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1" r:id="rId17"/>
    <p:sldId id="273" r:id="rId18"/>
    <p:sldId id="274" r:id="rId19"/>
    <p:sldId id="275" r:id="rId20"/>
    <p:sldId id="276" r:id="rId21"/>
    <p:sldId id="258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EA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657AAFCC-4628-4616-A292-F62EB0F61A5D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F77377B1-DBE5-457E-BDB9-A7AF6399E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02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15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801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269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89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35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972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27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293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76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8007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7377B1-DBE5-457E-BDB9-A7AF6399EAA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737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35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127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331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0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16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261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66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04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7A9BE-E9C4-4FD3-8457-B09A2328F356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10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7A9BE-E9C4-4FD3-8457-B09A2328F356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511AF-36C9-4FB7-B78D-7EB94239A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293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Artificial Intelligence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Lecture </a:t>
            </a:r>
            <a:r>
              <a:rPr lang="ar-IQ" sz="4400" b="1" dirty="0"/>
              <a:t>4</a:t>
            </a:r>
            <a:endParaRPr lang="en-US" sz="4400" b="1" dirty="0"/>
          </a:p>
          <a:p>
            <a:r>
              <a:rPr lang="en-US" sz="4400" b="1" dirty="0"/>
              <a:t>Solving Problems by Searching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4E38E8-CD9D-8B07-16FD-A9C380D8CD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4710" y="117605"/>
            <a:ext cx="1758594" cy="193501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B2E6D07-3090-3D13-786A-3CB215F58D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35" y="117605"/>
            <a:ext cx="1502955" cy="17219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2FFABAB-573E-D705-F151-BB0FABB4A55F}"/>
              </a:ext>
            </a:extLst>
          </p:cNvPr>
          <p:cNvSpPr txBox="1"/>
          <p:nvPr/>
        </p:nvSpPr>
        <p:spPr>
          <a:xfrm>
            <a:off x="1917290" y="226142"/>
            <a:ext cx="8455742" cy="1339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College of Engineering &amp; Technology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Computer Techniques Engineering Department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Artificial Intelligence – Stage 3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841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Other Real World Problems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عنوان فرعي 4">
            <a:extLst>
              <a:ext uri="{FF2B5EF4-FFF2-40B4-BE49-F238E27FC236}">
                <a16:creationId xmlns:a16="http://schemas.microsoft.com/office/drawing/2014/main" id="{A898AEC3-596C-1C37-B294-879D82146D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975" y="1072779"/>
            <a:ext cx="11688790" cy="5137079"/>
          </a:xfrm>
        </p:spPr>
        <p:txBody>
          <a:bodyPr>
            <a:noAutofit/>
          </a:bodyPr>
          <a:lstStyle/>
          <a:p>
            <a:pPr marL="342900" marR="0" lvl="0" indent="-34290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Touring Problems</a:t>
            </a:r>
          </a:p>
          <a:p>
            <a:pPr marL="342900" marR="0" lvl="0" indent="-34290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Traveling salespe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rson problem (TSP)</a:t>
            </a:r>
          </a:p>
          <a:p>
            <a:pPr marL="342900" marR="0" lvl="0" indent="-34290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VLSI lay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out problem (positioning components and connections on a chip)</a:t>
            </a:r>
          </a:p>
          <a:p>
            <a:pPr marL="342900" marR="0" lvl="0" indent="-34290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Robot navigation</a:t>
            </a:r>
          </a:p>
          <a:p>
            <a:pPr marL="342900" marR="0" lvl="0" indent="-34290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Assembly sequencing of complex objects.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243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Searching for Solutions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عنوان فرعي 4">
            <a:extLst>
              <a:ext uri="{FF2B5EF4-FFF2-40B4-BE49-F238E27FC236}">
                <a16:creationId xmlns:a16="http://schemas.microsoft.com/office/drawing/2014/main" id="{A898AEC3-596C-1C37-B294-879D82146D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975" y="1072779"/>
            <a:ext cx="11688790" cy="5137079"/>
          </a:xfrm>
        </p:spPr>
        <p:txBody>
          <a:bodyPr>
            <a:noAutofit/>
          </a:bodyPr>
          <a:lstStyle/>
          <a:p>
            <a:pPr marL="342900" marR="0" lvl="0" indent="-34290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solution is an action sequence.</a:t>
            </a:r>
          </a:p>
          <a:p>
            <a:pPr marL="342900" marR="0" lvl="0" indent="-34290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Search algorithms work by considering various possible action sequence.</a:t>
            </a:r>
          </a:p>
          <a:p>
            <a:pPr marL="342900" marR="0" lvl="0" indent="-34290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Start from the initial state form a search tree with the initial state a the root</a:t>
            </a:r>
          </a:p>
          <a:p>
            <a:pPr marL="342900" marR="0" lvl="0" indent="-34290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branches are actions and the nodes correspond to the states in the state 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023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Searching for Solutions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9CAD4DD9-4DEF-136D-30EE-DCE9EB0F19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8682" y="1072779"/>
            <a:ext cx="6626831" cy="5647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281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Measuring problem-solving performance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460375" y="1111706"/>
            <a:ext cx="11081067" cy="5142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sz="2800" b="1" dirty="0"/>
              <a:t>Completeness : the algorithm guaranteed to find solution when there is one.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sz="2800" b="1" dirty="0"/>
              <a:t>Optimality: does the strategy find the optimal solution.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sz="2800" b="1" dirty="0"/>
              <a:t>Time complexity: how long does it take to find a solution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r>
              <a:rPr lang="en-US" sz="2800" b="1" dirty="0"/>
              <a:t>Space complexity: how much memory is needed to perform the search</a:t>
            </a:r>
          </a:p>
        </p:txBody>
      </p:sp>
    </p:spTree>
    <p:extLst>
      <p:ext uri="{BB962C8B-B14F-4D97-AF65-F5344CB8AC3E}">
        <p14:creationId xmlns:p14="http://schemas.microsoft.com/office/powerpoint/2010/main" val="2553092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Uninformed Search Strategies (Blind Search)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460375" y="1111706"/>
            <a:ext cx="11081067" cy="591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The term </a:t>
            </a:r>
            <a:r>
              <a:rPr lang="en-US" sz="2800" b="1" dirty="0">
                <a:solidFill>
                  <a:srgbClr val="FF0000"/>
                </a:solidFill>
              </a:rPr>
              <a:t>blind</a:t>
            </a:r>
            <a:r>
              <a:rPr lang="en-US" sz="2800" b="1" dirty="0"/>
              <a:t> means that the strategies have no additional information about states beyond that provided in the problem detention.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All they can do is generate successors and distinguish a goal stat from non-goal state.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rgbClr val="FF0000"/>
                </a:solidFill>
              </a:rPr>
              <a:t>All Search Strategies are Distinguished by the order in with nodes are expanded</a:t>
            </a: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860075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Uninformed Search Strategies (Blind Search)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8194B7B-2262-7A63-7A65-4402C1E6A48E}"/>
              </a:ext>
            </a:extLst>
          </p:cNvPr>
          <p:cNvSpPr txBox="1"/>
          <p:nvPr/>
        </p:nvSpPr>
        <p:spPr>
          <a:xfrm>
            <a:off x="460375" y="1111706"/>
            <a:ext cx="11081067" cy="5142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lnSpc>
                <a:spcPct val="200000"/>
              </a:lnSpc>
              <a:buFont typeface="+mj-lt"/>
              <a:buAutoNum type="arabicPeriod"/>
            </a:pPr>
            <a:r>
              <a:rPr lang="en-US" sz="2800" b="1" dirty="0"/>
              <a:t>Breadth-First Search</a:t>
            </a:r>
          </a:p>
          <a:p>
            <a:pPr marL="514350" indent="-514350" algn="just">
              <a:lnSpc>
                <a:spcPct val="200000"/>
              </a:lnSpc>
              <a:buFont typeface="+mj-lt"/>
              <a:buAutoNum type="arabicPeriod"/>
            </a:pPr>
            <a:r>
              <a:rPr lang="en-US" sz="2800" b="1" dirty="0"/>
              <a:t>Uniform Cost Search</a:t>
            </a:r>
          </a:p>
          <a:p>
            <a:pPr marL="514350" indent="-514350" algn="just">
              <a:lnSpc>
                <a:spcPct val="200000"/>
              </a:lnSpc>
              <a:buFont typeface="+mj-lt"/>
              <a:buAutoNum type="arabicPeriod"/>
            </a:pPr>
            <a:r>
              <a:rPr lang="en-US" sz="2800" b="1" dirty="0"/>
              <a:t>Depth-First Search</a:t>
            </a:r>
          </a:p>
          <a:p>
            <a:pPr marL="514350" indent="-514350" algn="just">
              <a:lnSpc>
                <a:spcPct val="200000"/>
              </a:lnSpc>
              <a:buFont typeface="+mj-lt"/>
              <a:buAutoNum type="arabicPeriod"/>
            </a:pPr>
            <a:r>
              <a:rPr lang="en-US" sz="2800" b="1" dirty="0"/>
              <a:t>Depth limited search</a:t>
            </a:r>
          </a:p>
          <a:p>
            <a:pPr marL="514350" indent="-514350" algn="just">
              <a:lnSpc>
                <a:spcPct val="200000"/>
              </a:lnSpc>
              <a:buFont typeface="+mj-lt"/>
              <a:buAutoNum type="arabicPeriod"/>
            </a:pPr>
            <a:r>
              <a:rPr lang="en-US" sz="2800" b="1" dirty="0"/>
              <a:t>Iterative deepening depth first search.</a:t>
            </a:r>
          </a:p>
          <a:p>
            <a:pPr marL="514350" indent="-514350" algn="just">
              <a:lnSpc>
                <a:spcPct val="200000"/>
              </a:lnSpc>
              <a:buFont typeface="+mj-lt"/>
              <a:buAutoNum type="arabicPeriod"/>
            </a:pPr>
            <a:r>
              <a:rPr lang="en-US" sz="2800" b="1" dirty="0" err="1"/>
              <a:t>Biodirectional</a:t>
            </a:r>
            <a:r>
              <a:rPr lang="en-US" sz="2800" b="1" dirty="0"/>
              <a:t> search </a:t>
            </a:r>
          </a:p>
        </p:txBody>
      </p:sp>
    </p:spTree>
    <p:extLst>
      <p:ext uri="{BB962C8B-B14F-4D97-AF65-F5344CB8AC3E}">
        <p14:creationId xmlns:p14="http://schemas.microsoft.com/office/powerpoint/2010/main" val="24730853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Breadth-First Search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C9804B79-297B-2DF6-8593-AB1D9054DA45}"/>
              </a:ext>
            </a:extLst>
          </p:cNvPr>
          <p:cNvSpPr txBox="1"/>
          <p:nvPr/>
        </p:nvSpPr>
        <p:spPr>
          <a:xfrm>
            <a:off x="595902" y="1072779"/>
            <a:ext cx="1119883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It is simple strategy in which root node is expanded first.</a:t>
            </a:r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Successors of the root are expanded next.</a:t>
            </a:r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3600" b="1" dirty="0"/>
              <a:t>Then their successors, and so on.</a:t>
            </a:r>
          </a:p>
          <a:p>
            <a:pPr algn="ctr"/>
            <a:r>
              <a:rPr lang="en-US" sz="3600" b="1" dirty="0">
                <a:solidFill>
                  <a:srgbClr val="FF0000"/>
                </a:solidFill>
              </a:rPr>
              <a:t>All the nodes are expanded at a given depth in the search tree before and nodes at the next level are expanded.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767985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Breadth-First Search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A53B55BB-C0F2-2336-9386-EA82EF16DA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529" y="2095170"/>
            <a:ext cx="10952253" cy="3298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032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Breadth-First Search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CD52989A-00C0-0AB6-57D1-2E9A62777FC4}"/>
              </a:ext>
            </a:extLst>
          </p:cNvPr>
          <p:cNvSpPr txBox="1"/>
          <p:nvPr/>
        </p:nvSpPr>
        <p:spPr>
          <a:xfrm>
            <a:off x="460375" y="1307189"/>
            <a:ext cx="10772844" cy="4878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In breadth-first search algorithm the shallowest node is chosen for expansion. </a:t>
            </a: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This is achieved very simply by using </a:t>
            </a:r>
            <a:r>
              <a:rPr lang="en-US" sz="3200" dirty="0">
                <a:solidFill>
                  <a:srgbClr val="FF0000"/>
                </a:solidFill>
              </a:rPr>
              <a:t>FIFO queue</a:t>
            </a: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New nodes which are always deeper than their parent go to the back of the queue.</a:t>
            </a:r>
          </a:p>
        </p:txBody>
      </p:sp>
    </p:spTree>
    <p:extLst>
      <p:ext uri="{BB962C8B-B14F-4D97-AF65-F5344CB8AC3E}">
        <p14:creationId xmlns:p14="http://schemas.microsoft.com/office/powerpoint/2010/main" val="1306435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Breadth-First Search Performance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CD52989A-00C0-0AB6-57D1-2E9A62777FC4}"/>
              </a:ext>
            </a:extLst>
          </p:cNvPr>
          <p:cNvSpPr txBox="1"/>
          <p:nvPr/>
        </p:nvSpPr>
        <p:spPr>
          <a:xfrm>
            <a:off x="460375" y="1354293"/>
            <a:ext cx="10772844" cy="3894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Breadth-first search is complete</a:t>
            </a: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3200" dirty="0"/>
              <a:t>Breadth-first is optimal if the path </a:t>
            </a:r>
            <a:r>
              <a:rPr lang="en-US" sz="3200" dirty="0">
                <a:solidFill>
                  <a:srgbClr val="FF0000"/>
                </a:solidFill>
              </a:rPr>
              <a:t>cost</a:t>
            </a:r>
            <a:r>
              <a:rPr lang="en-US" sz="3200" dirty="0"/>
              <a:t> is a nondecreasing function.</a:t>
            </a:r>
          </a:p>
          <a:p>
            <a:pPr algn="ctr">
              <a:lnSpc>
                <a:spcPct val="200000"/>
              </a:lnSpc>
            </a:pPr>
            <a:r>
              <a:rPr lang="en-US" sz="3200" b="1" dirty="0">
                <a:solidFill>
                  <a:srgbClr val="FF0000"/>
                </a:solidFill>
              </a:rPr>
              <a:t>TIME and MEMORY</a:t>
            </a:r>
          </a:p>
        </p:txBody>
      </p:sp>
    </p:spTree>
    <p:extLst>
      <p:ext uri="{BB962C8B-B14F-4D97-AF65-F5344CB8AC3E}">
        <p14:creationId xmlns:p14="http://schemas.microsoft.com/office/powerpoint/2010/main" val="1214987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1426" y="318052"/>
            <a:ext cx="11595025" cy="935728"/>
          </a:xfrm>
        </p:spPr>
        <p:txBody>
          <a:bodyPr/>
          <a:lstStyle/>
          <a:p>
            <a:r>
              <a:rPr lang="en-US" b="1" dirty="0"/>
              <a:t>Solving Problems by Searching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858" y="1290819"/>
            <a:ext cx="11275102" cy="4637370"/>
          </a:xfrm>
        </p:spPr>
        <p:txBody>
          <a:bodyPr>
            <a:noAutofit/>
          </a:bodyPr>
          <a:lstStyle/>
          <a:p>
            <a:pPr marL="571500" indent="-5715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The solution to any </a:t>
            </a:r>
            <a:r>
              <a:rPr lang="en-US" sz="2800" b="1" dirty="0">
                <a:solidFill>
                  <a:srgbClr val="FF0000"/>
                </a:solidFill>
              </a:rPr>
              <a:t>problem</a:t>
            </a:r>
            <a:r>
              <a:rPr lang="en-US" sz="2800" b="1" dirty="0"/>
              <a:t> is a fixed </a:t>
            </a:r>
            <a:r>
              <a:rPr lang="en-US" sz="2800" b="1" dirty="0">
                <a:solidFill>
                  <a:srgbClr val="FF0000"/>
                </a:solidFill>
              </a:rPr>
              <a:t>sequence of actions</a:t>
            </a:r>
            <a:r>
              <a:rPr lang="en-US" sz="2800" b="1" dirty="0"/>
              <a:t>.</a:t>
            </a:r>
          </a:p>
          <a:p>
            <a:pPr marL="571500" indent="-5715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For example , an agent might plan to drive from Baghdad to </a:t>
            </a:r>
            <a:r>
              <a:rPr lang="en-US" sz="2800" b="1" dirty="0" err="1"/>
              <a:t>Basrah</a:t>
            </a:r>
            <a:r>
              <a:rPr lang="en-US" sz="2800" b="1" dirty="0"/>
              <a:t>.</a:t>
            </a:r>
          </a:p>
          <a:p>
            <a:pPr marL="571500" indent="-5715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If the agent know the initial state</a:t>
            </a:r>
          </a:p>
          <a:p>
            <a:pPr marL="571500" indent="-5715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And the environment is know and deterministic.</a:t>
            </a:r>
          </a:p>
          <a:p>
            <a:pPr marL="571500" indent="-571500" algn="just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Then the solution can specify only one possible second action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2800" b="1" dirty="0"/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9950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Breadth-First Search Performance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CD52989A-00C0-0AB6-57D1-2E9A62777FC4}"/>
              </a:ext>
            </a:extLst>
          </p:cNvPr>
          <p:cNvSpPr txBox="1"/>
          <p:nvPr/>
        </p:nvSpPr>
        <p:spPr>
          <a:xfrm>
            <a:off x="460375" y="1354293"/>
            <a:ext cx="10772844" cy="939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200" b="1" dirty="0">
                <a:solidFill>
                  <a:srgbClr val="FF0000"/>
                </a:solidFill>
              </a:rPr>
              <a:t>TIME and MEMORY</a:t>
            </a: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1FE0D067-E5FA-FD2E-C81D-32DFEEB8D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747" y="2789458"/>
            <a:ext cx="10215480" cy="3549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6939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4555" y="2707557"/>
            <a:ext cx="9144000" cy="103346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Thanks for Your Attention</a:t>
            </a:r>
          </a:p>
        </p:txBody>
      </p:sp>
    </p:spTree>
    <p:extLst>
      <p:ext uri="{BB962C8B-B14F-4D97-AF65-F5344CB8AC3E}">
        <p14:creationId xmlns:p14="http://schemas.microsoft.com/office/powerpoint/2010/main" val="3031073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1426" y="318052"/>
            <a:ext cx="11595025" cy="935728"/>
          </a:xfrm>
        </p:spPr>
        <p:txBody>
          <a:bodyPr/>
          <a:lstStyle/>
          <a:p>
            <a:r>
              <a:rPr lang="en-US" b="1" dirty="0"/>
              <a:t>Solving Problems by Searching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858" y="1290819"/>
            <a:ext cx="11275102" cy="4637370"/>
          </a:xfrm>
        </p:spPr>
        <p:txBody>
          <a:bodyPr>
            <a:noAutofit/>
          </a:bodyPr>
          <a:lstStyle/>
          <a:p>
            <a:pPr marL="571500" indent="-5715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The process for looking for a sequence of actions that reaches the goal is called </a:t>
            </a:r>
            <a:r>
              <a:rPr lang="en-US" sz="2800" b="1" dirty="0">
                <a:solidFill>
                  <a:srgbClr val="FF0000"/>
                </a:solidFill>
              </a:rPr>
              <a:t>search</a:t>
            </a:r>
            <a:r>
              <a:rPr lang="en-US" sz="2800" b="1" dirty="0"/>
              <a:t>.</a:t>
            </a:r>
          </a:p>
          <a:p>
            <a:pPr marL="571500" indent="-5715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The search algorithm takes problem as input and returns a solution in the form of </a:t>
            </a:r>
            <a:r>
              <a:rPr lang="en-US" sz="2800" b="1" dirty="0">
                <a:solidFill>
                  <a:srgbClr val="FF0000"/>
                </a:solidFill>
              </a:rPr>
              <a:t>action sequence</a:t>
            </a:r>
            <a:r>
              <a:rPr lang="en-US" sz="2800" b="1" dirty="0"/>
              <a:t>.</a:t>
            </a:r>
          </a:p>
          <a:p>
            <a:pPr marL="571500" indent="-5715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b="1" dirty="0"/>
              <a:t>Once the solution is found, the actins it recommended can be carried out. This is called </a:t>
            </a:r>
            <a:r>
              <a:rPr lang="en-US" sz="2800" b="1" dirty="0">
                <a:solidFill>
                  <a:srgbClr val="FF0000"/>
                </a:solidFill>
              </a:rPr>
              <a:t>execution phase</a:t>
            </a:r>
            <a:r>
              <a:rPr lang="en-US" sz="2800" b="1" dirty="0"/>
              <a:t>.</a:t>
            </a:r>
          </a:p>
          <a:p>
            <a:pPr algn="just"/>
            <a:endParaRPr lang="en-US" sz="2800" b="1" dirty="0"/>
          </a:p>
          <a:p>
            <a:r>
              <a:rPr lang="en-US" sz="4000" b="1" dirty="0">
                <a:solidFill>
                  <a:srgbClr val="FF0000"/>
                </a:solidFill>
              </a:rPr>
              <a:t>“formulate, search , execute”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21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1426" y="318052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Defined problems and Solutions (Formulate)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858" y="1290819"/>
            <a:ext cx="11275102" cy="4637370"/>
          </a:xfrm>
        </p:spPr>
        <p:txBody>
          <a:bodyPr>
            <a:noAutofit/>
          </a:bodyPr>
          <a:lstStyle/>
          <a:p>
            <a:pPr marL="571500" indent="-571500" algn="just">
              <a:lnSpc>
                <a:spcPct val="100000"/>
              </a:lnSpc>
              <a:buFont typeface="+mj-lt"/>
              <a:buAutoNum type="arabicPeriod"/>
            </a:pPr>
            <a:r>
              <a:rPr lang="en-US" sz="2800" b="1" dirty="0"/>
              <a:t>The initial state the agent starts in.</a:t>
            </a:r>
          </a:p>
          <a:p>
            <a:pPr marL="571500" indent="-571500" algn="just">
              <a:lnSpc>
                <a:spcPct val="100000"/>
              </a:lnSpc>
              <a:buFont typeface="+mj-lt"/>
              <a:buAutoNum type="arabicPeriod"/>
            </a:pPr>
            <a:r>
              <a:rPr lang="en-US" sz="2800" b="1" dirty="0"/>
              <a:t>A description of the possible actions available to the agent. </a:t>
            </a:r>
          </a:p>
          <a:p>
            <a:pPr marL="571500" indent="-571500" algn="just">
              <a:lnSpc>
                <a:spcPct val="100000"/>
              </a:lnSpc>
              <a:buFont typeface="+mj-lt"/>
              <a:buAutoNum type="arabicPeriod"/>
            </a:pPr>
            <a:r>
              <a:rPr lang="en-US" sz="2800" b="1" dirty="0"/>
              <a:t>A description of what each action does (</a:t>
            </a:r>
            <a:r>
              <a:rPr lang="en-US" sz="2800" b="1" dirty="0">
                <a:solidFill>
                  <a:srgbClr val="FF0000"/>
                </a:solidFill>
              </a:rPr>
              <a:t>Transition model</a:t>
            </a:r>
            <a:r>
              <a:rPr lang="en-US" sz="2800" b="1" dirty="0"/>
              <a:t>), specified by a function </a:t>
            </a:r>
            <a:r>
              <a:rPr lang="en-US" sz="2800" b="1" dirty="0">
                <a:solidFill>
                  <a:srgbClr val="FF0000"/>
                </a:solidFill>
              </a:rPr>
              <a:t>RESULT(</a:t>
            </a:r>
            <a:r>
              <a:rPr lang="en-US" sz="2800" b="1" dirty="0" err="1">
                <a:solidFill>
                  <a:srgbClr val="FF0000"/>
                </a:solidFill>
              </a:rPr>
              <a:t>s,a</a:t>
            </a:r>
            <a:r>
              <a:rPr lang="en-US" sz="2800" b="1" dirty="0">
                <a:solidFill>
                  <a:srgbClr val="FF0000"/>
                </a:solidFill>
              </a:rPr>
              <a:t>)</a:t>
            </a:r>
            <a:r>
              <a:rPr lang="en-US" sz="2800" b="1" dirty="0"/>
              <a:t>. Initial state and transition model define the </a:t>
            </a:r>
            <a:r>
              <a:rPr lang="en-US" sz="2800" b="1" dirty="0">
                <a:solidFill>
                  <a:srgbClr val="FF0000"/>
                </a:solidFill>
              </a:rPr>
              <a:t>state space</a:t>
            </a:r>
            <a:r>
              <a:rPr lang="en-US" sz="2800" b="1" dirty="0"/>
              <a:t>. The state space forms a network or graph in which nodes are states and the links between nodes are </a:t>
            </a:r>
            <a:r>
              <a:rPr lang="en-US" sz="2800" b="1" dirty="0">
                <a:solidFill>
                  <a:srgbClr val="FF0000"/>
                </a:solidFill>
              </a:rPr>
              <a:t>actions</a:t>
            </a:r>
            <a:r>
              <a:rPr lang="en-US" sz="2800" b="1" dirty="0"/>
              <a:t>. A </a:t>
            </a:r>
            <a:r>
              <a:rPr lang="en-US" sz="2800" b="1" dirty="0">
                <a:solidFill>
                  <a:srgbClr val="FF0000"/>
                </a:solidFill>
              </a:rPr>
              <a:t>path</a:t>
            </a:r>
            <a:r>
              <a:rPr lang="en-US" sz="2800" b="1" dirty="0"/>
              <a:t> is a sequence of states connected by sequence of actions.</a:t>
            </a:r>
          </a:p>
          <a:p>
            <a:pPr marL="571500" indent="-571500" algn="just">
              <a:lnSpc>
                <a:spcPct val="100000"/>
              </a:lnSpc>
              <a:buFont typeface="+mj-lt"/>
              <a:buAutoNum type="arabicPeriod"/>
            </a:pPr>
            <a:r>
              <a:rPr lang="en-US" sz="2800" b="1" dirty="0"/>
              <a:t>Goal test, determines whether a given state is a goal state.</a:t>
            </a:r>
          </a:p>
          <a:p>
            <a:pPr marL="571500" indent="-571500" algn="just">
              <a:lnSpc>
                <a:spcPct val="100000"/>
              </a:lnSpc>
              <a:buFont typeface="+mj-lt"/>
              <a:buAutoNum type="arabicPeriod"/>
            </a:pPr>
            <a:r>
              <a:rPr lang="en-US" sz="2800" b="1" dirty="0"/>
              <a:t>Cost function that assigns a numeric cost to each path. </a:t>
            </a:r>
          </a:p>
          <a:p>
            <a:pPr marL="571500" indent="-571500" algn="just">
              <a:lnSpc>
                <a:spcPct val="100000"/>
              </a:lnSpc>
              <a:buFont typeface="+mj-lt"/>
              <a:buAutoNum type="arabicPeriod"/>
            </a:pPr>
            <a:endParaRPr lang="en-US" sz="2800" b="1" dirty="0"/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67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1426" y="318052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Example Problem (Vacuum world)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عنوان فرعي 5">
            <a:extLst>
              <a:ext uri="{FF2B5EF4-FFF2-40B4-BE49-F238E27FC236}">
                <a16:creationId xmlns:a16="http://schemas.microsoft.com/office/drawing/2014/main" id="{2A558098-DEB4-A27C-8E10-596EAE493A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ECD1E26D-EFD3-054E-D3C2-8B89FB222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2270" y="1411494"/>
            <a:ext cx="8487459" cy="525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64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1426" y="318052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Example Problem 1 (Vacuum world)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عنوان فرعي 5">
            <a:extLst>
              <a:ext uri="{FF2B5EF4-FFF2-40B4-BE49-F238E27FC236}">
                <a16:creationId xmlns:a16="http://schemas.microsoft.com/office/drawing/2014/main" id="{2A558098-DEB4-A27C-8E10-596EAE493A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531" y="1253779"/>
            <a:ext cx="10900880" cy="5393601"/>
          </a:xfrm>
        </p:spPr>
        <p:txBody>
          <a:bodyPr>
            <a:noAutofit/>
          </a:bodyPr>
          <a:lstStyle/>
          <a:p>
            <a:pPr marL="342900" marR="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States: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state is determined by both the agent location and the dirt locations. Agent is in one of </a:t>
            </a:r>
            <a:r>
              <a:rPr lang="en-US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two locations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each of which might or might not contain dirt. Thus, there are </a:t>
            </a:r>
            <a:r>
              <a:rPr lang="en-US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X 2</a:t>
            </a:r>
            <a:r>
              <a:rPr lang="en-US" sz="2000" baseline="30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8 possible world states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Initial state: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any state can be designated as the initial state.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Action: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this simple environment, each state has just three actions: Left, Right, and Suck.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Transition model: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the actions have their expected effects, except that moving left in the leftmost square, moving right in the right most square, and sucking in a clean square have no effect.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Goal test: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this checks whether all squares are clean.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Path cost: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each step cost 1, so the path cost is the number of steps in the path.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965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1426" y="318052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Example Problem 2 (8-puzzle)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عنوان فرعي 4">
            <a:extLst>
              <a:ext uri="{FF2B5EF4-FFF2-40B4-BE49-F238E27FC236}">
                <a16:creationId xmlns:a16="http://schemas.microsoft.com/office/drawing/2014/main" id="{A898AEC3-596C-1C37-B294-879D82146D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9F11A2CA-56D3-B236-C991-AC2D96235F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829620"/>
            <a:ext cx="9511112" cy="3708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569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Example Problem 2 (8-puzzle)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عنوان فرعي 4">
            <a:extLst>
              <a:ext uri="{FF2B5EF4-FFF2-40B4-BE49-F238E27FC236}">
                <a16:creationId xmlns:a16="http://schemas.microsoft.com/office/drawing/2014/main" id="{A898AEC3-596C-1C37-B294-879D82146D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975" y="1072779"/>
            <a:ext cx="11688790" cy="5137079"/>
          </a:xfrm>
        </p:spPr>
        <p:txBody>
          <a:bodyPr>
            <a:noAutofit/>
          </a:bodyPr>
          <a:lstStyle/>
          <a:p>
            <a:pPr marL="342900" marR="0" lvl="0" indent="-3429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States: 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state description specifies the location of each eight tiles and the blank in one of the nine squares.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Initial state: 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any state can be designated as the initial state.</a:t>
            </a:r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Actions: 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simplest formulation defines the actions as movements of the blank space</a:t>
            </a:r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Left, Right, Up, or Down</a:t>
            </a:r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Transition model: 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given a state and action, this returns the resulting state, for example if we apply Left to the start state in the above figure, the resulting state has the 5 and the blank switched.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Goal test: 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checks whether the state matches the goal configuration.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Path cost: 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each step costs 1, so the path cost is the number of steps in the path.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114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E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37051"/>
            <a:ext cx="11595025" cy="935728"/>
          </a:xfrm>
        </p:spPr>
        <p:txBody>
          <a:bodyPr>
            <a:normAutofit/>
          </a:bodyPr>
          <a:lstStyle/>
          <a:p>
            <a:r>
              <a:rPr lang="en-US" sz="4800" b="1" dirty="0"/>
              <a:t>Real World Problems</a:t>
            </a:r>
          </a:p>
        </p:txBody>
      </p:sp>
      <p:sp>
        <p:nvSpPr>
          <p:cNvPr id="4" name="AutoShape 2" descr="Artificial intelligence (AI) | Definition, Examples, Types, Applications,  Companies, &amp; Facts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عنوان فرعي 4">
            <a:extLst>
              <a:ext uri="{FF2B5EF4-FFF2-40B4-BE49-F238E27FC236}">
                <a16:creationId xmlns:a16="http://schemas.microsoft.com/office/drawing/2014/main" id="{A898AEC3-596C-1C37-B294-879D82146D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975" y="1072779"/>
            <a:ext cx="11688790" cy="5137079"/>
          </a:xfrm>
        </p:spPr>
        <p:txBody>
          <a:bodyPr>
            <a:noAutofit/>
          </a:bodyPr>
          <a:lstStyle/>
          <a:p>
            <a:pPr marL="342900" marR="0" lvl="0" indent="-342900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Route-finding: is defined in terms of specified locations and transition along links between them.</a:t>
            </a:r>
          </a:p>
          <a:p>
            <a:pPr marL="800100" lvl="1" indent="-342900" algn="just">
              <a:lnSpc>
                <a:spcPct val="2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 navigation</a:t>
            </a:r>
          </a:p>
          <a:p>
            <a:pPr marL="800100" lvl="1" indent="-342900" algn="just">
              <a:lnSpc>
                <a:spcPct val="2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Routing vid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eo streams in computer networks</a:t>
            </a:r>
          </a:p>
          <a:p>
            <a:pPr marL="800100" lvl="1" indent="-342900" algn="just">
              <a:lnSpc>
                <a:spcPct val="2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Military operations planning</a:t>
            </a:r>
          </a:p>
          <a:p>
            <a:pPr marL="800100" lvl="1" indent="-342900" algn="just">
              <a:lnSpc>
                <a:spcPct val="2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Airline travel planning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368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985</TotalTime>
  <Words>958</Words>
  <Application>Microsoft Office PowerPoint</Application>
  <PresentationFormat>شاشة عريضة</PresentationFormat>
  <Paragraphs>102</Paragraphs>
  <Slides>21</Slides>
  <Notes>11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Office Theme</vt:lpstr>
      <vt:lpstr>Artificial Intelligence</vt:lpstr>
      <vt:lpstr>Solving Problems by Searching</vt:lpstr>
      <vt:lpstr>Solving Problems by Searching</vt:lpstr>
      <vt:lpstr>Defined problems and Solutions (Formulate)</vt:lpstr>
      <vt:lpstr>Example Problem (Vacuum world)</vt:lpstr>
      <vt:lpstr>Example Problem 1 (Vacuum world)</vt:lpstr>
      <vt:lpstr>Example Problem 2 (8-puzzle)</vt:lpstr>
      <vt:lpstr>Example Problem 2 (8-puzzle)</vt:lpstr>
      <vt:lpstr>Real World Problems</vt:lpstr>
      <vt:lpstr>Other Real World Problems</vt:lpstr>
      <vt:lpstr>Searching for Solutions</vt:lpstr>
      <vt:lpstr>Searching for Solutions</vt:lpstr>
      <vt:lpstr>Measuring problem-solving performance</vt:lpstr>
      <vt:lpstr>Uninformed Search Strategies (Blind Search)</vt:lpstr>
      <vt:lpstr>Uninformed Search Strategies (Blind Search)</vt:lpstr>
      <vt:lpstr>Breadth-First Search</vt:lpstr>
      <vt:lpstr>Breadth-First Search</vt:lpstr>
      <vt:lpstr>Breadth-First Search</vt:lpstr>
      <vt:lpstr>Breadth-First Search Performance</vt:lpstr>
      <vt:lpstr>Breadth-First Search Performance</vt:lpstr>
      <vt:lpstr>Thanks for Your Attention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</dc:title>
  <dc:creator>Maher</dc:creator>
  <cp:lastModifiedBy>LENOVO</cp:lastModifiedBy>
  <cp:revision>56</cp:revision>
  <dcterms:created xsi:type="dcterms:W3CDTF">2023-09-18T19:29:30Z</dcterms:created>
  <dcterms:modified xsi:type="dcterms:W3CDTF">2023-10-27T19:24:46Z</dcterms:modified>
</cp:coreProperties>
</file>