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61" r:id="rId10"/>
    <p:sldId id="262" r:id="rId11"/>
    <p:sldId id="263" r:id="rId12"/>
    <p:sldId id="268" r:id="rId13"/>
    <p:sldId id="264" r:id="rId14"/>
    <p:sldId id="265" r:id="rId15"/>
    <p:sldId id="271" r:id="rId16"/>
    <p:sldId id="266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2F86222B-3A40-4552-AF9B-44A15DA3195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DBD190B-E570-4DDD-B7C9-980B1DD200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222B-3A40-4552-AF9B-44A15DA3195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B-E570-4DDD-B7C9-980B1DD200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222B-3A40-4552-AF9B-44A15DA3195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B-E570-4DDD-B7C9-980B1DD200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222B-3A40-4552-AF9B-44A15DA3195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B-E570-4DDD-B7C9-980B1DD200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222B-3A40-4552-AF9B-44A15DA3195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B-E570-4DDD-B7C9-980B1DD200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222B-3A40-4552-AF9B-44A15DA3195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B-E570-4DDD-B7C9-980B1DD200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86222B-3A40-4552-AF9B-44A15DA3195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BD190B-E570-4DDD-B7C9-980B1DD200E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2F86222B-3A40-4552-AF9B-44A15DA3195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FDBD190B-E570-4DDD-B7C9-980B1DD200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222B-3A40-4552-AF9B-44A15DA3195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B-E570-4DDD-B7C9-980B1DD200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222B-3A40-4552-AF9B-44A15DA3195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B-E570-4DDD-B7C9-980B1DD200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222B-3A40-4552-AF9B-44A15DA3195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B-E570-4DDD-B7C9-980B1DD200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F86222B-3A40-4552-AF9B-44A15DA3195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DBD190B-E570-4DDD-B7C9-980B1DD200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uster_headaches" TargetMode="External"/><Relationship Id="rId2" Type="http://schemas.openxmlformats.org/officeDocument/2006/relationships/hyperlink" Target="https://en.wikipedia.org/wiki/Tension_headach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Hypothalamus" TargetMode="External"/><Relationship Id="rId4" Type="http://schemas.openxmlformats.org/officeDocument/2006/relationships/hyperlink" Target="https://en.wikipedia.org/wiki/Trigeminal_nerv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peracusis" TargetMode="External"/><Relationship Id="rId2" Type="http://schemas.openxmlformats.org/officeDocument/2006/relationships/hyperlink" Target="https://en.wikipedia.org/wiki/Photophobi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affeine" TargetMode="External"/><Relationship Id="rId3" Type="http://schemas.openxmlformats.org/officeDocument/2006/relationships/hyperlink" Target="https://en.wikipedia.org/wiki/Beta_blockers" TargetMode="External"/><Relationship Id="rId7" Type="http://schemas.openxmlformats.org/officeDocument/2006/relationships/hyperlink" Target="https://en.wikipedia.org/wiki/Aspirin" TargetMode="External"/><Relationship Id="rId2" Type="http://schemas.openxmlformats.org/officeDocument/2006/relationships/hyperlink" Target="https://en.wikipedia.org/wiki/Anticonvulsa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aracetamol" TargetMode="External"/><Relationship Id="rId5" Type="http://schemas.openxmlformats.org/officeDocument/2006/relationships/hyperlink" Target="https://en.wikipedia.org/wiki/Nonsteroidal_anti-inflammatory_drug" TargetMode="External"/><Relationship Id="rId4" Type="http://schemas.openxmlformats.org/officeDocument/2006/relationships/hyperlink" Target="https://en.wikipedia.org/wiki/Propranolol" TargetMode="External"/><Relationship Id="rId9" Type="http://schemas.openxmlformats.org/officeDocument/2006/relationships/hyperlink" Target="https://en.wikipedia.org/wiki/Metocloprami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in" TargetMode="External"/><Relationship Id="rId2" Type="http://schemas.openxmlformats.org/officeDocument/2006/relationships/hyperlink" Target="https://en.wikipedia.org/wiki/Headach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riptan" TargetMode="External"/><Relationship Id="rId3" Type="http://schemas.openxmlformats.org/officeDocument/2006/relationships/hyperlink" Target="https://en.wikipedia.org/wiki/Headache" TargetMode="External"/><Relationship Id="rId7" Type="http://schemas.openxmlformats.org/officeDocument/2006/relationships/hyperlink" Target="https://en.wikipedia.org/wiki/Oxygen_therapy" TargetMode="External"/><Relationship Id="rId2" Type="http://schemas.openxmlformats.org/officeDocument/2006/relationships/hyperlink" Target="https://en.wikipedia.org/wiki/Neurological_disor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obacco_smoke" TargetMode="External"/><Relationship Id="rId5" Type="http://schemas.openxmlformats.org/officeDocument/2006/relationships/hyperlink" Target="https://en.wikipedia.org/wiki/Nasal_congestion" TargetMode="External"/><Relationship Id="rId4" Type="http://schemas.openxmlformats.org/officeDocument/2006/relationships/hyperlink" Target="https://en.wikipedia.org/wiki/Ey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sterior_fossa_malformations%E2%80%93hemangiomas%E2%80%93arterial_anomalies%E2%80%93cardiac_defects%E2%80%93eye_abnormalities%E2%80%93sternal_cleft_and_supraumbilical_raphe_syndrome" TargetMode="External"/><Relationship Id="rId2" Type="http://schemas.openxmlformats.org/officeDocument/2006/relationships/hyperlink" Target="https://en.wikipedia.org/wiki/Headache#Red_flag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a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rain_tumor" TargetMode="External"/><Relationship Id="rId3" Type="http://schemas.openxmlformats.org/officeDocument/2006/relationships/hyperlink" Target="https://en.wikipedia.org/wiki/Inflammation" TargetMode="External"/><Relationship Id="rId7" Type="http://schemas.openxmlformats.org/officeDocument/2006/relationships/hyperlink" Target="https://en.wikipedia.org/wiki/Arteriovenous_malformation" TargetMode="External"/><Relationship Id="rId2" Type="http://schemas.openxmlformats.org/officeDocument/2006/relationships/hyperlink" Target="https://en.wikipedia.org/wiki/Meningit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uptured_aneurysm" TargetMode="External"/><Relationship Id="rId5" Type="http://schemas.openxmlformats.org/officeDocument/2006/relationships/hyperlink" Target="https://en.wikipedia.org/wiki/Subarachnoid_hemorrhage" TargetMode="External"/><Relationship Id="rId10" Type="http://schemas.openxmlformats.org/officeDocument/2006/relationships/hyperlink" Target="https://en.wikipedia.org/wiki/Glaucoma" TargetMode="External"/><Relationship Id="rId4" Type="http://schemas.openxmlformats.org/officeDocument/2006/relationships/hyperlink" Target="https://en.wikipedia.org/wiki/Intracranial_hemorrhage" TargetMode="External"/><Relationship Id="rId9" Type="http://schemas.openxmlformats.org/officeDocument/2006/relationships/hyperlink" Target="https://en.wikipedia.org/wiki/Temporal_arteriti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in" TargetMode="External"/><Relationship Id="rId2" Type="http://schemas.openxmlformats.org/officeDocument/2006/relationships/hyperlink" Target="https://en.wikipedia.org/wiki/Human_br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ocicep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Headache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Zaid</a:t>
            </a:r>
            <a:r>
              <a:rPr lang="en-US" dirty="0" smtClean="0"/>
              <a:t> </a:t>
            </a:r>
            <a:r>
              <a:rPr lang="en-US" dirty="0" err="1" smtClean="0"/>
              <a:t>Saad</a:t>
            </a:r>
            <a:r>
              <a:rPr lang="en-US" dirty="0" smtClean="0"/>
              <a:t> Al-</a:t>
            </a:r>
            <a:r>
              <a:rPr lang="en-US" dirty="0" err="1" smtClean="0"/>
              <a:t>Nasrawi</a:t>
            </a:r>
            <a:endParaRPr lang="en-US" dirty="0"/>
          </a:p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Karrar</a:t>
            </a:r>
            <a:r>
              <a:rPr lang="en-US" dirty="0" smtClean="0"/>
              <a:t> </a:t>
            </a:r>
            <a:r>
              <a:rPr lang="en-US" dirty="0" err="1" smtClean="0"/>
              <a:t>Abd</a:t>
            </a:r>
            <a:r>
              <a:rPr lang="en-US" dirty="0" smtClean="0"/>
              <a:t> </a:t>
            </a:r>
            <a:r>
              <a:rPr lang="en-US" dirty="0" err="1" smtClean="0"/>
              <a:t>Alsattar</a:t>
            </a:r>
            <a:endParaRPr lang="en-US" dirty="0" smtClean="0"/>
          </a:p>
          <a:p>
            <a:r>
              <a:rPr lang="en-US" dirty="0" smtClean="0"/>
              <a:t>Radiological techniques department</a:t>
            </a:r>
          </a:p>
          <a:p>
            <a:r>
              <a:rPr lang="en-US" dirty="0" smtClean="0"/>
              <a:t>Al </a:t>
            </a:r>
            <a:r>
              <a:rPr lang="en-US" dirty="0" err="1" smtClean="0"/>
              <a:t>Mustaqbal</a:t>
            </a:r>
            <a:r>
              <a:rPr lang="en-US" dirty="0" smtClean="0"/>
              <a:t> university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754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Pathophysiology of Primary Headache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Migraines are currently thought to be caused by dysfunction of the nerves in the brain.</a:t>
            </a:r>
          </a:p>
          <a:p>
            <a:r>
              <a:rPr lang="en-US" u="sng" dirty="0">
                <a:hlinkClick r:id="rId2" tooltip="Tension headaches"/>
              </a:rPr>
              <a:t>Tension headaches</a:t>
            </a:r>
            <a:r>
              <a:rPr lang="en-US" dirty="0"/>
              <a:t> are thought to be caused by activation of peripheral nerves in the head and neck muscles.</a:t>
            </a:r>
          </a:p>
          <a:p>
            <a:r>
              <a:rPr lang="en-US" u="sng" dirty="0">
                <a:hlinkClick r:id="rId3" tooltip="Cluster headaches"/>
              </a:rPr>
              <a:t>Cluster headaches</a:t>
            </a:r>
            <a:r>
              <a:rPr lang="en-US" dirty="0"/>
              <a:t> involve over-activation of the </a:t>
            </a:r>
            <a:r>
              <a:rPr lang="en-US" u="sng" dirty="0">
                <a:hlinkClick r:id="rId4" tooltip="Trigeminal nerve"/>
              </a:rPr>
              <a:t>trigeminal nerve</a:t>
            </a:r>
            <a:r>
              <a:rPr lang="en-US" dirty="0"/>
              <a:t> and </a:t>
            </a:r>
            <a:r>
              <a:rPr lang="en-US" u="sng" dirty="0">
                <a:hlinkClick r:id="rId5" tooltip="Hypothalamus"/>
              </a:rPr>
              <a:t>hypothalamus</a:t>
            </a:r>
            <a:r>
              <a:rPr lang="en-US" dirty="0"/>
              <a:t> in the brain, but the exact cause is unknown.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Migraine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Migraine</a:t>
            </a:r>
            <a:r>
              <a:rPr lang="en-US" dirty="0"/>
              <a:t>= criteria for diagnosis</a:t>
            </a:r>
            <a:endParaRPr lang="en-US" sz="1800" dirty="0"/>
          </a:p>
          <a:p>
            <a:pPr lvl="1"/>
            <a:r>
              <a:rPr lang="en-US" dirty="0"/>
              <a:t>Unilateral (affecting one side of the head)</a:t>
            </a:r>
            <a:endParaRPr lang="en-US" sz="1600" dirty="0"/>
          </a:p>
          <a:p>
            <a:pPr lvl="1"/>
            <a:r>
              <a:rPr lang="en-US" dirty="0"/>
              <a:t>Pulsating</a:t>
            </a:r>
            <a:endParaRPr lang="en-US" sz="1600" dirty="0"/>
          </a:p>
          <a:p>
            <a:pPr lvl="1"/>
            <a:r>
              <a:rPr lang="en-US" dirty="0"/>
              <a:t>Moderate or severe pain intensity</a:t>
            </a:r>
            <a:endParaRPr lang="en-US" sz="1600" dirty="0"/>
          </a:p>
          <a:p>
            <a:pPr lvl="1"/>
            <a:r>
              <a:rPr lang="en-US" dirty="0"/>
              <a:t>Worsened by or causing avoidance of routine physical activity</a:t>
            </a:r>
            <a:endParaRPr lang="en-US" sz="1600" dirty="0"/>
          </a:p>
          <a:p>
            <a:pPr lvl="0"/>
            <a:r>
              <a:rPr lang="en-US" dirty="0" smtClean="0"/>
              <a:t>+ One </a:t>
            </a:r>
            <a:r>
              <a:rPr lang="en-US" dirty="0"/>
              <a:t>or more of the following:</a:t>
            </a:r>
            <a:endParaRPr lang="en-US" sz="1800" dirty="0"/>
          </a:p>
          <a:p>
            <a:pPr lvl="1"/>
            <a:r>
              <a:rPr lang="en-US" dirty="0"/>
              <a:t>Nausea and/or vomiting;</a:t>
            </a:r>
            <a:endParaRPr lang="en-US" sz="1600" dirty="0"/>
          </a:p>
          <a:p>
            <a:pPr lvl="1"/>
            <a:r>
              <a:rPr lang="en-US" dirty="0"/>
              <a:t>Sensitivity to both light (</a:t>
            </a:r>
            <a:r>
              <a:rPr lang="en-US" dirty="0">
                <a:hlinkClick r:id="rId2" tooltip="Photophobia"/>
              </a:rPr>
              <a:t>photophobia</a:t>
            </a:r>
            <a:r>
              <a:rPr lang="en-US" dirty="0"/>
              <a:t>) and sound (</a:t>
            </a:r>
            <a:r>
              <a:rPr lang="en-US" dirty="0" err="1">
                <a:hlinkClick r:id="rId3" tooltip="Hyperacusis"/>
              </a:rPr>
              <a:t>phonophobia</a:t>
            </a:r>
            <a:r>
              <a:rPr lang="en-US" dirty="0"/>
              <a:t>)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6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6728"/>
            <a:ext cx="10515600" cy="574023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Epidimiology</a:t>
            </a:r>
            <a:r>
              <a:rPr lang="en-US" b="1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Worldwide</a:t>
            </a:r>
            <a:r>
              <a:rPr lang="en-US" dirty="0"/>
              <a:t>, migraine affects nearly 15</a:t>
            </a:r>
            <a:r>
              <a:rPr lang="en-US" dirty="0" smtClean="0"/>
              <a:t>%.</a:t>
            </a:r>
            <a:r>
              <a:rPr lang="en-US" dirty="0"/>
              <a:t> It is more common in </a:t>
            </a:r>
            <a:r>
              <a:rPr lang="en-US" dirty="0" smtClean="0"/>
              <a:t>women </a:t>
            </a:r>
            <a:r>
              <a:rPr lang="en-US" dirty="0"/>
              <a:t>than men </a:t>
            </a:r>
            <a:endParaRPr lang="en-US" dirty="0" smtClean="0"/>
          </a:p>
          <a:p>
            <a:r>
              <a:rPr lang="en-US" b="1" dirty="0" smtClean="0"/>
              <a:t>Triggers </a:t>
            </a:r>
          </a:p>
          <a:p>
            <a:pPr marL="0" indent="0">
              <a:buNone/>
            </a:pPr>
            <a:r>
              <a:rPr lang="en-US" dirty="0" smtClean="0"/>
              <a:t>Migraine </a:t>
            </a:r>
            <a:r>
              <a:rPr lang="en-US" dirty="0"/>
              <a:t>may be induced by triggers, like hunger, sleep deprivation, certain food, hormonal factors like oral contraceptives smoking, and others</a:t>
            </a:r>
            <a:r>
              <a:rPr lang="en-US" dirty="0" smtClean="0"/>
              <a:t>.</a:t>
            </a:r>
          </a:p>
          <a:p>
            <a:r>
              <a:rPr lang="de-DE" b="1" dirty="0" smtClean="0"/>
              <a:t>Treatment</a:t>
            </a:r>
            <a:r>
              <a:rPr lang="en-US" b="1" dirty="0" smtClean="0"/>
              <a:t> </a:t>
            </a:r>
            <a:r>
              <a:rPr lang="en-US" dirty="0" smtClean="0"/>
              <a:t>There </a:t>
            </a:r>
            <a:r>
              <a:rPr lang="en-US" dirty="0"/>
              <a:t>are three main aspects of treatment: </a:t>
            </a:r>
          </a:p>
          <a:p>
            <a:pPr marL="0" indent="0">
              <a:buNone/>
            </a:pPr>
            <a:r>
              <a:rPr lang="en-US" dirty="0" smtClean="0"/>
              <a:t>Trigger </a:t>
            </a:r>
            <a:r>
              <a:rPr lang="en-US" dirty="0"/>
              <a:t>avoidance, acute symptomatic control, and medication for prevention.</a:t>
            </a:r>
          </a:p>
          <a:p>
            <a:r>
              <a:rPr lang="en-US" b="1" dirty="0"/>
              <a:t> Medications </a:t>
            </a: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u="sng" dirty="0">
                <a:hlinkClick r:id="rId2" tooltip="Anticonvulsants"/>
              </a:rPr>
              <a:t>anticonvulsants</a:t>
            </a:r>
            <a:r>
              <a:rPr lang="en-US" dirty="0"/>
              <a:t> and the </a:t>
            </a:r>
            <a:r>
              <a:rPr lang="en-US" u="sng" dirty="0">
                <a:hlinkClick r:id="rId3" tooltip="Beta blockers"/>
              </a:rPr>
              <a:t>beta blockers</a:t>
            </a:r>
            <a:r>
              <a:rPr lang="en-US" dirty="0"/>
              <a:t> </a:t>
            </a:r>
            <a:r>
              <a:rPr lang="en-US" u="sng" dirty="0">
                <a:hlinkClick r:id="rId4" tooltip="Propranolol"/>
              </a:rPr>
              <a:t>propranolol</a:t>
            </a:r>
            <a:r>
              <a:rPr lang="en-US" dirty="0"/>
              <a:t> </a:t>
            </a:r>
          </a:p>
          <a:p>
            <a:r>
              <a:rPr lang="en-US" b="1" dirty="0" smtClean="0"/>
              <a:t>Analgesics</a:t>
            </a:r>
            <a:r>
              <a:rPr lang="en-US" dirty="0"/>
              <a:t> </a:t>
            </a:r>
            <a:r>
              <a:rPr lang="en-US" dirty="0" smtClean="0"/>
              <a:t> Recommended </a:t>
            </a:r>
            <a:r>
              <a:rPr lang="en-US" dirty="0"/>
              <a:t>initial treatment for those with mild to moderate symptoms are simple analgesics such as </a:t>
            </a:r>
            <a:r>
              <a:rPr lang="en-US" u="sng" dirty="0" err="1">
                <a:hlinkClick r:id="rId5" tooltip="Nonsteroidal anti-inflammatory drug"/>
              </a:rPr>
              <a:t>nonsteroidal</a:t>
            </a:r>
            <a:r>
              <a:rPr lang="en-US" u="sng" dirty="0">
                <a:hlinkClick r:id="rId5" tooltip="Nonsteroidal anti-inflammatory drug"/>
              </a:rPr>
              <a:t> anti-inflammatory drugs</a:t>
            </a:r>
            <a:r>
              <a:rPr lang="en-US" dirty="0"/>
              <a:t> (NSAIDs) or the combination of </a:t>
            </a:r>
            <a:r>
              <a:rPr lang="en-US" u="sng" dirty="0" err="1">
                <a:hlinkClick r:id="rId6" tooltip="Paracetamol"/>
              </a:rPr>
              <a:t>paracetamol</a:t>
            </a:r>
            <a:r>
              <a:rPr lang="en-US" dirty="0"/>
              <a:t> , </a:t>
            </a:r>
            <a:r>
              <a:rPr lang="en-US" u="sng" dirty="0">
                <a:hlinkClick r:id="rId7" tooltip="Aspirin"/>
              </a:rPr>
              <a:t>aspirin</a:t>
            </a:r>
            <a:r>
              <a:rPr lang="en-US" dirty="0"/>
              <a:t>, and </a:t>
            </a:r>
            <a:r>
              <a:rPr lang="en-US" u="sng" dirty="0">
                <a:hlinkClick r:id="rId8" tooltip="Caffeine"/>
              </a:rPr>
              <a:t>caffeine</a:t>
            </a:r>
            <a:r>
              <a:rPr lang="en-US" dirty="0"/>
              <a:t>.  </a:t>
            </a:r>
          </a:p>
          <a:p>
            <a:r>
              <a:rPr lang="en-US" dirty="0" err="1"/>
              <a:t>Paracetamol</a:t>
            </a:r>
            <a:r>
              <a:rPr lang="en-US" dirty="0"/>
              <a:t>, either alone or in combination with </a:t>
            </a:r>
            <a:r>
              <a:rPr lang="en-US" u="sng" dirty="0">
                <a:hlinkClick r:id="rId9" tooltip="Metoclopramide"/>
              </a:rPr>
              <a:t>metoclopramide</a:t>
            </a:r>
            <a:r>
              <a:rPr lang="en-US" dirty="0"/>
              <a:t>, is another effective treatment with a low risk of adverse effects</a:t>
            </a:r>
          </a:p>
        </p:txBody>
      </p:sp>
    </p:spTree>
    <p:extLst>
      <p:ext uri="{BB962C8B-B14F-4D97-AF65-F5344CB8AC3E}">
        <p14:creationId xmlns:p14="http://schemas.microsoft.com/office/powerpoint/2010/main" val="259518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Tension headache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Tension headache</a:t>
            </a:r>
            <a:r>
              <a:rPr lang="en-US" dirty="0"/>
              <a:t>, also known as </a:t>
            </a:r>
            <a:r>
              <a:rPr lang="en-US" b="1" dirty="0"/>
              <a:t>stress headache</a:t>
            </a:r>
            <a:r>
              <a:rPr lang="en-US" dirty="0"/>
              <a:t>, or tension-type headache (TTH), is the most common type of primary </a:t>
            </a:r>
            <a:r>
              <a:rPr lang="en-US" u="sng" dirty="0">
                <a:hlinkClick r:id="rId2" tooltip="Headache"/>
              </a:rPr>
              <a:t>headache</a:t>
            </a:r>
            <a:r>
              <a:rPr lang="en-US" dirty="0"/>
              <a:t>. The </a:t>
            </a:r>
            <a:r>
              <a:rPr lang="en-US" u="sng" dirty="0">
                <a:hlinkClick r:id="rId3" tooltip="Pain"/>
              </a:rPr>
              <a:t>pain</a:t>
            </a:r>
            <a:r>
              <a:rPr lang="en-US" dirty="0"/>
              <a:t>  affecting both sides of the head. Tension-type headaches account for nearly 90% of all headaches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84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Cluster headache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Cluster headache</a:t>
            </a:r>
            <a:r>
              <a:rPr lang="en-US" dirty="0"/>
              <a:t> (</a:t>
            </a:r>
            <a:r>
              <a:rPr lang="en-US" b="1" dirty="0"/>
              <a:t>CH</a:t>
            </a:r>
            <a:r>
              <a:rPr lang="en-US" dirty="0"/>
              <a:t>) is a </a:t>
            </a:r>
            <a:r>
              <a:rPr lang="en-US" u="sng" dirty="0" err="1">
                <a:hlinkClick r:id="rId2" tooltip="Neurological disorder"/>
              </a:rPr>
              <a:t>neurologicaL</a:t>
            </a:r>
            <a:r>
              <a:rPr lang="en-US" u="sng" dirty="0">
                <a:hlinkClick r:id="rId2" tooltip="Neurological disorder"/>
              </a:rPr>
              <a:t> disorder</a:t>
            </a:r>
            <a:r>
              <a:rPr lang="en-US" dirty="0"/>
              <a:t>  characterized  by recurrent severe </a:t>
            </a:r>
            <a:r>
              <a:rPr lang="en-US" u="sng" dirty="0">
                <a:hlinkClick r:id="rId3" tooltip="Headache"/>
              </a:rPr>
              <a:t>headaches</a:t>
            </a:r>
            <a:r>
              <a:rPr lang="en-US" dirty="0"/>
              <a:t> on one side of the head, typically around the </a:t>
            </a:r>
            <a:r>
              <a:rPr lang="en-US" u="sng" dirty="0">
                <a:hlinkClick r:id="rId4" tooltip="Eye"/>
              </a:rPr>
              <a:t>eye</a:t>
            </a:r>
            <a:r>
              <a:rPr lang="en-US" dirty="0"/>
              <a:t>. There is often accompanying eye watering, </a:t>
            </a:r>
            <a:r>
              <a:rPr lang="en-US" u="sng" dirty="0">
                <a:hlinkClick r:id="rId5" tooltip="Nasal congestion"/>
              </a:rPr>
              <a:t>nasal congestion</a:t>
            </a:r>
            <a:r>
              <a:rPr lang="en-US" dirty="0"/>
              <a:t>, </a:t>
            </a:r>
          </a:p>
          <a:p>
            <a:r>
              <a:rPr lang="en-US" dirty="0"/>
              <a:t>The cause is unknown. Risk factors include a history of exposure to </a:t>
            </a:r>
            <a:r>
              <a:rPr lang="en-US" u="sng" dirty="0">
                <a:hlinkClick r:id="rId6" tooltip="Tobacco smoke"/>
              </a:rPr>
              <a:t>tobacco smoke</a:t>
            </a:r>
            <a:r>
              <a:rPr lang="en-US" dirty="0"/>
              <a:t> and a family history of the condition. </a:t>
            </a:r>
          </a:p>
          <a:p>
            <a:r>
              <a:rPr lang="en-US" dirty="0"/>
              <a:t> Diagnosis is based on symptoms. </a:t>
            </a:r>
          </a:p>
          <a:p>
            <a:r>
              <a:rPr lang="en-US" dirty="0"/>
              <a:t> </a:t>
            </a:r>
            <a:r>
              <a:rPr lang="en-US" b="1" dirty="0"/>
              <a:t>management</a:t>
            </a:r>
            <a:r>
              <a:rPr lang="en-US" dirty="0"/>
              <a:t> includes lifestyle changes such as avoiding potential triggers. </a:t>
            </a:r>
          </a:p>
          <a:p>
            <a:r>
              <a:rPr lang="en-US" dirty="0"/>
              <a:t>Treatments for acute attacks include </a:t>
            </a:r>
            <a:r>
              <a:rPr lang="en-US" u="sng" dirty="0">
                <a:hlinkClick r:id="rId7" tooltip="Oxygen therapy"/>
              </a:rPr>
              <a:t>oxygen</a:t>
            </a:r>
            <a:r>
              <a:rPr lang="en-US" dirty="0"/>
              <a:t> or a fast-acting </a:t>
            </a:r>
            <a:r>
              <a:rPr lang="en-US" u="sng" dirty="0" err="1">
                <a:hlinkClick r:id="rId8" tooltip="Triptan"/>
              </a:rPr>
              <a:t>triptan</a:t>
            </a:r>
            <a:r>
              <a:rPr lang="en-US" dirty="0"/>
              <a:t>.  </a:t>
            </a:r>
          </a:p>
          <a:p>
            <a:r>
              <a:rPr lang="en-US" dirty="0"/>
              <a:t>The condition affects about 0.1% of the general population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0" y="1147864"/>
            <a:ext cx="10891502" cy="462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75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he red flags for identifying a secondary headache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Systemic </a:t>
            </a:r>
            <a:r>
              <a:rPr lang="en-US" dirty="0"/>
              <a:t>symptoms (fever or weight loss)</a:t>
            </a:r>
          </a:p>
          <a:p>
            <a:pPr lvl="0"/>
            <a:r>
              <a:rPr lang="en-US" dirty="0"/>
              <a:t>Systemic disease (HIV infection, malignancy)</a:t>
            </a:r>
          </a:p>
          <a:p>
            <a:pPr lvl="0"/>
            <a:r>
              <a:rPr lang="en-US" dirty="0"/>
              <a:t>Neurologic symptoms or signs like Fit or weakness or unilateral </a:t>
            </a:r>
            <a:r>
              <a:rPr lang="en-US" dirty="0" err="1"/>
              <a:t>parasthesia</a:t>
            </a:r>
            <a:r>
              <a:rPr lang="en-US" dirty="0"/>
              <a:t> or change in personality.</a:t>
            </a:r>
          </a:p>
          <a:p>
            <a:pPr lvl="0"/>
            <a:r>
              <a:rPr lang="en-US" dirty="0"/>
              <a:t>Onset sudden (thunderclap headache)</a:t>
            </a:r>
          </a:p>
          <a:p>
            <a:pPr lvl="0"/>
            <a:r>
              <a:rPr lang="en-US" dirty="0"/>
              <a:t>Onset after age 40 years</a:t>
            </a:r>
          </a:p>
          <a:p>
            <a:pPr lvl="0"/>
            <a:r>
              <a:rPr lang="en-US" dirty="0"/>
              <a:t>Previous headache history (first, worst, or different headache)</a:t>
            </a:r>
          </a:p>
          <a:p>
            <a:pPr lvl="0"/>
            <a:r>
              <a:rPr lang="en-US" dirty="0"/>
              <a:t>Severe headache following head trauma</a:t>
            </a:r>
          </a:p>
          <a:p>
            <a:pPr lvl="0"/>
            <a:r>
              <a:rPr lang="en-US" dirty="0"/>
              <a:t>Headache triggered by cough, exertion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56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Neuroimaging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Old </a:t>
            </a:r>
            <a:r>
              <a:rPr lang="en-US" b="1" dirty="0"/>
              <a:t>headaches</a:t>
            </a:r>
            <a:endParaRPr lang="en-US" b="1" i="1" dirty="0"/>
          </a:p>
          <a:p>
            <a:r>
              <a:rPr lang="en-US" dirty="0" smtClean="0"/>
              <a:t>Most </a:t>
            </a:r>
            <a:r>
              <a:rPr lang="en-US" dirty="0"/>
              <a:t>old, chronic headaches do not require neuroimaging.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 person has the characteristic symptoms of a migraine, neuroimaging is not needed as it is very unlikely the person has an intracranial abnormality. 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person has neurological findings, such as weakness, on exam, neuroimaging </a:t>
            </a:r>
            <a:r>
              <a:rPr lang="en-US" u="sng" dirty="0"/>
              <a:t>may be considered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Neuroimaging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New headaches</a:t>
            </a:r>
            <a:endParaRPr lang="en-US" b="1" i="1" dirty="0"/>
          </a:p>
          <a:p>
            <a:r>
              <a:rPr lang="en-US" dirty="0"/>
              <a:t>All people who present with </a:t>
            </a:r>
            <a:r>
              <a:rPr lang="en-US" u="sng" dirty="0">
                <a:hlinkClick r:id="rId2"/>
              </a:rPr>
              <a:t>red flags</a:t>
            </a:r>
            <a:r>
              <a:rPr lang="en-US" dirty="0"/>
              <a:t> indicating a dangerous secondary headache should receive neuroimaging. The best is Non-contrast computerized tomography (CT) scan is usually the first step in head imaging as it is readily available in Emergency Departments and hospitals and is cheaper than MRI. </a:t>
            </a:r>
          </a:p>
          <a:p>
            <a:r>
              <a:rPr lang="en-US" dirty="0"/>
              <a:t>Non-contrast CT is best for identifying an acute head bleed. </a:t>
            </a:r>
          </a:p>
          <a:p>
            <a:r>
              <a:rPr lang="en-US" dirty="0"/>
              <a:t>Magnetic Resonance Imaging (MRI) is best for brain tumors and </a:t>
            </a:r>
            <a:r>
              <a:rPr lang="en-US" u="sng" dirty="0">
                <a:hlinkClick r:id="rId3" tooltip="Posterior fossa malformations–hemangiomas–arterial anomalies–cardiac defects–eye abnormalities–sternal cleft and supraumbilical raphe syndrome"/>
              </a:rPr>
              <a:t>problems in the posterior fossa</a:t>
            </a:r>
            <a:r>
              <a:rPr lang="en-US" dirty="0"/>
              <a:t>, or back of the brain. MRI is more sensitive for identifying intracranial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Headache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Headache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is the symptom of </a:t>
            </a:r>
            <a:r>
              <a:rPr lang="en-US" u="sng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Pain"/>
              </a:rPr>
              <a:t>pain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in the head parts whether in the face or the scalp.</a:t>
            </a:r>
            <a:endParaRPr lang="en-US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Headaches are broadly classified as "primary" or "secondary".</a:t>
            </a:r>
            <a:endParaRPr lang="en-US" sz="1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0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Primary headaches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headaches are recurrent headaches</a:t>
            </a:r>
          </a:p>
          <a:p>
            <a:r>
              <a:rPr lang="en-US" dirty="0" smtClean="0"/>
              <a:t>no clear underlying disease or structural problems. For example, migraine.</a:t>
            </a:r>
          </a:p>
          <a:p>
            <a:r>
              <a:rPr lang="en-US" dirty="0" smtClean="0"/>
              <a:t>primary headaches may cause significant daily pain and disability, but are not dangerous. </a:t>
            </a:r>
          </a:p>
          <a:p>
            <a:r>
              <a:rPr lang="en-US" dirty="0" smtClean="0"/>
              <a:t>90% of all headaches are primary headaches. </a:t>
            </a:r>
          </a:p>
          <a:p>
            <a:r>
              <a:rPr lang="en-US" dirty="0" smtClean="0"/>
              <a:t>Primary headaches usually first start when people are between 20 and 40 years old. </a:t>
            </a:r>
          </a:p>
          <a:p>
            <a:r>
              <a:rPr lang="en-US" dirty="0" smtClean="0"/>
              <a:t>The most common types of primary headaches is tension-type headaches.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5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Secondary headaches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Secondary headaches are caused by an underlying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 </a:t>
            </a:r>
            <a:r>
              <a:rPr lang="en-US" dirty="0"/>
              <a:t>Secondary headaches can be dangerous. </a:t>
            </a:r>
            <a:r>
              <a:rPr lang="en-US" dirty="0" smtClean="0"/>
              <a:t>Certain </a:t>
            </a:r>
            <a:r>
              <a:rPr lang="en-US" dirty="0"/>
              <a:t>"red flags" or warning signs indicate a secondary headache may be dangerous.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1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472" y="699231"/>
            <a:ext cx="10515600" cy="1050878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auses of secondary headaches include the following: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73" y="1584738"/>
            <a:ext cx="10515600" cy="475759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hlinkClick r:id="rId2" tooltip="Meningitis"/>
              </a:rPr>
              <a:t>M</a:t>
            </a:r>
            <a:r>
              <a:rPr lang="en-US" dirty="0" smtClean="0">
                <a:hlinkClick r:id="rId2" tooltip="Meningitis"/>
              </a:rPr>
              <a:t>eningitis</a:t>
            </a:r>
            <a:r>
              <a:rPr lang="en-US" dirty="0"/>
              <a:t>: </a:t>
            </a:r>
            <a:r>
              <a:rPr lang="en-US" dirty="0">
                <a:hlinkClick r:id="rId3" tooltip="Inflammation"/>
              </a:rPr>
              <a:t>inflammation</a:t>
            </a:r>
            <a:r>
              <a:rPr lang="en-US" dirty="0"/>
              <a:t> of the meninges which presents with fever and  stiff neck.</a:t>
            </a:r>
          </a:p>
          <a:p>
            <a:pPr lvl="0"/>
            <a:r>
              <a:rPr lang="en-US" dirty="0" smtClean="0"/>
              <a:t>Bleeding </a:t>
            </a:r>
            <a:r>
              <a:rPr lang="en-US" dirty="0"/>
              <a:t>inside the brain </a:t>
            </a:r>
            <a:r>
              <a:rPr lang="en-US" dirty="0" smtClean="0"/>
              <a:t>(</a:t>
            </a:r>
            <a:r>
              <a:rPr lang="en-US" dirty="0">
                <a:hlinkClick r:id="rId4" tooltip="Intracranial hemorrhage"/>
              </a:rPr>
              <a:t>intracranial hemorrhage</a:t>
            </a:r>
            <a:r>
              <a:rPr lang="en-US" dirty="0"/>
              <a:t>)</a:t>
            </a:r>
          </a:p>
          <a:p>
            <a:pPr lvl="0"/>
            <a:r>
              <a:rPr lang="en-US" dirty="0" smtClean="0">
                <a:hlinkClick r:id="rId5" tooltip="Subarachnoid hemorrhage"/>
              </a:rPr>
              <a:t>Subarachnoid </a:t>
            </a:r>
            <a:r>
              <a:rPr lang="en-US" dirty="0">
                <a:hlinkClick r:id="rId5" tooltip="Subarachnoid hemorrhage"/>
              </a:rPr>
              <a:t>hemorrhage</a:t>
            </a:r>
            <a:r>
              <a:rPr lang="en-US" dirty="0"/>
              <a:t> (acute, severe headache, stiff neck without fever)</a:t>
            </a:r>
          </a:p>
          <a:p>
            <a:pPr lvl="0"/>
            <a:r>
              <a:rPr lang="en-US" dirty="0" smtClean="0">
                <a:hlinkClick r:id="rId6" tooltip="Ruptured aneurysm"/>
              </a:rPr>
              <a:t>Rupture </a:t>
            </a:r>
            <a:r>
              <a:rPr lang="en-US" dirty="0">
                <a:hlinkClick r:id="rId6" tooltip="Ruptured aneurysm"/>
              </a:rPr>
              <a:t>of …aneurysm</a:t>
            </a:r>
            <a:r>
              <a:rPr lang="en-US" dirty="0"/>
              <a:t>, </a:t>
            </a:r>
            <a:r>
              <a:rPr lang="en-US" dirty="0" err="1">
                <a:hlinkClick r:id="rId7" tooltip="Arteriovenous malformation"/>
              </a:rPr>
              <a:t>arteriovenous</a:t>
            </a:r>
            <a:r>
              <a:rPr lang="en-US" dirty="0">
                <a:hlinkClick r:id="rId7" tooltip="Arteriovenous malformation"/>
              </a:rPr>
              <a:t> malformation</a:t>
            </a:r>
            <a:endParaRPr lang="en-US" dirty="0"/>
          </a:p>
          <a:p>
            <a:pPr lvl="0"/>
            <a:r>
              <a:rPr lang="en-US" dirty="0" smtClean="0">
                <a:hlinkClick r:id="rId8" tooltip="Brain tumor"/>
              </a:rPr>
              <a:t>Brain </a:t>
            </a:r>
            <a:r>
              <a:rPr lang="en-US" dirty="0">
                <a:hlinkClick r:id="rId8" tooltip="Brain tumor"/>
              </a:rPr>
              <a:t>tumor</a:t>
            </a:r>
            <a:r>
              <a:rPr lang="en-US" dirty="0"/>
              <a:t>: dull headache, worse with exertion and change in position, accompanied by nausea and vomiting. </a:t>
            </a:r>
          </a:p>
          <a:p>
            <a:pPr lvl="0"/>
            <a:r>
              <a:rPr lang="en-US" dirty="0" smtClean="0">
                <a:hlinkClick r:id="rId9" tooltip="Temporal arteritis"/>
              </a:rPr>
              <a:t>Temporal </a:t>
            </a:r>
            <a:r>
              <a:rPr lang="en-US" dirty="0">
                <a:hlinkClick r:id="rId9" tooltip="Temporal arteritis"/>
              </a:rPr>
              <a:t>arteritis</a:t>
            </a:r>
            <a:r>
              <a:rPr lang="en-US" dirty="0"/>
              <a:t>: inflammatory disease of arteries common in the elderly (average age 70) with fever, headache, weight loss, jaw claudication</a:t>
            </a:r>
          </a:p>
          <a:p>
            <a:pPr lvl="0"/>
            <a:r>
              <a:rPr lang="en-US" dirty="0">
                <a:hlinkClick r:id="rId10" tooltip="Glaucoma"/>
              </a:rPr>
              <a:t>acute closed angle glaucoma</a:t>
            </a:r>
            <a:r>
              <a:rPr lang="en-US" dirty="0"/>
              <a:t> (increased pressure in the eyeball): headache that starts with eye pain, blurry vision.</a:t>
            </a:r>
          </a:p>
          <a:p>
            <a:pPr lvl="0"/>
            <a:r>
              <a:rPr lang="en-US" dirty="0"/>
              <a:t>Traumatic  </a:t>
            </a:r>
            <a:r>
              <a:rPr lang="en-US" dirty="0" smtClean="0"/>
              <a:t>headache </a:t>
            </a:r>
            <a:r>
              <a:rPr lang="en-US" dirty="0"/>
              <a:t>include fractures and bleeding from trauma . </a:t>
            </a:r>
          </a:p>
          <a:p>
            <a:pPr lvl="0"/>
            <a:r>
              <a:rPr lang="en-GB" dirty="0"/>
              <a:t>Headache or facial pain attributed to disorder of the </a:t>
            </a:r>
            <a:br>
              <a:rPr lang="en-GB" dirty="0"/>
            </a:br>
            <a:r>
              <a:rPr lang="en-GB" dirty="0"/>
              <a:t> neck, eyes, ears, nose, sinuses, teeth, mouth or   other facial or cervical structure</a:t>
            </a:r>
            <a:endParaRPr lang="en-US" dirty="0"/>
          </a:p>
          <a:p>
            <a:pPr lvl="0"/>
            <a:r>
              <a:rPr lang="en-GB" dirty="0"/>
              <a:t>Headache attributed to psychiatric disorder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2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899141"/>
            <a:ext cx="3744744" cy="549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80" y="1138136"/>
            <a:ext cx="7421421" cy="525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16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0" y="586737"/>
            <a:ext cx="9346862" cy="603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51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1" y="781841"/>
            <a:ext cx="4733216" cy="32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37" y="781841"/>
            <a:ext cx="4102843" cy="595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99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Pathophysiology.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 </a:t>
            </a:r>
            <a:r>
              <a:rPr lang="en-US" u="sng" dirty="0">
                <a:hlinkClick r:id="rId2" tooltip="Human brain"/>
              </a:rPr>
              <a:t>brain</a:t>
            </a:r>
            <a:r>
              <a:rPr lang="en-US" dirty="0"/>
              <a:t> itself is not sensitive to </a:t>
            </a:r>
            <a:r>
              <a:rPr lang="en-US" u="sng" dirty="0">
                <a:hlinkClick r:id="rId3" tooltip="Pain"/>
              </a:rPr>
              <a:t>pain</a:t>
            </a:r>
            <a:r>
              <a:rPr lang="en-US" dirty="0"/>
              <a:t>, because it lacks </a:t>
            </a:r>
            <a:r>
              <a:rPr lang="en-US" u="sng" dirty="0">
                <a:hlinkClick r:id="rId4" tooltip="Nociceptor"/>
              </a:rPr>
              <a:t>pain </a:t>
            </a:r>
            <a:r>
              <a:rPr lang="en-US" u="sng" dirty="0" smtClean="0">
                <a:hlinkClick r:id="rId4" tooltip="Nociceptor"/>
              </a:rPr>
              <a:t>receptors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Headaches </a:t>
            </a:r>
            <a:r>
              <a:rPr lang="en-US" dirty="0"/>
              <a:t>often result from traction to or irritation of the meninges and blood vessels. The pain receptors may be stimulated by head trauma or tumors and cause headaches. </a:t>
            </a:r>
          </a:p>
          <a:p>
            <a:r>
              <a:rPr lang="en-US" dirty="0"/>
              <a:t>Primary headaches are more difficult to understand than secondary headaches. The exact mechanisms which cause migraines, tension headaches and cluster headaches are not known.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88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1486</TotalTime>
  <Words>352</Words>
  <Application>Microsoft Office PowerPoint</Application>
  <PresentationFormat>مخصص</PresentationFormat>
  <Paragraphs>83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حضري</vt:lpstr>
      <vt:lpstr>Headache </vt:lpstr>
      <vt:lpstr>Headache</vt:lpstr>
      <vt:lpstr>Primary headaches</vt:lpstr>
      <vt:lpstr>Secondary headaches</vt:lpstr>
      <vt:lpstr>Causes of secondary headaches include the following:  </vt:lpstr>
      <vt:lpstr>عرض تقديمي في PowerPoint</vt:lpstr>
      <vt:lpstr>عرض تقديمي في PowerPoint</vt:lpstr>
      <vt:lpstr>عرض تقديمي في PowerPoint</vt:lpstr>
      <vt:lpstr>Pathophysiology. </vt:lpstr>
      <vt:lpstr>Pathophysiology of Primary Headache</vt:lpstr>
      <vt:lpstr>Migraine</vt:lpstr>
      <vt:lpstr>عرض تقديمي في PowerPoint</vt:lpstr>
      <vt:lpstr>Tension headache</vt:lpstr>
      <vt:lpstr>Cluster headache</vt:lpstr>
      <vt:lpstr>عرض تقديمي في PowerPoint</vt:lpstr>
      <vt:lpstr>The red flags for identifying a secondary headache</vt:lpstr>
      <vt:lpstr>Neuroimaging </vt:lpstr>
      <vt:lpstr>Neuroimaging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Headache </dc:title>
  <dc:creator>Microsoft account</dc:creator>
  <cp:lastModifiedBy>Maher</cp:lastModifiedBy>
  <cp:revision>13</cp:revision>
  <dcterms:created xsi:type="dcterms:W3CDTF">2023-09-21T09:38:41Z</dcterms:created>
  <dcterms:modified xsi:type="dcterms:W3CDTF">2023-09-22T10:41:22Z</dcterms:modified>
</cp:coreProperties>
</file>