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7" r:id="rId18"/>
    <p:sldId id="285" r:id="rId19"/>
    <p:sldId id="286" r:id="rId20"/>
    <p:sldId id="259" r:id="rId21"/>
    <p:sldId id="260" r:id="rId22"/>
    <p:sldId id="267" r:id="rId23"/>
    <p:sldId id="283" r:id="rId24"/>
    <p:sldId id="262" r:id="rId25"/>
    <p:sldId id="266" r:id="rId26"/>
    <p:sldId id="261" r:id="rId27"/>
    <p:sldId id="25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4206" autoAdjust="0"/>
  </p:normalViewPr>
  <p:slideViewPr>
    <p:cSldViewPr snapToGrid="0">
      <p:cViewPr varScale="1">
        <p:scale>
          <a:sx n="67" d="100"/>
          <a:sy n="67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9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8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44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4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949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10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1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8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3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4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1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3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2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8D8D-C5F3-4376-B8C8-E24BA4DC902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4452A0-9A98-46BD-BC40-119D5DEC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radiopaedia.org/cases/58894/studies/66125?lang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radiopaedia.org/cases/58894/studies/66125?lang=u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radiopaedia.org/cases/58894/studies/66125?lang=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aC7FOMWAJk&amp;feature=youtu.b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radiopaedia.org/cases/40796/studies/43457?lang=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9822" y="59625"/>
            <a:ext cx="7152352" cy="3004066"/>
          </a:xfrm>
        </p:spPr>
        <p:txBody>
          <a:bodyPr/>
          <a:lstStyle/>
          <a:p>
            <a:pPr algn="ctr"/>
            <a:br>
              <a:rPr lang="ar-IQ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الفحوصات الشعاعية الخاصة  </a:t>
            </a:r>
            <a:br>
              <a:rPr lang="ar-IQ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المرحلة الثالثة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808" y="5341326"/>
            <a:ext cx="8924378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ar-IQ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</a:t>
            </a:r>
            <a:r>
              <a:rPr lang="ar-IQ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عداد </a:t>
            </a:r>
          </a:p>
          <a:p>
            <a:pPr algn="ctr"/>
            <a:r>
              <a:rPr lang="ar-IQ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م.م</a:t>
            </a:r>
            <a:r>
              <a:rPr lang="ar-IQ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مرتضى عبد الامير محمد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9539" y="449874"/>
            <a:ext cx="4332919" cy="44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جامعة المستقبل   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3769" y="3135997"/>
            <a:ext cx="4664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Lecture 7 </a:t>
            </a:r>
            <a:endParaRPr lang="en-US" sz="54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CC8A6-36DB-4CD1-8532-53A1351A8127}"/>
              </a:ext>
            </a:extLst>
          </p:cNvPr>
          <p:cNvSpPr/>
          <p:nvPr/>
        </p:nvSpPr>
        <p:spPr>
          <a:xfrm>
            <a:off x="3427765" y="866121"/>
            <a:ext cx="53364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كلية التقنيات الصحية </a:t>
            </a:r>
            <a:r>
              <a:rPr lang="ar-IQ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والطبية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قسم تقنيات الاشعة      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53677F-3AA7-4964-9FE3-478F214C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42" y="74950"/>
            <a:ext cx="1976658" cy="23696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5B9E4E8-BF11-495C-B880-D9D5E5F2D734}"/>
              </a:ext>
            </a:extLst>
          </p:cNvPr>
          <p:cNvSpPr txBox="1">
            <a:spLocks/>
          </p:cNvSpPr>
          <p:nvPr/>
        </p:nvSpPr>
        <p:spPr>
          <a:xfrm>
            <a:off x="1646499" y="397166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Methods of imaging the respiratory system 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96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01622-81A2-42A0-8F50-CF1A673E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1513444"/>
            <a:ext cx="5390693" cy="51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27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01622-81A2-42A0-8F50-CF1A673E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1513444"/>
            <a:ext cx="5390692" cy="51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7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01622-81A2-42A0-8F50-CF1A673E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1513444"/>
            <a:ext cx="5390692" cy="51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4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01622-81A2-42A0-8F50-CF1A673E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1513444"/>
            <a:ext cx="5390691" cy="51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63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01622-81A2-42A0-8F50-CF1A673E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1513444"/>
            <a:ext cx="5390691" cy="51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01622-81A2-42A0-8F50-CF1A673E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1513444"/>
            <a:ext cx="5390690" cy="51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22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01622-81A2-42A0-8F50-CF1A673E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1513444"/>
            <a:ext cx="5390690" cy="51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78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00" y="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Abnormal Pulmonary angiography </a:t>
            </a:r>
            <a:br>
              <a:rPr lang="en-US" b="1" dirty="0"/>
            </a:br>
            <a:r>
              <a:rPr lang="en-US" b="1" dirty="0">
                <a:solidFill>
                  <a:schemeClr val="tx1"/>
                </a:solidFill>
                <a:hlinkClick r:id="rId2"/>
              </a:rPr>
              <a:t>pulmonary embolism (PE)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D082B0-B0ED-401A-A193-E933ED44D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90" y="1280890"/>
            <a:ext cx="7369697" cy="517706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9B69B4-D311-4F65-8210-BE25EF311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7" y="1280889"/>
            <a:ext cx="3468441" cy="52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9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00" y="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Abnormal Pulmonary angiography </a:t>
            </a:r>
            <a:br>
              <a:rPr lang="en-US" b="1" dirty="0"/>
            </a:br>
            <a:r>
              <a:rPr lang="en-US" b="1" dirty="0">
                <a:solidFill>
                  <a:schemeClr val="tx1"/>
                </a:solidFill>
                <a:hlinkClick r:id="rId2"/>
              </a:rPr>
              <a:t>pulmonary embolism (PE)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D082B0-B0ED-401A-A193-E933ED44D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8"/>
          <a:stretch/>
        </p:blipFill>
        <p:spPr>
          <a:xfrm>
            <a:off x="3657604" y="1280889"/>
            <a:ext cx="5757863" cy="5500281"/>
          </a:xfrm>
        </p:spPr>
      </p:pic>
    </p:spTree>
    <p:extLst>
      <p:ext uri="{BB962C8B-B14F-4D97-AF65-F5344CB8AC3E}">
        <p14:creationId xmlns:p14="http://schemas.microsoft.com/office/powerpoint/2010/main" val="2064542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00" y="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Abnormal Pulmonary angiography </a:t>
            </a:r>
            <a:br>
              <a:rPr lang="en-US" b="1" dirty="0"/>
            </a:br>
            <a:r>
              <a:rPr lang="en-US" b="1" dirty="0">
                <a:solidFill>
                  <a:schemeClr val="tx1"/>
                </a:solidFill>
                <a:hlinkClick r:id="rId2"/>
              </a:rPr>
              <a:t>pulmonary embolism (PE)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D082B0-B0ED-401A-A193-E933ED44D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58" y="1309466"/>
            <a:ext cx="6943602" cy="4698011"/>
          </a:xfrm>
        </p:spPr>
      </p:pic>
    </p:spTree>
    <p:extLst>
      <p:ext uri="{BB962C8B-B14F-4D97-AF65-F5344CB8AC3E}">
        <p14:creationId xmlns:p14="http://schemas.microsoft.com/office/powerpoint/2010/main" val="52200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03BE-CF8D-44FE-9278-2DC97DF1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102" y="7548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Methods of imaging the respiratory system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20B50-A0E0-4802-9171-E93D5AF1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935" y="1532361"/>
            <a:ext cx="6494827" cy="457075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Plain films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Radionuclide imaging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CT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US (for pleural disease)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MRI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Bronchography. 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26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47D9-046E-47EC-9DE3-685B26DF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Pulmonary arteriography is the “gold standard” and will detect most pulmonary emboli.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76D0-2E1D-443E-88F5-606D2D3E5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191" y="306419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Unenhanced scan of thorax - to detect any other clinical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abnormality which might account for symptoms.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Enhanced scan of pulmonary arterial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DE4C88-53F7-44ED-B99A-B0630A3297D5}"/>
              </a:ext>
            </a:extLst>
          </p:cNvPr>
          <p:cNvSpPr/>
          <p:nvPr/>
        </p:nvSpPr>
        <p:spPr>
          <a:xfrm>
            <a:off x="2592925" y="2330427"/>
            <a:ext cx="18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 </a:t>
            </a:r>
          </a:p>
        </p:txBody>
      </p:sp>
    </p:spTree>
    <p:extLst>
      <p:ext uri="{BB962C8B-B14F-4D97-AF65-F5344CB8AC3E}">
        <p14:creationId xmlns:p14="http://schemas.microsoft.com/office/powerpoint/2010/main" val="1311972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6E63-9B50-4D5D-96F3-9BF96F0A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19179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preparation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BED0-B7CF-4644-A571-57AE50F02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417" y="2011430"/>
            <a:ext cx="8911686" cy="494175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The D-dimer blood test (norm&lt;500)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urea + serum creatinine 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position supine with their arms above their head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extent lunge apices to diaphragm</a:t>
            </a:r>
            <a:r>
              <a:rPr lang="en-US" sz="2800" dirty="0"/>
              <a:t> 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metals attached to the clothes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canula or pink , test the canula ,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5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BC94-E510-4E30-9010-8C5D9ABB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exam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6B6F-32F6-43AF-8112-85394E8E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288" y="1357313"/>
            <a:ext cx="9474147" cy="4876577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manual method (look at the superior vena cava)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​Respiration phase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slice (region of interest)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below the carina (  Trachea bifurcation ) at the level of the pulmonary trunk.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bolus method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A-IF ROI on the SVC the HU would be approx:175 HU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IF the ROI on the pulmonary trunk ,The HU would be 100 HU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 injection (1or 2 ml per kg ), (usually 75-85 ml)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**In the perfect scan, the contrast  should not appear in the descending aorta.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Before the radiation starts make sure the CT scan room door is closed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**During IV administration Look at the patient and your CT screen to make sure that the  cannula and the connection line is working properly during the exam 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21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01622-81A2-42A0-8F50-CF1A673E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28" y="1465550"/>
            <a:ext cx="4644135" cy="4498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962B9-A032-4B46-A912-180B0F3DA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76" y="2309992"/>
            <a:ext cx="5233672" cy="44984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9651825-98CC-44FD-B4BA-A46616E44AC3}"/>
              </a:ext>
            </a:extLst>
          </p:cNvPr>
          <p:cNvSpPr/>
          <p:nvPr/>
        </p:nvSpPr>
        <p:spPr>
          <a:xfrm flipV="1">
            <a:off x="4124642" y="3843337"/>
            <a:ext cx="5233672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1D784-C2A1-4BA1-AED1-FED05E54FA95}"/>
              </a:ext>
            </a:extLst>
          </p:cNvPr>
          <p:cNvSpPr txBox="1"/>
          <p:nvPr/>
        </p:nvSpPr>
        <p:spPr>
          <a:xfrm>
            <a:off x="3729038" y="1871663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Topogram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14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A65B-E363-40D6-ACBA-65000DC2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GUIDE TO CT pulmonary angiogram (CTPA) procedure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(manual method)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DA2F5-CD0A-4324-8B4E-76D4D1DE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06" y="1961213"/>
            <a:ext cx="9226107" cy="48967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contrast medium - 80 ml Contrast  (and 20 ml of normal saline).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 – usually around 15 s (Manual look at the pulmonary trunk or the SVC when the contrast reach press start scanning)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injection - 4 ml/s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Collimation - 3 mm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Pitch - 1.8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point - just above the aortic arch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point - the lowest hemidiaphragm.</a:t>
            </a:r>
          </a:p>
        </p:txBody>
      </p:sp>
    </p:spTree>
    <p:extLst>
      <p:ext uri="{BB962C8B-B14F-4D97-AF65-F5344CB8AC3E}">
        <p14:creationId xmlns:p14="http://schemas.microsoft.com/office/powerpoint/2010/main" val="3535454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A65B-E363-40D6-ACBA-65000DC2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GUIDE TO CT pulmonary angiogram (CTPA) procedure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(Auto method )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DA2F5-CD0A-4324-8B4E-76D4D1DE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06" y="1961213"/>
            <a:ext cx="9226107" cy="48967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contrast medium – 80 ml Contrast +20 ml Normal saline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 circle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If on the pulmonary trunk HU = 100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If on the SVC HU = 175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Rate of injection – 4 - 6 ml/s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point - just above the aortic arch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point - the lowest hemidiaphragm.</a:t>
            </a:r>
          </a:p>
        </p:txBody>
      </p:sp>
    </p:spTree>
    <p:extLst>
      <p:ext uri="{BB962C8B-B14F-4D97-AF65-F5344CB8AC3E}">
        <p14:creationId xmlns:p14="http://schemas.microsoft.com/office/powerpoint/2010/main" val="1935987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2908-8C5D-4619-8459-CB1812F6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32461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Practical test of the exam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F49F-4320-4587-903C-C6BCABFDF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1883095"/>
            <a:ext cx="8915400" cy="377762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Practical CTPA , </a:t>
            </a:r>
            <a:r>
              <a:rPr lang="en-US" b="1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Toshipa</a:t>
            </a:r>
            <a:r>
              <a:rPr lang="en-US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(Canon) 64 slice CT scan 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DB7F5EA4-F595-4CEC-B5E2-ADD9A5875A14}"/>
              </a:ext>
            </a:extLst>
          </p:cNvPr>
          <p:cNvSpPr/>
          <p:nvPr/>
        </p:nvSpPr>
        <p:spPr>
          <a:xfrm>
            <a:off x="2981325" y="2529372"/>
            <a:ext cx="6229350" cy="2386012"/>
          </a:xfrm>
          <a:prstGeom prst="up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Please Watch carefully !!</a:t>
            </a:r>
          </a:p>
        </p:txBody>
      </p:sp>
    </p:spTree>
    <p:extLst>
      <p:ext uri="{BB962C8B-B14F-4D97-AF65-F5344CB8AC3E}">
        <p14:creationId xmlns:p14="http://schemas.microsoft.com/office/powerpoint/2010/main" val="937633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9043-AC0D-496F-9636-B7B1B4C5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91" y="495522"/>
            <a:ext cx="8911687" cy="128089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EB0D2-0C9A-4464-9B0E-225D5266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91" y="1776412"/>
            <a:ext cx="9383714" cy="377762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reading Klein, J.S. (ed) (2000) Interventional Chest Radiology.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Clin. N. Am. 38 (2).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Macklem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P.T. (1998) New methods of imaging the respiratory system.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Respirology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101-102.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PIOPED Investigators. (1990) Value of ventilation/perfusion scanning in acute pulmonary embolism. JAMA 263 , 2753-2759. Robinson, P.J. (1989) Lung scintigraphy. Clin.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 0 , 557-560.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reading Remy-Jardin, M., Artaud, D., Fribourg, M.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J.P.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998) Spiral CT of pulmonary emboli: diagnostic approach, interpretative pitfalls and current indications. Eur.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8, 1376-1390. </a:t>
            </a:r>
          </a:p>
        </p:txBody>
      </p:sp>
    </p:spTree>
    <p:extLst>
      <p:ext uri="{BB962C8B-B14F-4D97-AF65-F5344CB8AC3E}">
        <p14:creationId xmlns:p14="http://schemas.microsoft.com/office/powerpoint/2010/main" val="2410242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420FA-36A4-4145-8C73-83F5D2957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4" b="-1"/>
          <a:stretch/>
        </p:blipFill>
        <p:spPr>
          <a:xfrm>
            <a:off x="3700464" y="1400172"/>
            <a:ext cx="5386387" cy="5372100"/>
          </a:xfrm>
        </p:spPr>
      </p:pic>
    </p:spTree>
    <p:extLst>
      <p:ext uri="{BB962C8B-B14F-4D97-AF65-F5344CB8AC3E}">
        <p14:creationId xmlns:p14="http://schemas.microsoft.com/office/powerpoint/2010/main" val="3031604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420FA-36A4-4145-8C73-83F5D2957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4" y="1410183"/>
            <a:ext cx="5386387" cy="5352078"/>
          </a:xfrm>
        </p:spPr>
      </p:pic>
    </p:spTree>
    <p:extLst>
      <p:ext uri="{BB962C8B-B14F-4D97-AF65-F5344CB8AC3E}">
        <p14:creationId xmlns:p14="http://schemas.microsoft.com/office/powerpoint/2010/main" val="3256677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420FA-36A4-4145-8C73-83F5D2957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4" y="1410183"/>
            <a:ext cx="5386386" cy="5352078"/>
          </a:xfrm>
        </p:spPr>
      </p:pic>
    </p:spTree>
    <p:extLst>
      <p:ext uri="{BB962C8B-B14F-4D97-AF65-F5344CB8AC3E}">
        <p14:creationId xmlns:p14="http://schemas.microsoft.com/office/powerpoint/2010/main" val="1255400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420FA-36A4-4145-8C73-83F5D2957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4" y="1410183"/>
            <a:ext cx="5386386" cy="5352077"/>
          </a:xfrm>
        </p:spPr>
      </p:pic>
    </p:spTree>
    <p:extLst>
      <p:ext uri="{BB962C8B-B14F-4D97-AF65-F5344CB8AC3E}">
        <p14:creationId xmlns:p14="http://schemas.microsoft.com/office/powerpoint/2010/main" val="3483591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420FA-36A4-4145-8C73-83F5D2957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4" y="1410183"/>
            <a:ext cx="5386385" cy="5352077"/>
          </a:xfrm>
        </p:spPr>
      </p:pic>
    </p:spTree>
    <p:extLst>
      <p:ext uri="{BB962C8B-B14F-4D97-AF65-F5344CB8AC3E}">
        <p14:creationId xmlns:p14="http://schemas.microsoft.com/office/powerpoint/2010/main" val="3514137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420FA-36A4-4145-8C73-83F5D2957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4" y="1410183"/>
            <a:ext cx="5386385" cy="5352076"/>
          </a:xfrm>
        </p:spPr>
      </p:pic>
    </p:spTree>
    <p:extLst>
      <p:ext uri="{BB962C8B-B14F-4D97-AF65-F5344CB8AC3E}">
        <p14:creationId xmlns:p14="http://schemas.microsoft.com/office/powerpoint/2010/main" val="2539088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ABD7-3861-4CE2-8716-464C0EF2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09" y="4960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The normal anatomy necessary to the </a:t>
            </a:r>
            <a:r>
              <a:rPr lang="en-US" b="1" dirty="0">
                <a:hlinkClick r:id="rId2"/>
              </a:rPr>
              <a:t>respiratory system angiography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01622-81A2-42A0-8F50-CF1A673E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1499156"/>
            <a:ext cx="5390693" cy="51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36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536</TotalTime>
  <Words>797</Words>
  <Application>Microsoft Office PowerPoint</Application>
  <PresentationFormat>Widescreen</PresentationFormat>
  <Paragraphs>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Tahoma</vt:lpstr>
      <vt:lpstr>Times New Roman</vt:lpstr>
      <vt:lpstr>Wingdings 3</vt:lpstr>
      <vt:lpstr>Wisp</vt:lpstr>
      <vt:lpstr> الفحوصات الشعاعية الخاصة   المرحلة الثالثة  </vt:lpstr>
      <vt:lpstr>Methods of imaging the respiratory system 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The normal anatomy necessary to the respiratory system angiography </vt:lpstr>
      <vt:lpstr>Abnormal Pulmonary angiography  pulmonary embolism (PE)</vt:lpstr>
      <vt:lpstr>Abnormal Pulmonary angiography  pulmonary embolism (PE)</vt:lpstr>
      <vt:lpstr>Abnormal Pulmonary angiography  pulmonary embolism (PE)</vt:lpstr>
      <vt:lpstr>Pulmonary arteriography is the “gold standard” and will detect most pulmonary emboli. </vt:lpstr>
      <vt:lpstr>Patient preparation </vt:lpstr>
      <vt:lpstr>During exam  </vt:lpstr>
      <vt:lpstr>The normal anatomy necessary to the respiratory system angiography </vt:lpstr>
      <vt:lpstr>A GUIDE TO CT pulmonary angiogram (CTPA) procedure  (manual method) </vt:lpstr>
      <vt:lpstr>A GUIDE TO CT pulmonary angiogram (CTPA) procedure  (Auto method ) </vt:lpstr>
      <vt:lpstr>Practical test of the exam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of respiratory system </dc:title>
  <dc:creator>Murtadha</dc:creator>
  <cp:lastModifiedBy>Murtadha</cp:lastModifiedBy>
  <cp:revision>31</cp:revision>
  <dcterms:created xsi:type="dcterms:W3CDTF">2023-09-21T13:25:27Z</dcterms:created>
  <dcterms:modified xsi:type="dcterms:W3CDTF">2023-10-31T16:50:07Z</dcterms:modified>
</cp:coreProperties>
</file>