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2" r:id="rId3"/>
    <p:sldId id="257" r:id="rId4"/>
    <p:sldId id="258" r:id="rId5"/>
    <p:sldId id="259" r:id="rId6"/>
    <p:sldId id="260" r:id="rId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AC84"/>
    <a:srgbClr val="A7D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82" d="100"/>
          <a:sy n="82" d="100"/>
        </p:scale>
        <p:origin x="10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D9CC62D6-5128-4E50-8C40-00961EA30EFB}" type="datetimeFigureOut">
              <a:rPr lang="ar-SA" smtClean="0"/>
              <a:pPr/>
              <a:t>20/05/44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303954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9CC62D6-5128-4E50-8C40-00961EA30EFB}" type="datetimeFigureOut">
              <a:rPr lang="ar-SA" smtClean="0"/>
              <a:pPr/>
              <a:t>20/05/44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306238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9CC62D6-5128-4E50-8C40-00961EA30EFB}" type="datetimeFigureOut">
              <a:rPr lang="ar-SA" smtClean="0"/>
              <a:pPr/>
              <a:t>20/05/44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234989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9CC62D6-5128-4E50-8C40-00961EA30EFB}" type="datetimeFigureOut">
              <a:rPr lang="ar-SA" smtClean="0"/>
              <a:pPr/>
              <a:t>20/05/44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3941589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D9CC62D6-5128-4E50-8C40-00961EA30EFB}" type="datetimeFigureOut">
              <a:rPr lang="ar-SA" smtClean="0"/>
              <a:pPr/>
              <a:t>20/05/44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3509352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D9CC62D6-5128-4E50-8C40-00961EA30EFB}" type="datetimeFigureOut">
              <a:rPr lang="ar-SA" smtClean="0"/>
              <a:pPr/>
              <a:t>20/05/44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3335271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D9CC62D6-5128-4E50-8C40-00961EA30EFB}" type="datetimeFigureOut">
              <a:rPr lang="ar-SA" smtClean="0"/>
              <a:pPr/>
              <a:t>20/05/44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2720025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D9CC62D6-5128-4E50-8C40-00961EA30EFB}" type="datetimeFigureOut">
              <a:rPr lang="ar-SA" smtClean="0"/>
              <a:pPr/>
              <a:t>20/05/44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407147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9CC62D6-5128-4E50-8C40-00961EA30EFB}" type="datetimeFigureOut">
              <a:rPr lang="ar-SA" smtClean="0"/>
              <a:pPr/>
              <a:t>20/05/44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58039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D9CC62D6-5128-4E50-8C40-00961EA30EFB}" type="datetimeFigureOut">
              <a:rPr lang="ar-SA" smtClean="0"/>
              <a:pPr/>
              <a:t>20/05/44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80761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D9CC62D6-5128-4E50-8C40-00961EA30EFB}" type="datetimeFigureOut">
              <a:rPr lang="ar-SA" smtClean="0"/>
              <a:pPr/>
              <a:t>20/05/44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9051796-AC39-4676-BA3D-A574E989B514}" type="slidenum">
              <a:rPr lang="ar-SA" smtClean="0"/>
              <a:pPr/>
              <a:t>‹#›</a:t>
            </a:fld>
            <a:endParaRPr lang="ar-SA"/>
          </a:p>
        </p:txBody>
      </p:sp>
    </p:spTree>
    <p:extLst>
      <p:ext uri="{BB962C8B-B14F-4D97-AF65-F5344CB8AC3E}">
        <p14:creationId xmlns:p14="http://schemas.microsoft.com/office/powerpoint/2010/main" val="180594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9CC62D6-5128-4E50-8C40-00961EA30EFB}" type="datetimeFigureOut">
              <a:rPr lang="ar-SA" smtClean="0"/>
              <a:pPr/>
              <a:t>20/05/44</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9051796-AC39-4676-BA3D-A574E989B514}" type="slidenum">
              <a:rPr lang="ar-SA" smtClean="0"/>
              <a:pPr/>
              <a:t>‹#›</a:t>
            </a:fld>
            <a:endParaRPr lang="ar-SA"/>
          </a:p>
        </p:txBody>
      </p:sp>
    </p:spTree>
    <p:extLst>
      <p:ext uri="{BB962C8B-B14F-4D97-AF65-F5344CB8AC3E}">
        <p14:creationId xmlns:p14="http://schemas.microsoft.com/office/powerpoint/2010/main" val="1977307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93728" y="689676"/>
            <a:ext cx="12192000" cy="7942880"/>
          </a:xfrm>
          <a:solidFill>
            <a:schemeClr val="accent4">
              <a:lumMod val="20000"/>
              <a:lumOff val="80000"/>
            </a:schemeClr>
          </a:solidFill>
        </p:spPr>
        <p:txBody>
          <a:bodyPr/>
          <a:lstStyle/>
          <a:p>
            <a:endParaRPr lang="ar-IQ" dirty="0" smtClean="0">
              <a:latin typeface="Sakkal Majalla" panose="02000000000000000000" pitchFamily="2" charset="-78"/>
              <a:cs typeface="Sakkal Majalla" panose="02000000000000000000" pitchFamily="2" charset="-78"/>
            </a:endParaRPr>
          </a:p>
          <a:p>
            <a:endParaRPr lang="ar-IQ" dirty="0">
              <a:latin typeface="Sakkal Majalla" panose="02000000000000000000" pitchFamily="2" charset="-78"/>
              <a:cs typeface="Sakkal Majalla" panose="02000000000000000000" pitchFamily="2" charset="-78"/>
            </a:endParaRPr>
          </a:p>
          <a:p>
            <a:endParaRPr lang="ar-IQ" dirty="0" smtClean="0">
              <a:latin typeface="Sakkal Majalla" panose="02000000000000000000" pitchFamily="2" charset="-78"/>
              <a:cs typeface="Sakkal Majalla" panose="02000000000000000000" pitchFamily="2" charset="-78"/>
            </a:endParaRPr>
          </a:p>
          <a:p>
            <a:r>
              <a:rPr lang="ar-IQ" sz="4800" b="1" dirty="0" smtClean="0">
                <a:solidFill>
                  <a:schemeClr val="accent1"/>
                </a:solidFill>
                <a:latin typeface="Sakkal Majalla" panose="02000000000000000000" pitchFamily="2" charset="-78"/>
                <a:cs typeface="Sakkal Majalla" panose="02000000000000000000" pitchFamily="2" charset="-78"/>
              </a:rPr>
              <a:t>المحاضرة </a:t>
            </a:r>
            <a:r>
              <a:rPr lang="ar-IQ" sz="4800" b="1" dirty="0" smtClean="0">
                <a:solidFill>
                  <a:schemeClr val="accent1"/>
                </a:solidFill>
                <a:latin typeface="Sakkal Majalla" panose="02000000000000000000" pitchFamily="2" charset="-78"/>
                <a:cs typeface="Sakkal Majalla" panose="02000000000000000000" pitchFamily="2" charset="-78"/>
              </a:rPr>
              <a:t>الثانية</a:t>
            </a:r>
            <a:endParaRPr lang="ar-IQ" sz="4800" b="1" dirty="0">
              <a:solidFill>
                <a:schemeClr val="accent1"/>
              </a:solidFill>
              <a:latin typeface="Sakkal Majalla" panose="02000000000000000000" pitchFamily="2" charset="-78"/>
              <a:cs typeface="Sakkal Majalla" panose="02000000000000000000" pitchFamily="2" charset="-78"/>
            </a:endParaRPr>
          </a:p>
          <a:p>
            <a:endParaRPr lang="ar-IQ" dirty="0" smtClean="0">
              <a:latin typeface="Sakkal Majalla" panose="02000000000000000000" pitchFamily="2" charset="-78"/>
              <a:cs typeface="Sakkal Majalla" panose="02000000000000000000" pitchFamily="2" charset="-78"/>
            </a:endParaRPr>
          </a:p>
          <a:p>
            <a:r>
              <a:rPr lang="ar-IQ" sz="7200" b="1" dirty="0">
                <a:solidFill>
                  <a:srgbClr val="C00000"/>
                </a:solidFill>
                <a:latin typeface="Sakkal Majalla" panose="02000000000000000000" pitchFamily="2" charset="-78"/>
                <a:cs typeface="Sakkal Majalla" panose="02000000000000000000" pitchFamily="2" charset="-78"/>
              </a:rPr>
              <a:t>المفهوم القانوني </a:t>
            </a:r>
            <a:r>
              <a:rPr lang="ar-IQ" sz="7200" b="1" dirty="0" smtClean="0">
                <a:solidFill>
                  <a:srgbClr val="C00000"/>
                </a:solidFill>
                <a:latin typeface="Sakkal Majalla" panose="02000000000000000000" pitchFamily="2" charset="-78"/>
                <a:cs typeface="Sakkal Majalla" panose="02000000000000000000" pitchFamily="2" charset="-78"/>
              </a:rPr>
              <a:t>للإنسان </a:t>
            </a:r>
            <a:r>
              <a:rPr lang="ar-IQ" sz="7200" b="1" dirty="0">
                <a:solidFill>
                  <a:srgbClr val="C00000"/>
                </a:solidFill>
                <a:latin typeface="Sakkal Majalla" panose="02000000000000000000" pitchFamily="2" charset="-78"/>
                <a:cs typeface="Sakkal Majalla" panose="02000000000000000000" pitchFamily="2" charset="-78"/>
              </a:rPr>
              <a:t>بوصفه محور للحقوق الشخصية الطبيعية او </a:t>
            </a:r>
            <a:r>
              <a:rPr lang="ar-IQ" sz="7200" b="1" dirty="0" smtClean="0">
                <a:solidFill>
                  <a:srgbClr val="C00000"/>
                </a:solidFill>
                <a:latin typeface="Sakkal Majalla" panose="02000000000000000000" pitchFamily="2" charset="-78"/>
                <a:cs typeface="Sakkal Majalla" panose="02000000000000000000" pitchFamily="2" charset="-78"/>
              </a:rPr>
              <a:t>الفردية</a:t>
            </a:r>
          </a:p>
          <a:p>
            <a:r>
              <a:rPr lang="ar-IQ" sz="3600" b="1" dirty="0" smtClean="0">
                <a:solidFill>
                  <a:schemeClr val="accent5">
                    <a:lumMod val="75000"/>
                  </a:schemeClr>
                </a:solidFill>
                <a:latin typeface="Sakkal Majalla" panose="02000000000000000000" pitchFamily="2" charset="-78"/>
                <a:cs typeface="Sakkal Majalla" panose="02000000000000000000" pitchFamily="2" charset="-78"/>
              </a:rPr>
              <a:t>أعداد </a:t>
            </a:r>
            <a:r>
              <a:rPr lang="ar-IQ" sz="3600" b="1" dirty="0" smtClean="0">
                <a:solidFill>
                  <a:schemeClr val="accent5">
                    <a:lumMod val="75000"/>
                  </a:schemeClr>
                </a:solidFill>
                <a:latin typeface="Sakkal Majalla" panose="02000000000000000000" pitchFamily="2" charset="-78"/>
                <a:cs typeface="Sakkal Majalla" panose="02000000000000000000" pitchFamily="2" charset="-78"/>
              </a:rPr>
              <a:t>الدكتور </a:t>
            </a:r>
          </a:p>
          <a:p>
            <a:r>
              <a:rPr lang="ar-IQ" sz="3600" b="1" dirty="0" smtClean="0">
                <a:solidFill>
                  <a:schemeClr val="accent5">
                    <a:lumMod val="75000"/>
                  </a:schemeClr>
                </a:solidFill>
                <a:latin typeface="Sakkal Majalla" panose="02000000000000000000" pitchFamily="2" charset="-78"/>
                <a:cs typeface="Sakkal Majalla" panose="02000000000000000000" pitchFamily="2" charset="-78"/>
              </a:rPr>
              <a:t>عدنان كريم الكهار الجبوري</a:t>
            </a:r>
          </a:p>
          <a:p>
            <a:r>
              <a:rPr lang="ar-IQ" sz="3200" b="1" dirty="0" smtClean="0">
                <a:solidFill>
                  <a:schemeClr val="accent5">
                    <a:lumMod val="75000"/>
                  </a:schemeClr>
                </a:solidFill>
                <a:latin typeface="Sakkal Majalla" panose="02000000000000000000" pitchFamily="2" charset="-78"/>
                <a:cs typeface="Sakkal Majalla" panose="02000000000000000000" pitchFamily="2" charset="-78"/>
              </a:rPr>
              <a:t>قسم الفيزياء الطبية – المرحلة الاولى</a:t>
            </a:r>
          </a:p>
          <a:p>
            <a:endParaRPr lang="en-US" sz="3600" dirty="0">
              <a:latin typeface="Sakkal Majalla" panose="02000000000000000000" pitchFamily="2" charset="-78"/>
              <a:cs typeface="Sakkal Majalla" panose="02000000000000000000" pitchFamily="2" charset="-78"/>
            </a:endParaRPr>
          </a:p>
          <a:p>
            <a:endParaRPr lang="ar-SA" dirty="0">
              <a:latin typeface="Sakkal Majalla" panose="02000000000000000000" pitchFamily="2" charset="-78"/>
              <a:cs typeface="Sakkal Majalla" panose="02000000000000000000" pitchFamily="2" charset="-78"/>
            </a:endParaRPr>
          </a:p>
        </p:txBody>
      </p:sp>
      <p:pic>
        <p:nvPicPr>
          <p:cNvPr id="2" name="Picture 1"/>
          <p:cNvPicPr>
            <a:picLocks noChangeAspect="1"/>
          </p:cNvPicPr>
          <p:nvPr/>
        </p:nvPicPr>
        <p:blipFill>
          <a:blip r:embed="rId2"/>
          <a:stretch>
            <a:fillRect/>
          </a:stretch>
        </p:blipFill>
        <p:spPr>
          <a:xfrm>
            <a:off x="1313555" y="956941"/>
            <a:ext cx="2119320" cy="2049730"/>
          </a:xfrm>
          <a:prstGeom prst="rect">
            <a:avLst/>
          </a:prstGeom>
        </p:spPr>
      </p:pic>
    </p:spTree>
    <p:extLst>
      <p:ext uri="{BB962C8B-B14F-4D97-AF65-F5344CB8AC3E}">
        <p14:creationId xmlns:p14="http://schemas.microsoft.com/office/powerpoint/2010/main" val="2186596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12192000" cy="6858000"/>
          </a:xfrm>
          <a:solidFill>
            <a:schemeClr val="accent4">
              <a:lumMod val="20000"/>
              <a:lumOff val="80000"/>
            </a:schemeClr>
          </a:solidFill>
        </p:spPr>
        <p:txBody>
          <a:bodyPr>
            <a:normAutofit/>
          </a:bodyPr>
          <a:lstStyle/>
          <a:p>
            <a:endParaRPr lang="ar-IQ" dirty="0" smtClean="0">
              <a:latin typeface="MS Reference Sans Serif" panose="020B0604030504040204" pitchFamily="34" charset="0"/>
              <a:cs typeface="Zheayr Arabic samik" pitchFamily="2" charset="-78"/>
            </a:endParaRPr>
          </a:p>
          <a:p>
            <a:pPr algn="just"/>
            <a:r>
              <a:rPr lang="ar-IQ" sz="3200" dirty="0" smtClean="0">
                <a:solidFill>
                  <a:schemeClr val="accent6"/>
                </a:solidFill>
                <a:latin typeface="MS Reference Sans Serif" panose="020B0604030504040204" pitchFamily="34" charset="0"/>
                <a:cs typeface="Zheayr Arabic samik" pitchFamily="2" charset="-78"/>
              </a:rPr>
              <a:t>تقوم هذه </a:t>
            </a:r>
            <a:r>
              <a:rPr lang="ar-IQ" sz="3200" dirty="0" smtClean="0">
                <a:solidFill>
                  <a:schemeClr val="accent6"/>
                </a:solidFill>
                <a:latin typeface="MS Reference Sans Serif" panose="020B0604030504040204" pitchFamily="34" charset="0"/>
                <a:cs typeface="Zheayr Arabic samik" pitchFamily="2" charset="-78"/>
              </a:rPr>
              <a:t>المحاضرة على المحاور الرئيسة التالية.</a:t>
            </a:r>
            <a:endParaRPr lang="ar-IQ" sz="3200" dirty="0" smtClean="0">
              <a:solidFill>
                <a:schemeClr val="accent6"/>
              </a:solidFill>
              <a:latin typeface="MS Reference Sans Serif" panose="020B0604030504040204" pitchFamily="34" charset="0"/>
              <a:cs typeface="Zheayr Arabic samik" pitchFamily="2" charset="-78"/>
            </a:endParaRPr>
          </a:p>
          <a:p>
            <a:pPr algn="just"/>
            <a:endParaRPr lang="ar-IQ" sz="3200" dirty="0" smtClean="0">
              <a:latin typeface="MS Reference Sans Serif" panose="020B0604030504040204" pitchFamily="34" charset="0"/>
              <a:cs typeface="Zheayr Arabic samik" pitchFamily="2" charset="-78"/>
            </a:endParaRPr>
          </a:p>
          <a:p>
            <a:pPr algn="just"/>
            <a:r>
              <a:rPr lang="ar-IQ" sz="3200" dirty="0">
                <a:latin typeface="MS Reference Sans Serif" panose="020B0604030504040204" pitchFamily="34" charset="0"/>
                <a:cs typeface="Zheayr Arabic samik" pitchFamily="2" charset="-78"/>
              </a:rPr>
              <a:t>-	</a:t>
            </a:r>
            <a:r>
              <a:rPr lang="ar-IQ" sz="3600" dirty="0">
                <a:latin typeface="MS Reference Sans Serif" panose="020B0604030504040204" pitchFamily="34" charset="0"/>
                <a:cs typeface="Zheayr Arabic samik" pitchFamily="2" charset="-78"/>
              </a:rPr>
              <a:t>التعريف بالانسان من الناحية القانونية</a:t>
            </a:r>
            <a:r>
              <a:rPr lang="ar-IQ" sz="3600" dirty="0" smtClean="0">
                <a:latin typeface="MS Reference Sans Serif" panose="020B0604030504040204" pitchFamily="34" charset="0"/>
                <a:cs typeface="Zheayr Arabic samik" pitchFamily="2" charset="-78"/>
              </a:rPr>
              <a:t>.</a:t>
            </a:r>
          </a:p>
          <a:p>
            <a:pPr algn="just"/>
            <a:endParaRPr lang="en-US" sz="3600" dirty="0" smtClean="0">
              <a:latin typeface="MS Reference Sans Serif" panose="020B0604030504040204" pitchFamily="34" charset="0"/>
              <a:cs typeface="Zheayr Arabic samik" pitchFamily="2" charset="-78"/>
            </a:endParaRPr>
          </a:p>
          <a:p>
            <a:pPr algn="just"/>
            <a:r>
              <a:rPr lang="ar-IQ" sz="3600" dirty="0" smtClean="0">
                <a:latin typeface="MS Reference Sans Serif" panose="020B0604030504040204" pitchFamily="34" charset="0"/>
                <a:cs typeface="Zheayr Arabic samik" pitchFamily="2" charset="-78"/>
              </a:rPr>
              <a:t>-</a:t>
            </a:r>
            <a:r>
              <a:rPr lang="ar-IQ" sz="3600" dirty="0">
                <a:latin typeface="MS Reference Sans Serif" panose="020B0604030504040204" pitchFamily="34" charset="0"/>
                <a:cs typeface="Zheayr Arabic samik" pitchFamily="2" charset="-78"/>
              </a:rPr>
              <a:t>	التحديد القانوني لـ ((بدء صفة الانسان ونهايتها</a:t>
            </a:r>
            <a:r>
              <a:rPr lang="ar-IQ" sz="3600" dirty="0" smtClean="0">
                <a:latin typeface="MS Reference Sans Serif" panose="020B0604030504040204" pitchFamily="34" charset="0"/>
                <a:cs typeface="Zheayr Arabic samik" pitchFamily="2" charset="-78"/>
              </a:rPr>
              <a:t>)).</a:t>
            </a:r>
          </a:p>
          <a:p>
            <a:pPr algn="just"/>
            <a:endParaRPr lang="ar-IQ" sz="3600" dirty="0">
              <a:latin typeface="MS Reference Sans Serif" panose="020B0604030504040204" pitchFamily="34" charset="0"/>
              <a:cs typeface="Zheayr Arabic samik" pitchFamily="2" charset="-78"/>
            </a:endParaRPr>
          </a:p>
          <a:p>
            <a:pPr algn="just"/>
            <a:r>
              <a:rPr lang="ar-IQ" sz="3600" dirty="0">
                <a:latin typeface="MS Reference Sans Serif" panose="020B0604030504040204" pitchFamily="34" charset="0"/>
                <a:cs typeface="Zheayr Arabic samik" pitchFamily="2" charset="-78"/>
              </a:rPr>
              <a:t>-	الاوصاف القانونية </a:t>
            </a:r>
            <a:r>
              <a:rPr lang="ar-IQ" sz="3600" dirty="0" smtClean="0">
                <a:latin typeface="MS Reference Sans Serif" panose="020B0604030504040204" pitchFamily="34" charset="0"/>
                <a:cs typeface="Zheayr Arabic samik" pitchFamily="2" charset="-78"/>
              </a:rPr>
              <a:t>للانسان.</a:t>
            </a:r>
          </a:p>
          <a:p>
            <a:pPr marL="0" indent="0" algn="just">
              <a:buNone/>
            </a:pPr>
            <a:endParaRPr lang="ar-IQ" sz="3600" dirty="0">
              <a:latin typeface="MS Reference Sans Serif" panose="020B0604030504040204" pitchFamily="34" charset="0"/>
              <a:cs typeface="Zheayr Arabic samik" pitchFamily="2" charset="-78"/>
            </a:endParaRPr>
          </a:p>
          <a:p>
            <a:pPr algn="just"/>
            <a:r>
              <a:rPr lang="ar-IQ" sz="3600" dirty="0">
                <a:latin typeface="MS Reference Sans Serif" panose="020B0604030504040204" pitchFamily="34" charset="0"/>
                <a:cs typeface="Zheayr Arabic samik" pitchFamily="2" charset="-78"/>
              </a:rPr>
              <a:t>-	حاجة الانسان الى حماية حقوقه في ظل التعايش </a:t>
            </a:r>
            <a:r>
              <a:rPr lang="ar-IQ" sz="3600" dirty="0" smtClean="0">
                <a:latin typeface="MS Reference Sans Serif" panose="020B0604030504040204" pitchFamily="34" charset="0"/>
                <a:cs typeface="Zheayr Arabic samik" pitchFamily="2" charset="-78"/>
              </a:rPr>
              <a:t>الاجتماعي.</a:t>
            </a:r>
            <a:endParaRPr lang="ar-IQ" sz="3600" dirty="0">
              <a:latin typeface="MS Reference Sans Serif" panose="020B0604030504040204" pitchFamily="34" charset="0"/>
              <a:cs typeface="Zheayr Arabic samik"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09228" y="0"/>
            <a:ext cx="12401227" cy="6858000"/>
          </a:xfrm>
          <a:solidFill>
            <a:schemeClr val="accent4">
              <a:lumMod val="20000"/>
              <a:lumOff val="80000"/>
            </a:schemeClr>
          </a:solidFill>
        </p:spPr>
        <p:txBody>
          <a:bodyPr>
            <a:normAutofit/>
          </a:bodyPr>
          <a:lstStyle/>
          <a:p>
            <a:pPr marL="0" indent="0" algn="ctr">
              <a:buNone/>
            </a:pPr>
            <a:endParaRPr lang="ar-IQ" sz="4000" b="1" i="1" dirty="0" smtClean="0">
              <a:solidFill>
                <a:srgbClr val="FF0000"/>
              </a:solidFill>
              <a:latin typeface="Zkurd Siamend" panose="020B0604030504040204" pitchFamily="34" charset="-78"/>
              <a:cs typeface="Zkurd Siamend" panose="020B0604030504040204" pitchFamily="34" charset="-78"/>
            </a:endParaRPr>
          </a:p>
          <a:p>
            <a:pPr marL="0" indent="0" algn="ctr">
              <a:buNone/>
            </a:pPr>
            <a:endParaRPr lang="ar-IQ" sz="4000" b="1" i="1" dirty="0" smtClean="0">
              <a:solidFill>
                <a:srgbClr val="FF0000"/>
              </a:solidFill>
              <a:latin typeface="Zkurd Siamend" panose="020B0604030504040204" pitchFamily="34" charset="-78"/>
              <a:cs typeface="Zkurd Siamend" panose="020B0604030504040204" pitchFamily="34" charset="-78"/>
            </a:endParaRPr>
          </a:p>
          <a:p>
            <a:pPr marL="0" indent="0" algn="ctr">
              <a:buNone/>
            </a:pPr>
            <a:r>
              <a:rPr lang="ar-IQ" sz="4000" b="1" i="1" dirty="0" smtClean="0">
                <a:solidFill>
                  <a:schemeClr val="accent1"/>
                </a:solidFill>
                <a:latin typeface="Zkurd Siamend" panose="020B0604030504040204" pitchFamily="34" charset="-78"/>
                <a:cs typeface="Zkurd Siamend" panose="020B0604030504040204" pitchFamily="34" charset="-78"/>
              </a:rPr>
              <a:t>المطلب </a:t>
            </a:r>
            <a:r>
              <a:rPr lang="ar-IQ" sz="4000" b="1" i="1" dirty="0">
                <a:solidFill>
                  <a:schemeClr val="accent1"/>
                </a:solidFill>
                <a:latin typeface="Zkurd Siamend" panose="020B0604030504040204" pitchFamily="34" charset="-78"/>
                <a:cs typeface="Zkurd Siamend" panose="020B0604030504040204" pitchFamily="34" charset="-78"/>
              </a:rPr>
              <a:t>الاول</a:t>
            </a:r>
            <a:endParaRPr lang="en-US" sz="4000" dirty="0">
              <a:solidFill>
                <a:schemeClr val="accent1"/>
              </a:solidFill>
              <a:latin typeface="Zkurd Siamend" panose="020B0604030504040204" pitchFamily="34" charset="-78"/>
              <a:cs typeface="Zkurd Siamend" panose="020B0604030504040204" pitchFamily="34" charset="-78"/>
            </a:endParaRPr>
          </a:p>
          <a:p>
            <a:pPr marL="0" indent="0" algn="ctr">
              <a:buNone/>
            </a:pPr>
            <a:r>
              <a:rPr lang="ar-IQ" sz="3200" b="1" dirty="0" smtClean="0">
                <a:solidFill>
                  <a:srgbClr val="FF0000"/>
                </a:solidFill>
                <a:latin typeface="MS Reference Sans Serif" panose="020B0604030504040204" pitchFamily="34" charset="0"/>
                <a:cs typeface="Zheayr Arabic samik" pitchFamily="2" charset="-78"/>
              </a:rPr>
              <a:t>التعريف بالانسان </a:t>
            </a:r>
            <a:r>
              <a:rPr lang="ar-IQ" sz="3200" b="1" dirty="0">
                <a:solidFill>
                  <a:srgbClr val="FF0000"/>
                </a:solidFill>
                <a:latin typeface="MS Reference Sans Serif" panose="020B0604030504040204" pitchFamily="34" charset="0"/>
                <a:cs typeface="Zheayr Arabic samik" pitchFamily="2" charset="-78"/>
              </a:rPr>
              <a:t>من الناحية القانونية</a:t>
            </a:r>
          </a:p>
          <a:p>
            <a:pPr marL="0" indent="0" algn="ctr">
              <a:buNone/>
            </a:pPr>
            <a:r>
              <a:rPr lang="ar-IQ" sz="3200" dirty="0">
                <a:solidFill>
                  <a:schemeClr val="bg2">
                    <a:lumMod val="10000"/>
                  </a:schemeClr>
                </a:solidFill>
                <a:latin typeface="MS Reference Sans Serif" panose="020B0604030504040204" pitchFamily="34" charset="0"/>
                <a:cs typeface="Zheayr Arabic samik" pitchFamily="2" charset="-78"/>
              </a:rPr>
              <a:t>الانسان او الفرد او البشر جميعها تعبيرات تدل على ((بني أدم)) او الكائن البشري الذي يعد اليوم اقدس الكائنات واكرمها عند الله تعالى .</a:t>
            </a:r>
          </a:p>
          <a:p>
            <a:pPr marL="0" indent="0" algn="ctr">
              <a:buNone/>
            </a:pPr>
            <a:r>
              <a:rPr lang="ar-IQ" sz="3200" dirty="0">
                <a:solidFill>
                  <a:schemeClr val="bg2">
                    <a:lumMod val="10000"/>
                  </a:schemeClr>
                </a:solidFill>
                <a:latin typeface="MS Reference Sans Serif" panose="020B0604030504040204" pitchFamily="34" charset="0"/>
                <a:cs typeface="Zheayr Arabic samik" pitchFamily="2" charset="-78"/>
              </a:rPr>
              <a:t>يعرف الانسان بتعبير اخر وهو تعبير قانوني ((الشخص الطبيعي)) تميزا له عن الشخص المعنوي اوالاعتباري وهذا الاخر يتمثل بمجموعة من الاموال لتحقيق هدف معين مثل المؤسسات والجامعات والشركات وهذ الشخص المعنوي سيكون له كيان قانوني </a:t>
            </a:r>
            <a:r>
              <a:rPr lang="ar-IQ" sz="3200" dirty="0" smtClean="0">
                <a:solidFill>
                  <a:schemeClr val="bg2">
                    <a:lumMod val="10000"/>
                  </a:schemeClr>
                </a:solidFill>
                <a:latin typeface="MS Reference Sans Serif" panose="020B0604030504040204" pitchFamily="34" charset="0"/>
                <a:cs typeface="Zheayr Arabic samik" pitchFamily="2" charset="-78"/>
              </a:rPr>
              <a:t>مستقل عن </a:t>
            </a:r>
            <a:r>
              <a:rPr lang="ar-IQ" sz="3200" dirty="0">
                <a:solidFill>
                  <a:schemeClr val="bg2">
                    <a:lumMod val="10000"/>
                  </a:schemeClr>
                </a:solidFill>
                <a:latin typeface="MS Reference Sans Serif" panose="020B0604030504040204" pitchFamily="34" charset="0"/>
                <a:cs typeface="Zheayr Arabic samik" pitchFamily="2" charset="-78"/>
              </a:rPr>
              <a:t>الاشخاص الطبيعيين المكونيين له ومن هنا فان مفردة الشخص الطبيعي ستثبت لكل انسان كبيرا ام صغيرا ذكر ام انثى عاقلا ام مجنونا وهذا على خلاف الانظمة القديمة </a:t>
            </a:r>
            <a:r>
              <a:rPr lang="ar-IQ" sz="3200" dirty="0" smtClean="0">
                <a:solidFill>
                  <a:schemeClr val="bg2">
                    <a:lumMod val="10000"/>
                  </a:schemeClr>
                </a:solidFill>
                <a:latin typeface="MS Reference Sans Serif" panose="020B0604030504040204" pitchFamily="34" charset="0"/>
                <a:cs typeface="Zheayr Arabic samik" pitchFamily="2" charset="-78"/>
              </a:rPr>
              <a:t>الت</a:t>
            </a:r>
            <a:r>
              <a:rPr lang="ar-IQ" sz="3200" dirty="0" smtClean="0">
                <a:solidFill>
                  <a:schemeClr val="bg2">
                    <a:lumMod val="10000"/>
                  </a:schemeClr>
                </a:solidFill>
                <a:latin typeface="MS Reference Sans Serif" panose="020B0604030504040204" pitchFamily="34" charset="0"/>
                <a:cs typeface="Zanest _ Saidava" pitchFamily="2" charset="-78"/>
              </a:rPr>
              <a:t>ي</a:t>
            </a:r>
            <a:r>
              <a:rPr lang="ar-IQ" sz="3200" dirty="0" smtClean="0">
                <a:solidFill>
                  <a:schemeClr val="bg2">
                    <a:lumMod val="10000"/>
                  </a:schemeClr>
                </a:solidFill>
                <a:latin typeface="MS Reference Sans Serif" panose="020B0604030504040204" pitchFamily="34" charset="0"/>
                <a:cs typeface="Zheayr Arabic samik" pitchFamily="2" charset="-78"/>
              </a:rPr>
              <a:t> </a:t>
            </a:r>
            <a:r>
              <a:rPr lang="ar-IQ" sz="3200" dirty="0">
                <a:solidFill>
                  <a:schemeClr val="bg2">
                    <a:lumMod val="10000"/>
                  </a:schemeClr>
                </a:solidFill>
                <a:latin typeface="MS Reference Sans Serif" panose="020B0604030504040204" pitchFamily="34" charset="0"/>
                <a:cs typeface="Zheayr Arabic samik" pitchFamily="2" charset="-78"/>
              </a:rPr>
              <a:t>كانت تجرد فئات البشر من الشخصية القانونية كفئة الارقاء والعبيد </a:t>
            </a:r>
            <a:r>
              <a:rPr lang="ar-IQ" sz="3200" dirty="0" smtClean="0">
                <a:solidFill>
                  <a:schemeClr val="bg2">
                    <a:lumMod val="10000"/>
                  </a:schemeClr>
                </a:solidFill>
                <a:latin typeface="MS Reference Sans Serif" panose="020B0604030504040204" pitchFamily="34" charset="0"/>
                <a:cs typeface="Zheayr Arabic samik" pitchFamily="2" charset="-78"/>
              </a:rPr>
              <a:t>الت</a:t>
            </a:r>
            <a:r>
              <a:rPr lang="ar-IQ" sz="3200" dirty="0" smtClean="0">
                <a:solidFill>
                  <a:schemeClr val="bg2">
                    <a:lumMod val="10000"/>
                  </a:schemeClr>
                </a:solidFill>
                <a:latin typeface="MS Reference Sans Serif" panose="020B0604030504040204" pitchFamily="34" charset="0"/>
                <a:cs typeface="Zanest _ Roqaa normal" pitchFamily="2" charset="-78"/>
              </a:rPr>
              <a:t>ي</a:t>
            </a:r>
            <a:r>
              <a:rPr lang="ar-IQ" sz="3200" dirty="0" smtClean="0">
                <a:solidFill>
                  <a:schemeClr val="bg2">
                    <a:lumMod val="10000"/>
                  </a:schemeClr>
                </a:solidFill>
                <a:latin typeface="MS Reference Sans Serif" panose="020B0604030504040204" pitchFamily="34" charset="0"/>
                <a:cs typeface="Zheayr Arabic samik" pitchFamily="2" charset="-78"/>
              </a:rPr>
              <a:t> </a:t>
            </a:r>
            <a:r>
              <a:rPr lang="ar-IQ" sz="3200" dirty="0">
                <a:solidFill>
                  <a:schemeClr val="bg2">
                    <a:lumMod val="10000"/>
                  </a:schemeClr>
                </a:solidFill>
                <a:latin typeface="MS Reference Sans Serif" panose="020B0604030504040204" pitchFamily="34" charset="0"/>
                <a:cs typeface="Zheayr Arabic samik" pitchFamily="2" charset="-78"/>
              </a:rPr>
              <a:t>كانت تعتبرهم مجردين من القيمة الاجتماعية.</a:t>
            </a:r>
            <a:endParaRPr lang="ar-IQ" sz="3200" dirty="0">
              <a:solidFill>
                <a:schemeClr val="bg2">
                  <a:lumMod val="10000"/>
                </a:schemeClr>
              </a:solidFill>
              <a:latin typeface="MS Reference Sans Serif" panose="020B0604030504040204" pitchFamily="34" charset="0"/>
              <a:cs typeface="Zheayr Arabic samik" pitchFamily="2" charset="-78"/>
            </a:endParaRPr>
          </a:p>
        </p:txBody>
      </p:sp>
    </p:spTree>
    <p:extLst>
      <p:ext uri="{BB962C8B-B14F-4D97-AF65-F5344CB8AC3E}">
        <p14:creationId xmlns:p14="http://schemas.microsoft.com/office/powerpoint/2010/main" val="289635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12192000" cy="6858000"/>
          </a:xfrm>
          <a:solidFill>
            <a:schemeClr val="accent4">
              <a:lumMod val="20000"/>
              <a:lumOff val="80000"/>
            </a:schemeClr>
          </a:solidFill>
        </p:spPr>
        <p:txBody>
          <a:bodyPr>
            <a:normAutofit/>
          </a:bodyPr>
          <a:lstStyle/>
          <a:p>
            <a:pPr marL="0" indent="0" algn="ctr">
              <a:buNone/>
            </a:pPr>
            <a:endParaRPr lang="ar-IQ" sz="3600" b="1" i="1" dirty="0" smtClean="0">
              <a:solidFill>
                <a:srgbClr val="FF0000"/>
              </a:solidFill>
              <a:latin typeface="Zkurd Siamend" panose="020B0604030504040204" pitchFamily="34" charset="-78"/>
            </a:endParaRPr>
          </a:p>
          <a:p>
            <a:pPr marL="0" indent="0" algn="ctr">
              <a:buNone/>
            </a:pPr>
            <a:r>
              <a:rPr lang="ar-IQ" sz="4000" b="1" i="1" dirty="0">
                <a:solidFill>
                  <a:srgbClr val="FF0000"/>
                </a:solidFill>
                <a:latin typeface="Zkurd Siamend" panose="020B0604030504040204" pitchFamily="34" charset="-78"/>
              </a:rPr>
              <a:t>المطلب </a:t>
            </a:r>
            <a:r>
              <a:rPr lang="ar-IQ" sz="4000" b="1" i="1" dirty="0" smtClean="0">
                <a:solidFill>
                  <a:srgbClr val="FF0000"/>
                </a:solidFill>
                <a:latin typeface="Zkurd Siamend" panose="020B0604030504040204" pitchFamily="34" charset="-78"/>
              </a:rPr>
              <a:t>الثاني</a:t>
            </a:r>
          </a:p>
          <a:p>
            <a:pPr marL="0" indent="0" algn="ctr">
              <a:buNone/>
            </a:pPr>
            <a:r>
              <a:rPr lang="ar-IQ" sz="4000" b="1" i="1" dirty="0" smtClean="0">
                <a:latin typeface="Zkurd Siamend" panose="020B0604030504040204" pitchFamily="34" charset="-78"/>
              </a:rPr>
              <a:t> </a:t>
            </a:r>
            <a:r>
              <a:rPr lang="ar-IQ" sz="4000" b="1" i="1" dirty="0">
                <a:latin typeface="Zkurd Siamend" panose="020B0604030504040204" pitchFamily="34" charset="-78"/>
              </a:rPr>
              <a:t>التحديد القانوني لــ ((بدء صفة الانسان ونهايتها))</a:t>
            </a:r>
          </a:p>
          <a:p>
            <a:pPr marL="0" indent="0" algn="just">
              <a:buNone/>
            </a:pPr>
            <a:r>
              <a:rPr lang="ar-IQ" sz="4000" i="1" dirty="0">
                <a:solidFill>
                  <a:srgbClr val="00B050"/>
                </a:solidFill>
                <a:latin typeface="Zkurd Siamend" panose="020B0604030504040204" pitchFamily="34" charset="-78"/>
              </a:rPr>
              <a:t>والسؤال هنا متى تبدا الشخصية </a:t>
            </a:r>
            <a:r>
              <a:rPr lang="ar-IQ" sz="4000" i="1" dirty="0" smtClean="0">
                <a:solidFill>
                  <a:srgbClr val="00B050"/>
                </a:solidFill>
                <a:latin typeface="Zkurd Siamend" panose="020B0604030504040204" pitchFamily="34" charset="-78"/>
              </a:rPr>
              <a:t>الطبيعيةللإنسان </a:t>
            </a:r>
            <a:r>
              <a:rPr lang="ar-IQ" sz="4000" i="1" dirty="0">
                <a:solidFill>
                  <a:srgbClr val="00B050"/>
                </a:solidFill>
                <a:latin typeface="Zkurd Siamend" panose="020B0604030504040204" pitchFamily="34" charset="-78"/>
              </a:rPr>
              <a:t>ومتى تنتهي.</a:t>
            </a:r>
          </a:p>
          <a:p>
            <a:pPr marL="0" indent="0" algn="just">
              <a:buNone/>
            </a:pPr>
            <a:r>
              <a:rPr lang="ar-IQ" sz="4000" i="1" dirty="0">
                <a:solidFill>
                  <a:srgbClr val="00B050"/>
                </a:solidFill>
                <a:latin typeface="Zkurd Siamend" panose="020B0604030504040204" pitchFamily="34" charset="-78"/>
              </a:rPr>
              <a:t>نص القانون المدني العراقي رقم (40) لسنة 1951 على ان ((تبدا شخصية الانسان بتمام ولادته وتنتهي بموته )) ومن هنا فان الحقوق تعطى للانسان عند ولادته الى وفاته.</a:t>
            </a:r>
          </a:p>
          <a:p>
            <a:pPr marL="0" indent="0" algn="just">
              <a:buNone/>
            </a:pPr>
            <a:r>
              <a:rPr lang="ar-IQ" sz="4000" i="1" dirty="0">
                <a:solidFill>
                  <a:srgbClr val="00B050"/>
                </a:solidFill>
                <a:latin typeface="Zkurd Siamend" panose="020B0604030504040204" pitchFamily="34" charset="-78"/>
              </a:rPr>
              <a:t>وهناك حقوق مالية تثبت </a:t>
            </a:r>
            <a:r>
              <a:rPr lang="ar-IQ" sz="4000" i="1" dirty="0" smtClean="0">
                <a:solidFill>
                  <a:srgbClr val="00B050"/>
                </a:solidFill>
                <a:latin typeface="Zkurd Siamend" panose="020B0604030504040204" pitchFamily="34" charset="-78"/>
              </a:rPr>
              <a:t>للجنين </a:t>
            </a:r>
            <a:r>
              <a:rPr lang="ar-IQ" sz="4000" i="1" dirty="0">
                <a:solidFill>
                  <a:srgbClr val="00B050"/>
                </a:solidFill>
                <a:latin typeface="Zkurd Siamend" panose="020B0604030504040204" pitchFamily="34" charset="-78"/>
              </a:rPr>
              <a:t>كحق النسب او الميراث او الوصية فقد نص القانون المدني العراقي على ان ((حقوق الحمل يحددها قانون الاحوال الشخصية)) غير ان اكتساب هذه الحقوق مشروطا بولادة الجنين حياً فان ولد ميتا لم تثبت له الشخصية القانونية</a:t>
            </a:r>
            <a:r>
              <a:rPr lang="ar-IQ" sz="4000" b="1" i="1" dirty="0">
                <a:latin typeface="Zkurd Siamend" panose="020B0604030504040204" pitchFamily="34" charset="-78"/>
              </a:rPr>
              <a:t>.</a:t>
            </a:r>
          </a:p>
        </p:txBody>
      </p:sp>
    </p:spTree>
    <p:extLst>
      <p:ext uri="{BB962C8B-B14F-4D97-AF65-F5344CB8AC3E}">
        <p14:creationId xmlns:p14="http://schemas.microsoft.com/office/powerpoint/2010/main" val="13432451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12192000" cy="6858000"/>
          </a:xfrm>
          <a:solidFill>
            <a:schemeClr val="accent4">
              <a:lumMod val="20000"/>
              <a:lumOff val="80000"/>
            </a:schemeClr>
          </a:solidFill>
        </p:spPr>
        <p:txBody>
          <a:bodyPr>
            <a:normAutofit fontScale="85000" lnSpcReduction="20000"/>
          </a:bodyPr>
          <a:lstStyle/>
          <a:p>
            <a:pPr marL="0" indent="0" algn="ctr">
              <a:buNone/>
            </a:pPr>
            <a:endParaRPr lang="ar-IQ" sz="3500" b="1" i="1" dirty="0" smtClean="0">
              <a:solidFill>
                <a:srgbClr val="FF0000"/>
              </a:solidFill>
            </a:endParaRPr>
          </a:p>
          <a:p>
            <a:pPr marL="0" indent="0" algn="ctr">
              <a:buNone/>
            </a:pPr>
            <a:endParaRPr lang="ar-IQ" sz="3500" b="1" i="1" dirty="0" smtClean="0">
              <a:solidFill>
                <a:srgbClr val="FF0000"/>
              </a:solidFill>
            </a:endParaRPr>
          </a:p>
          <a:p>
            <a:pPr marL="0" indent="0" algn="ctr">
              <a:buNone/>
            </a:pPr>
            <a:r>
              <a:rPr lang="ar-IQ" sz="4000" b="1" i="1" dirty="0" smtClean="0">
                <a:solidFill>
                  <a:srgbClr val="7030A0"/>
                </a:solidFill>
              </a:rPr>
              <a:t>المطلب </a:t>
            </a:r>
            <a:r>
              <a:rPr lang="ar-IQ" sz="4000" b="1" i="1" dirty="0">
                <a:solidFill>
                  <a:srgbClr val="7030A0"/>
                </a:solidFill>
              </a:rPr>
              <a:t>الثالث</a:t>
            </a:r>
            <a:endParaRPr lang="en-US" sz="4000" dirty="0">
              <a:solidFill>
                <a:srgbClr val="7030A0"/>
              </a:solidFill>
            </a:endParaRPr>
          </a:p>
          <a:p>
            <a:pPr marL="0" indent="0" algn="ctr">
              <a:buNone/>
            </a:pPr>
            <a:r>
              <a:rPr lang="ar-IQ" sz="3900" dirty="0" smtClean="0">
                <a:solidFill>
                  <a:srgbClr val="FF0000"/>
                </a:solidFill>
              </a:rPr>
              <a:t>الأوصاف </a:t>
            </a:r>
            <a:r>
              <a:rPr lang="ar-IQ" sz="3900" dirty="0">
                <a:solidFill>
                  <a:srgbClr val="FF0000"/>
                </a:solidFill>
              </a:rPr>
              <a:t>القانونية </a:t>
            </a:r>
            <a:r>
              <a:rPr lang="ar-IQ" sz="3900" dirty="0" smtClean="0">
                <a:solidFill>
                  <a:srgbClr val="FF0000"/>
                </a:solidFill>
              </a:rPr>
              <a:t>للإنسان</a:t>
            </a:r>
            <a:endParaRPr lang="ar-IQ" sz="3900" dirty="0">
              <a:solidFill>
                <a:srgbClr val="FF0000"/>
              </a:solidFill>
            </a:endParaRPr>
          </a:p>
          <a:p>
            <a:pPr marL="0" indent="0" algn="just">
              <a:buNone/>
            </a:pPr>
            <a:r>
              <a:rPr lang="ar-IQ" sz="3900" dirty="0">
                <a:solidFill>
                  <a:schemeClr val="accent1">
                    <a:lumMod val="75000"/>
                  </a:schemeClr>
                </a:solidFill>
              </a:rPr>
              <a:t>اولاً: الجنسية: تعرف بانها العلاقة القانونية بين الفرد ودولته ولكل انسان حقا بذلك سواء كانت جنسية اصلية ام مكتسبة.</a:t>
            </a:r>
          </a:p>
          <a:p>
            <a:pPr marL="0" indent="0" algn="just">
              <a:buNone/>
            </a:pPr>
            <a:r>
              <a:rPr lang="ar-IQ" sz="3900" dirty="0">
                <a:solidFill>
                  <a:schemeClr val="accent1">
                    <a:lumMod val="75000"/>
                  </a:schemeClr>
                </a:solidFill>
              </a:rPr>
              <a:t>ثانيا: </a:t>
            </a:r>
            <a:r>
              <a:rPr lang="ar-IQ" sz="3900" dirty="0" smtClean="0">
                <a:solidFill>
                  <a:schemeClr val="accent1">
                    <a:lumMod val="75000"/>
                  </a:schemeClr>
                </a:solidFill>
              </a:rPr>
              <a:t>الأسم</a:t>
            </a:r>
            <a:r>
              <a:rPr lang="ar-IQ" sz="3900" dirty="0">
                <a:solidFill>
                  <a:schemeClr val="accent1">
                    <a:lumMod val="75000"/>
                  </a:schemeClr>
                </a:solidFill>
              </a:rPr>
              <a:t>: ضروري </a:t>
            </a:r>
            <a:r>
              <a:rPr lang="ar-IQ" sz="3900" dirty="0" smtClean="0">
                <a:solidFill>
                  <a:schemeClr val="accent1">
                    <a:lumMod val="75000"/>
                  </a:schemeClr>
                </a:solidFill>
              </a:rPr>
              <a:t>أن </a:t>
            </a:r>
            <a:r>
              <a:rPr lang="ar-IQ" sz="3900" dirty="0">
                <a:solidFill>
                  <a:schemeClr val="accent1">
                    <a:lumMod val="75000"/>
                  </a:schemeClr>
                </a:solidFill>
              </a:rPr>
              <a:t>يكون لكل </a:t>
            </a:r>
            <a:r>
              <a:rPr lang="ar-IQ" sz="3900" dirty="0" smtClean="0">
                <a:solidFill>
                  <a:schemeClr val="accent1">
                    <a:lumMod val="75000"/>
                  </a:schemeClr>
                </a:solidFill>
              </a:rPr>
              <a:t>إنسان </a:t>
            </a:r>
            <a:r>
              <a:rPr lang="ar-IQ" sz="3900" dirty="0">
                <a:solidFill>
                  <a:schemeClr val="accent1">
                    <a:lumMod val="75000"/>
                  </a:schemeClr>
                </a:solidFill>
              </a:rPr>
              <a:t>اسم يميزه عن غيره ويتميز الاسم بانه لايجوز التنازل عنه ويتعرض للمساءلة القانونية كل من يعتدي على هذا الاسم.</a:t>
            </a:r>
          </a:p>
          <a:p>
            <a:pPr marL="0" indent="0" algn="just">
              <a:buNone/>
            </a:pPr>
            <a:r>
              <a:rPr lang="ar-IQ" sz="3900" dirty="0">
                <a:solidFill>
                  <a:schemeClr val="accent1">
                    <a:lumMod val="75000"/>
                  </a:schemeClr>
                </a:solidFill>
              </a:rPr>
              <a:t>ثالثا: </a:t>
            </a:r>
            <a:r>
              <a:rPr lang="ar-IQ" sz="3900" dirty="0" smtClean="0">
                <a:solidFill>
                  <a:schemeClr val="accent1">
                    <a:lumMod val="75000"/>
                  </a:schemeClr>
                </a:solidFill>
              </a:rPr>
              <a:t>الأسرة</a:t>
            </a:r>
            <a:r>
              <a:rPr lang="ar-IQ" sz="3900" dirty="0">
                <a:solidFill>
                  <a:schemeClr val="accent1">
                    <a:lumMod val="75000"/>
                  </a:schemeClr>
                </a:solidFill>
              </a:rPr>
              <a:t>: لعل هذه الميزة هي من تميز </a:t>
            </a:r>
            <a:r>
              <a:rPr lang="ar-IQ" sz="3900" dirty="0" smtClean="0">
                <a:solidFill>
                  <a:schemeClr val="accent1">
                    <a:lumMod val="75000"/>
                  </a:schemeClr>
                </a:solidFill>
              </a:rPr>
              <a:t>الإنسان </a:t>
            </a:r>
            <a:r>
              <a:rPr lang="ar-IQ" sz="3900" dirty="0">
                <a:solidFill>
                  <a:schemeClr val="accent1">
                    <a:lumMod val="75000"/>
                  </a:schemeClr>
                </a:solidFill>
              </a:rPr>
              <a:t>بوضوح عن الشخص المعنوي كالشركة او المؤسسة فالفرد هو </a:t>
            </a:r>
            <a:r>
              <a:rPr lang="ar-IQ" sz="3900" dirty="0" smtClean="0">
                <a:solidFill>
                  <a:schemeClr val="accent1">
                    <a:lumMod val="75000"/>
                  </a:schemeClr>
                </a:solidFill>
              </a:rPr>
              <a:t>إنسان </a:t>
            </a:r>
            <a:r>
              <a:rPr lang="ar-IQ" sz="3900" dirty="0">
                <a:solidFill>
                  <a:schemeClr val="accent1">
                    <a:lumMod val="75000"/>
                  </a:schemeClr>
                </a:solidFill>
              </a:rPr>
              <a:t>يعيش وسط </a:t>
            </a:r>
            <a:r>
              <a:rPr lang="ar-IQ" sz="3900" dirty="0" smtClean="0">
                <a:solidFill>
                  <a:schemeClr val="accent1">
                    <a:lumMod val="75000"/>
                  </a:schemeClr>
                </a:solidFill>
              </a:rPr>
              <a:t>أسرة </a:t>
            </a:r>
            <a:r>
              <a:rPr lang="ar-IQ" sz="3900" dirty="0">
                <a:solidFill>
                  <a:schemeClr val="accent1">
                    <a:lumMod val="75000"/>
                  </a:schemeClr>
                </a:solidFill>
              </a:rPr>
              <a:t>تجمعه بها رابطة القرابة او النسب او المصاهرة.</a:t>
            </a:r>
          </a:p>
          <a:p>
            <a:pPr marL="0" indent="0" algn="just">
              <a:buNone/>
            </a:pPr>
            <a:r>
              <a:rPr lang="ar-IQ" sz="3900" dirty="0" smtClean="0">
                <a:solidFill>
                  <a:schemeClr val="accent1">
                    <a:lumMod val="75000"/>
                  </a:schemeClr>
                </a:solidFill>
              </a:rPr>
              <a:t>رابعاً: الموطن</a:t>
            </a:r>
            <a:r>
              <a:rPr lang="ar-IQ" sz="3900" dirty="0">
                <a:solidFill>
                  <a:schemeClr val="accent1">
                    <a:lumMod val="75000"/>
                  </a:schemeClr>
                </a:solidFill>
              </a:rPr>
              <a:t>: لكل انسان موطن اي مكان يقيم به بصورة دائمة او مؤقتة ويجوز لكل فرد ان يكون له اكثر من موطن واحد.</a:t>
            </a:r>
          </a:p>
          <a:p>
            <a:pPr marL="0" indent="0" algn="just">
              <a:buNone/>
            </a:pPr>
            <a:r>
              <a:rPr lang="ar-IQ" sz="3900" dirty="0" smtClean="0">
                <a:solidFill>
                  <a:schemeClr val="accent1">
                    <a:lumMod val="75000"/>
                  </a:schemeClr>
                </a:solidFill>
              </a:rPr>
              <a:t>خامساً: </a:t>
            </a:r>
            <a:r>
              <a:rPr lang="ar-IQ" sz="3900" dirty="0">
                <a:solidFill>
                  <a:schemeClr val="accent1">
                    <a:lumMod val="75000"/>
                  </a:schemeClr>
                </a:solidFill>
              </a:rPr>
              <a:t>الذمة المالية: يتميز </a:t>
            </a:r>
            <a:r>
              <a:rPr lang="ar-IQ" sz="3900" dirty="0" smtClean="0">
                <a:solidFill>
                  <a:schemeClr val="accent1">
                    <a:lumMod val="75000"/>
                  </a:schemeClr>
                </a:solidFill>
              </a:rPr>
              <a:t>الإنسان </a:t>
            </a:r>
            <a:r>
              <a:rPr lang="ar-IQ" sz="3900" dirty="0">
                <a:solidFill>
                  <a:schemeClr val="accent1">
                    <a:lumMod val="75000"/>
                  </a:schemeClr>
                </a:solidFill>
              </a:rPr>
              <a:t>بان له ذمة مالية اي مجموع ما له من حقوق وما علية من التزامات مالية ولهذه الذمة جانبين احدهما ايجابي يتمثل بما للفرد من حقوق مالية وسلبي يتمثل بمجموع ما على الفرد من التزامات مالية.</a:t>
            </a:r>
            <a:endParaRPr lang="ar-IQ" sz="3900" dirty="0">
              <a:solidFill>
                <a:schemeClr val="accent1">
                  <a:lumMod val="75000"/>
                </a:schemeClr>
              </a:solidFill>
            </a:endParaRPr>
          </a:p>
        </p:txBody>
      </p:sp>
    </p:spTree>
    <p:extLst>
      <p:ext uri="{BB962C8B-B14F-4D97-AF65-F5344CB8AC3E}">
        <p14:creationId xmlns:p14="http://schemas.microsoft.com/office/powerpoint/2010/main" val="2895914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12192000" cy="6858000"/>
          </a:xfrm>
          <a:solidFill>
            <a:schemeClr val="accent4">
              <a:lumMod val="20000"/>
              <a:lumOff val="80000"/>
            </a:schemeClr>
          </a:solidFill>
        </p:spPr>
        <p:txBody>
          <a:bodyPr>
            <a:normAutofit/>
          </a:bodyPr>
          <a:lstStyle/>
          <a:p>
            <a:pPr marL="0" indent="0" algn="ctr">
              <a:buNone/>
            </a:pPr>
            <a:endParaRPr lang="ar-IQ" sz="3500" b="1" i="1" dirty="0" smtClean="0">
              <a:solidFill>
                <a:srgbClr val="FF0000"/>
              </a:solidFill>
              <a:latin typeface="+mj-lt"/>
            </a:endParaRPr>
          </a:p>
          <a:p>
            <a:pPr marL="0" indent="0" algn="ctr">
              <a:buNone/>
            </a:pPr>
            <a:r>
              <a:rPr lang="ar-IQ" sz="4400" b="1" i="1" dirty="0" smtClean="0">
                <a:latin typeface="+mj-lt"/>
              </a:rPr>
              <a:t>المطلب </a:t>
            </a:r>
            <a:r>
              <a:rPr lang="ar-IQ" sz="4400" b="1" i="1" dirty="0">
                <a:latin typeface="+mj-lt"/>
              </a:rPr>
              <a:t>الرابع</a:t>
            </a:r>
            <a:endParaRPr lang="en-US" sz="4400" dirty="0">
              <a:latin typeface="+mj-lt"/>
            </a:endParaRPr>
          </a:p>
          <a:p>
            <a:pPr marL="0" indent="0" algn="ctr">
              <a:buNone/>
            </a:pPr>
            <a:r>
              <a:rPr lang="ar-IQ" sz="3500" b="1" i="1" dirty="0" smtClean="0">
                <a:solidFill>
                  <a:schemeClr val="accent1">
                    <a:lumMod val="75000"/>
                  </a:schemeClr>
                </a:solidFill>
                <a:latin typeface="+mj-lt"/>
              </a:rPr>
              <a:t> </a:t>
            </a:r>
            <a:r>
              <a:rPr lang="ar-IQ" sz="3500" b="1" i="1" dirty="0">
                <a:solidFill>
                  <a:schemeClr val="accent1">
                    <a:lumMod val="75000"/>
                  </a:schemeClr>
                </a:solidFill>
                <a:latin typeface="+mj-lt"/>
              </a:rPr>
              <a:t>حاجة الانسان الى حماية حقوقة في ظل التعايش </a:t>
            </a:r>
            <a:r>
              <a:rPr lang="ar-IQ" sz="3500" b="1" i="1" dirty="0" smtClean="0">
                <a:solidFill>
                  <a:schemeClr val="accent1">
                    <a:lumMod val="75000"/>
                  </a:schemeClr>
                </a:solidFill>
                <a:latin typeface="+mj-lt"/>
              </a:rPr>
              <a:t>الاجتماعي</a:t>
            </a:r>
          </a:p>
          <a:p>
            <a:pPr marL="0" indent="0" algn="ctr">
              <a:buNone/>
            </a:pPr>
            <a:endParaRPr lang="ar-IQ" sz="3500" b="1" i="1" dirty="0">
              <a:solidFill>
                <a:schemeClr val="accent1">
                  <a:lumMod val="75000"/>
                </a:schemeClr>
              </a:solidFill>
              <a:latin typeface="+mj-lt"/>
            </a:endParaRPr>
          </a:p>
          <a:p>
            <a:pPr marL="0" indent="0" algn="just">
              <a:buNone/>
            </a:pPr>
            <a:r>
              <a:rPr lang="ar-IQ" sz="3500" b="1" i="1" dirty="0">
                <a:solidFill>
                  <a:srgbClr val="FF0000"/>
                </a:solidFill>
                <a:latin typeface="+mj-lt"/>
              </a:rPr>
              <a:t>في الواقع ان حقوق الانسان التي يعد معظمها حقوقا فطرية وطبيعية </a:t>
            </a:r>
            <a:r>
              <a:rPr lang="ar-IQ" sz="3500" b="1" i="1" dirty="0" smtClean="0">
                <a:solidFill>
                  <a:srgbClr val="FF0000"/>
                </a:solidFill>
                <a:latin typeface="+mj-lt"/>
              </a:rPr>
              <a:t>مقررة للإنسان </a:t>
            </a:r>
            <a:r>
              <a:rPr lang="ar-IQ" sz="3500" b="1" i="1" dirty="0">
                <a:solidFill>
                  <a:srgbClr val="FF0000"/>
                </a:solidFill>
                <a:latin typeface="+mj-lt"/>
              </a:rPr>
              <a:t>وهو جنين في </a:t>
            </a:r>
            <a:r>
              <a:rPr lang="ar-IQ" sz="3500" b="1" i="1" dirty="0" smtClean="0">
                <a:solidFill>
                  <a:srgbClr val="FF0000"/>
                </a:solidFill>
                <a:latin typeface="+mj-lt"/>
              </a:rPr>
              <a:t>بطن أمه </a:t>
            </a:r>
            <a:r>
              <a:rPr lang="ar-IQ" sz="3500" b="1" i="1" dirty="0">
                <a:solidFill>
                  <a:srgbClr val="FF0000"/>
                </a:solidFill>
                <a:latin typeface="+mj-lt"/>
              </a:rPr>
              <a:t>ترتكز على حقيقة وهي ضرورة </a:t>
            </a:r>
            <a:r>
              <a:rPr lang="ar-IQ" sz="3500" b="1" i="1" dirty="0" smtClean="0">
                <a:solidFill>
                  <a:srgbClr val="FF0000"/>
                </a:solidFill>
                <a:latin typeface="+mj-lt"/>
              </a:rPr>
              <a:t>حفظ </a:t>
            </a:r>
            <a:r>
              <a:rPr lang="ar-IQ" sz="3500" b="1" i="1" dirty="0">
                <a:solidFill>
                  <a:srgbClr val="FF0000"/>
                </a:solidFill>
                <a:latin typeface="+mj-lt"/>
              </a:rPr>
              <a:t>الكرامة الادمية.</a:t>
            </a:r>
          </a:p>
          <a:p>
            <a:pPr marL="0" indent="0" algn="just">
              <a:buNone/>
            </a:pPr>
            <a:r>
              <a:rPr lang="ar-IQ" sz="3500" b="1" i="1" dirty="0">
                <a:solidFill>
                  <a:srgbClr val="FF0000"/>
                </a:solidFill>
                <a:latin typeface="+mj-lt"/>
              </a:rPr>
              <a:t>ولما كان المجتمع مهما بالنسبة </a:t>
            </a:r>
            <a:r>
              <a:rPr lang="ar-IQ" sz="3500" b="1" i="1" dirty="0" smtClean="0">
                <a:solidFill>
                  <a:srgbClr val="FF0000"/>
                </a:solidFill>
                <a:latin typeface="+mj-lt"/>
              </a:rPr>
              <a:t>للإنسان </a:t>
            </a:r>
            <a:r>
              <a:rPr lang="ar-IQ" sz="3500" b="1" i="1" dirty="0">
                <a:solidFill>
                  <a:srgbClr val="FF0000"/>
                </a:solidFill>
                <a:latin typeface="+mj-lt"/>
              </a:rPr>
              <a:t>فان ذلك يعني انه سيدخل في علاقات وتعاملات مع غيره لاشباع حاجاته ومتطلباته.</a:t>
            </a:r>
            <a:endParaRPr lang="ar-IQ" sz="3500" b="1" i="1" dirty="0">
              <a:solidFill>
                <a:srgbClr val="FF0000"/>
              </a:solidFill>
              <a:latin typeface="+mj-lt"/>
            </a:endParaRPr>
          </a:p>
        </p:txBody>
      </p:sp>
    </p:spTree>
    <p:extLst>
      <p:ext uri="{BB962C8B-B14F-4D97-AF65-F5344CB8AC3E}">
        <p14:creationId xmlns:p14="http://schemas.microsoft.com/office/powerpoint/2010/main" val="3187634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465</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vt:i4>
      </vt:variant>
    </vt:vector>
  </HeadingPairs>
  <TitlesOfParts>
    <vt:vector size="17" baseType="lpstr">
      <vt:lpstr>Arial</vt:lpstr>
      <vt:lpstr>Calibri</vt:lpstr>
      <vt:lpstr>Calibri Light</vt:lpstr>
      <vt:lpstr>MS Reference Sans Serif</vt:lpstr>
      <vt:lpstr>Sakkal Majalla</vt:lpstr>
      <vt:lpstr>Times New Roman</vt:lpstr>
      <vt:lpstr>Zanest _ Roqaa normal</vt:lpstr>
      <vt:lpstr>Zanest _ Saidava</vt:lpstr>
      <vt:lpstr>Zheayr Arabic samik</vt:lpstr>
      <vt:lpstr>Zkurd Siamend</vt:lpstr>
      <vt:lpstr>نسق Office</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Maher Fattouh</dc:creator>
  <cp:lastModifiedBy>HC</cp:lastModifiedBy>
  <cp:revision>17</cp:revision>
  <dcterms:created xsi:type="dcterms:W3CDTF">2022-05-13T14:54:36Z</dcterms:created>
  <dcterms:modified xsi:type="dcterms:W3CDTF">2022-12-13T06:30:26Z</dcterms:modified>
</cp:coreProperties>
</file>