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675E47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F2B2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675E47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1470621"/>
            <a:ext cx="3326129" cy="3526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F2B2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613275" y="1499590"/>
            <a:ext cx="3380104" cy="4560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F2B2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675E47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458200" y="0"/>
            <a:ext cx="685800" cy="6858000"/>
          </a:xfrm>
          <a:custGeom>
            <a:avLst/>
            <a:gdLst/>
            <a:ahLst/>
            <a:cxnLst/>
            <a:rect l="l" t="t" r="r" b="b"/>
            <a:pathLst>
              <a:path w="685800" h="6858000">
                <a:moveTo>
                  <a:pt x="685800" y="6172200"/>
                </a:moveTo>
                <a:lnTo>
                  <a:pt x="0" y="6172200"/>
                </a:lnTo>
                <a:lnTo>
                  <a:pt x="0" y="6858000"/>
                </a:lnTo>
                <a:lnTo>
                  <a:pt x="685800" y="6858000"/>
                </a:lnTo>
                <a:lnTo>
                  <a:pt x="685800" y="6172200"/>
                </a:lnTo>
                <a:close/>
              </a:path>
              <a:path w="685800" h="6858000">
                <a:moveTo>
                  <a:pt x="685800" y="0"/>
                </a:moveTo>
                <a:lnTo>
                  <a:pt x="0" y="0"/>
                </a:lnTo>
                <a:lnTo>
                  <a:pt x="0" y="5486400"/>
                </a:lnTo>
                <a:lnTo>
                  <a:pt x="685800" y="5486400"/>
                </a:lnTo>
                <a:lnTo>
                  <a:pt x="685800" y="0"/>
                </a:lnTo>
                <a:close/>
              </a:path>
            </a:pathLst>
          </a:custGeom>
          <a:solidFill>
            <a:srgbClr val="675E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458200" y="5486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685800" y="0"/>
                </a:moveTo>
                <a:lnTo>
                  <a:pt x="0" y="0"/>
                </a:lnTo>
                <a:lnTo>
                  <a:pt x="0" y="685800"/>
                </a:lnTo>
                <a:lnTo>
                  <a:pt x="685800" y="685800"/>
                </a:lnTo>
                <a:lnTo>
                  <a:pt x="685800" y="0"/>
                </a:lnTo>
                <a:close/>
              </a:path>
            </a:pathLst>
          </a:custGeom>
          <a:solidFill>
            <a:srgbClr val="A9A5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467994"/>
            <a:ext cx="1661160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675E47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4640" y="1823745"/>
            <a:ext cx="6466205" cy="145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F2B2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jpg"/><Relationship Id="rId11" Type="http://schemas.openxmlformats.org/officeDocument/2006/relationships/image" Target="../media/image11.png"/><Relationship Id="rId12" Type="http://schemas.openxmlformats.org/officeDocument/2006/relationships/image" Target="../media/image1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3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13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13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13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13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13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13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13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13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13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13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13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13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13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3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8422" y="1752980"/>
            <a:ext cx="4656836" cy="4961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64282" y="2362580"/>
            <a:ext cx="2326640" cy="49199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790822" y="5459857"/>
            <a:ext cx="568960" cy="231775"/>
            <a:chOff x="3790822" y="5459857"/>
            <a:chExt cx="568960" cy="231775"/>
          </a:xfrm>
        </p:grpSpPr>
        <p:sp>
          <p:nvSpPr>
            <p:cNvPr id="5" name="object 5"/>
            <p:cNvSpPr/>
            <p:nvPr/>
          </p:nvSpPr>
          <p:spPr>
            <a:xfrm>
              <a:off x="4314316" y="5464429"/>
              <a:ext cx="40640" cy="222885"/>
            </a:xfrm>
            <a:custGeom>
              <a:avLst/>
              <a:gdLst/>
              <a:ahLst/>
              <a:cxnLst/>
              <a:rect l="l" t="t" r="r" b="b"/>
              <a:pathLst>
                <a:path w="40639" h="222885">
                  <a:moveTo>
                    <a:pt x="20447" y="0"/>
                  </a:moveTo>
                  <a:lnTo>
                    <a:pt x="15871" y="8810"/>
                  </a:lnTo>
                  <a:lnTo>
                    <a:pt x="8338" y="24431"/>
                  </a:lnTo>
                  <a:lnTo>
                    <a:pt x="1778" y="39878"/>
                  </a:lnTo>
                  <a:lnTo>
                    <a:pt x="0" y="45974"/>
                  </a:lnTo>
                  <a:lnTo>
                    <a:pt x="0" y="51943"/>
                  </a:lnTo>
                  <a:lnTo>
                    <a:pt x="635" y="56388"/>
                  </a:lnTo>
                  <a:lnTo>
                    <a:pt x="4790" y="76273"/>
                  </a:lnTo>
                  <a:lnTo>
                    <a:pt x="9068" y="100137"/>
                  </a:lnTo>
                  <a:lnTo>
                    <a:pt x="11805" y="120678"/>
                  </a:lnTo>
                  <a:lnTo>
                    <a:pt x="13952" y="140938"/>
                  </a:lnTo>
                  <a:lnTo>
                    <a:pt x="16176" y="169127"/>
                  </a:lnTo>
                  <a:lnTo>
                    <a:pt x="16637" y="182168"/>
                  </a:lnTo>
                  <a:lnTo>
                    <a:pt x="16375" y="189629"/>
                  </a:lnTo>
                  <a:lnTo>
                    <a:pt x="15589" y="198126"/>
                  </a:lnTo>
                  <a:lnTo>
                    <a:pt x="14279" y="207661"/>
                  </a:lnTo>
                  <a:lnTo>
                    <a:pt x="12446" y="218236"/>
                  </a:lnTo>
                  <a:lnTo>
                    <a:pt x="22860" y="222402"/>
                  </a:lnTo>
                  <a:lnTo>
                    <a:pt x="38530" y="181622"/>
                  </a:lnTo>
                  <a:lnTo>
                    <a:pt x="40512" y="159981"/>
                  </a:lnTo>
                  <a:lnTo>
                    <a:pt x="40116" y="141390"/>
                  </a:lnTo>
                  <a:lnTo>
                    <a:pt x="38862" y="122047"/>
                  </a:lnTo>
                  <a:lnTo>
                    <a:pt x="37504" y="108614"/>
                  </a:lnTo>
                  <a:lnTo>
                    <a:pt x="35718" y="94027"/>
                  </a:lnTo>
                  <a:lnTo>
                    <a:pt x="30861" y="61341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5856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14316" y="5464429"/>
              <a:ext cx="40640" cy="222885"/>
            </a:xfrm>
            <a:custGeom>
              <a:avLst/>
              <a:gdLst/>
              <a:ahLst/>
              <a:cxnLst/>
              <a:rect l="l" t="t" r="r" b="b"/>
              <a:pathLst>
                <a:path w="40639" h="222885">
                  <a:moveTo>
                    <a:pt x="20447" y="0"/>
                  </a:moveTo>
                  <a:lnTo>
                    <a:pt x="30861" y="61341"/>
                  </a:lnTo>
                  <a:lnTo>
                    <a:pt x="37504" y="108614"/>
                  </a:lnTo>
                  <a:lnTo>
                    <a:pt x="40415" y="150780"/>
                  </a:lnTo>
                  <a:lnTo>
                    <a:pt x="40512" y="159981"/>
                  </a:lnTo>
                  <a:lnTo>
                    <a:pt x="40296" y="167530"/>
                  </a:lnTo>
                  <a:lnTo>
                    <a:pt x="27670" y="212196"/>
                  </a:lnTo>
                  <a:lnTo>
                    <a:pt x="22860" y="222402"/>
                  </a:lnTo>
                  <a:lnTo>
                    <a:pt x="12446" y="218236"/>
                  </a:lnTo>
                  <a:lnTo>
                    <a:pt x="14279" y="207661"/>
                  </a:lnTo>
                  <a:lnTo>
                    <a:pt x="15589" y="198126"/>
                  </a:lnTo>
                  <a:lnTo>
                    <a:pt x="16375" y="189629"/>
                  </a:lnTo>
                  <a:lnTo>
                    <a:pt x="16637" y="182168"/>
                  </a:lnTo>
                  <a:lnTo>
                    <a:pt x="16519" y="176265"/>
                  </a:lnTo>
                  <a:lnTo>
                    <a:pt x="12938" y="130784"/>
                  </a:lnTo>
                  <a:lnTo>
                    <a:pt x="7143" y="88693"/>
                  </a:lnTo>
                  <a:lnTo>
                    <a:pt x="635" y="56388"/>
                  </a:lnTo>
                  <a:lnTo>
                    <a:pt x="0" y="51943"/>
                  </a:lnTo>
                  <a:lnTo>
                    <a:pt x="0" y="49530"/>
                  </a:lnTo>
                  <a:lnTo>
                    <a:pt x="0" y="45974"/>
                  </a:lnTo>
                  <a:lnTo>
                    <a:pt x="1778" y="39878"/>
                  </a:lnTo>
                  <a:lnTo>
                    <a:pt x="5334" y="31242"/>
                  </a:lnTo>
                  <a:lnTo>
                    <a:pt x="8338" y="24431"/>
                  </a:lnTo>
                  <a:lnTo>
                    <a:pt x="11842" y="16954"/>
                  </a:lnTo>
                  <a:lnTo>
                    <a:pt x="15871" y="8810"/>
                  </a:lnTo>
                  <a:lnTo>
                    <a:pt x="20447" y="0"/>
                  </a:lnTo>
                  <a:close/>
                </a:path>
              </a:pathLst>
            </a:custGeom>
            <a:ln w="9144">
              <a:solidFill>
                <a:srgbClr val="6B787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95394" y="5464429"/>
              <a:ext cx="474980" cy="222885"/>
            </a:xfrm>
            <a:custGeom>
              <a:avLst/>
              <a:gdLst/>
              <a:ahLst/>
              <a:cxnLst/>
              <a:rect l="l" t="t" r="r" b="b"/>
              <a:pathLst>
                <a:path w="474979" h="222885">
                  <a:moveTo>
                    <a:pt x="209295" y="151663"/>
                  </a:moveTo>
                  <a:lnTo>
                    <a:pt x="199643" y="181254"/>
                  </a:lnTo>
                  <a:lnTo>
                    <a:pt x="199643" y="195237"/>
                  </a:lnTo>
                  <a:lnTo>
                    <a:pt x="202056" y="201650"/>
                  </a:lnTo>
                  <a:lnTo>
                    <a:pt x="211074" y="208813"/>
                  </a:lnTo>
                  <a:lnTo>
                    <a:pt x="216915" y="210439"/>
                  </a:lnTo>
                  <a:lnTo>
                    <a:pt x="306831" y="210439"/>
                  </a:lnTo>
                  <a:lnTo>
                    <a:pt x="353933" y="204885"/>
                  </a:lnTo>
                  <a:lnTo>
                    <a:pt x="394648" y="194851"/>
                  </a:lnTo>
                  <a:lnTo>
                    <a:pt x="433232" y="183755"/>
                  </a:lnTo>
                  <a:lnTo>
                    <a:pt x="460956" y="163271"/>
                  </a:lnTo>
                  <a:lnTo>
                    <a:pt x="222503" y="163271"/>
                  </a:lnTo>
                  <a:lnTo>
                    <a:pt x="218693" y="162356"/>
                  </a:lnTo>
                  <a:lnTo>
                    <a:pt x="212343" y="158648"/>
                  </a:lnTo>
                  <a:lnTo>
                    <a:pt x="210184" y="155702"/>
                  </a:lnTo>
                  <a:lnTo>
                    <a:pt x="209295" y="151663"/>
                  </a:lnTo>
                  <a:close/>
                </a:path>
                <a:path w="474979" h="222885">
                  <a:moveTo>
                    <a:pt x="262508" y="46609"/>
                  </a:moveTo>
                  <a:lnTo>
                    <a:pt x="250062" y="100711"/>
                  </a:lnTo>
                  <a:lnTo>
                    <a:pt x="256919" y="105499"/>
                  </a:lnTo>
                  <a:lnTo>
                    <a:pt x="263001" y="110728"/>
                  </a:lnTo>
                  <a:lnTo>
                    <a:pt x="284279" y="151167"/>
                  </a:lnTo>
                  <a:lnTo>
                    <a:pt x="286638" y="163271"/>
                  </a:lnTo>
                  <a:lnTo>
                    <a:pt x="303149" y="163271"/>
                  </a:lnTo>
                  <a:lnTo>
                    <a:pt x="300958" y="118344"/>
                  </a:lnTo>
                  <a:lnTo>
                    <a:pt x="288865" y="77210"/>
                  </a:lnTo>
                  <a:lnTo>
                    <a:pt x="272990" y="55608"/>
                  </a:lnTo>
                  <a:lnTo>
                    <a:pt x="262508" y="46609"/>
                  </a:lnTo>
                  <a:close/>
                </a:path>
                <a:path w="474979" h="222885">
                  <a:moveTo>
                    <a:pt x="384428" y="58420"/>
                  </a:moveTo>
                  <a:lnTo>
                    <a:pt x="345584" y="69242"/>
                  </a:lnTo>
                  <a:lnTo>
                    <a:pt x="318388" y="98663"/>
                  </a:lnTo>
                  <a:lnTo>
                    <a:pt x="313054" y="129578"/>
                  </a:lnTo>
                  <a:lnTo>
                    <a:pt x="313943" y="135623"/>
                  </a:lnTo>
                  <a:lnTo>
                    <a:pt x="315975" y="140995"/>
                  </a:lnTo>
                  <a:lnTo>
                    <a:pt x="317880" y="146367"/>
                  </a:lnTo>
                  <a:lnTo>
                    <a:pt x="321817" y="153390"/>
                  </a:lnTo>
                  <a:lnTo>
                    <a:pt x="327532" y="162064"/>
                  </a:lnTo>
                  <a:lnTo>
                    <a:pt x="324230" y="162293"/>
                  </a:lnTo>
                  <a:lnTo>
                    <a:pt x="320801" y="162636"/>
                  </a:lnTo>
                  <a:lnTo>
                    <a:pt x="317372" y="163106"/>
                  </a:lnTo>
                  <a:lnTo>
                    <a:pt x="315721" y="163220"/>
                  </a:lnTo>
                  <a:lnTo>
                    <a:pt x="313308" y="163271"/>
                  </a:lnTo>
                  <a:lnTo>
                    <a:pt x="460956" y="163271"/>
                  </a:lnTo>
                  <a:lnTo>
                    <a:pt x="464991" y="153047"/>
                  </a:lnTo>
                  <a:lnTo>
                    <a:pt x="386841" y="153047"/>
                  </a:lnTo>
                  <a:lnTo>
                    <a:pt x="365765" y="140246"/>
                  </a:lnTo>
                  <a:lnTo>
                    <a:pt x="350726" y="129401"/>
                  </a:lnTo>
                  <a:lnTo>
                    <a:pt x="341711" y="120502"/>
                  </a:lnTo>
                  <a:lnTo>
                    <a:pt x="338708" y="113538"/>
                  </a:lnTo>
                  <a:lnTo>
                    <a:pt x="338708" y="108077"/>
                  </a:lnTo>
                  <a:lnTo>
                    <a:pt x="375824" y="98409"/>
                  </a:lnTo>
                  <a:lnTo>
                    <a:pt x="395858" y="97536"/>
                  </a:lnTo>
                  <a:lnTo>
                    <a:pt x="443624" y="97536"/>
                  </a:lnTo>
                  <a:lnTo>
                    <a:pt x="440493" y="91549"/>
                  </a:lnTo>
                  <a:lnTo>
                    <a:pt x="412378" y="65492"/>
                  </a:lnTo>
                  <a:lnTo>
                    <a:pt x="393952" y="59205"/>
                  </a:lnTo>
                  <a:lnTo>
                    <a:pt x="384428" y="58420"/>
                  </a:lnTo>
                  <a:close/>
                </a:path>
                <a:path w="474979" h="222885">
                  <a:moveTo>
                    <a:pt x="474979" y="127736"/>
                  </a:moveTo>
                  <a:lnTo>
                    <a:pt x="386841" y="153047"/>
                  </a:lnTo>
                  <a:lnTo>
                    <a:pt x="464991" y="153047"/>
                  </a:lnTo>
                  <a:lnTo>
                    <a:pt x="474979" y="127736"/>
                  </a:lnTo>
                  <a:close/>
                </a:path>
                <a:path w="474979" h="222885">
                  <a:moveTo>
                    <a:pt x="443624" y="97536"/>
                  </a:moveTo>
                  <a:lnTo>
                    <a:pt x="403732" y="97536"/>
                  </a:lnTo>
                  <a:lnTo>
                    <a:pt x="410337" y="98044"/>
                  </a:lnTo>
                  <a:lnTo>
                    <a:pt x="415797" y="99187"/>
                  </a:lnTo>
                  <a:lnTo>
                    <a:pt x="421131" y="100203"/>
                  </a:lnTo>
                  <a:lnTo>
                    <a:pt x="428370" y="102362"/>
                  </a:lnTo>
                  <a:lnTo>
                    <a:pt x="437514" y="105918"/>
                  </a:lnTo>
                  <a:lnTo>
                    <a:pt x="444753" y="99695"/>
                  </a:lnTo>
                  <a:lnTo>
                    <a:pt x="443624" y="97536"/>
                  </a:lnTo>
                  <a:close/>
                </a:path>
                <a:path w="474979" h="222885">
                  <a:moveTo>
                    <a:pt x="9651" y="151663"/>
                  </a:moveTo>
                  <a:lnTo>
                    <a:pt x="0" y="181254"/>
                  </a:lnTo>
                  <a:lnTo>
                    <a:pt x="0" y="195237"/>
                  </a:lnTo>
                  <a:lnTo>
                    <a:pt x="2412" y="201650"/>
                  </a:lnTo>
                  <a:lnTo>
                    <a:pt x="11429" y="208813"/>
                  </a:lnTo>
                  <a:lnTo>
                    <a:pt x="17271" y="210439"/>
                  </a:lnTo>
                  <a:lnTo>
                    <a:pt x="103504" y="210439"/>
                  </a:lnTo>
                  <a:lnTo>
                    <a:pt x="103504" y="163271"/>
                  </a:lnTo>
                  <a:lnTo>
                    <a:pt x="22859" y="163271"/>
                  </a:lnTo>
                  <a:lnTo>
                    <a:pt x="19050" y="162356"/>
                  </a:lnTo>
                  <a:lnTo>
                    <a:pt x="12700" y="158648"/>
                  </a:lnTo>
                  <a:lnTo>
                    <a:pt x="10540" y="155702"/>
                  </a:lnTo>
                  <a:lnTo>
                    <a:pt x="9651" y="151663"/>
                  </a:lnTo>
                  <a:close/>
                </a:path>
                <a:path w="474979" h="222885">
                  <a:moveTo>
                    <a:pt x="62864" y="46609"/>
                  </a:moveTo>
                  <a:lnTo>
                    <a:pt x="50418" y="100711"/>
                  </a:lnTo>
                  <a:lnTo>
                    <a:pt x="57275" y="105499"/>
                  </a:lnTo>
                  <a:lnTo>
                    <a:pt x="63357" y="110728"/>
                  </a:lnTo>
                  <a:lnTo>
                    <a:pt x="84635" y="151167"/>
                  </a:lnTo>
                  <a:lnTo>
                    <a:pt x="86994" y="163271"/>
                  </a:lnTo>
                  <a:lnTo>
                    <a:pt x="103504" y="163271"/>
                  </a:lnTo>
                  <a:lnTo>
                    <a:pt x="101314" y="118344"/>
                  </a:lnTo>
                  <a:lnTo>
                    <a:pt x="89261" y="77273"/>
                  </a:lnTo>
                  <a:lnTo>
                    <a:pt x="73346" y="55608"/>
                  </a:lnTo>
                  <a:lnTo>
                    <a:pt x="62864" y="46609"/>
                  </a:lnTo>
                  <a:close/>
                </a:path>
                <a:path w="474979" h="222885">
                  <a:moveTo>
                    <a:pt x="147700" y="0"/>
                  </a:moveTo>
                  <a:lnTo>
                    <a:pt x="129031" y="39878"/>
                  </a:lnTo>
                  <a:lnTo>
                    <a:pt x="127253" y="45974"/>
                  </a:lnTo>
                  <a:lnTo>
                    <a:pt x="127253" y="51943"/>
                  </a:lnTo>
                  <a:lnTo>
                    <a:pt x="127888" y="56388"/>
                  </a:lnTo>
                  <a:lnTo>
                    <a:pt x="129285" y="62865"/>
                  </a:lnTo>
                  <a:lnTo>
                    <a:pt x="132044" y="76273"/>
                  </a:lnTo>
                  <a:lnTo>
                    <a:pt x="139059" y="120678"/>
                  </a:lnTo>
                  <a:lnTo>
                    <a:pt x="142873" y="160753"/>
                  </a:lnTo>
                  <a:lnTo>
                    <a:pt x="143890" y="182168"/>
                  </a:lnTo>
                  <a:lnTo>
                    <a:pt x="143629" y="189629"/>
                  </a:lnTo>
                  <a:lnTo>
                    <a:pt x="142843" y="198126"/>
                  </a:lnTo>
                  <a:lnTo>
                    <a:pt x="141533" y="207661"/>
                  </a:lnTo>
                  <a:lnTo>
                    <a:pt x="139700" y="218236"/>
                  </a:lnTo>
                  <a:lnTo>
                    <a:pt x="150113" y="222402"/>
                  </a:lnTo>
                  <a:lnTo>
                    <a:pt x="165784" y="181622"/>
                  </a:lnTo>
                  <a:lnTo>
                    <a:pt x="167744" y="160753"/>
                  </a:lnTo>
                  <a:lnTo>
                    <a:pt x="167669" y="150780"/>
                  </a:lnTo>
                  <a:lnTo>
                    <a:pt x="164758" y="108614"/>
                  </a:lnTo>
                  <a:lnTo>
                    <a:pt x="158114" y="61341"/>
                  </a:lnTo>
                  <a:lnTo>
                    <a:pt x="147700" y="0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95038" y="5511038"/>
              <a:ext cx="275590" cy="163830"/>
            </a:xfrm>
            <a:custGeom>
              <a:avLst/>
              <a:gdLst/>
              <a:ahLst/>
              <a:cxnLst/>
              <a:rect l="l" t="t" r="r" b="b"/>
              <a:pathLst>
                <a:path w="275589" h="163829">
                  <a:moveTo>
                    <a:pt x="62864" y="0"/>
                  </a:moveTo>
                  <a:lnTo>
                    <a:pt x="89261" y="30664"/>
                  </a:lnTo>
                  <a:lnTo>
                    <a:pt x="101314" y="71735"/>
                  </a:lnTo>
                  <a:lnTo>
                    <a:pt x="103505" y="108165"/>
                  </a:lnTo>
                  <a:lnTo>
                    <a:pt x="103505" y="116662"/>
                  </a:lnTo>
                  <a:lnTo>
                    <a:pt x="110236" y="116662"/>
                  </a:lnTo>
                  <a:lnTo>
                    <a:pt x="113664" y="116662"/>
                  </a:lnTo>
                  <a:lnTo>
                    <a:pt x="116077" y="116611"/>
                  </a:lnTo>
                  <a:lnTo>
                    <a:pt x="117728" y="116497"/>
                  </a:lnTo>
                  <a:lnTo>
                    <a:pt x="121158" y="116027"/>
                  </a:lnTo>
                  <a:lnTo>
                    <a:pt x="124587" y="115684"/>
                  </a:lnTo>
                  <a:lnTo>
                    <a:pt x="127888" y="115455"/>
                  </a:lnTo>
                  <a:lnTo>
                    <a:pt x="122174" y="106781"/>
                  </a:lnTo>
                  <a:lnTo>
                    <a:pt x="118237" y="99758"/>
                  </a:lnTo>
                  <a:lnTo>
                    <a:pt x="116332" y="94386"/>
                  </a:lnTo>
                  <a:lnTo>
                    <a:pt x="114300" y="89014"/>
                  </a:lnTo>
                  <a:lnTo>
                    <a:pt x="113411" y="82969"/>
                  </a:lnTo>
                  <a:lnTo>
                    <a:pt x="113411" y="76327"/>
                  </a:lnTo>
                  <a:lnTo>
                    <a:pt x="114744" y="63779"/>
                  </a:lnTo>
                  <a:lnTo>
                    <a:pt x="134747" y="31115"/>
                  </a:lnTo>
                  <a:lnTo>
                    <a:pt x="170947" y="13005"/>
                  </a:lnTo>
                  <a:lnTo>
                    <a:pt x="184785" y="11811"/>
                  </a:lnTo>
                  <a:lnTo>
                    <a:pt x="194308" y="12596"/>
                  </a:lnTo>
                  <a:lnTo>
                    <a:pt x="229090" y="30601"/>
                  </a:lnTo>
                  <a:lnTo>
                    <a:pt x="245110" y="53086"/>
                  </a:lnTo>
                  <a:lnTo>
                    <a:pt x="237871" y="59309"/>
                  </a:lnTo>
                  <a:lnTo>
                    <a:pt x="228726" y="55753"/>
                  </a:lnTo>
                  <a:lnTo>
                    <a:pt x="221487" y="53593"/>
                  </a:lnTo>
                  <a:lnTo>
                    <a:pt x="216153" y="52578"/>
                  </a:lnTo>
                  <a:lnTo>
                    <a:pt x="210693" y="51434"/>
                  </a:lnTo>
                  <a:lnTo>
                    <a:pt x="204088" y="50927"/>
                  </a:lnTo>
                  <a:lnTo>
                    <a:pt x="196214" y="50927"/>
                  </a:lnTo>
                  <a:lnTo>
                    <a:pt x="185828" y="51143"/>
                  </a:lnTo>
                  <a:lnTo>
                    <a:pt x="145669" y="57277"/>
                  </a:lnTo>
                  <a:lnTo>
                    <a:pt x="139064" y="61468"/>
                  </a:lnTo>
                  <a:lnTo>
                    <a:pt x="139064" y="66928"/>
                  </a:lnTo>
                  <a:lnTo>
                    <a:pt x="142067" y="73893"/>
                  </a:lnTo>
                  <a:lnTo>
                    <a:pt x="151082" y="82792"/>
                  </a:lnTo>
                  <a:lnTo>
                    <a:pt x="166121" y="93637"/>
                  </a:lnTo>
                  <a:lnTo>
                    <a:pt x="187198" y="106438"/>
                  </a:lnTo>
                  <a:lnTo>
                    <a:pt x="275336" y="81127"/>
                  </a:lnTo>
                  <a:lnTo>
                    <a:pt x="255905" y="130365"/>
                  </a:lnTo>
                  <a:lnTo>
                    <a:pt x="213296" y="143106"/>
                  </a:lnTo>
                  <a:lnTo>
                    <a:pt x="165971" y="155674"/>
                  </a:lnTo>
                  <a:lnTo>
                    <a:pt x="127315" y="162758"/>
                  </a:lnTo>
                  <a:lnTo>
                    <a:pt x="107187" y="163830"/>
                  </a:lnTo>
                  <a:lnTo>
                    <a:pt x="103505" y="163830"/>
                  </a:lnTo>
                  <a:lnTo>
                    <a:pt x="91566" y="163830"/>
                  </a:lnTo>
                  <a:lnTo>
                    <a:pt x="24891" y="163830"/>
                  </a:lnTo>
                  <a:lnTo>
                    <a:pt x="17272" y="163830"/>
                  </a:lnTo>
                  <a:lnTo>
                    <a:pt x="11430" y="162204"/>
                  </a:lnTo>
                  <a:lnTo>
                    <a:pt x="7365" y="158978"/>
                  </a:lnTo>
                  <a:lnTo>
                    <a:pt x="2412" y="155041"/>
                  </a:lnTo>
                  <a:lnTo>
                    <a:pt x="0" y="148628"/>
                  </a:lnTo>
                  <a:lnTo>
                    <a:pt x="0" y="139725"/>
                  </a:lnTo>
                  <a:lnTo>
                    <a:pt x="0" y="134645"/>
                  </a:lnTo>
                  <a:lnTo>
                    <a:pt x="253" y="129146"/>
                  </a:lnTo>
                  <a:lnTo>
                    <a:pt x="762" y="123253"/>
                  </a:lnTo>
                  <a:lnTo>
                    <a:pt x="1270" y="117360"/>
                  </a:lnTo>
                  <a:lnTo>
                    <a:pt x="2032" y="111404"/>
                  </a:lnTo>
                  <a:lnTo>
                    <a:pt x="3048" y="105397"/>
                  </a:lnTo>
                  <a:lnTo>
                    <a:pt x="9651" y="105054"/>
                  </a:lnTo>
                  <a:lnTo>
                    <a:pt x="10540" y="109093"/>
                  </a:lnTo>
                  <a:lnTo>
                    <a:pt x="12700" y="112039"/>
                  </a:lnTo>
                  <a:lnTo>
                    <a:pt x="15875" y="113893"/>
                  </a:lnTo>
                  <a:lnTo>
                    <a:pt x="19050" y="115747"/>
                  </a:lnTo>
                  <a:lnTo>
                    <a:pt x="22860" y="116662"/>
                  </a:lnTo>
                  <a:lnTo>
                    <a:pt x="27305" y="116662"/>
                  </a:lnTo>
                  <a:lnTo>
                    <a:pt x="86995" y="116662"/>
                  </a:lnTo>
                  <a:lnTo>
                    <a:pt x="84635" y="104558"/>
                  </a:lnTo>
                  <a:lnTo>
                    <a:pt x="68653" y="69800"/>
                  </a:lnTo>
                  <a:lnTo>
                    <a:pt x="50419" y="54102"/>
                  </a:lnTo>
                  <a:lnTo>
                    <a:pt x="62864" y="0"/>
                  </a:lnTo>
                  <a:close/>
                </a:path>
              </a:pathLst>
            </a:custGeom>
            <a:ln w="9144">
              <a:solidFill>
                <a:srgbClr val="6B787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0822" y="5459857"/>
              <a:ext cx="176911" cy="23154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572766" y="6007836"/>
            <a:ext cx="204470" cy="224154"/>
            <a:chOff x="2572766" y="6007836"/>
            <a:chExt cx="204470" cy="224154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4587" y="6007836"/>
              <a:ext cx="112649" cy="1729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577338" y="61783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48721" y="0"/>
                  </a:moveTo>
                  <a:lnTo>
                    <a:pt x="0" y="0"/>
                  </a:lnTo>
                  <a:lnTo>
                    <a:pt x="0" y="48721"/>
                  </a:lnTo>
                  <a:lnTo>
                    <a:pt x="48721" y="48721"/>
                  </a:lnTo>
                  <a:lnTo>
                    <a:pt x="48721" y="0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577338" y="61783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0" y="48721"/>
                  </a:moveTo>
                  <a:lnTo>
                    <a:pt x="48721" y="48721"/>
                  </a:lnTo>
                  <a:lnTo>
                    <a:pt x="48721" y="0"/>
                  </a:lnTo>
                  <a:lnTo>
                    <a:pt x="0" y="0"/>
                  </a:lnTo>
                  <a:lnTo>
                    <a:pt x="0" y="48721"/>
                  </a:lnTo>
                  <a:close/>
                </a:path>
              </a:pathLst>
            </a:custGeom>
            <a:ln w="9144">
              <a:solidFill>
                <a:srgbClr val="6B787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8129" y="5961202"/>
            <a:ext cx="2030336" cy="306146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7289545" y="6069571"/>
            <a:ext cx="438150" cy="237490"/>
            <a:chOff x="7289545" y="6069571"/>
            <a:chExt cx="438150" cy="23749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95869" y="6069571"/>
              <a:ext cx="131445" cy="2373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68793" y="6069571"/>
              <a:ext cx="205693" cy="23731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294117" y="61783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21" y="0"/>
                  </a:moveTo>
                  <a:lnTo>
                    <a:pt x="0" y="0"/>
                  </a:lnTo>
                  <a:lnTo>
                    <a:pt x="0" y="48721"/>
                  </a:lnTo>
                  <a:lnTo>
                    <a:pt x="48721" y="48721"/>
                  </a:lnTo>
                  <a:lnTo>
                    <a:pt x="48721" y="0"/>
                  </a:lnTo>
                  <a:close/>
                </a:path>
              </a:pathLst>
            </a:custGeom>
            <a:solidFill>
              <a:srgbClr val="2F2B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294117" y="61783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0" y="48721"/>
                  </a:moveTo>
                  <a:lnTo>
                    <a:pt x="48721" y="48721"/>
                  </a:lnTo>
                  <a:lnTo>
                    <a:pt x="48721" y="0"/>
                  </a:lnTo>
                  <a:lnTo>
                    <a:pt x="0" y="0"/>
                  </a:lnTo>
                  <a:lnTo>
                    <a:pt x="0" y="48721"/>
                  </a:lnTo>
                  <a:close/>
                </a:path>
              </a:pathLst>
            </a:custGeom>
            <a:ln w="9144">
              <a:solidFill>
                <a:srgbClr val="6B787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54703" y="5959983"/>
            <a:ext cx="2820543" cy="3333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58000" y="41148"/>
            <a:ext cx="1560576" cy="192481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76548" y="264922"/>
            <a:ext cx="1156589" cy="22834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218996" y="2870157"/>
            <a:ext cx="5615940" cy="1710055"/>
          </a:xfrm>
          <a:prstGeom prst="rect">
            <a:avLst/>
          </a:prstGeom>
        </p:spPr>
        <p:txBody>
          <a:bodyPr wrap="square" lIns="0" tIns="200025" rIns="0" bIns="0" rtlCol="0" vert="horz">
            <a:spAutoFit/>
          </a:bodyPr>
          <a:lstStyle/>
          <a:p>
            <a:pPr algn="ctr" marR="596265">
              <a:lnSpc>
                <a:spcPct val="100000"/>
              </a:lnSpc>
              <a:spcBef>
                <a:spcPts val="1575"/>
              </a:spcBef>
            </a:pPr>
            <a:r>
              <a:rPr dirty="0" sz="5400" spc="-15" b="1">
                <a:solidFill>
                  <a:srgbClr val="58563A"/>
                </a:solidFill>
                <a:latin typeface="Times New Roman"/>
                <a:cs typeface="Times New Roman"/>
              </a:rPr>
              <a:t>Lecture</a:t>
            </a:r>
            <a:r>
              <a:rPr dirty="0" sz="5400" spc="-40" b="1">
                <a:solidFill>
                  <a:srgbClr val="58563A"/>
                </a:solidFill>
                <a:latin typeface="Times New Roman"/>
                <a:cs typeface="Times New Roman"/>
              </a:rPr>
              <a:t> </a:t>
            </a:r>
            <a:r>
              <a:rPr dirty="0" sz="5400" spc="-5" b="1">
                <a:solidFill>
                  <a:srgbClr val="58563A"/>
                </a:solidFill>
                <a:latin typeface="Times New Roman"/>
                <a:cs typeface="Times New Roman"/>
              </a:rPr>
              <a:t>1&amp;2</a:t>
            </a:r>
            <a:endParaRPr sz="5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3600" b="1">
                <a:solidFill>
                  <a:srgbClr val="2F2B20"/>
                </a:solidFill>
                <a:latin typeface="Times New Roman"/>
                <a:cs typeface="Times New Roman"/>
              </a:rPr>
              <a:t>Method</a:t>
            </a:r>
            <a:r>
              <a:rPr dirty="0" sz="3600" spc="-25" b="1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F2B20"/>
                </a:solidFill>
                <a:latin typeface="Times New Roman"/>
                <a:cs typeface="Times New Roman"/>
              </a:rPr>
              <a:t>of</a:t>
            </a:r>
            <a:r>
              <a:rPr dirty="0" sz="3600" spc="-25" b="1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F2B20"/>
                </a:solidFill>
                <a:latin typeface="Times New Roman"/>
                <a:cs typeface="Times New Roman"/>
              </a:rPr>
              <a:t>imaging</a:t>
            </a:r>
            <a:r>
              <a:rPr dirty="0" sz="3600" spc="-20" b="1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3600" spc="-5" b="1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3600" spc="-25" b="1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3600" b="1">
                <a:solidFill>
                  <a:srgbClr val="2F2B20"/>
                </a:solidFill>
                <a:latin typeface="Times New Roman"/>
                <a:cs typeface="Times New Roman"/>
              </a:rPr>
              <a:t>Head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72410" y="640333"/>
            <a:ext cx="2165350" cy="5284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69493"/>
            <a:ext cx="1503680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/>
              <a:t>6</a:t>
            </a:r>
            <a:r>
              <a:rPr dirty="0" spc="-105"/>
              <a:t>.</a:t>
            </a:r>
            <a:r>
              <a:rPr dirty="0" spc="-100"/>
              <a:t>E</a:t>
            </a:r>
            <a:r>
              <a:rPr dirty="0" spc="-155"/>
              <a:t>E</a:t>
            </a:r>
            <a:r>
              <a:rPr dirty="0" spc="-5"/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31372"/>
            <a:ext cx="7534909" cy="5558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An </a:t>
            </a:r>
            <a:r>
              <a:rPr dirty="0" u="heavy" sz="22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electroencephalography </a:t>
            </a:r>
            <a:r>
              <a:rPr dirty="0" u="heavy" sz="22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(EEG)</a:t>
            </a:r>
            <a:r>
              <a:rPr dirty="0" sz="22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test measures 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your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brain </a:t>
            </a:r>
            <a:r>
              <a:rPr dirty="0" sz="2200" spc="-10">
                <a:solidFill>
                  <a:srgbClr val="2F2B20"/>
                </a:solidFill>
                <a:latin typeface="Times New Roman"/>
                <a:cs typeface="Times New Roman"/>
              </a:rPr>
              <a:t>waves. </a:t>
            </a:r>
            <a:r>
              <a:rPr dirty="0" sz="2200" spc="-5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Before</a:t>
            </a:r>
            <a:r>
              <a:rPr dirty="0" sz="2200" spc="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200" spc="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scan,</a:t>
            </a:r>
            <a:r>
              <a:rPr dirty="0" sz="2200" spc="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clinicians</a:t>
            </a:r>
            <a:r>
              <a:rPr dirty="0" sz="2200" spc="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will</a:t>
            </a:r>
            <a:r>
              <a:rPr dirty="0" sz="2200" spc="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attach</a:t>
            </a:r>
            <a:r>
              <a:rPr dirty="0" sz="2200" spc="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F2B20"/>
                </a:solidFill>
                <a:latin typeface="Times New Roman"/>
                <a:cs typeface="Times New Roman"/>
              </a:rPr>
              <a:t>small</a:t>
            </a:r>
            <a:r>
              <a:rPr dirty="0" sz="2200" spc="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electrodes</a:t>
            </a:r>
            <a:r>
              <a:rPr dirty="0" sz="2200" spc="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200" spc="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your </a:t>
            </a:r>
            <a:r>
              <a:rPr dirty="0" sz="22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F2B20"/>
                </a:solidFill>
                <a:latin typeface="Times New Roman"/>
                <a:cs typeface="Times New Roman"/>
              </a:rPr>
              <a:t>scalp</a:t>
            </a:r>
            <a:r>
              <a:rPr dirty="0" sz="22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that</a:t>
            </a:r>
            <a:r>
              <a:rPr dirty="0" sz="22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are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attached</a:t>
            </a:r>
            <a:r>
              <a:rPr dirty="0" sz="2200" spc="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2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F2B20"/>
                </a:solidFill>
                <a:latin typeface="Times New Roman"/>
                <a:cs typeface="Times New Roman"/>
              </a:rPr>
              <a:t>wires.</a:t>
            </a:r>
            <a:r>
              <a:rPr dirty="0" sz="22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These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electrodes</a:t>
            </a:r>
            <a:r>
              <a:rPr dirty="0" sz="22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detect</a:t>
            </a:r>
            <a:r>
              <a:rPr dirty="0" sz="2200" spc="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electrical 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activity</a:t>
            </a:r>
            <a:r>
              <a:rPr dirty="0" sz="22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 your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 brain</a:t>
            </a:r>
            <a:r>
              <a:rPr dirty="0" sz="22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F2B20"/>
                </a:solidFill>
                <a:latin typeface="Times New Roman"/>
                <a:cs typeface="Times New Roman"/>
              </a:rPr>
              <a:t>send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 it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2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computer</a:t>
            </a:r>
            <a:r>
              <a:rPr dirty="0" sz="2200" spc="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2F2B20"/>
                </a:solidFill>
                <a:latin typeface="Times New Roman"/>
                <a:cs typeface="Times New Roman"/>
              </a:rPr>
              <a:t>where</a:t>
            </a:r>
            <a:r>
              <a:rPr dirty="0" sz="22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it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creates</a:t>
            </a:r>
            <a:r>
              <a:rPr dirty="0" sz="22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a 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graph-like</a:t>
            </a:r>
            <a:r>
              <a:rPr dirty="0" sz="22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image.</a:t>
            </a:r>
            <a:r>
              <a:rPr dirty="0" sz="2200" spc="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Each</a:t>
            </a:r>
            <a:r>
              <a:rPr dirty="0" sz="22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type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of</a:t>
            </a:r>
            <a:r>
              <a:rPr dirty="0" sz="22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frequency</a:t>
            </a:r>
            <a:r>
              <a:rPr dirty="0" sz="22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appears</a:t>
            </a:r>
            <a:r>
              <a:rPr dirty="0" sz="22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on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its</a:t>
            </a:r>
            <a:r>
              <a:rPr dirty="0" sz="22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own</a:t>
            </a:r>
            <a:r>
              <a:rPr dirty="0" sz="22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line 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and gives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 your</a:t>
            </a:r>
            <a:r>
              <a:rPr dirty="0" sz="22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doctor</a:t>
            </a:r>
            <a:r>
              <a:rPr dirty="0" sz="22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information</a:t>
            </a:r>
            <a:r>
              <a:rPr dirty="0" sz="2200" spc="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about</a:t>
            </a:r>
            <a:r>
              <a:rPr dirty="0" sz="22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2F2B20"/>
                </a:solidFill>
                <a:latin typeface="Times New Roman"/>
                <a:cs typeface="Times New Roman"/>
              </a:rPr>
              <a:t>your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 brain </a:t>
            </a:r>
            <a:r>
              <a:rPr dirty="0" sz="2200" spc="-20">
                <a:solidFill>
                  <a:srgbClr val="2F2B20"/>
                </a:solidFill>
                <a:latin typeface="Times New Roman"/>
                <a:cs typeface="Times New Roman"/>
              </a:rPr>
              <a:t>activity.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u="heavy" sz="22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EEG</a:t>
            </a:r>
            <a:r>
              <a:rPr dirty="0" u="heavy" sz="22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can</a:t>
            </a:r>
            <a:r>
              <a:rPr dirty="0" u="heavy" sz="22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detect</a:t>
            </a:r>
            <a:r>
              <a:rPr dirty="0" u="heavy" sz="22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issues </a:t>
            </a:r>
            <a:r>
              <a:rPr dirty="0" u="heavy" sz="2200" spc="-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such </a:t>
            </a:r>
            <a:r>
              <a:rPr dirty="0" u="heavy" sz="22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as: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anxiety</a:t>
            </a:r>
            <a:endParaRPr sz="2200">
              <a:latin typeface="Times New Roman"/>
              <a:cs typeface="Times New Roman"/>
            </a:endParaRPr>
          </a:p>
          <a:p>
            <a:pPr marL="12700" marR="6078855">
              <a:lnSpc>
                <a:spcPct val="150000"/>
              </a:lnSpc>
              <a:spcBef>
                <a:spcPts val="5"/>
              </a:spcBef>
            </a:pP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head</a:t>
            </a:r>
            <a:r>
              <a:rPr dirty="0" sz="2200" spc="-5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injuries </a:t>
            </a:r>
            <a:r>
              <a:rPr dirty="0" sz="2200" spc="-5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epilepsy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dirty="0" sz="2200" spc="-10">
                <a:solidFill>
                  <a:srgbClr val="2F2B20"/>
                </a:solidFill>
                <a:latin typeface="Times New Roman"/>
                <a:cs typeface="Times New Roman"/>
              </a:rPr>
              <a:t>sleep</a:t>
            </a:r>
            <a:r>
              <a:rPr dirty="0" sz="22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200" spc="-5">
                <a:solidFill>
                  <a:srgbClr val="2F2B20"/>
                </a:solidFill>
                <a:latin typeface="Times New Roman"/>
                <a:cs typeface="Times New Roman"/>
              </a:rPr>
              <a:t>disruption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69493"/>
            <a:ext cx="1503045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/>
              <a:t>6</a:t>
            </a:r>
            <a:r>
              <a:rPr dirty="0" spc="-105"/>
              <a:t>.E</a:t>
            </a:r>
            <a:r>
              <a:rPr dirty="0" spc="-155"/>
              <a:t>E</a:t>
            </a:r>
            <a:r>
              <a:rPr dirty="0" spc="-5"/>
              <a:t>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200" y="317335"/>
            <a:ext cx="8343900" cy="6223635"/>
            <a:chOff x="76200" y="317335"/>
            <a:chExt cx="8343900" cy="6223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914399"/>
              <a:ext cx="8343900" cy="5562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/>
              <a:t>7.M</a:t>
            </a:r>
            <a:r>
              <a:rPr dirty="0" spc="-155"/>
              <a:t>E</a:t>
            </a:r>
            <a:r>
              <a:rPr dirty="0" spc="-5"/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024360"/>
            <a:ext cx="7209790" cy="5512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Magnetoencephalography</a:t>
            </a:r>
            <a:r>
              <a:rPr dirty="0" sz="2400" spc="-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(MEG)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measures</a:t>
            </a:r>
            <a:r>
              <a:rPr dirty="0" sz="2400" spc="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magnetic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field from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neuron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electrical 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activity.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This type of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scan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can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locate and identify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malfunctioning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neurons in your brain.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Doctors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use MEG to evaluate both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spontaneous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brain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activity,</a:t>
            </a:r>
            <a:r>
              <a:rPr dirty="0" sz="24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as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well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as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neuronal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responses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triggered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by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stimuli.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MEG </a:t>
            </a:r>
            <a:r>
              <a:rPr dirty="0" u="heavy" sz="24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allows</a:t>
            </a:r>
            <a:r>
              <a:rPr dirty="0" u="heavy" sz="2400" spc="-2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doctors</a:t>
            </a:r>
            <a:r>
              <a:rPr dirty="0" u="heavy" sz="24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dirty="0" u="heavy" sz="2400" spc="-1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assess</a:t>
            </a:r>
            <a:r>
              <a:rPr dirty="0" u="heavy" sz="24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areas</a:t>
            </a:r>
            <a:r>
              <a:rPr dirty="0" u="heavy" sz="24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such</a:t>
            </a:r>
            <a:r>
              <a:rPr dirty="0" u="heavy" sz="2400" spc="1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as:</a:t>
            </a:r>
            <a:endParaRPr sz="2400">
              <a:latin typeface="Times New Roman"/>
              <a:cs typeface="Times New Roman"/>
            </a:endParaRPr>
          </a:p>
          <a:p>
            <a:pPr marL="12700" marR="5182870">
              <a:lnSpc>
                <a:spcPct val="150000"/>
              </a:lnSpc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epilepsy</a:t>
            </a:r>
            <a:r>
              <a:rPr dirty="0" sz="2400" spc="-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sources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motor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areas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sensory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areas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language</a:t>
            </a:r>
            <a:r>
              <a:rPr dirty="0" sz="2400" spc="-5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vision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7994"/>
            <a:ext cx="1661160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/>
              <a:t>7.M</a:t>
            </a:r>
            <a:r>
              <a:rPr dirty="0" spc="-155"/>
              <a:t>E</a:t>
            </a:r>
            <a:r>
              <a:rPr dirty="0" spc="-5"/>
              <a:t>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317335"/>
            <a:ext cx="8458200" cy="6223635"/>
            <a:chOff x="0" y="317335"/>
            <a:chExt cx="8458200" cy="6223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15211"/>
              <a:ext cx="8458199" cy="5143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433" y="345693"/>
            <a:ext cx="1840230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/>
              <a:t>8</a:t>
            </a:r>
            <a:r>
              <a:rPr dirty="0" spc="-5"/>
              <a:t>.</a:t>
            </a:r>
            <a:r>
              <a:rPr dirty="0" spc="-210"/>
              <a:t> </a:t>
            </a:r>
            <a:r>
              <a:rPr dirty="0" spc="-105"/>
              <a:t>N</a:t>
            </a:r>
            <a:r>
              <a:rPr dirty="0" spc="-100"/>
              <a:t>I</a:t>
            </a:r>
            <a:r>
              <a:rPr dirty="0" spc="-155"/>
              <a:t>R</a:t>
            </a:r>
            <a:r>
              <a:rPr dirty="0" spc="-5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948160"/>
            <a:ext cx="7513955" cy="5512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u="heavy" sz="24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Near-infrared spectroscopy </a:t>
            </a:r>
            <a:r>
              <a:rPr dirty="0" u="heavy" sz="24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(NIRS)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monitors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your 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brain’s 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oxygen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saturation.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It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uses infrared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light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detect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variations</a:t>
            </a:r>
            <a:r>
              <a:rPr dirty="0" sz="24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hemoglobin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oxygen levels in your blood.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Since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oxygen is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critical for your brain to function 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properly,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NIRS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can assist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doctors in any clinical setting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where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brain oxygen levels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may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fluctuate.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5" b="1" i="1">
                <a:solidFill>
                  <a:srgbClr val="C00000"/>
                </a:solidFill>
                <a:latin typeface="Times New Roman"/>
                <a:cs typeface="Times New Roman"/>
              </a:rPr>
              <a:t>NIRS </a:t>
            </a:r>
            <a:r>
              <a:rPr dirty="0" sz="2400" b="1" i="1">
                <a:solidFill>
                  <a:srgbClr val="C00000"/>
                </a:solidFill>
                <a:latin typeface="Times New Roman"/>
                <a:cs typeface="Times New Roman"/>
              </a:rPr>
              <a:t>is</a:t>
            </a:r>
            <a:r>
              <a:rPr dirty="0" sz="2400" spc="-1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 i="1">
                <a:solidFill>
                  <a:srgbClr val="C00000"/>
                </a:solidFill>
                <a:latin typeface="Times New Roman"/>
                <a:cs typeface="Times New Roman"/>
              </a:rPr>
              <a:t>used</a:t>
            </a:r>
            <a:r>
              <a:rPr dirty="0" sz="2400" spc="-25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dirty="0" sz="2400" spc="-30" b="1" i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C00000"/>
                </a:solidFill>
                <a:latin typeface="Times New Roman"/>
                <a:cs typeface="Times New Roman"/>
              </a:rPr>
              <a:t>monitor: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oxygen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levels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during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cardiac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surgery</a:t>
            </a:r>
            <a:endParaRPr sz="2400">
              <a:latin typeface="Times New Roman"/>
              <a:cs typeface="Times New Roman"/>
            </a:endParaRPr>
          </a:p>
          <a:p>
            <a:pPr marL="12700" marR="129539">
              <a:lnSpc>
                <a:spcPct val="150000"/>
              </a:lnSpc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function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oxygenation</a:t>
            </a:r>
            <a:r>
              <a:rPr dirty="0" sz="2400" spc="-5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levels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preterm</a:t>
            </a:r>
            <a:r>
              <a:rPr dirty="0" sz="24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infants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neonatal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intensive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care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unit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(NICU)</a:t>
            </a:r>
            <a:r>
              <a:rPr dirty="0" sz="24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setting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8229600" cy="40919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382269"/>
            <a:ext cx="1840230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/>
              <a:t>8</a:t>
            </a:r>
            <a:r>
              <a:rPr dirty="0" spc="-5"/>
              <a:t>.</a:t>
            </a:r>
            <a:r>
              <a:rPr dirty="0" spc="-210"/>
              <a:t> </a:t>
            </a:r>
            <a:r>
              <a:rPr dirty="0" spc="-105"/>
              <a:t>N</a:t>
            </a:r>
            <a:r>
              <a:rPr dirty="0" spc="-100"/>
              <a:t>I</a:t>
            </a:r>
            <a:r>
              <a:rPr dirty="0" spc="-155"/>
              <a:t>R</a:t>
            </a:r>
            <a:r>
              <a:rPr dirty="0" spc="-5"/>
              <a:t>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6464" y="2936570"/>
            <a:ext cx="4156075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5">
                <a:solidFill>
                  <a:srgbClr val="2F2B20"/>
                </a:solidFill>
              </a:rPr>
              <a:t>MR</a:t>
            </a:r>
            <a:r>
              <a:rPr dirty="0" spc="-5">
                <a:solidFill>
                  <a:srgbClr val="2F2B20"/>
                </a:solidFill>
              </a:rPr>
              <a:t>I</a:t>
            </a:r>
            <a:r>
              <a:rPr dirty="0" spc="-210">
                <a:solidFill>
                  <a:srgbClr val="2F2B20"/>
                </a:solidFill>
              </a:rPr>
              <a:t> </a:t>
            </a:r>
            <a:r>
              <a:rPr dirty="0" spc="-100">
                <a:solidFill>
                  <a:srgbClr val="2F2B20"/>
                </a:solidFill>
              </a:rPr>
              <a:t>o</a:t>
            </a:r>
            <a:r>
              <a:rPr dirty="0" spc="-5">
                <a:solidFill>
                  <a:srgbClr val="2F2B20"/>
                </a:solidFill>
              </a:rPr>
              <a:t>f</a:t>
            </a:r>
            <a:r>
              <a:rPr dirty="0" spc="-190">
                <a:solidFill>
                  <a:srgbClr val="2F2B20"/>
                </a:solidFill>
              </a:rPr>
              <a:t> </a:t>
            </a:r>
            <a:r>
              <a:rPr dirty="0" spc="-105">
                <a:solidFill>
                  <a:srgbClr val="2F2B20"/>
                </a:solidFill>
              </a:rPr>
              <a:t>t</a:t>
            </a:r>
            <a:r>
              <a:rPr dirty="0" spc="-100">
                <a:solidFill>
                  <a:srgbClr val="2F2B20"/>
                </a:solidFill>
              </a:rPr>
              <a:t>h</a:t>
            </a:r>
            <a:r>
              <a:rPr dirty="0" spc="-5">
                <a:solidFill>
                  <a:srgbClr val="2F2B20"/>
                </a:solidFill>
              </a:rPr>
              <a:t>e</a:t>
            </a:r>
            <a:r>
              <a:rPr dirty="0" spc="-215">
                <a:solidFill>
                  <a:srgbClr val="2F2B20"/>
                </a:solidFill>
              </a:rPr>
              <a:t> </a:t>
            </a:r>
            <a:r>
              <a:rPr dirty="0" spc="-110">
                <a:solidFill>
                  <a:srgbClr val="2F2B20"/>
                </a:solidFill>
              </a:rPr>
              <a:t>b</a:t>
            </a:r>
            <a:r>
              <a:rPr dirty="0" spc="-185">
                <a:solidFill>
                  <a:srgbClr val="2F2B20"/>
                </a:solidFill>
              </a:rPr>
              <a:t>r</a:t>
            </a:r>
            <a:r>
              <a:rPr dirty="0" spc="-105">
                <a:solidFill>
                  <a:srgbClr val="2F2B20"/>
                </a:solidFill>
              </a:rPr>
              <a:t>a</a:t>
            </a:r>
            <a:r>
              <a:rPr dirty="0" spc="-110">
                <a:solidFill>
                  <a:srgbClr val="2F2B20"/>
                </a:solidFill>
              </a:rPr>
              <a:t>i</a:t>
            </a:r>
            <a:r>
              <a:rPr dirty="0" spc="-5">
                <a:solidFill>
                  <a:srgbClr val="2F2B20"/>
                </a:solidFill>
              </a:rPr>
              <a:t>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601726"/>
            <a:ext cx="42170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70" i="1">
                <a:latin typeface="Times New Roman"/>
                <a:cs typeface="Times New Roman"/>
              </a:rPr>
              <a:t>Indications</a:t>
            </a:r>
            <a:r>
              <a:rPr dirty="0" sz="3200" spc="-114" i="1">
                <a:latin typeface="Times New Roman"/>
                <a:cs typeface="Times New Roman"/>
              </a:rPr>
              <a:t> </a:t>
            </a:r>
            <a:r>
              <a:rPr dirty="0" sz="3200" spc="-50" i="1">
                <a:latin typeface="Times New Roman"/>
                <a:cs typeface="Times New Roman"/>
              </a:rPr>
              <a:t>for</a:t>
            </a:r>
            <a:r>
              <a:rPr dirty="0" sz="3200" spc="-135" i="1">
                <a:latin typeface="Times New Roman"/>
                <a:cs typeface="Times New Roman"/>
              </a:rPr>
              <a:t> </a:t>
            </a:r>
            <a:r>
              <a:rPr dirty="0" sz="3200" spc="-50" i="1">
                <a:latin typeface="Times New Roman"/>
                <a:cs typeface="Times New Roman"/>
              </a:rPr>
              <a:t>MRI</a:t>
            </a:r>
            <a:r>
              <a:rPr dirty="0" sz="3200" spc="-120" i="1">
                <a:latin typeface="Times New Roman"/>
                <a:cs typeface="Times New Roman"/>
              </a:rPr>
              <a:t> </a:t>
            </a:r>
            <a:r>
              <a:rPr dirty="0" sz="3200" spc="-60" i="1">
                <a:latin typeface="Times New Roman"/>
                <a:cs typeface="Times New Roman"/>
              </a:rPr>
              <a:t>brain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36294"/>
            <a:ext cx="168275" cy="48723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3200"/>
              </a:lnSpc>
              <a:spcBef>
                <a:spcPts val="105"/>
              </a:spcBef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2555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2565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2560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2555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2565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2565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2555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2560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2560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2555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2565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080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ts val="3715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1572513"/>
            <a:ext cx="7438390" cy="4709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0645" marR="5080" indent="-68580">
              <a:lnSpc>
                <a:spcPct val="101600"/>
              </a:lnSpc>
              <a:spcBef>
                <a:spcPts val="95"/>
              </a:spcBef>
            </a:pP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Transient</a:t>
            </a:r>
            <a:r>
              <a:rPr dirty="0" sz="21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ischaemic</a:t>
            </a:r>
            <a:r>
              <a:rPr dirty="0" sz="2100" spc="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atta</a:t>
            </a:r>
            <a:r>
              <a:rPr dirty="0" sz="2100" spc="10">
                <a:solidFill>
                  <a:srgbClr val="C00000"/>
                </a:solidFill>
                <a:latin typeface="Times New Roman"/>
                <a:cs typeface="Times New Roman"/>
              </a:rPr>
              <a:t>(TIA),</a:t>
            </a:r>
            <a:r>
              <a:rPr dirty="0" sz="21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cerebrovascular attack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-35">
                <a:solidFill>
                  <a:srgbClr val="2F2B20"/>
                </a:solidFill>
                <a:latin typeface="Times New Roman"/>
                <a:cs typeface="Times New Roman"/>
              </a:rPr>
              <a:t>(</a:t>
            </a:r>
            <a:r>
              <a:rPr dirty="0" sz="2100" spc="-35">
                <a:solidFill>
                  <a:srgbClr val="C00000"/>
                </a:solidFill>
                <a:latin typeface="Times New Roman"/>
                <a:cs typeface="Times New Roman"/>
              </a:rPr>
              <a:t>CVA) </a:t>
            </a:r>
            <a:r>
              <a:rPr dirty="0" sz="2100" spc="-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Infection, inflammation,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meningitisck,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encephalitis, </a:t>
            </a:r>
            <a:r>
              <a:rPr dirty="0" sz="2100" spc="-55">
                <a:solidFill>
                  <a:srgbClr val="2F2B20"/>
                </a:solidFill>
                <a:latin typeface="Times New Roman"/>
                <a:cs typeface="Times New Roman"/>
              </a:rPr>
              <a:t>HIV,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AIDS, </a:t>
            </a:r>
            <a:r>
              <a:rPr dirty="0" sz="2100" spc="20">
                <a:solidFill>
                  <a:srgbClr val="2F2B20"/>
                </a:solidFill>
                <a:latin typeface="Times New Roman"/>
                <a:cs typeface="Times New Roman"/>
              </a:rPr>
              <a:t>TB </a:t>
            </a:r>
            <a:r>
              <a:rPr dirty="0" sz="2100" spc="-509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Cognitive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decline,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neurodegenerative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disorders, dementia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 Demyelinating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disease,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multiple</a:t>
            </a:r>
            <a:r>
              <a:rPr dirty="0" sz="2100" spc="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sclerosis</a:t>
            </a:r>
            <a:endParaRPr sz="210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  <a:spcBef>
                <a:spcPts val="35"/>
              </a:spcBef>
            </a:pP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Loss</a:t>
            </a:r>
            <a:r>
              <a:rPr dirty="0" sz="21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of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consciousness,</a:t>
            </a:r>
            <a:r>
              <a:rPr dirty="0" sz="21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seizures,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 epilepsy</a:t>
            </a:r>
            <a:endParaRPr sz="210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  <a:spcBef>
                <a:spcPts val="35"/>
              </a:spcBef>
            </a:pP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1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tumour,</a:t>
            </a:r>
            <a:r>
              <a:rPr dirty="0" sz="2100" spc="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metastases,</a:t>
            </a:r>
            <a:r>
              <a:rPr dirty="0" sz="2100" spc="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abscess</a:t>
            </a:r>
            <a:endParaRPr sz="2100">
              <a:latin typeface="Times New Roman"/>
              <a:cs typeface="Times New Roman"/>
            </a:endParaRPr>
          </a:p>
          <a:p>
            <a:pPr marL="80645" marR="3579495">
              <a:lnSpc>
                <a:spcPct val="101400"/>
              </a:lnSpc>
              <a:spcBef>
                <a:spcPts val="15"/>
              </a:spcBef>
            </a:pP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Cerebellar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lesion,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brainstem</a:t>
            </a:r>
            <a:r>
              <a:rPr dirty="0" sz="21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lesion </a:t>
            </a:r>
            <a:r>
              <a:rPr dirty="0" sz="2100" spc="-509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Congenital</a:t>
            </a:r>
            <a:r>
              <a:rPr dirty="0" sz="21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abnormalities</a:t>
            </a:r>
            <a:endParaRPr sz="2100">
              <a:latin typeface="Times New Roman"/>
              <a:cs typeface="Times New Roman"/>
            </a:endParaRPr>
          </a:p>
          <a:p>
            <a:pPr marL="80645">
              <a:lnSpc>
                <a:spcPct val="100000"/>
              </a:lnSpc>
              <a:spcBef>
                <a:spcPts val="35"/>
              </a:spcBef>
            </a:pP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Post-operative</a:t>
            </a:r>
            <a:r>
              <a:rPr dirty="0" sz="21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follow-up</a:t>
            </a:r>
            <a:endParaRPr sz="2100">
              <a:latin typeface="Times New Roman"/>
              <a:cs typeface="Times New Roman"/>
            </a:endParaRPr>
          </a:p>
          <a:p>
            <a:pPr marL="76200" marR="5098415">
              <a:lnSpc>
                <a:spcPct val="101600"/>
              </a:lnSpc>
              <a:spcBef>
                <a:spcPts val="10"/>
              </a:spcBef>
            </a:pPr>
            <a:r>
              <a:rPr dirty="0" sz="2100" spc="-15">
                <a:solidFill>
                  <a:srgbClr val="2F2B20"/>
                </a:solidFill>
                <a:latin typeface="Times New Roman"/>
                <a:cs typeface="Times New Roman"/>
              </a:rPr>
              <a:t>Vascular</a:t>
            </a:r>
            <a:r>
              <a:rPr dirty="0" sz="2100" spc="-6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pathologies </a:t>
            </a:r>
            <a:r>
              <a:rPr dirty="0" sz="2100" spc="-509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Headaches </a:t>
            </a:r>
            <a:r>
              <a:rPr dirty="0" sz="2100" spc="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Haemorrhage </a:t>
            </a:r>
            <a:r>
              <a:rPr dirty="0" sz="2100" spc="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Trauma</a:t>
            </a:r>
            <a:endParaRPr sz="2100">
              <a:latin typeface="Times New Roman"/>
              <a:cs typeface="Times New Roman"/>
            </a:endParaRPr>
          </a:p>
          <a:p>
            <a:pPr marL="66040">
              <a:lnSpc>
                <a:spcPct val="100000"/>
              </a:lnSpc>
              <a:spcBef>
                <a:spcPts val="1070"/>
              </a:spcBef>
            </a:pP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Ataxia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780033"/>
            <a:ext cx="291020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70" b="1" i="1">
                <a:solidFill>
                  <a:srgbClr val="675E47"/>
                </a:solidFill>
                <a:latin typeface="Times New Roman"/>
                <a:cs typeface="Times New Roman"/>
              </a:rPr>
              <a:t>Contraindications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454861"/>
            <a:ext cx="1860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3249548"/>
            <a:ext cx="186055" cy="240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600">
              <a:latin typeface="Arial MT"/>
              <a:cs typeface="Arial MT"/>
            </a:endParaRPr>
          </a:p>
          <a:p>
            <a:pPr marL="12700">
              <a:lnSpc>
                <a:spcPts val="3740"/>
              </a:lnSpc>
            </a:pPr>
            <a:r>
              <a:rPr dirty="0" sz="36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600">
              <a:latin typeface="Arial MT"/>
              <a:cs typeface="Arial MT"/>
            </a:endParaRPr>
          </a:p>
          <a:p>
            <a:pPr marL="12700">
              <a:lnSpc>
                <a:spcPts val="3020"/>
              </a:lnSpc>
            </a:pPr>
            <a:r>
              <a:rPr dirty="0" sz="36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600">
              <a:latin typeface="Arial MT"/>
              <a:cs typeface="Arial MT"/>
            </a:endParaRPr>
          </a:p>
          <a:p>
            <a:pPr marL="12700">
              <a:lnSpc>
                <a:spcPts val="3465"/>
              </a:lnSpc>
            </a:pPr>
            <a:r>
              <a:rPr dirty="0" sz="36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600">
              <a:latin typeface="Arial MT"/>
              <a:cs typeface="Arial MT"/>
            </a:endParaRPr>
          </a:p>
          <a:p>
            <a:pPr marL="12700">
              <a:lnSpc>
                <a:spcPts val="4180"/>
              </a:lnSpc>
            </a:pPr>
            <a:r>
              <a:rPr dirty="0" sz="36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5344" y="1720037"/>
            <a:ext cx="6882765" cy="40151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Any</a:t>
            </a:r>
            <a:r>
              <a:rPr dirty="0" sz="24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electrically,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magnetically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or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mechanically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activated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implant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(e.g. cardiac 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pacemaker,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insulin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pump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biostimulator,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neurostimulator,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cochlear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implant,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hearing</a:t>
            </a:r>
            <a:r>
              <a:rPr dirty="0" sz="2400" spc="-6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aids)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Intracranial</a:t>
            </a:r>
            <a:r>
              <a:rPr dirty="0" sz="2400" spc="-5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aneurysm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clips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(unless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made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titanium)</a:t>
            </a:r>
            <a:endParaRPr sz="2400">
              <a:latin typeface="Times New Roman"/>
              <a:cs typeface="Times New Roman"/>
            </a:endParaRPr>
          </a:p>
          <a:p>
            <a:pPr marL="12700" marR="1150620">
              <a:lnSpc>
                <a:spcPct val="104800"/>
              </a:lnSpc>
              <a:spcBef>
                <a:spcPts val="1300"/>
              </a:spcBef>
            </a:pP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Pregnancy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(risk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vs benefit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ratio</a:t>
            </a:r>
            <a:r>
              <a:rPr dirty="0" sz="24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be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assessed)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Ferromagnetic</a:t>
            </a:r>
            <a:r>
              <a:rPr dirty="0" sz="24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surgical</a:t>
            </a:r>
            <a:r>
              <a:rPr dirty="0" sz="24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clips</a:t>
            </a:r>
            <a:r>
              <a:rPr dirty="0" sz="2400" spc="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or</a:t>
            </a:r>
            <a:r>
              <a:rPr dirty="0" sz="2400" spc="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staples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Metallic</a:t>
            </a:r>
            <a:r>
              <a:rPr dirty="0" sz="24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foreign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body in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eye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Metal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shrapnel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or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bullet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40" y="1671269"/>
            <a:ext cx="740537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A9A57C"/>
              </a:buClr>
              <a:buSzPct val="150000"/>
              <a:buFont typeface="Arial MT"/>
              <a:buChar char="•"/>
              <a:tabLst>
                <a:tab pos="241300" algn="l"/>
              </a:tabLst>
            </a:pP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Ask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 patient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remove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 all</a:t>
            </a:r>
            <a:r>
              <a:rPr dirty="0" sz="2400" spc="-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metal</a:t>
            </a:r>
            <a:r>
              <a:rPr dirty="0" sz="2400" spc="-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objects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including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keys,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coins,</a:t>
            </a:r>
            <a:r>
              <a:rPr dirty="0" sz="2400" spc="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wallet,</a:t>
            </a:r>
            <a:r>
              <a:rPr dirty="0" sz="2400" spc="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cards</a:t>
            </a:r>
            <a:r>
              <a:rPr dirty="0" sz="2400" spc="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with</a:t>
            </a:r>
            <a:r>
              <a:rPr dirty="0" sz="2400" spc="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magnetic</a:t>
            </a:r>
            <a:r>
              <a:rPr dirty="0" sz="2400" spc="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strips,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jewellery,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hearing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aid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hairpins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3207841"/>
            <a:ext cx="362775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patients</a:t>
            </a:r>
            <a:r>
              <a:rPr dirty="0" sz="24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(e.g.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relative</a:t>
            </a:r>
            <a:r>
              <a:rPr dirty="0" sz="24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or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staff)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840" y="2651209"/>
            <a:ext cx="7459345" cy="2706370"/>
          </a:xfrm>
          <a:prstGeom prst="rect">
            <a:avLst/>
          </a:prstGeom>
        </p:spPr>
        <p:txBody>
          <a:bodyPr wrap="square" lIns="0" tIns="203835" rIns="0" bIns="0" rtlCol="0" vert="horz">
            <a:spAutoFit/>
          </a:bodyPr>
          <a:lstStyle/>
          <a:p>
            <a:pPr marL="342900" indent="-305435">
              <a:lnSpc>
                <a:spcPct val="100000"/>
              </a:lnSpc>
              <a:spcBef>
                <a:spcPts val="1605"/>
              </a:spcBef>
              <a:buClr>
                <a:srgbClr val="A9A57C"/>
              </a:buClr>
              <a:buSzPct val="150000"/>
              <a:buFont typeface="Arial MT"/>
              <a:buChar char="•"/>
              <a:tabLst>
                <a:tab pos="343535" algn="l"/>
              </a:tabLst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If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possible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provide</a:t>
            </a:r>
            <a:r>
              <a:rPr dirty="0" sz="2400" spc="-3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chaperone</a:t>
            </a:r>
            <a:r>
              <a:rPr dirty="0" sz="2400" spc="-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for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claustrophobic</a:t>
            </a:r>
            <a:endParaRPr sz="2400">
              <a:latin typeface="Times New Roman"/>
              <a:cs typeface="Times New Roman"/>
            </a:endParaRPr>
          </a:p>
          <a:p>
            <a:pPr marL="336550" indent="-299085">
              <a:lnSpc>
                <a:spcPct val="100000"/>
              </a:lnSpc>
              <a:spcBef>
                <a:spcPts val="3454"/>
              </a:spcBef>
              <a:buClr>
                <a:srgbClr val="A9A57C"/>
              </a:buClr>
              <a:buSzPct val="150000"/>
              <a:buFont typeface="Arial MT"/>
              <a:buChar char="•"/>
              <a:tabLst>
                <a:tab pos="337185" algn="l"/>
              </a:tabLst>
            </a:pP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exam</a:t>
            </a:r>
            <a:r>
              <a:rPr dirty="0" sz="2400" spc="-2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must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be</a:t>
            </a:r>
            <a:r>
              <a:rPr dirty="0" sz="2400" spc="-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explained</a:t>
            </a:r>
            <a:r>
              <a:rPr dirty="0" sz="2400" spc="-3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to</a:t>
            </a:r>
            <a:r>
              <a:rPr dirty="0" sz="2400" spc="-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patient</a:t>
            </a:r>
            <a:r>
              <a:rPr dirty="0" sz="2400" spc="-3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before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scan</a:t>
            </a:r>
            <a:endParaRPr sz="2400">
              <a:latin typeface="Times New Roman"/>
              <a:cs typeface="Times New Roman"/>
            </a:endParaRPr>
          </a:p>
          <a:p>
            <a:pPr marL="266700" marR="366395" indent="-228600">
              <a:lnSpc>
                <a:spcPct val="100000"/>
              </a:lnSpc>
              <a:spcBef>
                <a:spcPts val="580"/>
              </a:spcBef>
              <a:buClr>
                <a:srgbClr val="A9A57C"/>
              </a:buClr>
              <a:buSzPct val="150000"/>
              <a:buFont typeface="Arial MT"/>
              <a:buChar char="•"/>
              <a:tabLst>
                <a:tab pos="343535" algn="l"/>
              </a:tabLst>
            </a:pPr>
            <a:r>
              <a:rPr dirty="0"/>
              <a:t>	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Before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injecting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Gadolinium make sure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that the patient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has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normal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kidney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function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tests</a:t>
            </a:r>
            <a:r>
              <a:rPr dirty="0" sz="2400" spc="-7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(Blood</a:t>
            </a:r>
            <a:r>
              <a:rPr dirty="0" sz="2400" spc="-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urea and</a:t>
            </a:r>
            <a:r>
              <a:rPr dirty="0" sz="2400" spc="-2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serum</a:t>
            </a:r>
            <a:endParaRPr sz="2400">
              <a:latin typeface="Times New Roman"/>
              <a:cs typeface="Times New Roman"/>
            </a:endParaRPr>
          </a:p>
          <a:p>
            <a:pPr marL="266700">
              <a:lnSpc>
                <a:spcPct val="100000"/>
              </a:lnSpc>
              <a:spcBef>
                <a:spcPts val="1165"/>
              </a:spcBef>
            </a:pP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creatinine</a:t>
            </a:r>
            <a:r>
              <a:rPr dirty="0" sz="2400" spc="-5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levels)</a:t>
            </a:r>
            <a:r>
              <a:rPr dirty="0" sz="2400" spc="-2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(normal GFR)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703833"/>
            <a:ext cx="5513070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75" i="1">
                <a:latin typeface="Times New Roman"/>
                <a:cs typeface="Times New Roman"/>
              </a:rPr>
              <a:t>P</a:t>
            </a:r>
            <a:r>
              <a:rPr dirty="0" sz="3200" spc="-70" i="1">
                <a:latin typeface="Times New Roman"/>
                <a:cs typeface="Times New Roman"/>
              </a:rPr>
              <a:t>a</a:t>
            </a:r>
            <a:r>
              <a:rPr dirty="0" sz="3200" spc="-75" i="1">
                <a:latin typeface="Times New Roman"/>
                <a:cs typeface="Times New Roman"/>
              </a:rPr>
              <a:t>ti</a:t>
            </a:r>
            <a:r>
              <a:rPr dirty="0" sz="3200" spc="-70" i="1">
                <a:latin typeface="Times New Roman"/>
                <a:cs typeface="Times New Roman"/>
              </a:rPr>
              <a:t>e</a:t>
            </a:r>
            <a:r>
              <a:rPr dirty="0" sz="3200" spc="-80" i="1">
                <a:latin typeface="Times New Roman"/>
                <a:cs typeface="Times New Roman"/>
              </a:rPr>
              <a:t>n</a:t>
            </a:r>
            <a:r>
              <a:rPr dirty="0" sz="3200" i="1">
                <a:latin typeface="Times New Roman"/>
                <a:cs typeface="Times New Roman"/>
              </a:rPr>
              <a:t>t</a:t>
            </a:r>
            <a:r>
              <a:rPr dirty="0" sz="3200" spc="-120" i="1">
                <a:latin typeface="Times New Roman"/>
                <a:cs typeface="Times New Roman"/>
              </a:rPr>
              <a:t> </a:t>
            </a:r>
            <a:r>
              <a:rPr dirty="0" sz="3200" spc="-70" i="1">
                <a:latin typeface="Times New Roman"/>
                <a:cs typeface="Times New Roman"/>
              </a:rPr>
              <a:t>p</a:t>
            </a:r>
            <a:r>
              <a:rPr dirty="0" sz="3200" spc="-75" i="1">
                <a:latin typeface="Times New Roman"/>
                <a:cs typeface="Times New Roman"/>
              </a:rPr>
              <a:t>r</a:t>
            </a:r>
            <a:r>
              <a:rPr dirty="0" sz="3200" spc="-70" i="1">
                <a:latin typeface="Times New Roman"/>
                <a:cs typeface="Times New Roman"/>
              </a:rPr>
              <a:t>epa</a:t>
            </a:r>
            <a:r>
              <a:rPr dirty="0" sz="3200" spc="-75" i="1">
                <a:latin typeface="Times New Roman"/>
                <a:cs typeface="Times New Roman"/>
              </a:rPr>
              <a:t>r</a:t>
            </a:r>
            <a:r>
              <a:rPr dirty="0" sz="3200" spc="-70" i="1">
                <a:latin typeface="Times New Roman"/>
                <a:cs typeface="Times New Roman"/>
              </a:rPr>
              <a:t>a</a:t>
            </a:r>
            <a:r>
              <a:rPr dirty="0" sz="3200" spc="-75" i="1">
                <a:latin typeface="Times New Roman"/>
                <a:cs typeface="Times New Roman"/>
              </a:rPr>
              <a:t>ti</a:t>
            </a:r>
            <a:r>
              <a:rPr dirty="0" sz="3200" spc="-70" i="1">
                <a:latin typeface="Times New Roman"/>
                <a:cs typeface="Times New Roman"/>
              </a:rPr>
              <a:t>o</a:t>
            </a:r>
            <a:r>
              <a:rPr dirty="0" sz="3200" i="1">
                <a:latin typeface="Times New Roman"/>
                <a:cs typeface="Times New Roman"/>
              </a:rPr>
              <a:t>n</a:t>
            </a:r>
            <a:r>
              <a:rPr dirty="0" sz="3200" spc="-135" i="1">
                <a:latin typeface="Times New Roman"/>
                <a:cs typeface="Times New Roman"/>
              </a:rPr>
              <a:t> </a:t>
            </a:r>
            <a:r>
              <a:rPr dirty="0" sz="3200" spc="-75" i="1">
                <a:latin typeface="Times New Roman"/>
                <a:cs typeface="Times New Roman"/>
              </a:rPr>
              <a:t>f</a:t>
            </a:r>
            <a:r>
              <a:rPr dirty="0" sz="3200" spc="-70" i="1">
                <a:latin typeface="Times New Roman"/>
                <a:cs typeface="Times New Roman"/>
              </a:rPr>
              <a:t>o</a:t>
            </a:r>
            <a:r>
              <a:rPr dirty="0" sz="3200" i="1">
                <a:latin typeface="Times New Roman"/>
                <a:cs typeface="Times New Roman"/>
              </a:rPr>
              <a:t>r</a:t>
            </a:r>
            <a:r>
              <a:rPr dirty="0" sz="3200" spc="-130" i="1">
                <a:latin typeface="Times New Roman"/>
                <a:cs typeface="Times New Roman"/>
              </a:rPr>
              <a:t> </a:t>
            </a:r>
            <a:r>
              <a:rPr dirty="0" sz="3200" spc="-80" i="1">
                <a:latin typeface="Times New Roman"/>
                <a:cs typeface="Times New Roman"/>
              </a:rPr>
              <a:t>M</a:t>
            </a:r>
            <a:r>
              <a:rPr dirty="0" sz="3200" spc="-75" i="1">
                <a:latin typeface="Times New Roman"/>
                <a:cs typeface="Times New Roman"/>
              </a:rPr>
              <a:t>R</a:t>
            </a:r>
            <a:r>
              <a:rPr dirty="0" sz="3200" i="1">
                <a:latin typeface="Times New Roman"/>
                <a:cs typeface="Times New Roman"/>
              </a:rPr>
              <a:t>I</a:t>
            </a:r>
            <a:r>
              <a:rPr dirty="0" sz="3200" spc="-114" i="1">
                <a:latin typeface="Times New Roman"/>
                <a:cs typeface="Times New Roman"/>
              </a:rPr>
              <a:t> </a:t>
            </a:r>
            <a:r>
              <a:rPr dirty="0" sz="3200" spc="-70" i="1">
                <a:latin typeface="Times New Roman"/>
                <a:cs typeface="Times New Roman"/>
              </a:rPr>
              <a:t>b</a:t>
            </a:r>
            <a:r>
              <a:rPr dirty="0" sz="3200" spc="-75" i="1">
                <a:latin typeface="Times New Roman"/>
                <a:cs typeface="Times New Roman"/>
              </a:rPr>
              <a:t>r</a:t>
            </a:r>
            <a:r>
              <a:rPr dirty="0" sz="3200" spc="-70" i="1">
                <a:latin typeface="Times New Roman"/>
                <a:cs typeface="Times New Roman"/>
              </a:rPr>
              <a:t>a</a:t>
            </a:r>
            <a:r>
              <a:rPr dirty="0" sz="3200" spc="-75" i="1">
                <a:latin typeface="Times New Roman"/>
                <a:cs typeface="Times New Roman"/>
              </a:rPr>
              <a:t>i</a:t>
            </a:r>
            <a:r>
              <a:rPr dirty="0" sz="3200" i="1"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78638"/>
            <a:ext cx="718312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95">
                <a:solidFill>
                  <a:srgbClr val="2F2B20"/>
                </a:solidFill>
                <a:latin typeface="Times New Roman"/>
                <a:cs typeface="Times New Roman"/>
              </a:rPr>
              <a:t>Me</a:t>
            </a:r>
            <a:r>
              <a:rPr dirty="0" sz="4800" spc="-105">
                <a:solidFill>
                  <a:srgbClr val="2F2B20"/>
                </a:solidFill>
                <a:latin typeface="Times New Roman"/>
                <a:cs typeface="Times New Roman"/>
              </a:rPr>
              <a:t>th</a:t>
            </a:r>
            <a:r>
              <a:rPr dirty="0" sz="4800" spc="-100">
                <a:solidFill>
                  <a:srgbClr val="2F2B20"/>
                </a:solidFill>
                <a:latin typeface="Times New Roman"/>
                <a:cs typeface="Times New Roman"/>
              </a:rPr>
              <a:t>o</a:t>
            </a:r>
            <a:r>
              <a:rPr dirty="0" sz="4800">
                <a:solidFill>
                  <a:srgbClr val="2F2B20"/>
                </a:solidFill>
                <a:latin typeface="Times New Roman"/>
                <a:cs typeface="Times New Roman"/>
              </a:rPr>
              <a:t>d</a:t>
            </a:r>
            <a:r>
              <a:rPr dirty="0" sz="4800" spc="-2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4800" spc="-100">
                <a:solidFill>
                  <a:srgbClr val="2F2B20"/>
                </a:solidFill>
                <a:latin typeface="Times New Roman"/>
                <a:cs typeface="Times New Roman"/>
              </a:rPr>
              <a:t>o</a:t>
            </a:r>
            <a:r>
              <a:rPr dirty="0" sz="4800">
                <a:solidFill>
                  <a:srgbClr val="2F2B20"/>
                </a:solidFill>
                <a:latin typeface="Times New Roman"/>
                <a:cs typeface="Times New Roman"/>
              </a:rPr>
              <a:t>f</a:t>
            </a:r>
            <a:r>
              <a:rPr dirty="0" sz="4800" spc="-2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4800" spc="-100">
                <a:solidFill>
                  <a:srgbClr val="2F2B20"/>
                </a:solidFill>
                <a:latin typeface="Times New Roman"/>
                <a:cs typeface="Times New Roman"/>
              </a:rPr>
              <a:t>i</a:t>
            </a:r>
            <a:r>
              <a:rPr dirty="0" sz="4800" spc="-105">
                <a:solidFill>
                  <a:srgbClr val="2F2B20"/>
                </a:solidFill>
                <a:latin typeface="Times New Roman"/>
                <a:cs typeface="Times New Roman"/>
              </a:rPr>
              <a:t>m</a:t>
            </a:r>
            <a:r>
              <a:rPr dirty="0" sz="4800" spc="-100">
                <a:solidFill>
                  <a:srgbClr val="2F2B20"/>
                </a:solidFill>
                <a:latin typeface="Times New Roman"/>
                <a:cs typeface="Times New Roman"/>
              </a:rPr>
              <a:t>agi</a:t>
            </a:r>
            <a:r>
              <a:rPr dirty="0" sz="4800" spc="-105">
                <a:solidFill>
                  <a:srgbClr val="2F2B20"/>
                </a:solidFill>
                <a:latin typeface="Times New Roman"/>
                <a:cs typeface="Times New Roman"/>
              </a:rPr>
              <a:t>n</a:t>
            </a:r>
            <a:r>
              <a:rPr dirty="0" sz="480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dirty="0" sz="4800" spc="-19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4800" spc="-105">
                <a:solidFill>
                  <a:srgbClr val="2F2B20"/>
                </a:solidFill>
                <a:latin typeface="Times New Roman"/>
                <a:cs typeface="Times New Roman"/>
              </a:rPr>
              <a:t>th</a:t>
            </a:r>
            <a:r>
              <a:rPr dirty="0" sz="4800">
                <a:solidFill>
                  <a:srgbClr val="2F2B20"/>
                </a:solidFill>
                <a:latin typeface="Times New Roman"/>
                <a:cs typeface="Times New Roman"/>
              </a:rPr>
              <a:t>e</a:t>
            </a:r>
            <a:r>
              <a:rPr dirty="0" sz="4800" spc="-2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4800" spc="-105">
                <a:solidFill>
                  <a:srgbClr val="2F2B20"/>
                </a:solidFill>
                <a:latin typeface="Times New Roman"/>
                <a:cs typeface="Times New Roman"/>
              </a:rPr>
              <a:t>b</a:t>
            </a:r>
            <a:r>
              <a:rPr dirty="0" sz="4800" spc="-95">
                <a:solidFill>
                  <a:srgbClr val="2F2B20"/>
                </a:solidFill>
                <a:latin typeface="Times New Roman"/>
                <a:cs typeface="Times New Roman"/>
              </a:rPr>
              <a:t>r</a:t>
            </a:r>
            <a:r>
              <a:rPr dirty="0" sz="4800" spc="-100">
                <a:solidFill>
                  <a:srgbClr val="2F2B20"/>
                </a:solidFill>
                <a:latin typeface="Times New Roman"/>
                <a:cs typeface="Times New Roman"/>
              </a:rPr>
              <a:t>ai</a:t>
            </a:r>
            <a:r>
              <a:rPr dirty="0" sz="4800">
                <a:solidFill>
                  <a:srgbClr val="2F2B20"/>
                </a:solidFill>
                <a:latin typeface="Times New Roman"/>
                <a:cs typeface="Times New Roman"/>
              </a:rPr>
              <a:t>n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4331" y="1387348"/>
            <a:ext cx="7030084" cy="4488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158115" indent="-228600">
              <a:lnSpc>
                <a:spcPct val="150000"/>
              </a:lnSpc>
              <a:spcBef>
                <a:spcPts val="100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400" b="1">
                <a:solidFill>
                  <a:srgbClr val="2F2B20"/>
                </a:solidFill>
                <a:latin typeface="Times New Roman"/>
                <a:cs typeface="Times New Roman"/>
              </a:rPr>
              <a:t>Human </a:t>
            </a:r>
            <a:r>
              <a:rPr dirty="0" sz="2400" spc="-5" b="1">
                <a:solidFill>
                  <a:srgbClr val="2F2B20"/>
                </a:solidFill>
                <a:latin typeface="Times New Roman"/>
                <a:cs typeface="Times New Roman"/>
              </a:rPr>
              <a:t>brain </a:t>
            </a:r>
            <a:r>
              <a:rPr dirty="0" sz="2400" b="1">
                <a:solidFill>
                  <a:srgbClr val="2F2B20"/>
                </a:solidFill>
                <a:latin typeface="Times New Roman"/>
                <a:cs typeface="Times New Roman"/>
              </a:rPr>
              <a:t>imaging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methods </a:t>
            </a:r>
            <a:r>
              <a:rPr dirty="0" sz="2400" spc="-5" b="1">
                <a:solidFill>
                  <a:srgbClr val="C00000"/>
                </a:solidFill>
                <a:latin typeface="Times New Roman"/>
                <a:cs typeface="Times New Roman"/>
              </a:rPr>
              <a:t>noninvasive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,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though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they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may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include exposure to ionizing radiation or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contrast agents. These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methods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can be equally used to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noninvasively</a:t>
            </a:r>
            <a:r>
              <a:rPr dirty="0" sz="24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study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structure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function.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50000"/>
              </a:lnSpc>
              <a:spcBef>
                <a:spcPts val="580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  <a:tab pos="3060700" algn="l"/>
                <a:tab pos="3444875" algn="l"/>
              </a:tabLst>
            </a:pP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New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technologies allow non-invasive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spatial mapping,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(morphology),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and observations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of processes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within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during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set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tasks.	There are a range of scanning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techniques,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their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purpose	are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described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below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3455" y="1515821"/>
            <a:ext cx="168275" cy="1978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0655" y="1589385"/>
            <a:ext cx="6993255" cy="1977389"/>
          </a:xfrm>
          <a:prstGeom prst="rect">
            <a:avLst/>
          </a:prstGeom>
        </p:spPr>
        <p:txBody>
          <a:bodyPr wrap="square" lIns="0" tIns="1803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Head</a:t>
            </a:r>
            <a:r>
              <a:rPr dirty="0" sz="21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first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supine</a:t>
            </a:r>
            <a:endParaRPr sz="2100">
              <a:latin typeface="Times New Roman"/>
              <a:cs typeface="Times New Roman"/>
            </a:endParaRPr>
          </a:p>
          <a:p>
            <a:pPr marL="81280" marR="5080">
              <a:lnSpc>
                <a:spcPct val="152400"/>
              </a:lnSpc>
            </a:pP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Position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head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in the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head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coil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dirty="0" sz="2100" spc="5">
                <a:solidFill>
                  <a:srgbClr val="C00000"/>
                </a:solidFill>
                <a:latin typeface="Times New Roman"/>
                <a:cs typeface="Times New Roman"/>
              </a:rPr>
              <a:t>immobilise </a:t>
            </a:r>
            <a:r>
              <a:rPr dirty="0" sz="2100" spc="10">
                <a:solidFill>
                  <a:srgbClr val="C00000"/>
                </a:solidFill>
                <a:latin typeface="Times New Roman"/>
                <a:cs typeface="Times New Roman"/>
              </a:rPr>
              <a:t>with cushions </a:t>
            </a:r>
            <a:r>
              <a:rPr dirty="0" sz="2100" spc="-509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Give</a:t>
            </a:r>
            <a:r>
              <a:rPr dirty="0" sz="21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C00000"/>
                </a:solidFill>
                <a:latin typeface="Times New Roman"/>
                <a:cs typeface="Times New Roman"/>
              </a:rPr>
              <a:t>cushions</a:t>
            </a:r>
            <a:r>
              <a:rPr dirty="0" sz="2100" spc="-1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C00000"/>
                </a:solidFill>
                <a:latin typeface="Times New Roman"/>
                <a:cs typeface="Times New Roman"/>
              </a:rPr>
              <a:t>under</a:t>
            </a:r>
            <a:r>
              <a:rPr dirty="0" sz="21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dirty="0" sz="21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C00000"/>
                </a:solidFill>
                <a:latin typeface="Times New Roman"/>
                <a:cs typeface="Times New Roman"/>
              </a:rPr>
              <a:t>legs</a:t>
            </a:r>
            <a:r>
              <a:rPr dirty="0" sz="21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C00000"/>
                </a:solidFill>
                <a:latin typeface="Times New Roman"/>
                <a:cs typeface="Times New Roman"/>
              </a:rPr>
              <a:t>for</a:t>
            </a:r>
            <a:r>
              <a:rPr dirty="0" sz="2100" spc="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C00000"/>
                </a:solidFill>
                <a:latin typeface="Times New Roman"/>
                <a:cs typeface="Times New Roman"/>
              </a:rPr>
              <a:t>extra</a:t>
            </a:r>
            <a:r>
              <a:rPr dirty="0" sz="21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C00000"/>
                </a:solidFill>
                <a:latin typeface="Times New Roman"/>
                <a:cs typeface="Times New Roman"/>
              </a:rPr>
              <a:t>comfort</a:t>
            </a:r>
            <a:endParaRPr sz="2100">
              <a:latin typeface="Times New Roman"/>
              <a:cs typeface="Times New Roman"/>
            </a:endParaRPr>
          </a:p>
          <a:p>
            <a:pPr marL="81280">
              <a:lnSpc>
                <a:spcPct val="100000"/>
              </a:lnSpc>
              <a:spcBef>
                <a:spcPts val="1320"/>
              </a:spcBef>
            </a:pPr>
            <a:r>
              <a:rPr dirty="0" sz="2100" spc="15">
                <a:solidFill>
                  <a:srgbClr val="C00000"/>
                </a:solidFill>
                <a:latin typeface="Times New Roman"/>
                <a:cs typeface="Times New Roman"/>
              </a:rPr>
              <a:t>Centre</a:t>
            </a:r>
            <a:r>
              <a:rPr dirty="0" sz="21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laser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20">
                <a:solidFill>
                  <a:srgbClr val="2F2B20"/>
                </a:solidFill>
                <a:latin typeface="Times New Roman"/>
                <a:cs typeface="Times New Roman"/>
              </a:rPr>
              <a:t>beam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localiser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over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glabella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962400"/>
            <a:ext cx="8327135" cy="24582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551433"/>
            <a:ext cx="42411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70" i="1">
                <a:latin typeface="Times New Roman"/>
                <a:cs typeface="Times New Roman"/>
              </a:rPr>
              <a:t>P</a:t>
            </a:r>
            <a:r>
              <a:rPr dirty="0" sz="3200" spc="-65" i="1">
                <a:latin typeface="Times New Roman"/>
                <a:cs typeface="Times New Roman"/>
              </a:rPr>
              <a:t>o</a:t>
            </a:r>
            <a:r>
              <a:rPr dirty="0" sz="3200" spc="-75" i="1">
                <a:latin typeface="Times New Roman"/>
                <a:cs typeface="Times New Roman"/>
              </a:rPr>
              <a:t>siti</a:t>
            </a:r>
            <a:r>
              <a:rPr dirty="0" sz="3200" spc="-65" i="1">
                <a:latin typeface="Times New Roman"/>
                <a:cs typeface="Times New Roman"/>
              </a:rPr>
              <a:t>o</a:t>
            </a:r>
            <a:r>
              <a:rPr dirty="0" sz="3200" spc="-75" i="1">
                <a:latin typeface="Times New Roman"/>
                <a:cs typeface="Times New Roman"/>
              </a:rPr>
              <a:t>nin</a:t>
            </a:r>
            <a:r>
              <a:rPr dirty="0" sz="3200" i="1">
                <a:latin typeface="Times New Roman"/>
                <a:cs typeface="Times New Roman"/>
              </a:rPr>
              <a:t>g</a:t>
            </a:r>
            <a:r>
              <a:rPr dirty="0" sz="3200" spc="-100" i="1">
                <a:latin typeface="Times New Roman"/>
                <a:cs typeface="Times New Roman"/>
              </a:rPr>
              <a:t> </a:t>
            </a:r>
            <a:r>
              <a:rPr dirty="0" sz="3200" spc="-75" i="1">
                <a:latin typeface="Times New Roman"/>
                <a:cs typeface="Times New Roman"/>
              </a:rPr>
              <a:t>f</a:t>
            </a:r>
            <a:r>
              <a:rPr dirty="0" sz="3200" spc="-65" i="1">
                <a:latin typeface="Times New Roman"/>
                <a:cs typeface="Times New Roman"/>
              </a:rPr>
              <a:t>o</a:t>
            </a:r>
            <a:r>
              <a:rPr dirty="0" sz="3200" i="1">
                <a:latin typeface="Times New Roman"/>
                <a:cs typeface="Times New Roman"/>
              </a:rPr>
              <a:t>r</a:t>
            </a:r>
            <a:r>
              <a:rPr dirty="0" sz="3200" spc="-145" i="1">
                <a:latin typeface="Times New Roman"/>
                <a:cs typeface="Times New Roman"/>
              </a:rPr>
              <a:t> </a:t>
            </a:r>
            <a:r>
              <a:rPr dirty="0" sz="3200" spc="-75" i="1">
                <a:latin typeface="Times New Roman"/>
                <a:cs typeface="Times New Roman"/>
              </a:rPr>
              <a:t>MR</a:t>
            </a:r>
            <a:r>
              <a:rPr dirty="0" sz="3200" i="1">
                <a:latin typeface="Times New Roman"/>
                <a:cs typeface="Times New Roman"/>
              </a:rPr>
              <a:t>I</a:t>
            </a:r>
            <a:r>
              <a:rPr dirty="0" sz="3200" spc="-114" i="1">
                <a:latin typeface="Times New Roman"/>
                <a:cs typeface="Times New Roman"/>
              </a:rPr>
              <a:t> </a:t>
            </a:r>
            <a:r>
              <a:rPr dirty="0" sz="3200" spc="-65" i="1">
                <a:latin typeface="Times New Roman"/>
                <a:cs typeface="Times New Roman"/>
              </a:rPr>
              <a:t>b</a:t>
            </a:r>
            <a:r>
              <a:rPr dirty="0" sz="3200" spc="-75" i="1">
                <a:latin typeface="Times New Roman"/>
                <a:cs typeface="Times New Roman"/>
              </a:rPr>
              <a:t>r</a:t>
            </a:r>
            <a:r>
              <a:rPr dirty="0" sz="3200" spc="-65" i="1">
                <a:latin typeface="Times New Roman"/>
                <a:cs typeface="Times New Roman"/>
              </a:rPr>
              <a:t>a</a:t>
            </a:r>
            <a:r>
              <a:rPr dirty="0" sz="3200" spc="-75" i="1">
                <a:latin typeface="Times New Roman"/>
                <a:cs typeface="Times New Roman"/>
              </a:rPr>
              <a:t>i</a:t>
            </a:r>
            <a:r>
              <a:rPr dirty="0" sz="3200" i="1"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92" y="541782"/>
            <a:ext cx="741616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80" i="1">
                <a:latin typeface="Times New Roman"/>
                <a:cs typeface="Times New Roman"/>
              </a:rPr>
              <a:t>Su</a:t>
            </a:r>
            <a:r>
              <a:rPr dirty="0" sz="3200" spc="-70" i="1">
                <a:latin typeface="Times New Roman"/>
                <a:cs typeface="Times New Roman"/>
              </a:rPr>
              <a:t>gge</a:t>
            </a:r>
            <a:r>
              <a:rPr dirty="0" sz="3200" spc="-75" i="1">
                <a:latin typeface="Times New Roman"/>
                <a:cs typeface="Times New Roman"/>
              </a:rPr>
              <a:t>st</a:t>
            </a:r>
            <a:r>
              <a:rPr dirty="0" sz="3200" spc="-70" i="1">
                <a:latin typeface="Times New Roman"/>
                <a:cs typeface="Times New Roman"/>
              </a:rPr>
              <a:t>e</a:t>
            </a:r>
            <a:r>
              <a:rPr dirty="0" sz="3200" i="1">
                <a:latin typeface="Times New Roman"/>
                <a:cs typeface="Times New Roman"/>
              </a:rPr>
              <a:t>d</a:t>
            </a:r>
            <a:r>
              <a:rPr dirty="0" sz="3200" spc="-114" i="1">
                <a:latin typeface="Times New Roman"/>
                <a:cs typeface="Times New Roman"/>
              </a:rPr>
              <a:t> </a:t>
            </a:r>
            <a:r>
              <a:rPr dirty="0" sz="3200" spc="-70" i="1">
                <a:latin typeface="Times New Roman"/>
                <a:cs typeface="Times New Roman"/>
              </a:rPr>
              <a:t>p</a:t>
            </a:r>
            <a:r>
              <a:rPr dirty="0" sz="3200" spc="-75" i="1">
                <a:latin typeface="Times New Roman"/>
                <a:cs typeface="Times New Roman"/>
              </a:rPr>
              <a:t>r</a:t>
            </a:r>
            <a:r>
              <a:rPr dirty="0" sz="3200" spc="-70" i="1">
                <a:latin typeface="Times New Roman"/>
                <a:cs typeface="Times New Roman"/>
              </a:rPr>
              <a:t>o</a:t>
            </a:r>
            <a:r>
              <a:rPr dirty="0" sz="3200" spc="-75" i="1">
                <a:latin typeface="Times New Roman"/>
                <a:cs typeface="Times New Roman"/>
              </a:rPr>
              <a:t>t</a:t>
            </a:r>
            <a:r>
              <a:rPr dirty="0" sz="3200" spc="-70" i="1">
                <a:latin typeface="Times New Roman"/>
                <a:cs typeface="Times New Roman"/>
              </a:rPr>
              <a:t>oco</a:t>
            </a:r>
            <a:r>
              <a:rPr dirty="0" sz="3200" spc="-75" i="1">
                <a:latin typeface="Times New Roman"/>
                <a:cs typeface="Times New Roman"/>
              </a:rPr>
              <a:t>ls</a:t>
            </a:r>
            <a:r>
              <a:rPr dirty="0" sz="3200" i="1">
                <a:latin typeface="Times New Roman"/>
                <a:cs typeface="Times New Roman"/>
              </a:rPr>
              <a:t>,</a:t>
            </a:r>
            <a:r>
              <a:rPr dirty="0" sz="3200" spc="-130" i="1">
                <a:latin typeface="Times New Roman"/>
                <a:cs typeface="Times New Roman"/>
              </a:rPr>
              <a:t> </a:t>
            </a:r>
            <a:r>
              <a:rPr dirty="0" sz="3200" spc="-70" i="1">
                <a:latin typeface="Times New Roman"/>
                <a:cs typeface="Times New Roman"/>
              </a:rPr>
              <a:t>pa</a:t>
            </a:r>
            <a:r>
              <a:rPr dirty="0" sz="3200" spc="-75" i="1">
                <a:latin typeface="Times New Roman"/>
                <a:cs typeface="Times New Roman"/>
              </a:rPr>
              <a:t>r</a:t>
            </a:r>
            <a:r>
              <a:rPr dirty="0" sz="3200" spc="-70" i="1">
                <a:latin typeface="Times New Roman"/>
                <a:cs typeface="Times New Roman"/>
              </a:rPr>
              <a:t>ame</a:t>
            </a:r>
            <a:r>
              <a:rPr dirty="0" sz="3200" spc="-75" i="1">
                <a:latin typeface="Times New Roman"/>
                <a:cs typeface="Times New Roman"/>
              </a:rPr>
              <a:t>t</a:t>
            </a:r>
            <a:r>
              <a:rPr dirty="0" sz="3200" spc="-70" i="1">
                <a:latin typeface="Times New Roman"/>
                <a:cs typeface="Times New Roman"/>
              </a:rPr>
              <a:t>e</a:t>
            </a:r>
            <a:r>
              <a:rPr dirty="0" sz="3200" spc="-75" i="1">
                <a:latin typeface="Times New Roman"/>
                <a:cs typeface="Times New Roman"/>
              </a:rPr>
              <a:t>r</a:t>
            </a:r>
            <a:r>
              <a:rPr dirty="0" sz="3200" i="1">
                <a:latin typeface="Times New Roman"/>
                <a:cs typeface="Times New Roman"/>
              </a:rPr>
              <a:t>s</a:t>
            </a:r>
            <a:r>
              <a:rPr dirty="0" sz="3200" spc="-114" i="1">
                <a:latin typeface="Times New Roman"/>
                <a:cs typeface="Times New Roman"/>
              </a:rPr>
              <a:t> </a:t>
            </a:r>
            <a:r>
              <a:rPr dirty="0" sz="3200" spc="-70" i="1">
                <a:latin typeface="Times New Roman"/>
                <a:cs typeface="Times New Roman"/>
              </a:rPr>
              <a:t>a</a:t>
            </a:r>
            <a:r>
              <a:rPr dirty="0" sz="3200" spc="-80" i="1">
                <a:latin typeface="Times New Roman"/>
                <a:cs typeface="Times New Roman"/>
              </a:rPr>
              <a:t>n</a:t>
            </a:r>
            <a:r>
              <a:rPr dirty="0" sz="3200" i="1">
                <a:latin typeface="Times New Roman"/>
                <a:cs typeface="Times New Roman"/>
              </a:rPr>
              <a:t>d</a:t>
            </a:r>
            <a:r>
              <a:rPr dirty="0" sz="3200" spc="-140" i="1">
                <a:latin typeface="Times New Roman"/>
                <a:cs typeface="Times New Roman"/>
              </a:rPr>
              <a:t> </a:t>
            </a:r>
            <a:r>
              <a:rPr dirty="0" sz="3200" spc="-70" i="1">
                <a:latin typeface="Times New Roman"/>
                <a:cs typeface="Times New Roman"/>
              </a:rPr>
              <a:t>p</a:t>
            </a:r>
            <a:r>
              <a:rPr dirty="0" sz="3200" spc="-75" i="1">
                <a:latin typeface="Times New Roman"/>
                <a:cs typeface="Times New Roman"/>
              </a:rPr>
              <a:t>l</a:t>
            </a:r>
            <a:r>
              <a:rPr dirty="0" sz="3200" spc="-70" i="1">
                <a:latin typeface="Times New Roman"/>
                <a:cs typeface="Times New Roman"/>
              </a:rPr>
              <a:t>a</a:t>
            </a:r>
            <a:r>
              <a:rPr dirty="0" sz="3200" spc="-80" i="1">
                <a:latin typeface="Times New Roman"/>
                <a:cs typeface="Times New Roman"/>
              </a:rPr>
              <a:t>nn</a:t>
            </a:r>
            <a:r>
              <a:rPr dirty="0" sz="3200" spc="-75" i="1">
                <a:latin typeface="Times New Roman"/>
                <a:cs typeface="Times New Roman"/>
              </a:rPr>
              <a:t>i</a:t>
            </a:r>
            <a:r>
              <a:rPr dirty="0" sz="3200" spc="-80" i="1">
                <a:latin typeface="Times New Roman"/>
                <a:cs typeface="Times New Roman"/>
              </a:rPr>
              <a:t>n</a:t>
            </a:r>
            <a:r>
              <a:rPr dirty="0" sz="3200" i="1">
                <a:latin typeface="Times New Roman"/>
                <a:cs typeface="Times New Roman"/>
              </a:rPr>
              <a:t>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1506982"/>
            <a:ext cx="7915275" cy="2185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i="1">
                <a:solidFill>
                  <a:srgbClr val="2F2B20"/>
                </a:solidFill>
                <a:latin typeface="Times New Roman"/>
                <a:cs typeface="Times New Roman"/>
              </a:rPr>
              <a:t>Localiser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dirty="0" sz="2400" spc="-1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three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plane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localizer</a:t>
            </a:r>
            <a:r>
              <a:rPr dirty="0" sz="2400" spc="-5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must</a:t>
            </a:r>
            <a:r>
              <a:rPr dirty="0" sz="24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be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taken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beginning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4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localise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plan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sequences.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Localizers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are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usually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less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than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25sec.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T1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weighted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low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resolution</a:t>
            </a:r>
            <a:r>
              <a:rPr dirty="0" sz="24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scans.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317335"/>
            <a:ext cx="8298180" cy="6523990"/>
            <a:chOff x="152400" y="317335"/>
            <a:chExt cx="8298180" cy="65239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011166"/>
              <a:ext cx="8298180" cy="28300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76349"/>
            <a:ext cx="7479665" cy="2106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1600"/>
              </a:lnSpc>
              <a:spcBef>
                <a:spcPts val="95"/>
              </a:spcBef>
            </a:pP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Plan the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coronal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slices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on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sagittal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plane;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angle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position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block </a:t>
            </a:r>
            <a:r>
              <a:rPr dirty="0" sz="2100" spc="-509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perpendicular to the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corpus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callosum.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Check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positioning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block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in </a:t>
            </a:r>
            <a:r>
              <a:rPr dirty="0" sz="2100" spc="-509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other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two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planes.</a:t>
            </a:r>
            <a:r>
              <a:rPr dirty="0" sz="2100" spc="-114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An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appropriate angle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must</a:t>
            </a:r>
            <a:r>
              <a:rPr dirty="0" sz="2100" spc="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be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given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axial </a:t>
            </a:r>
            <a:r>
              <a:rPr dirty="0" sz="2100" spc="-509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plane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on a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tilted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head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(perpendicular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mid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line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of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brain). Slices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must</a:t>
            </a:r>
            <a:r>
              <a:rPr dirty="0" sz="2100" spc="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be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sufficient</a:t>
            </a:r>
            <a:r>
              <a:rPr dirty="0" sz="2100" spc="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cover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whole</a:t>
            </a:r>
            <a:r>
              <a:rPr dirty="0" sz="21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from</a:t>
            </a:r>
            <a:r>
              <a:rPr dirty="0" sz="2100" spc="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frontal</a:t>
            </a:r>
            <a:r>
              <a:rPr dirty="0" sz="2100" spc="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sinus</a:t>
            </a:r>
            <a:r>
              <a:rPr dirty="0" sz="21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endParaRPr sz="2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1065"/>
              </a:spcBef>
            </a:pP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line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of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occipital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protuberance.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505200"/>
            <a:ext cx="8278368" cy="32004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1588" y="478282"/>
            <a:ext cx="27400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5"/>
              <a:t>T</a:t>
            </a:r>
            <a:r>
              <a:rPr dirty="0" sz="3600"/>
              <a:t>1</a:t>
            </a:r>
            <a:r>
              <a:rPr dirty="0" sz="3600" spc="-215"/>
              <a:t> </a:t>
            </a:r>
            <a:r>
              <a:rPr dirty="0" sz="3600" spc="-95"/>
              <a:t>S</a:t>
            </a:r>
            <a:r>
              <a:rPr dirty="0" sz="3600"/>
              <a:t>E</a:t>
            </a:r>
            <a:r>
              <a:rPr dirty="0" sz="3600" spc="-204"/>
              <a:t> </a:t>
            </a:r>
            <a:r>
              <a:rPr dirty="0" sz="3600" spc="-114"/>
              <a:t>c</a:t>
            </a:r>
            <a:r>
              <a:rPr dirty="0" sz="3600" spc="-95"/>
              <a:t>o</a:t>
            </a:r>
            <a:r>
              <a:rPr dirty="0" sz="3600" spc="-150"/>
              <a:t>r</a:t>
            </a:r>
            <a:r>
              <a:rPr dirty="0" sz="3600" spc="-95"/>
              <a:t>o</a:t>
            </a:r>
            <a:r>
              <a:rPr dirty="0" sz="3600" spc="-100"/>
              <a:t>n</a:t>
            </a:r>
            <a:r>
              <a:rPr dirty="0" sz="3600" spc="-90"/>
              <a:t>a</a:t>
            </a:r>
            <a:r>
              <a:rPr dirty="0" sz="3600"/>
              <a:t>l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2922"/>
            <a:ext cx="16179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5"/>
              <a:t>T</a:t>
            </a:r>
            <a:r>
              <a:rPr dirty="0" sz="3600"/>
              <a:t>2</a:t>
            </a:r>
            <a:r>
              <a:rPr dirty="0" sz="3600" spc="-215"/>
              <a:t> </a:t>
            </a:r>
            <a:r>
              <a:rPr dirty="0" sz="3600" spc="-95"/>
              <a:t>ax</a:t>
            </a:r>
            <a:r>
              <a:rPr dirty="0" sz="3600" spc="-100"/>
              <a:t>i</a:t>
            </a:r>
            <a:r>
              <a:rPr dirty="0" sz="3600" spc="-95"/>
              <a:t>a</a:t>
            </a:r>
            <a:r>
              <a:rPr dirty="0" sz="3600"/>
              <a:t>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9740" y="1118368"/>
            <a:ext cx="7532370" cy="2747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83845">
              <a:lnSpc>
                <a:spcPct val="151400"/>
              </a:lnSpc>
              <a:spcBef>
                <a:spcPts val="100"/>
              </a:spcBef>
            </a:pP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Plan</a:t>
            </a:r>
            <a:r>
              <a:rPr dirty="0" sz="185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axial</a:t>
            </a:r>
            <a:r>
              <a:rPr dirty="0" sz="185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2F2B20"/>
                </a:solidFill>
                <a:latin typeface="Times New Roman"/>
                <a:cs typeface="Times New Roman"/>
              </a:rPr>
              <a:t>slices</a:t>
            </a:r>
            <a:r>
              <a:rPr dirty="0" sz="185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on</a:t>
            </a:r>
            <a:r>
              <a:rPr dirty="0" sz="185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2F2B20"/>
                </a:solidFill>
                <a:latin typeface="Times New Roman"/>
                <a:cs typeface="Times New Roman"/>
              </a:rPr>
              <a:t>sagittal</a:t>
            </a:r>
            <a:r>
              <a:rPr dirty="0" sz="185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plane;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angle</a:t>
            </a:r>
            <a:r>
              <a:rPr dirty="0" sz="185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position</a:t>
            </a:r>
            <a:r>
              <a:rPr dirty="0" sz="185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block</a:t>
            </a:r>
            <a:r>
              <a:rPr dirty="0" sz="185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parallel</a:t>
            </a:r>
            <a:r>
              <a:rPr dirty="0" sz="185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dirty="0" sz="1850" spc="-45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genu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and splenium of the corpus callosum. </a:t>
            </a:r>
            <a:r>
              <a:rPr dirty="0" sz="1850">
                <a:solidFill>
                  <a:srgbClr val="2F2B20"/>
                </a:solidFill>
                <a:latin typeface="Times New Roman"/>
                <a:cs typeface="Times New Roman"/>
              </a:rPr>
              <a:t>Slices 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must be </a:t>
            </a:r>
            <a:r>
              <a:rPr dirty="0" sz="1850">
                <a:solidFill>
                  <a:srgbClr val="2F2B20"/>
                </a:solidFill>
                <a:latin typeface="Times New Roman"/>
                <a:cs typeface="Times New Roman"/>
              </a:rPr>
              <a:t>sufficient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cover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185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whole</a:t>
            </a:r>
            <a:r>
              <a:rPr dirty="0" sz="185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 from</a:t>
            </a:r>
            <a:r>
              <a:rPr dirty="0" sz="185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185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vertex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line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of the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foramen</a:t>
            </a:r>
            <a:r>
              <a:rPr dirty="0" sz="185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magnum.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Check</a:t>
            </a:r>
            <a:r>
              <a:rPr dirty="0" sz="185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positioning</a:t>
            </a:r>
            <a:r>
              <a:rPr dirty="0" sz="185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block</a:t>
            </a:r>
            <a:r>
              <a:rPr dirty="0" sz="1850">
                <a:solidFill>
                  <a:srgbClr val="2F2B20"/>
                </a:solidFill>
                <a:latin typeface="Times New Roman"/>
                <a:cs typeface="Times New Roman"/>
              </a:rPr>
              <a:t> in</a:t>
            </a:r>
            <a:r>
              <a:rPr dirty="0" sz="185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other</a:t>
            </a:r>
            <a:r>
              <a:rPr dirty="0" sz="185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two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planes.</a:t>
            </a:r>
            <a:r>
              <a:rPr dirty="0" sz="1850" spc="-1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An</a:t>
            </a:r>
            <a:r>
              <a:rPr dirty="0" sz="185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appropriate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angle</a:t>
            </a:r>
            <a:r>
              <a:rPr dirty="0" sz="185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must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be</a:t>
            </a:r>
            <a:r>
              <a:rPr dirty="0" sz="185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given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coronal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plane</a:t>
            </a:r>
            <a:r>
              <a:rPr dirty="0" sz="185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on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dirty="0" sz="185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2F2B20"/>
                </a:solidFill>
                <a:latin typeface="Times New Roman"/>
                <a:cs typeface="Times New Roman"/>
              </a:rPr>
              <a:t>tilted</a:t>
            </a:r>
            <a:r>
              <a:rPr dirty="0" sz="185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head</a:t>
            </a:r>
            <a:r>
              <a:rPr dirty="0" sz="185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(perpendicular</a:t>
            </a:r>
            <a:r>
              <a:rPr dirty="0" sz="185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line</a:t>
            </a:r>
            <a:r>
              <a:rPr dirty="0" sz="185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of</a:t>
            </a:r>
            <a:r>
              <a:rPr dirty="0" sz="1850" spc="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3rd</a:t>
            </a:r>
            <a:endParaRPr sz="1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ventricle</a:t>
            </a:r>
            <a:r>
              <a:rPr dirty="0" sz="185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185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185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>
                <a:solidFill>
                  <a:srgbClr val="2F2B20"/>
                </a:solidFill>
                <a:latin typeface="Times New Roman"/>
                <a:cs typeface="Times New Roman"/>
              </a:rPr>
              <a:t>stem).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317335"/>
            <a:ext cx="8298180" cy="6274435"/>
            <a:chOff x="152400" y="317335"/>
            <a:chExt cx="8298180" cy="62744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114799"/>
              <a:ext cx="8298180" cy="2476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65" y="149449"/>
            <a:ext cx="7740650" cy="2559050"/>
          </a:xfrm>
          <a:prstGeom prst="rect"/>
        </p:spPr>
        <p:txBody>
          <a:bodyPr wrap="square" lIns="0" tIns="288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dirty="0" sz="3600" spc="-95"/>
              <a:t>T</a:t>
            </a:r>
            <a:r>
              <a:rPr dirty="0" sz="3600"/>
              <a:t>2</a:t>
            </a:r>
            <a:r>
              <a:rPr dirty="0" sz="3600" spc="-215"/>
              <a:t> </a:t>
            </a:r>
            <a:r>
              <a:rPr dirty="0" sz="3600" spc="-95"/>
              <a:t>sa</a:t>
            </a:r>
            <a:r>
              <a:rPr dirty="0" sz="3600" spc="-100"/>
              <a:t>gi</a:t>
            </a:r>
            <a:r>
              <a:rPr dirty="0" sz="3600" spc="-95"/>
              <a:t>tt</a:t>
            </a:r>
            <a:r>
              <a:rPr dirty="0" sz="3600" spc="-105"/>
              <a:t>a</a:t>
            </a:r>
            <a:r>
              <a:rPr dirty="0" sz="3600"/>
              <a:t>l</a:t>
            </a:r>
            <a:endParaRPr sz="3600"/>
          </a:p>
          <a:p>
            <a:pPr marL="36195" marR="5080">
              <a:lnSpc>
                <a:spcPct val="151400"/>
              </a:lnSpc>
              <a:spcBef>
                <a:spcPts val="5"/>
              </a:spcBef>
            </a:pP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Plan the </a:t>
            </a:r>
            <a:r>
              <a:rPr dirty="0" sz="1850" b="0">
                <a:solidFill>
                  <a:srgbClr val="2F2B20"/>
                </a:solidFill>
                <a:latin typeface="Times New Roman"/>
                <a:cs typeface="Times New Roman"/>
              </a:rPr>
              <a:t>sagittal slices </a:t>
            </a:r>
            <a:r>
              <a:rPr dirty="0" sz="1850" spc="10" b="0">
                <a:solidFill>
                  <a:srgbClr val="2F2B20"/>
                </a:solidFill>
                <a:latin typeface="Times New Roman"/>
                <a:cs typeface="Times New Roman"/>
              </a:rPr>
              <a:t>on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the axial plane; angle the position block parallel to </a:t>
            </a:r>
            <a:r>
              <a:rPr dirty="0" sz="1850" spc="10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midline of the brain. Check the positioning block in the other </a:t>
            </a:r>
            <a:r>
              <a:rPr dirty="0" sz="1850" spc="10" b="0">
                <a:solidFill>
                  <a:srgbClr val="2F2B20"/>
                </a:solidFill>
                <a:latin typeface="Times New Roman"/>
                <a:cs typeface="Times New Roman"/>
              </a:rPr>
              <a:t>two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planes. An </a:t>
            </a:r>
            <a:r>
              <a:rPr dirty="0" sz="1850" spc="10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appropriate angle </a:t>
            </a:r>
            <a:r>
              <a:rPr dirty="0" sz="1850" spc="10" b="0">
                <a:solidFill>
                  <a:srgbClr val="2F2B20"/>
                </a:solidFill>
                <a:latin typeface="Times New Roman"/>
                <a:cs typeface="Times New Roman"/>
              </a:rPr>
              <a:t>must be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given in the coronal plane </a:t>
            </a:r>
            <a:r>
              <a:rPr dirty="0" sz="1850" spc="10" b="0">
                <a:solidFill>
                  <a:srgbClr val="2F2B20"/>
                </a:solidFill>
                <a:latin typeface="Times New Roman"/>
                <a:cs typeface="Times New Roman"/>
              </a:rPr>
              <a:t>on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a </a:t>
            </a:r>
            <a:r>
              <a:rPr dirty="0" sz="1850" b="0">
                <a:solidFill>
                  <a:srgbClr val="2F2B20"/>
                </a:solidFill>
                <a:latin typeface="Times New Roman"/>
                <a:cs typeface="Times New Roman"/>
              </a:rPr>
              <a:t>tilted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head (parallel to </a:t>
            </a:r>
            <a:r>
              <a:rPr dirty="0" sz="1850" spc="10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1850" spc="-10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line</a:t>
            </a:r>
            <a:r>
              <a:rPr dirty="0" sz="1850" spc="-5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along</a:t>
            </a:r>
            <a:r>
              <a:rPr dirty="0" sz="1850" spc="-5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3rd</a:t>
            </a:r>
            <a:r>
              <a:rPr dirty="0" sz="1850" spc="10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ventricle</a:t>
            </a:r>
            <a:r>
              <a:rPr dirty="0" sz="1850" spc="-25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10" b="0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1850" spc="15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1850" spc="-10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b="0">
                <a:solidFill>
                  <a:srgbClr val="2F2B20"/>
                </a:solidFill>
                <a:latin typeface="Times New Roman"/>
                <a:cs typeface="Times New Roman"/>
              </a:rPr>
              <a:t>stem).</a:t>
            </a:r>
            <a:r>
              <a:rPr dirty="0" sz="1850" spc="-15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b="0">
                <a:solidFill>
                  <a:srgbClr val="2F2B20"/>
                </a:solidFill>
                <a:latin typeface="Times New Roman"/>
                <a:cs typeface="Times New Roman"/>
              </a:rPr>
              <a:t>Slices</a:t>
            </a:r>
            <a:r>
              <a:rPr dirty="0" sz="1850" spc="-15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10" b="0">
                <a:solidFill>
                  <a:srgbClr val="2F2B20"/>
                </a:solidFill>
                <a:latin typeface="Times New Roman"/>
                <a:cs typeface="Times New Roman"/>
              </a:rPr>
              <a:t>must</a:t>
            </a:r>
            <a:r>
              <a:rPr dirty="0" sz="1850" spc="-20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10" b="0">
                <a:solidFill>
                  <a:srgbClr val="2F2B20"/>
                </a:solidFill>
                <a:latin typeface="Times New Roman"/>
                <a:cs typeface="Times New Roman"/>
              </a:rPr>
              <a:t>be </a:t>
            </a:r>
            <a:r>
              <a:rPr dirty="0" sz="1850" b="0">
                <a:solidFill>
                  <a:srgbClr val="2F2B20"/>
                </a:solidFill>
                <a:latin typeface="Times New Roman"/>
                <a:cs typeface="Times New Roman"/>
              </a:rPr>
              <a:t>sufficient</a:t>
            </a:r>
            <a:r>
              <a:rPr dirty="0" sz="1850" spc="-35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1850" spc="-5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cover</a:t>
            </a:r>
            <a:r>
              <a:rPr dirty="0" sz="1850" spc="10" b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 b="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2984119"/>
            <a:ext cx="407098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185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10">
                <a:solidFill>
                  <a:srgbClr val="2F2B20"/>
                </a:solidFill>
                <a:latin typeface="Times New Roman"/>
                <a:cs typeface="Times New Roman"/>
              </a:rPr>
              <a:t>from</a:t>
            </a:r>
            <a:r>
              <a:rPr dirty="0" sz="185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temporal</a:t>
            </a:r>
            <a:r>
              <a:rPr dirty="0" sz="185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lobe</a:t>
            </a:r>
            <a:r>
              <a:rPr dirty="0" sz="185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185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temporal</a:t>
            </a:r>
            <a:r>
              <a:rPr dirty="0" sz="185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50" spc="5">
                <a:solidFill>
                  <a:srgbClr val="2F2B20"/>
                </a:solidFill>
                <a:latin typeface="Times New Roman"/>
                <a:cs typeface="Times New Roman"/>
              </a:rPr>
              <a:t>lobe.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8600" y="317335"/>
            <a:ext cx="8289290" cy="6223635"/>
            <a:chOff x="228600" y="317335"/>
            <a:chExt cx="8289290" cy="6223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3474719"/>
              <a:ext cx="8289035" cy="2953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72922"/>
            <a:ext cx="29083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95"/>
              <a:t>T</a:t>
            </a:r>
            <a:r>
              <a:rPr dirty="0" sz="3600"/>
              <a:t>2</a:t>
            </a:r>
            <a:r>
              <a:rPr dirty="0" sz="3600" spc="-215"/>
              <a:t> </a:t>
            </a:r>
            <a:r>
              <a:rPr dirty="0" sz="3600" spc="-105"/>
              <a:t>F</a:t>
            </a:r>
            <a:r>
              <a:rPr dirty="0" sz="3600" spc="-100"/>
              <a:t>L</a:t>
            </a:r>
            <a:r>
              <a:rPr dirty="0" sz="3600" spc="-90"/>
              <a:t>A</a:t>
            </a:r>
            <a:r>
              <a:rPr dirty="0" sz="3600" spc="-100"/>
              <a:t>I</a:t>
            </a:r>
            <a:r>
              <a:rPr dirty="0" sz="3600"/>
              <a:t>R</a:t>
            </a:r>
            <a:r>
              <a:rPr dirty="0" sz="3600" spc="-204"/>
              <a:t> </a:t>
            </a:r>
            <a:r>
              <a:rPr dirty="0" sz="3600" spc="-95"/>
              <a:t>ax</a:t>
            </a:r>
            <a:r>
              <a:rPr dirty="0" sz="3600" spc="-100"/>
              <a:t>i</a:t>
            </a:r>
            <a:r>
              <a:rPr dirty="0" sz="3600" spc="-95"/>
              <a:t>a</a:t>
            </a:r>
            <a:r>
              <a:rPr dirty="0" sz="3600"/>
              <a:t>l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733800"/>
            <a:ext cx="8307324" cy="2476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7340" y="1198829"/>
            <a:ext cx="7851775" cy="210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Plan the axial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slices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on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sagittal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plane;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angle the position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block </a:t>
            </a:r>
            <a:r>
              <a:rPr dirty="0" sz="2100" spc="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parallel to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genu and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splenium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of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corpus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callosum.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Slices must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be </a:t>
            </a:r>
            <a:r>
              <a:rPr dirty="0" sz="2100" spc="-509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sufficient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cover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whole brain from the vertex to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line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of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foramen</a:t>
            </a:r>
            <a:r>
              <a:rPr dirty="0" sz="2100" spc="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magnum.</a:t>
            </a:r>
            <a:r>
              <a:rPr dirty="0" sz="2100" spc="6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Check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positioning</a:t>
            </a:r>
            <a:r>
              <a:rPr dirty="0" sz="21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block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other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two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planes.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3350895" algn="l"/>
              </a:tabLst>
            </a:pP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An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appropriate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angle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must</a:t>
            </a:r>
            <a:r>
              <a:rPr dirty="0" sz="2100" spc="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be	given</a:t>
            </a:r>
            <a:r>
              <a:rPr dirty="0" sz="21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21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coronal</a:t>
            </a:r>
            <a:r>
              <a:rPr dirty="0" sz="21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plane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on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tilted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head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(perpendicular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the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line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of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3rd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ventricle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2100" spc="2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brain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stem).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246" y="421893"/>
            <a:ext cx="2518410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60"/>
              <a:t>D</a:t>
            </a:r>
            <a:r>
              <a:rPr dirty="0" spc="-105"/>
              <a:t>W</a:t>
            </a:r>
            <a:r>
              <a:rPr dirty="0" spc="-5"/>
              <a:t>I</a:t>
            </a:r>
            <a:r>
              <a:rPr dirty="0" spc="-200"/>
              <a:t> </a:t>
            </a:r>
            <a:r>
              <a:rPr dirty="0" spc="-105"/>
              <a:t>ax</a:t>
            </a:r>
            <a:r>
              <a:rPr dirty="0" spc="-110"/>
              <a:t>i</a:t>
            </a:r>
            <a:r>
              <a:rPr dirty="0" spc="-105"/>
              <a:t>a</a:t>
            </a:r>
            <a:r>
              <a:rPr dirty="0" spc="-5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311020"/>
            <a:ext cx="7534275" cy="275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95"/>
              </a:spcBef>
            </a:pP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Plan the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DWI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axial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slices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on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sagittal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plane;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angle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position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 block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parallel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the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line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from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glabella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to the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foramen</a:t>
            </a:r>
            <a:r>
              <a:rPr dirty="0" sz="2100" spc="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magnum.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 i="1">
                <a:solidFill>
                  <a:srgbClr val="2F2B20"/>
                </a:solidFill>
                <a:latin typeface="Times New Roman"/>
                <a:cs typeface="Times New Roman"/>
              </a:rPr>
              <a:t>This angle will </a:t>
            </a:r>
            <a:r>
              <a:rPr dirty="0" sz="2100" i="1">
                <a:solidFill>
                  <a:srgbClr val="2F2B20"/>
                </a:solidFill>
                <a:latin typeface="Times New Roman"/>
                <a:cs typeface="Times New Roman"/>
              </a:rPr>
              <a:t>reduce </a:t>
            </a:r>
            <a:r>
              <a:rPr dirty="0" sz="2100" spc="5" i="1">
                <a:solidFill>
                  <a:srgbClr val="2F2B20"/>
                </a:solidFill>
                <a:latin typeface="Times New Roman"/>
                <a:cs typeface="Times New Roman"/>
              </a:rPr>
              <a:t>air-bone </a:t>
            </a:r>
            <a:r>
              <a:rPr dirty="0" sz="2100" spc="10" i="1">
                <a:solidFill>
                  <a:srgbClr val="2F2B20"/>
                </a:solidFill>
                <a:latin typeface="Times New Roman"/>
                <a:cs typeface="Times New Roman"/>
              </a:rPr>
              <a:t>interface artefacts </a:t>
            </a:r>
            <a:r>
              <a:rPr dirty="0" sz="2100" spc="-10" i="1">
                <a:solidFill>
                  <a:srgbClr val="2F2B20"/>
                </a:solidFill>
                <a:latin typeface="Times New Roman"/>
                <a:cs typeface="Times New Roman"/>
              </a:rPr>
              <a:t>from </a:t>
            </a:r>
            <a:r>
              <a:rPr dirty="0" sz="2100" spc="10" i="1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15" i="1">
                <a:solidFill>
                  <a:srgbClr val="2F2B20"/>
                </a:solidFill>
                <a:latin typeface="Times New Roman"/>
                <a:cs typeface="Times New Roman"/>
              </a:rPr>
              <a:t>Para </a:t>
            </a:r>
            <a:r>
              <a:rPr dirty="0" sz="2100" spc="20" i="1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 i="1">
                <a:solidFill>
                  <a:srgbClr val="2F2B20"/>
                </a:solidFill>
                <a:latin typeface="Times New Roman"/>
                <a:cs typeface="Times New Roman"/>
              </a:rPr>
              <a:t>nasal </a:t>
            </a:r>
            <a:r>
              <a:rPr dirty="0" sz="2100" spc="10" i="1">
                <a:solidFill>
                  <a:srgbClr val="2F2B20"/>
                </a:solidFill>
                <a:latin typeface="Times New Roman"/>
                <a:cs typeface="Times New Roman"/>
              </a:rPr>
              <a:t>sinuses.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Slices must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be 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sufficient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cover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whole brain from </a:t>
            </a:r>
            <a:r>
              <a:rPr dirty="0" sz="2100" spc="-509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vertex to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foramen</a:t>
            </a:r>
            <a:r>
              <a:rPr dirty="0" sz="2100" spc="5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magnum.</a:t>
            </a:r>
            <a:r>
              <a:rPr dirty="0" sz="2100" spc="7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Check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the positioning</a:t>
            </a:r>
            <a:r>
              <a:rPr dirty="0" sz="21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block</a:t>
            </a:r>
            <a:r>
              <a:rPr dirty="0" sz="21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in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other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two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planes.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An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appropriate angle must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be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given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in the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coronal</a:t>
            </a:r>
            <a:r>
              <a:rPr dirty="0" sz="21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plane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on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tilted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head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(perpendicular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line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of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3rd</a:t>
            </a: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ventricle</a:t>
            </a:r>
            <a:r>
              <a:rPr dirty="0" sz="21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21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1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stem).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" y="317335"/>
            <a:ext cx="8298180" cy="6341110"/>
            <a:chOff x="152400" y="317335"/>
            <a:chExt cx="8298180" cy="63411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4190999"/>
              <a:ext cx="8298180" cy="24673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78054"/>
            <a:ext cx="6587490" cy="1424305"/>
          </a:xfrm>
          <a:prstGeom prst="rect"/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5500"/>
              </a:lnSpc>
              <a:spcBef>
                <a:spcPts val="210"/>
              </a:spcBef>
            </a:pPr>
            <a:r>
              <a:rPr dirty="0" spc="-100"/>
              <a:t>I</a:t>
            </a:r>
            <a:r>
              <a:rPr dirty="0" spc="-105"/>
              <a:t>n</a:t>
            </a:r>
            <a:r>
              <a:rPr dirty="0" spc="-100"/>
              <a:t>d</a:t>
            </a:r>
            <a:r>
              <a:rPr dirty="0" spc="-110"/>
              <a:t>i</a:t>
            </a:r>
            <a:r>
              <a:rPr dirty="0" spc="-100"/>
              <a:t>c</a:t>
            </a:r>
            <a:r>
              <a:rPr dirty="0" spc="-105"/>
              <a:t>a</a:t>
            </a:r>
            <a:r>
              <a:rPr dirty="0" spc="-100"/>
              <a:t>t</a:t>
            </a:r>
            <a:r>
              <a:rPr dirty="0" spc="-110"/>
              <a:t>i</a:t>
            </a:r>
            <a:r>
              <a:rPr dirty="0" spc="-105"/>
              <a:t>on</a:t>
            </a:r>
            <a:r>
              <a:rPr dirty="0" spc="-5"/>
              <a:t>s</a:t>
            </a:r>
            <a:r>
              <a:rPr dirty="0" spc="-195"/>
              <a:t> </a:t>
            </a:r>
            <a:r>
              <a:rPr dirty="0" spc="-105"/>
              <a:t>fo</a:t>
            </a:r>
            <a:r>
              <a:rPr dirty="0" spc="-5"/>
              <a:t>r</a:t>
            </a:r>
            <a:r>
              <a:rPr dirty="0" spc="-180"/>
              <a:t> </a:t>
            </a:r>
            <a:r>
              <a:rPr dirty="0" spc="-120"/>
              <a:t>c</a:t>
            </a:r>
            <a:r>
              <a:rPr dirty="0" spc="-105"/>
              <a:t>on</a:t>
            </a:r>
            <a:r>
              <a:rPr dirty="0" spc="-100"/>
              <a:t>t</a:t>
            </a:r>
            <a:r>
              <a:rPr dirty="0" spc="-185"/>
              <a:t>r</a:t>
            </a:r>
            <a:r>
              <a:rPr dirty="0" spc="-105"/>
              <a:t>a</a:t>
            </a:r>
            <a:r>
              <a:rPr dirty="0" spc="-100"/>
              <a:t>s</a:t>
            </a:r>
            <a:r>
              <a:rPr dirty="0" spc="-5"/>
              <a:t>t  </a:t>
            </a:r>
            <a:r>
              <a:rPr dirty="0" spc="-105"/>
              <a:t>en</a:t>
            </a:r>
            <a:r>
              <a:rPr dirty="0" spc="-100"/>
              <a:t>h</a:t>
            </a:r>
            <a:r>
              <a:rPr dirty="0" spc="-105"/>
              <a:t>an</a:t>
            </a:r>
            <a:r>
              <a:rPr dirty="0" spc="-120"/>
              <a:t>c</a:t>
            </a:r>
            <a:r>
              <a:rPr dirty="0" spc="-105"/>
              <a:t>emen</a:t>
            </a:r>
            <a:r>
              <a:rPr dirty="0" spc="-5"/>
              <a:t>t</a:t>
            </a:r>
            <a:r>
              <a:rPr dirty="0" spc="-210"/>
              <a:t> </a:t>
            </a:r>
            <a:r>
              <a:rPr dirty="0" spc="-110"/>
              <a:t>b</a:t>
            </a:r>
            <a:r>
              <a:rPr dirty="0" spc="-185"/>
              <a:t>r</a:t>
            </a:r>
            <a:r>
              <a:rPr dirty="0" spc="-105"/>
              <a:t>a</a:t>
            </a:r>
            <a:r>
              <a:rPr dirty="0" spc="-110"/>
              <a:t>i</a:t>
            </a:r>
            <a:r>
              <a:rPr dirty="0" spc="-5"/>
              <a:t>n</a:t>
            </a:r>
            <a:r>
              <a:rPr dirty="0" spc="-190"/>
              <a:t> </a:t>
            </a:r>
            <a:r>
              <a:rPr dirty="0" spc="-100"/>
              <a:t>sc</a:t>
            </a:r>
            <a:r>
              <a:rPr dirty="0" spc="-105"/>
              <a:t>an</a:t>
            </a:r>
            <a:r>
              <a:rPr dirty="0" spc="-5"/>
              <a:t>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11785" marR="17780" indent="-287020">
              <a:lnSpc>
                <a:spcPct val="142400"/>
              </a:lnSpc>
              <a:spcBef>
                <a:spcPts val="90"/>
              </a:spcBef>
              <a:buSzPct val="152380"/>
              <a:buFont typeface="Arial MT"/>
              <a:buChar char="•"/>
              <a:tabLst>
                <a:tab pos="312420" algn="l"/>
              </a:tabLst>
            </a:pPr>
            <a:r>
              <a:rPr dirty="0" sz="2100" spc="-10"/>
              <a:t>Tumour, </a:t>
            </a:r>
            <a:r>
              <a:rPr dirty="0" sz="2100" spc="10"/>
              <a:t>Metastases, Cranial </a:t>
            </a:r>
            <a:r>
              <a:rPr dirty="0" sz="2100" spc="15"/>
              <a:t>nerve </a:t>
            </a:r>
            <a:r>
              <a:rPr dirty="0" sz="2100" spc="10"/>
              <a:t>lesion, Indeterminate </a:t>
            </a:r>
            <a:r>
              <a:rPr dirty="0" sz="2100" spc="-509"/>
              <a:t> </a:t>
            </a:r>
            <a:r>
              <a:rPr dirty="0" sz="2100" spc="10"/>
              <a:t>intracranial</a:t>
            </a:r>
            <a:r>
              <a:rPr dirty="0" sz="2100"/>
              <a:t> </a:t>
            </a:r>
            <a:r>
              <a:rPr dirty="0" sz="2100" spc="10"/>
              <a:t>lesion,</a:t>
            </a:r>
            <a:r>
              <a:rPr dirty="0" sz="2100" spc="5"/>
              <a:t> </a:t>
            </a:r>
            <a:r>
              <a:rPr dirty="0" sz="2100" spc="15"/>
              <a:t>IAC </a:t>
            </a:r>
            <a:r>
              <a:rPr dirty="0" sz="2100" spc="5"/>
              <a:t>mass</a:t>
            </a:r>
            <a:endParaRPr sz="2100"/>
          </a:p>
          <a:p>
            <a:pPr marL="311785" indent="-287020">
              <a:lnSpc>
                <a:spcPct val="100000"/>
              </a:lnSpc>
              <a:spcBef>
                <a:spcPts val="1320"/>
              </a:spcBef>
              <a:buSzPct val="152380"/>
              <a:buFont typeface="Arial MT"/>
              <a:buChar char="•"/>
              <a:tabLst>
                <a:tab pos="312420" algn="l"/>
              </a:tabLst>
            </a:pPr>
            <a:r>
              <a:rPr dirty="0" sz="2100" spc="10"/>
              <a:t>Meningitis,</a:t>
            </a:r>
            <a:r>
              <a:rPr dirty="0" sz="2100" spc="-10"/>
              <a:t> </a:t>
            </a:r>
            <a:r>
              <a:rPr dirty="0" sz="2100" spc="10"/>
              <a:t>Encephalitis,</a:t>
            </a:r>
            <a:r>
              <a:rPr dirty="0" sz="2100" spc="-10"/>
              <a:t> </a:t>
            </a:r>
            <a:r>
              <a:rPr dirty="0" sz="2100" spc="10"/>
              <a:t>Leptomeningeal</a:t>
            </a:r>
            <a:r>
              <a:rPr dirty="0" sz="2100"/>
              <a:t> </a:t>
            </a:r>
            <a:r>
              <a:rPr dirty="0" sz="2100" spc="10"/>
              <a:t>spread</a:t>
            </a:r>
            <a:endParaRPr sz="2100"/>
          </a:p>
        </p:txBody>
      </p:sp>
      <p:sp>
        <p:nvSpPr>
          <p:cNvPr id="4" name="object 4"/>
          <p:cNvSpPr txBox="1"/>
          <p:nvPr/>
        </p:nvSpPr>
        <p:spPr>
          <a:xfrm>
            <a:off x="307340" y="3148406"/>
            <a:ext cx="168275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431" y="3223031"/>
            <a:ext cx="5358130" cy="10007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52400"/>
              </a:lnSpc>
              <a:spcBef>
                <a:spcPts val="90"/>
              </a:spcBef>
            </a:pP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Multiple Sclerosis,</a:t>
            </a:r>
            <a:r>
              <a:rPr dirty="0" sz="2100" spc="-114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-45">
                <a:solidFill>
                  <a:srgbClr val="2F2B20"/>
                </a:solidFill>
                <a:latin typeface="Times New Roman"/>
                <a:cs typeface="Times New Roman"/>
              </a:rPr>
              <a:t>AVM,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-50">
                <a:solidFill>
                  <a:srgbClr val="2F2B20"/>
                </a:solidFill>
                <a:latin typeface="Times New Roman"/>
                <a:cs typeface="Times New Roman"/>
              </a:rPr>
              <a:t>HIV,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Infection</a:t>
            </a:r>
            <a:r>
              <a:rPr dirty="0" sz="2100" spc="-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Abscess </a:t>
            </a:r>
            <a:r>
              <a:rPr dirty="0" sz="2100" spc="-509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Leukodystrophies,</a:t>
            </a:r>
            <a:r>
              <a:rPr dirty="0" sz="21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Delayed</a:t>
            </a:r>
            <a:r>
              <a:rPr dirty="0" sz="21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development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4124325"/>
            <a:ext cx="16827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2F2B20"/>
                </a:solidFill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2431" y="4360545"/>
            <a:ext cx="2524125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Syringomyelia(Syrinx)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4716856"/>
            <a:ext cx="7597775" cy="1458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marR="5080" indent="-287020">
              <a:lnSpc>
                <a:spcPct val="101699"/>
              </a:lnSpc>
              <a:spcBef>
                <a:spcPts val="95"/>
              </a:spcBef>
              <a:buSzPct val="152380"/>
              <a:buFont typeface="Arial MT"/>
              <a:buChar char="•"/>
              <a:tabLst>
                <a:tab pos="299720" algn="l"/>
              </a:tabLst>
            </a:pP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Use </a:t>
            </a:r>
            <a:r>
              <a:rPr dirty="0" sz="2100" spc="20">
                <a:solidFill>
                  <a:srgbClr val="2F2B20"/>
                </a:solidFill>
                <a:latin typeface="Times New Roman"/>
                <a:cs typeface="Times New Roman"/>
              </a:rPr>
              <a:t>T1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SE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axial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coronal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after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administration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of </a:t>
            </a:r>
            <a:r>
              <a:rPr dirty="0" sz="2100" spc="20">
                <a:solidFill>
                  <a:srgbClr val="2F2B20"/>
                </a:solidFill>
                <a:latin typeface="Times New Roman"/>
                <a:cs typeface="Times New Roman"/>
              </a:rPr>
              <a:t>IV </a:t>
            </a:r>
            <a:r>
              <a:rPr dirty="0" sz="2100" spc="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 i="1">
                <a:solidFill>
                  <a:srgbClr val="2F2B20"/>
                </a:solidFill>
                <a:latin typeface="Times New Roman"/>
                <a:cs typeface="Times New Roman"/>
              </a:rPr>
              <a:t>gadolinium</a:t>
            </a:r>
            <a:r>
              <a:rPr dirty="0" sz="2100" spc="-30" i="1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-50" i="1">
                <a:solidFill>
                  <a:srgbClr val="2F2B20"/>
                </a:solidFill>
                <a:latin typeface="Times New Roman"/>
                <a:cs typeface="Times New Roman"/>
              </a:rPr>
              <a:t>DTPA</a:t>
            </a:r>
            <a:r>
              <a:rPr dirty="0" sz="2100" spc="-45" i="1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injection(copy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100" spc="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planning</a:t>
            </a:r>
            <a:r>
              <a:rPr dirty="0" sz="21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outlined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above).</a:t>
            </a:r>
            <a:r>
              <a:rPr dirty="0" sz="21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100" spc="-509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recommended</a:t>
            </a:r>
            <a:r>
              <a:rPr dirty="0" sz="2100" spc="6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dose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of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 gadolinium</a:t>
            </a:r>
            <a:r>
              <a:rPr dirty="0" sz="21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-50" i="1">
                <a:solidFill>
                  <a:srgbClr val="2F2B20"/>
                </a:solidFill>
                <a:latin typeface="Times New Roman"/>
                <a:cs typeface="Times New Roman"/>
              </a:rPr>
              <a:t>DTPA</a:t>
            </a:r>
            <a:r>
              <a:rPr dirty="0" sz="2100" spc="-15" i="1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injection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is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0.1 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mmol/kg,</a:t>
            </a:r>
            <a:endParaRPr sz="21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065"/>
              </a:spcBef>
            </a:pP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i.e.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5">
                <a:solidFill>
                  <a:srgbClr val="2F2B20"/>
                </a:solidFill>
                <a:latin typeface="Times New Roman"/>
                <a:cs typeface="Times New Roman"/>
              </a:rPr>
              <a:t>0.2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mL/kg</a:t>
            </a:r>
            <a:r>
              <a:rPr dirty="0" sz="2100" spc="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21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adults,</a:t>
            </a:r>
            <a:r>
              <a:rPr dirty="0" sz="21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children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100" spc="10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2100" spc="5">
                <a:solidFill>
                  <a:srgbClr val="2F2B20"/>
                </a:solidFill>
                <a:latin typeface="Times New Roman"/>
                <a:cs typeface="Times New Roman"/>
              </a:rPr>
              <a:t> infants.</a:t>
            </a:r>
            <a:endParaRPr sz="21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8600" y="152400"/>
            <a:ext cx="8060690" cy="6551930"/>
            <a:chOff x="228600" y="152400"/>
            <a:chExt cx="8060690" cy="6551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52400"/>
              <a:ext cx="8060435" cy="65516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161" y="114427"/>
            <a:ext cx="2145030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5" b="0">
                <a:latin typeface="Times New Roman"/>
                <a:cs typeface="Times New Roman"/>
              </a:rPr>
              <a:t>T</a:t>
            </a:r>
            <a:r>
              <a:rPr dirty="0" spc="-5" b="0">
                <a:latin typeface="Times New Roman"/>
                <a:cs typeface="Times New Roman"/>
              </a:rPr>
              <a:t>R</a:t>
            </a:r>
            <a:r>
              <a:rPr dirty="0" spc="-210" b="0">
                <a:latin typeface="Times New Roman"/>
                <a:cs typeface="Times New Roman"/>
              </a:rPr>
              <a:t> </a:t>
            </a:r>
            <a:r>
              <a:rPr dirty="0" spc="-5" b="0">
                <a:latin typeface="Times New Roman"/>
                <a:cs typeface="Times New Roman"/>
              </a:rPr>
              <a:t>&amp;</a:t>
            </a:r>
            <a:r>
              <a:rPr dirty="0" spc="-280" b="0">
                <a:latin typeface="Times New Roman"/>
                <a:cs typeface="Times New Roman"/>
              </a:rPr>
              <a:t> </a:t>
            </a:r>
            <a:r>
              <a:rPr dirty="0" spc="-105" b="0">
                <a:latin typeface="Times New Roman"/>
                <a:cs typeface="Times New Roman"/>
              </a:rPr>
              <a:t>T</a:t>
            </a:r>
            <a:r>
              <a:rPr dirty="0" spc="-5" b="0">
                <a:latin typeface="Times New Roman"/>
                <a:cs typeface="Times New Roman"/>
              </a:rPr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157"/>
            <a:ext cx="7301230" cy="412115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55600" marR="101600" indent="-342900">
              <a:lnSpc>
                <a:spcPts val="2910"/>
              </a:lnSpc>
              <a:spcBef>
                <a:spcPts val="375"/>
              </a:spcBef>
              <a:buClr>
                <a:srgbClr val="A9A57C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TE ( echo 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time)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: </a:t>
            </a:r>
            <a:r>
              <a:rPr dirty="0" sz="2600" spc="-25">
                <a:solidFill>
                  <a:srgbClr val="2F2B20"/>
                </a:solidFill>
                <a:latin typeface="Times New Roman"/>
                <a:cs typeface="Times New Roman"/>
              </a:rPr>
              <a:t>Time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interval in which signals are </a:t>
            </a:r>
            <a:r>
              <a:rPr dirty="0" sz="2600" spc="-6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measured</a:t>
            </a:r>
            <a:r>
              <a:rPr dirty="0" sz="26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after RF excitation.</a:t>
            </a:r>
            <a:endParaRPr sz="2600">
              <a:latin typeface="Times New Roman"/>
              <a:cs typeface="Times New Roman"/>
            </a:endParaRPr>
          </a:p>
          <a:p>
            <a:pPr marL="355600" marR="1074420" indent="-342900">
              <a:lnSpc>
                <a:spcPts val="2900"/>
              </a:lnSpc>
              <a:spcBef>
                <a:spcPts val="745"/>
              </a:spcBef>
              <a:buClr>
                <a:srgbClr val="A9A57C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TR</a:t>
            </a:r>
            <a:r>
              <a:rPr dirty="0" sz="26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(repetition</a:t>
            </a:r>
            <a:r>
              <a:rPr dirty="0" sz="26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time)</a:t>
            </a:r>
            <a:r>
              <a:rPr dirty="0" sz="26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dirty="0" sz="26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 spc="5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6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time</a:t>
            </a:r>
            <a:r>
              <a:rPr dirty="0" sz="2600" spc="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between</a:t>
            </a:r>
            <a:r>
              <a:rPr dirty="0" sz="26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two </a:t>
            </a:r>
            <a:r>
              <a:rPr dirty="0" sz="2600" spc="-6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excitations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is called repetition</a:t>
            </a:r>
            <a:r>
              <a:rPr dirty="0" sz="26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time.</a:t>
            </a:r>
            <a:endParaRPr sz="26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910"/>
              </a:lnSpc>
              <a:spcBef>
                <a:spcPts val="745"/>
              </a:spcBef>
              <a:buClr>
                <a:srgbClr val="A9A57C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By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varying</a:t>
            </a:r>
            <a:r>
              <a:rPr dirty="0" sz="26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6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TR and</a:t>
            </a:r>
            <a:r>
              <a:rPr dirty="0" sz="2600" spc="-5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TE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 spc="5">
                <a:solidFill>
                  <a:srgbClr val="2F2B20"/>
                </a:solidFill>
                <a:latin typeface="Times New Roman"/>
                <a:cs typeface="Times New Roman"/>
              </a:rPr>
              <a:t>one</a:t>
            </a:r>
            <a:r>
              <a:rPr dirty="0" sz="26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can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obtain</a:t>
            </a:r>
            <a:r>
              <a:rPr dirty="0" sz="2600" spc="-6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 spc="-15">
                <a:solidFill>
                  <a:srgbClr val="2F2B20"/>
                </a:solidFill>
                <a:latin typeface="Times New Roman"/>
                <a:cs typeface="Times New Roman"/>
              </a:rPr>
              <a:t>T1WI</a:t>
            </a:r>
            <a:r>
              <a:rPr dirty="0" sz="26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dirty="0" sz="2600" spc="-6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T2WI.</a:t>
            </a:r>
            <a:endParaRPr sz="2600">
              <a:latin typeface="Times New Roman"/>
              <a:cs typeface="Times New Roman"/>
            </a:endParaRPr>
          </a:p>
          <a:p>
            <a:pPr marL="355600" marR="819785" indent="-342900">
              <a:lnSpc>
                <a:spcPts val="2900"/>
              </a:lnSpc>
              <a:spcBef>
                <a:spcPts val="740"/>
              </a:spcBef>
              <a:buClr>
                <a:srgbClr val="A9A57C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general</a:t>
            </a:r>
            <a:r>
              <a:rPr dirty="0" sz="26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a short</a:t>
            </a:r>
            <a:r>
              <a:rPr dirty="0" sz="2600" spc="-6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TR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 (&lt;1000ms)</a:t>
            </a:r>
            <a:r>
              <a:rPr dirty="0" sz="26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short</a:t>
            </a:r>
            <a:r>
              <a:rPr dirty="0" sz="2600" spc="-6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TE </a:t>
            </a:r>
            <a:r>
              <a:rPr dirty="0" sz="2600" spc="-6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(&lt;45ms)</a:t>
            </a:r>
            <a:r>
              <a:rPr dirty="0" sz="26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scan</a:t>
            </a:r>
            <a:r>
              <a:rPr dirty="0" sz="26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is</a:t>
            </a:r>
            <a:r>
              <a:rPr dirty="0" sz="2600" spc="-5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T1WI.</a:t>
            </a:r>
            <a:endParaRPr sz="2600">
              <a:latin typeface="Times New Roman"/>
              <a:cs typeface="Times New Roman"/>
            </a:endParaRPr>
          </a:p>
          <a:p>
            <a:pPr marL="355600" marR="323850" indent="-342900">
              <a:lnSpc>
                <a:spcPts val="2900"/>
              </a:lnSpc>
              <a:spcBef>
                <a:spcPts val="755"/>
              </a:spcBef>
              <a:buClr>
                <a:srgbClr val="A9A57C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2600" spc="5">
                <a:solidFill>
                  <a:srgbClr val="2F2B20"/>
                </a:solidFill>
                <a:latin typeface="Times New Roman"/>
                <a:cs typeface="Times New Roman"/>
              </a:rPr>
              <a:t>Long</a:t>
            </a:r>
            <a:r>
              <a:rPr dirty="0" sz="2600" spc="-8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TR</a:t>
            </a:r>
            <a:r>
              <a:rPr dirty="0" sz="26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(&gt;2000ms)</a:t>
            </a:r>
            <a:r>
              <a:rPr dirty="0" sz="26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26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long</a:t>
            </a:r>
            <a:r>
              <a:rPr dirty="0" sz="2600" spc="-7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TE</a:t>
            </a:r>
            <a:r>
              <a:rPr dirty="0" sz="26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(&gt;45ms)</a:t>
            </a:r>
            <a:r>
              <a:rPr dirty="0" sz="26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2F2B20"/>
                </a:solidFill>
                <a:latin typeface="Times New Roman"/>
                <a:cs typeface="Times New Roman"/>
              </a:rPr>
              <a:t>scan</a:t>
            </a:r>
            <a:r>
              <a:rPr dirty="0" sz="26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is </a:t>
            </a:r>
            <a:r>
              <a:rPr dirty="0" sz="2600" spc="-6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F2B20"/>
                </a:solidFill>
                <a:latin typeface="Times New Roman"/>
                <a:cs typeface="Times New Roman"/>
              </a:rPr>
              <a:t>T2WI.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820" y="1099692"/>
            <a:ext cx="7311390" cy="5513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x-ray,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early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structural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imaging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developed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in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1895.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X-rays measure the density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tissues.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X-rays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use </a:t>
            </a:r>
            <a:r>
              <a:rPr dirty="0" sz="2400" spc="-5" b="1">
                <a:solidFill>
                  <a:srgbClr val="2F2B20"/>
                </a:solidFill>
                <a:latin typeface="Times New Roman"/>
                <a:cs typeface="Times New Roman"/>
              </a:rPr>
              <a:t>photons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,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a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quantum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of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visible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light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that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possesses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energy;</a:t>
            </a:r>
            <a:r>
              <a:rPr dirty="0" sz="2400" spc="58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photons</a:t>
            </a:r>
            <a:r>
              <a:rPr dirty="0" sz="2400" spc="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are</a:t>
            </a:r>
            <a:r>
              <a:rPr dirty="0" sz="2400" spc="56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passed</a:t>
            </a:r>
            <a:r>
              <a:rPr dirty="0" sz="2400" spc="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through</a:t>
            </a:r>
            <a:r>
              <a:rPr dirty="0" sz="2400" spc="57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400" spc="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body</a:t>
            </a:r>
            <a:r>
              <a:rPr dirty="0" sz="2400" spc="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and</a:t>
            </a:r>
            <a:r>
              <a:rPr dirty="0" sz="2400" spc="58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deflected 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dirty="0" sz="2400" spc="-59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absorbed to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different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degrees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by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person’s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tissues.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photons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were initially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recorded onto a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silver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halide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film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as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they passed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out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of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body</a:t>
            </a:r>
            <a:r>
              <a:rPr dirty="0" sz="2400" spc="-35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dirty="0" sz="2400" spc="-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Dense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structures</a:t>
            </a:r>
            <a:r>
              <a:rPr dirty="0" u="heavy" sz="24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such</a:t>
            </a:r>
            <a:r>
              <a:rPr dirty="0" u="heavy" sz="24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as </a:t>
            </a:r>
            <a:r>
              <a:rPr dirty="0" sz="2400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bone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,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which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 block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most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 of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photons,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appear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C00000"/>
                </a:solidFill>
                <a:latin typeface="Times New Roman"/>
                <a:cs typeface="Times New Roman"/>
              </a:rPr>
              <a:t>white;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u="heavy" sz="24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structures </a:t>
            </a:r>
            <a:r>
              <a:rPr dirty="0" u="heavy" sz="24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containing</a:t>
            </a:r>
            <a:r>
              <a:rPr dirty="0" sz="2400" spc="-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air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appear black;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and </a:t>
            </a:r>
            <a:r>
              <a:rPr dirty="0" u="heavy" sz="24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muscle, </a:t>
            </a:r>
            <a:r>
              <a:rPr dirty="0" u="heavy" sz="24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fat, </a:t>
            </a:r>
            <a:r>
              <a:rPr dirty="0" sz="2400" spc="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dirty="0" u="heavy" sz="24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fluids</a:t>
            </a:r>
            <a:r>
              <a:rPr dirty="0" u="heavy" sz="24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appear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in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various</a:t>
            </a:r>
            <a:r>
              <a:rPr dirty="0" sz="2400" spc="-2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shades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dirty="0" sz="2400" spc="-35">
                <a:solidFill>
                  <a:srgbClr val="C00000"/>
                </a:solidFill>
                <a:latin typeface="Times New Roman"/>
                <a:cs typeface="Times New Roman"/>
              </a:rPr>
              <a:t>gray.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820" y="308305"/>
            <a:ext cx="207327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r>
              <a:rPr dirty="0" sz="480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r>
              <a:rPr dirty="0" sz="4800" spc="-2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4800" spc="-95">
                <a:solidFill>
                  <a:srgbClr val="2F2B20"/>
                </a:solidFill>
                <a:latin typeface="Times New Roman"/>
                <a:cs typeface="Times New Roman"/>
              </a:rPr>
              <a:t>X</a:t>
            </a:r>
            <a:r>
              <a:rPr dirty="0" sz="4800" spc="-100">
                <a:solidFill>
                  <a:srgbClr val="2F2B20"/>
                </a:solidFill>
                <a:latin typeface="Times New Roman"/>
                <a:cs typeface="Times New Roman"/>
              </a:rPr>
              <a:t>-</a:t>
            </a:r>
            <a:r>
              <a:rPr dirty="0" sz="4800" spc="-95">
                <a:solidFill>
                  <a:srgbClr val="2F2B20"/>
                </a:solidFill>
                <a:latin typeface="Times New Roman"/>
                <a:cs typeface="Times New Roman"/>
              </a:rPr>
              <a:t>r</a:t>
            </a:r>
            <a:r>
              <a:rPr dirty="0" sz="4800" spc="-10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dirty="0" sz="4800">
                <a:solidFill>
                  <a:srgbClr val="2F2B20"/>
                </a:solidFill>
                <a:latin typeface="Times New Roman"/>
                <a:cs typeface="Times New Roman"/>
              </a:rPr>
              <a:t>y</a:t>
            </a:r>
            <a:endParaRPr sz="4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242" y="467994"/>
            <a:ext cx="3150870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5" b="0">
                <a:latin typeface="Cambria"/>
                <a:cs typeface="Cambria"/>
              </a:rPr>
              <a:t>T</a:t>
            </a:r>
            <a:r>
              <a:rPr dirty="0" spc="-5" b="0">
                <a:latin typeface="Cambria"/>
                <a:cs typeface="Cambria"/>
              </a:rPr>
              <a:t>1</a:t>
            </a:r>
            <a:r>
              <a:rPr dirty="0" spc="-200" b="0">
                <a:latin typeface="Cambria"/>
                <a:cs typeface="Cambria"/>
              </a:rPr>
              <a:t> </a:t>
            </a:r>
            <a:r>
              <a:rPr dirty="0" spc="-5" b="0">
                <a:latin typeface="Cambria"/>
                <a:cs typeface="Cambria"/>
              </a:rPr>
              <a:t>W</a:t>
            </a:r>
            <a:r>
              <a:rPr dirty="0" spc="-200" b="0">
                <a:latin typeface="Cambria"/>
                <a:cs typeface="Cambria"/>
              </a:rPr>
              <a:t> </a:t>
            </a:r>
            <a:r>
              <a:rPr dirty="0" spc="-105" b="0">
                <a:latin typeface="Cambria"/>
                <a:cs typeface="Cambria"/>
              </a:rPr>
              <a:t>I</a:t>
            </a:r>
            <a:r>
              <a:rPr dirty="0" spc="-100" b="0">
                <a:latin typeface="Cambria"/>
                <a:cs typeface="Cambria"/>
              </a:rPr>
              <a:t>m</a:t>
            </a:r>
            <a:r>
              <a:rPr dirty="0" spc="-105" b="0">
                <a:latin typeface="Cambria"/>
                <a:cs typeface="Cambria"/>
              </a:rPr>
              <a:t>age</a:t>
            </a:r>
            <a:r>
              <a:rPr dirty="0" spc="-5" b="0">
                <a:latin typeface="Cambria"/>
                <a:cs typeface="Cambria"/>
              </a:rPr>
              <a:t>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984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/>
              <a:t>Short</a:t>
            </a:r>
            <a:r>
              <a:rPr dirty="0" spc="-145"/>
              <a:t> </a:t>
            </a:r>
            <a:r>
              <a:rPr dirty="0" spc="-5"/>
              <a:t>TE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/>
              <a:t>Short</a:t>
            </a:r>
            <a:r>
              <a:rPr dirty="0" spc="-150"/>
              <a:t> </a:t>
            </a:r>
            <a:r>
              <a:rPr dirty="0" spc="-5"/>
              <a:t>TR</a:t>
            </a:r>
          </a:p>
          <a:p>
            <a:pPr marL="241300" marR="561340" indent="-228600">
              <a:lnSpc>
                <a:spcPct val="100000"/>
              </a:lnSpc>
              <a:spcBef>
                <a:spcPts val="675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pc="-5"/>
              <a:t>Better</a:t>
            </a:r>
            <a:r>
              <a:rPr dirty="0" spc="-55"/>
              <a:t> </a:t>
            </a:r>
            <a:r>
              <a:rPr dirty="0" spc="-5"/>
              <a:t>anatomical </a:t>
            </a:r>
            <a:r>
              <a:rPr dirty="0" spc="-685"/>
              <a:t> </a:t>
            </a:r>
            <a:r>
              <a:rPr dirty="0"/>
              <a:t>details</a:t>
            </a: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/>
              <a:t>Fluids</a:t>
            </a:r>
            <a:r>
              <a:rPr dirty="0" spc="-30"/>
              <a:t> </a:t>
            </a:r>
            <a:r>
              <a:rPr dirty="0" spc="-5"/>
              <a:t>are</a:t>
            </a:r>
            <a:r>
              <a:rPr dirty="0" spc="-25"/>
              <a:t> </a:t>
            </a:r>
            <a:r>
              <a:rPr dirty="0" spc="-5"/>
              <a:t>dark</a:t>
            </a: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pc="-10"/>
              <a:t>Gray</a:t>
            </a:r>
            <a:r>
              <a:rPr dirty="0" spc="-5"/>
              <a:t> matter</a:t>
            </a:r>
            <a:r>
              <a:rPr dirty="0"/>
              <a:t> </a:t>
            </a:r>
            <a:r>
              <a:rPr dirty="0" spc="-5"/>
              <a:t>is</a:t>
            </a:r>
            <a:r>
              <a:rPr dirty="0" spc="-10"/>
              <a:t> </a:t>
            </a:r>
            <a:r>
              <a:rPr dirty="0"/>
              <a:t>gray</a:t>
            </a: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/>
              <a:t>White</a:t>
            </a:r>
            <a:r>
              <a:rPr dirty="0" spc="-35"/>
              <a:t> </a:t>
            </a:r>
            <a:r>
              <a:rPr dirty="0" spc="-5"/>
              <a:t>matter</a:t>
            </a:r>
            <a:r>
              <a:rPr dirty="0" spc="-10"/>
              <a:t> </a:t>
            </a:r>
            <a:r>
              <a:rPr dirty="0" spc="-5"/>
              <a:t>is</a:t>
            </a:r>
            <a:r>
              <a:rPr dirty="0" spc="-15"/>
              <a:t> </a:t>
            </a:r>
            <a:r>
              <a:rPr dirty="0" spc="-5"/>
              <a:t>white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80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/>
              <a:t>Most</a:t>
            </a:r>
            <a:r>
              <a:rPr dirty="0" spc="-45"/>
              <a:t> </a:t>
            </a:r>
            <a:r>
              <a:rPr dirty="0"/>
              <a:t>Pathologies</a:t>
            </a:r>
            <a:r>
              <a:rPr dirty="0" spc="-60"/>
              <a:t> </a:t>
            </a:r>
            <a:r>
              <a:rPr dirty="0"/>
              <a:t>dark</a:t>
            </a:r>
            <a:r>
              <a:rPr dirty="0" spc="-25"/>
              <a:t> </a:t>
            </a:r>
            <a:r>
              <a:rPr dirty="0"/>
              <a:t>on</a:t>
            </a:r>
            <a:r>
              <a:rPr dirty="0" spc="-65"/>
              <a:t> </a:t>
            </a:r>
            <a:r>
              <a:rPr dirty="0"/>
              <a:t>T1</a:t>
            </a:r>
          </a:p>
          <a:p>
            <a:pPr marL="241300" indent="-229235">
              <a:lnSpc>
                <a:spcPct val="100000"/>
              </a:lnSpc>
              <a:spcBef>
                <a:spcPts val="484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  <a:tab pos="241935" algn="l"/>
              </a:tabLst>
            </a:pPr>
            <a:r>
              <a:rPr dirty="0"/>
              <a:t>Bright</a:t>
            </a:r>
            <a:r>
              <a:rPr dirty="0" spc="-45"/>
              <a:t> </a:t>
            </a:r>
            <a:r>
              <a:rPr dirty="0"/>
              <a:t>On</a:t>
            </a:r>
            <a:r>
              <a:rPr dirty="0" spc="-70"/>
              <a:t> </a:t>
            </a:r>
            <a:r>
              <a:rPr dirty="0" spc="-5"/>
              <a:t>T1</a:t>
            </a:r>
          </a:p>
          <a:p>
            <a:pPr marL="241300" indent="-229235">
              <a:lnSpc>
                <a:spcPct val="100000"/>
              </a:lnSpc>
              <a:spcBef>
                <a:spcPts val="560"/>
              </a:spcBef>
              <a:buClr>
                <a:srgbClr val="A9A57C"/>
              </a:buClr>
              <a:buFont typeface="Arial MT"/>
              <a:buChar char="•"/>
              <a:tabLst>
                <a:tab pos="241935" algn="l"/>
              </a:tabLst>
            </a:pPr>
            <a:r>
              <a:rPr dirty="0" sz="2400" spc="-5" b="0">
                <a:latin typeface="Times New Roman"/>
                <a:cs typeface="Times New Roman"/>
              </a:rPr>
              <a:t>Fat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75"/>
              </a:spcBef>
              <a:buClr>
                <a:srgbClr val="A9A57C"/>
              </a:buClr>
              <a:buFont typeface="Arial MT"/>
              <a:buChar char="•"/>
              <a:tabLst>
                <a:tab pos="241935" algn="l"/>
              </a:tabLst>
            </a:pPr>
            <a:r>
              <a:rPr dirty="0" sz="2400" spc="-5" b="0">
                <a:latin typeface="Times New Roman"/>
                <a:cs typeface="Times New Roman"/>
              </a:rPr>
              <a:t>Hemorrhage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75"/>
              </a:spcBef>
              <a:buClr>
                <a:srgbClr val="A9A57C"/>
              </a:buClr>
              <a:buFont typeface="Arial MT"/>
              <a:buChar char="•"/>
              <a:tabLst>
                <a:tab pos="241935" algn="l"/>
              </a:tabLst>
            </a:pPr>
            <a:r>
              <a:rPr dirty="0" sz="2400" spc="-5" b="0">
                <a:latin typeface="Times New Roman"/>
                <a:cs typeface="Times New Roman"/>
              </a:rPr>
              <a:t>Melanin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80"/>
              </a:spcBef>
              <a:buClr>
                <a:srgbClr val="A9A57C"/>
              </a:buClr>
              <a:buFont typeface="Arial MT"/>
              <a:buChar char="•"/>
              <a:tabLst>
                <a:tab pos="241935" algn="l"/>
              </a:tabLst>
            </a:pPr>
            <a:r>
              <a:rPr dirty="0" sz="2400" b="0">
                <a:latin typeface="Times New Roman"/>
                <a:cs typeface="Times New Roman"/>
              </a:rPr>
              <a:t>Early</a:t>
            </a:r>
            <a:r>
              <a:rPr dirty="0" sz="2400" spc="-65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Times New Roman"/>
                <a:cs typeface="Times New Roman"/>
              </a:rPr>
              <a:t>Calcification</a:t>
            </a:r>
            <a:endParaRPr sz="2400">
              <a:latin typeface="Times New Roman"/>
              <a:cs typeface="Times New Roman"/>
            </a:endParaRPr>
          </a:p>
          <a:p>
            <a:pPr marL="241300" marR="66675" indent="-229235">
              <a:lnSpc>
                <a:spcPct val="100000"/>
              </a:lnSpc>
              <a:spcBef>
                <a:spcPts val="575"/>
              </a:spcBef>
              <a:buClr>
                <a:srgbClr val="A9A57C"/>
              </a:buClr>
              <a:buFont typeface="Arial MT"/>
              <a:buChar char="•"/>
              <a:tabLst>
                <a:tab pos="241935" algn="l"/>
              </a:tabLst>
            </a:pPr>
            <a:r>
              <a:rPr dirty="0" sz="2400" spc="-5" b="0">
                <a:latin typeface="Times New Roman"/>
                <a:cs typeface="Times New Roman"/>
              </a:rPr>
              <a:t>Protein</a:t>
            </a:r>
            <a:r>
              <a:rPr dirty="0" sz="2400" spc="-55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Times New Roman"/>
                <a:cs typeface="Times New Roman"/>
              </a:rPr>
              <a:t>contents</a:t>
            </a:r>
            <a:r>
              <a:rPr dirty="0" sz="2400" spc="-55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Times New Roman"/>
                <a:cs typeface="Times New Roman"/>
              </a:rPr>
              <a:t>(Colloid </a:t>
            </a:r>
            <a:r>
              <a:rPr dirty="0" sz="2400" spc="-585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Times New Roman"/>
                <a:cs typeface="Times New Roman"/>
              </a:rPr>
              <a:t>cyst/</a:t>
            </a:r>
            <a:r>
              <a:rPr dirty="0" sz="2400" spc="-30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Times New Roman"/>
                <a:cs typeface="Times New Roman"/>
              </a:rPr>
              <a:t>Rathke</a:t>
            </a:r>
            <a:r>
              <a:rPr dirty="0" sz="2400" spc="-15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Times New Roman"/>
                <a:cs typeface="Times New Roman"/>
              </a:rPr>
              <a:t>cyst)</a:t>
            </a:r>
            <a:endParaRPr sz="2400">
              <a:latin typeface="Times New Roman"/>
              <a:cs typeface="Times New Roman"/>
            </a:endParaRPr>
          </a:p>
          <a:p>
            <a:pPr marL="241300" marR="555625" indent="-229235">
              <a:lnSpc>
                <a:spcPct val="100000"/>
              </a:lnSpc>
              <a:spcBef>
                <a:spcPts val="580"/>
              </a:spcBef>
              <a:buClr>
                <a:srgbClr val="A9A57C"/>
              </a:buClr>
              <a:buFont typeface="Arial MT"/>
              <a:buChar char="•"/>
              <a:tabLst>
                <a:tab pos="241935" algn="l"/>
              </a:tabLst>
            </a:pPr>
            <a:r>
              <a:rPr dirty="0" sz="2400" spc="-5" b="0">
                <a:latin typeface="Times New Roman"/>
                <a:cs typeface="Times New Roman"/>
              </a:rPr>
              <a:t>Posterior </a:t>
            </a:r>
            <a:r>
              <a:rPr dirty="0" sz="2400" b="0">
                <a:latin typeface="Times New Roman"/>
                <a:cs typeface="Times New Roman"/>
              </a:rPr>
              <a:t>pituitary </a:t>
            </a:r>
            <a:r>
              <a:rPr dirty="0" sz="2400" spc="5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Times New Roman"/>
                <a:cs typeface="Times New Roman"/>
              </a:rPr>
              <a:t>appears</a:t>
            </a:r>
            <a:r>
              <a:rPr dirty="0" sz="2400" spc="-55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Times New Roman"/>
                <a:cs typeface="Times New Roman"/>
              </a:rPr>
              <a:t>Bright</a:t>
            </a:r>
            <a:r>
              <a:rPr dirty="0" sz="2400" spc="-35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Times New Roman"/>
                <a:cs typeface="Times New Roman"/>
              </a:rPr>
              <a:t>on</a:t>
            </a:r>
            <a:r>
              <a:rPr dirty="0" sz="2400" spc="-75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Times New Roman"/>
                <a:cs typeface="Times New Roman"/>
              </a:rPr>
              <a:t>T1</a:t>
            </a:r>
            <a:endParaRPr sz="240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spcBef>
                <a:spcPts val="575"/>
              </a:spcBef>
              <a:buClr>
                <a:srgbClr val="A9A57C"/>
              </a:buClr>
              <a:buFont typeface="Arial MT"/>
              <a:buChar char="•"/>
              <a:tabLst>
                <a:tab pos="241935" algn="l"/>
              </a:tabLst>
            </a:pPr>
            <a:r>
              <a:rPr dirty="0" sz="2400" spc="-5" b="0">
                <a:latin typeface="Times New Roman"/>
                <a:cs typeface="Times New Roman"/>
              </a:rPr>
              <a:t>Gadolinium</a:t>
            </a:r>
            <a:r>
              <a:rPr dirty="0" sz="2400" spc="-65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542" y="99187"/>
            <a:ext cx="292417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0" b="0">
                <a:latin typeface="Times New Roman"/>
                <a:cs typeface="Times New Roman"/>
              </a:rPr>
              <a:t>T</a:t>
            </a:r>
            <a:r>
              <a:rPr dirty="0" sz="4400" b="0">
                <a:latin typeface="Times New Roman"/>
                <a:cs typeface="Times New Roman"/>
              </a:rPr>
              <a:t>1</a:t>
            </a:r>
            <a:r>
              <a:rPr dirty="0" sz="4400" spc="-290" b="0">
                <a:latin typeface="Times New Roman"/>
                <a:cs typeface="Times New Roman"/>
              </a:rPr>
              <a:t> </a:t>
            </a:r>
            <a:r>
              <a:rPr dirty="0" sz="4400" b="0">
                <a:latin typeface="Times New Roman"/>
                <a:cs typeface="Times New Roman"/>
              </a:rPr>
              <a:t>W</a:t>
            </a:r>
            <a:r>
              <a:rPr dirty="0" sz="4400" spc="-280" b="0">
                <a:latin typeface="Times New Roman"/>
                <a:cs typeface="Times New Roman"/>
              </a:rPr>
              <a:t> </a:t>
            </a:r>
            <a:r>
              <a:rPr dirty="0" sz="4400" spc="-100" b="0">
                <a:latin typeface="Times New Roman"/>
                <a:cs typeface="Times New Roman"/>
              </a:rPr>
              <a:t>I</a:t>
            </a:r>
            <a:r>
              <a:rPr dirty="0" sz="4400" spc="-105" b="0">
                <a:latin typeface="Times New Roman"/>
                <a:cs typeface="Times New Roman"/>
              </a:rPr>
              <a:t>m</a:t>
            </a:r>
            <a:r>
              <a:rPr dirty="0" sz="4400" spc="-100" b="0">
                <a:latin typeface="Times New Roman"/>
                <a:cs typeface="Times New Roman"/>
              </a:rPr>
              <a:t>a</a:t>
            </a:r>
            <a:r>
              <a:rPr dirty="0" sz="4400" spc="-90" b="0">
                <a:latin typeface="Times New Roman"/>
                <a:cs typeface="Times New Roman"/>
              </a:rPr>
              <a:t>g</a:t>
            </a:r>
            <a:r>
              <a:rPr dirty="0" sz="4400" spc="-100" b="0">
                <a:latin typeface="Times New Roman"/>
                <a:cs typeface="Times New Roman"/>
              </a:rPr>
              <a:t>e</a:t>
            </a:r>
            <a:r>
              <a:rPr dirty="0" sz="4400" b="0">
                <a:latin typeface="Times New Roman"/>
                <a:cs typeface="Times New Roman"/>
              </a:rPr>
              <a:t>s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17335"/>
            <a:ext cx="8458200" cy="6223635"/>
            <a:chOff x="0" y="317335"/>
            <a:chExt cx="8458200" cy="6223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76400"/>
              <a:ext cx="8458199" cy="3124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4960" y="0"/>
            <a:ext cx="292481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0" b="0">
                <a:latin typeface="Times New Roman"/>
                <a:cs typeface="Times New Roman"/>
              </a:rPr>
              <a:t>T</a:t>
            </a:r>
            <a:r>
              <a:rPr dirty="0" sz="4400" b="0">
                <a:latin typeface="Times New Roman"/>
                <a:cs typeface="Times New Roman"/>
              </a:rPr>
              <a:t>2</a:t>
            </a:r>
            <a:r>
              <a:rPr dirty="0" sz="4400" spc="-290" b="0">
                <a:latin typeface="Times New Roman"/>
                <a:cs typeface="Times New Roman"/>
              </a:rPr>
              <a:t> </a:t>
            </a:r>
            <a:r>
              <a:rPr dirty="0" sz="4400" b="0">
                <a:latin typeface="Times New Roman"/>
                <a:cs typeface="Times New Roman"/>
              </a:rPr>
              <a:t>W</a:t>
            </a:r>
            <a:r>
              <a:rPr dirty="0" sz="4400" spc="-280" b="0">
                <a:latin typeface="Times New Roman"/>
                <a:cs typeface="Times New Roman"/>
              </a:rPr>
              <a:t> </a:t>
            </a:r>
            <a:r>
              <a:rPr dirty="0" sz="4400" spc="-100" b="0">
                <a:latin typeface="Times New Roman"/>
                <a:cs typeface="Times New Roman"/>
              </a:rPr>
              <a:t>I</a:t>
            </a:r>
            <a:r>
              <a:rPr dirty="0" sz="4400" spc="-105" b="0">
                <a:latin typeface="Times New Roman"/>
                <a:cs typeface="Times New Roman"/>
              </a:rPr>
              <a:t>m</a:t>
            </a:r>
            <a:r>
              <a:rPr dirty="0" sz="4400" spc="-100" b="0">
                <a:latin typeface="Times New Roman"/>
                <a:cs typeface="Times New Roman"/>
              </a:rPr>
              <a:t>a</a:t>
            </a:r>
            <a:r>
              <a:rPr dirty="0" sz="4400" spc="-90" b="0">
                <a:latin typeface="Times New Roman"/>
                <a:cs typeface="Times New Roman"/>
              </a:rPr>
              <a:t>g</a:t>
            </a:r>
            <a:r>
              <a:rPr dirty="0" sz="4400" spc="-100" b="0">
                <a:latin typeface="Times New Roman"/>
                <a:cs typeface="Times New Roman"/>
              </a:rPr>
              <a:t>e</a:t>
            </a:r>
            <a:r>
              <a:rPr dirty="0" sz="4400" b="0">
                <a:latin typeface="Times New Roman"/>
                <a:cs typeface="Times New Roman"/>
              </a:rPr>
              <a:t>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440" y="1219479"/>
            <a:ext cx="2994660" cy="437959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solidFill>
                  <a:srgbClr val="2F2B20"/>
                </a:solidFill>
                <a:latin typeface="Calibri"/>
                <a:cs typeface="Calibri"/>
              </a:rPr>
              <a:t>Long</a:t>
            </a:r>
            <a:r>
              <a:rPr dirty="0" sz="2800" spc="-85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F2B20"/>
                </a:solidFill>
                <a:latin typeface="Calibri"/>
                <a:cs typeface="Calibri"/>
              </a:rPr>
              <a:t>TE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solidFill>
                  <a:srgbClr val="2F2B20"/>
                </a:solidFill>
                <a:latin typeface="Calibri"/>
                <a:cs typeface="Calibri"/>
              </a:rPr>
              <a:t>Long</a:t>
            </a:r>
            <a:r>
              <a:rPr dirty="0" sz="2800" spc="-85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F2B20"/>
                </a:solidFill>
                <a:latin typeface="Calibri"/>
                <a:cs typeface="Calibri"/>
              </a:rPr>
              <a:t>TR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70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15">
                <a:solidFill>
                  <a:srgbClr val="2F2B20"/>
                </a:solidFill>
                <a:latin typeface="Calibri"/>
                <a:cs typeface="Calibri"/>
              </a:rPr>
              <a:t>Better</a:t>
            </a:r>
            <a:r>
              <a:rPr dirty="0" sz="2800" spc="-85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F2B20"/>
                </a:solidFill>
                <a:latin typeface="Calibri"/>
                <a:cs typeface="Calibri"/>
              </a:rPr>
              <a:t>pathological </a:t>
            </a:r>
            <a:r>
              <a:rPr dirty="0" sz="2800" spc="-62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2F2B20"/>
                </a:solidFill>
                <a:latin typeface="Calibri"/>
                <a:cs typeface="Calibri"/>
              </a:rPr>
              <a:t>details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10">
                <a:solidFill>
                  <a:srgbClr val="2F2B20"/>
                </a:solidFill>
                <a:latin typeface="Calibri"/>
                <a:cs typeface="Calibri"/>
              </a:rPr>
              <a:t>Fluids</a:t>
            </a:r>
            <a:r>
              <a:rPr dirty="0" sz="2800" spc="5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2F2B20"/>
                </a:solidFill>
                <a:latin typeface="Calibri"/>
                <a:cs typeface="Calibri"/>
              </a:rPr>
              <a:t>are </a:t>
            </a:r>
            <a:r>
              <a:rPr dirty="0" sz="2800" spc="-10">
                <a:solidFill>
                  <a:srgbClr val="2F2B20"/>
                </a:solidFill>
                <a:latin typeface="Calibri"/>
                <a:cs typeface="Calibri"/>
              </a:rPr>
              <a:t>bright</a:t>
            </a:r>
            <a:endParaRPr sz="2800">
              <a:latin typeface="Calibri"/>
              <a:cs typeface="Calibri"/>
            </a:endParaRPr>
          </a:p>
          <a:p>
            <a:pPr marL="241300" marR="488315" indent="-228600">
              <a:lnSpc>
                <a:spcPct val="100000"/>
              </a:lnSpc>
              <a:spcBef>
                <a:spcPts val="670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30">
                <a:solidFill>
                  <a:srgbClr val="2F2B20"/>
                </a:solidFill>
                <a:latin typeface="Calibri"/>
                <a:cs typeface="Calibri"/>
              </a:rPr>
              <a:t>Gray</a:t>
            </a:r>
            <a:r>
              <a:rPr dirty="0" sz="2800" spc="-20">
                <a:solidFill>
                  <a:srgbClr val="2F2B20"/>
                </a:solidFill>
                <a:latin typeface="Calibri"/>
                <a:cs typeface="Calibri"/>
              </a:rPr>
              <a:t> matter</a:t>
            </a:r>
            <a:r>
              <a:rPr dirty="0" sz="2800" spc="-25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2F2B20"/>
                </a:solidFill>
                <a:latin typeface="Calibri"/>
                <a:cs typeface="Calibri"/>
              </a:rPr>
              <a:t>is </a:t>
            </a:r>
            <a:r>
              <a:rPr dirty="0" sz="280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2F2B20"/>
                </a:solidFill>
                <a:latin typeface="Calibri"/>
                <a:cs typeface="Calibri"/>
              </a:rPr>
              <a:t>relatively</a:t>
            </a:r>
            <a:r>
              <a:rPr dirty="0" sz="2800" spc="-65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2F2B20"/>
                </a:solidFill>
                <a:latin typeface="Calibri"/>
                <a:cs typeface="Calibri"/>
              </a:rPr>
              <a:t>bright</a:t>
            </a:r>
            <a:endParaRPr sz="2800">
              <a:latin typeface="Calibri"/>
              <a:cs typeface="Calibri"/>
            </a:endParaRPr>
          </a:p>
          <a:p>
            <a:pPr marL="241300" marR="505459" indent="-228600">
              <a:lnSpc>
                <a:spcPct val="100000"/>
              </a:lnSpc>
              <a:spcBef>
                <a:spcPts val="675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800" spc="-15">
                <a:solidFill>
                  <a:srgbClr val="2F2B20"/>
                </a:solidFill>
                <a:latin typeface="Calibri"/>
                <a:cs typeface="Calibri"/>
              </a:rPr>
              <a:t>White </a:t>
            </a:r>
            <a:r>
              <a:rPr dirty="0" sz="2800" spc="-20">
                <a:solidFill>
                  <a:srgbClr val="2F2B20"/>
                </a:solidFill>
                <a:latin typeface="Calibri"/>
                <a:cs typeface="Calibri"/>
              </a:rPr>
              <a:t>matter </a:t>
            </a:r>
            <a:r>
              <a:rPr dirty="0" sz="2800" spc="-5">
                <a:solidFill>
                  <a:srgbClr val="2F2B20"/>
                </a:solidFill>
                <a:latin typeface="Calibri"/>
                <a:cs typeface="Calibri"/>
              </a:rPr>
              <a:t>is </a:t>
            </a:r>
            <a:r>
              <a:rPr dirty="0" sz="2800" spc="-620">
                <a:solidFill>
                  <a:srgbClr val="2F2B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F2B20"/>
                </a:solidFill>
                <a:latin typeface="Calibri"/>
                <a:cs typeface="Calibri"/>
              </a:rPr>
              <a:t>dark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60325" y="317335"/>
            <a:ext cx="6998334" cy="6541134"/>
            <a:chOff x="1460325" y="317335"/>
            <a:chExt cx="6998334" cy="654113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200" y="3733799"/>
              <a:ext cx="3124200" cy="31241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99" y="533400"/>
              <a:ext cx="3276600" cy="3276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1225" y="99187"/>
            <a:ext cx="4185285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0" b="0">
                <a:latin typeface="Times New Roman"/>
                <a:cs typeface="Times New Roman"/>
              </a:rPr>
              <a:t>T</a:t>
            </a:r>
            <a:r>
              <a:rPr dirty="0" sz="4400" b="0">
                <a:latin typeface="Times New Roman"/>
                <a:cs typeface="Times New Roman"/>
              </a:rPr>
              <a:t>1</a:t>
            </a:r>
            <a:r>
              <a:rPr dirty="0" sz="4400" spc="-210" b="0">
                <a:latin typeface="Times New Roman"/>
                <a:cs typeface="Times New Roman"/>
              </a:rPr>
              <a:t> </a:t>
            </a:r>
            <a:r>
              <a:rPr dirty="0" sz="4400" b="0">
                <a:latin typeface="Times New Roman"/>
                <a:cs typeface="Times New Roman"/>
              </a:rPr>
              <a:t>&amp;</a:t>
            </a:r>
            <a:r>
              <a:rPr dirty="0" sz="4400" spc="-280" b="0">
                <a:latin typeface="Times New Roman"/>
                <a:cs typeface="Times New Roman"/>
              </a:rPr>
              <a:t> </a:t>
            </a:r>
            <a:r>
              <a:rPr dirty="0" sz="4400" spc="-100" b="0">
                <a:latin typeface="Times New Roman"/>
                <a:cs typeface="Times New Roman"/>
              </a:rPr>
              <a:t>T</a:t>
            </a:r>
            <a:r>
              <a:rPr dirty="0" sz="4400" b="0">
                <a:latin typeface="Times New Roman"/>
                <a:cs typeface="Times New Roman"/>
              </a:rPr>
              <a:t>2</a:t>
            </a:r>
            <a:r>
              <a:rPr dirty="0" sz="4400" spc="-290" b="0">
                <a:latin typeface="Times New Roman"/>
                <a:cs typeface="Times New Roman"/>
              </a:rPr>
              <a:t> </a:t>
            </a:r>
            <a:r>
              <a:rPr dirty="0" sz="4400" b="0">
                <a:latin typeface="Times New Roman"/>
                <a:cs typeface="Times New Roman"/>
              </a:rPr>
              <a:t>W</a:t>
            </a:r>
            <a:r>
              <a:rPr dirty="0" sz="4400" spc="-290" b="0">
                <a:latin typeface="Times New Roman"/>
                <a:cs typeface="Times New Roman"/>
              </a:rPr>
              <a:t> </a:t>
            </a:r>
            <a:r>
              <a:rPr dirty="0" sz="4400" spc="-100" b="0">
                <a:latin typeface="Times New Roman"/>
                <a:cs typeface="Times New Roman"/>
              </a:rPr>
              <a:t>I</a:t>
            </a:r>
            <a:r>
              <a:rPr dirty="0" sz="4400" spc="-105" b="0">
                <a:latin typeface="Times New Roman"/>
                <a:cs typeface="Times New Roman"/>
              </a:rPr>
              <a:t>m</a:t>
            </a:r>
            <a:r>
              <a:rPr dirty="0" sz="4400" spc="-100" b="0">
                <a:latin typeface="Times New Roman"/>
                <a:cs typeface="Times New Roman"/>
              </a:rPr>
              <a:t>a</a:t>
            </a:r>
            <a:r>
              <a:rPr dirty="0" sz="4400" spc="-90" b="0">
                <a:latin typeface="Times New Roman"/>
                <a:cs typeface="Times New Roman"/>
              </a:rPr>
              <a:t>g</a:t>
            </a:r>
            <a:r>
              <a:rPr dirty="0" sz="4400" spc="-100" b="0">
                <a:latin typeface="Times New Roman"/>
                <a:cs typeface="Times New Roman"/>
              </a:rPr>
              <a:t>e</a:t>
            </a:r>
            <a:r>
              <a:rPr dirty="0" sz="4400" b="0">
                <a:latin typeface="Times New Roman"/>
                <a:cs typeface="Times New Roman"/>
              </a:rPr>
              <a:t>s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17335"/>
            <a:ext cx="9144000" cy="6223635"/>
            <a:chOff x="0" y="317335"/>
            <a:chExt cx="9144000" cy="6223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71600"/>
              <a:ext cx="9143999" cy="42443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0"/>
            <a:ext cx="6574155" cy="156781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dirty="0" sz="4400" spc="-100" b="0">
                <a:latin typeface="Times New Roman"/>
                <a:cs typeface="Times New Roman"/>
              </a:rPr>
              <a:t>T</a:t>
            </a:r>
            <a:r>
              <a:rPr dirty="0" sz="4400" b="0">
                <a:latin typeface="Times New Roman"/>
                <a:cs typeface="Times New Roman"/>
              </a:rPr>
              <a:t>2</a:t>
            </a:r>
            <a:r>
              <a:rPr dirty="0" sz="4400" spc="-210" b="0">
                <a:latin typeface="Times New Roman"/>
                <a:cs typeface="Times New Roman"/>
              </a:rPr>
              <a:t> </a:t>
            </a:r>
            <a:r>
              <a:rPr dirty="0" sz="4400" spc="-100" b="0">
                <a:latin typeface="Times New Roman"/>
                <a:cs typeface="Times New Roman"/>
              </a:rPr>
              <a:t>Flai</a:t>
            </a:r>
            <a:r>
              <a:rPr dirty="0" sz="4400" b="0">
                <a:latin typeface="Times New Roman"/>
                <a:cs typeface="Times New Roman"/>
              </a:rPr>
              <a:t>r</a:t>
            </a:r>
            <a:r>
              <a:rPr dirty="0" sz="4400" spc="-225" b="0">
                <a:latin typeface="Times New Roman"/>
                <a:cs typeface="Times New Roman"/>
              </a:rPr>
              <a:t> </a:t>
            </a:r>
            <a:r>
              <a:rPr dirty="0" sz="4400" b="0">
                <a:latin typeface="Times New Roman"/>
                <a:cs typeface="Times New Roman"/>
              </a:rPr>
              <a:t>–</a:t>
            </a:r>
            <a:r>
              <a:rPr dirty="0" sz="4400" spc="-195" b="0">
                <a:latin typeface="Times New Roman"/>
                <a:cs typeface="Times New Roman"/>
              </a:rPr>
              <a:t> </a:t>
            </a:r>
            <a:r>
              <a:rPr dirty="0" sz="4400" spc="-100" b="0">
                <a:latin typeface="Times New Roman"/>
                <a:cs typeface="Times New Roman"/>
              </a:rPr>
              <a:t>Fl</a:t>
            </a:r>
            <a:r>
              <a:rPr dirty="0" sz="4400" spc="-90" b="0">
                <a:latin typeface="Times New Roman"/>
                <a:cs typeface="Times New Roman"/>
              </a:rPr>
              <a:t>u</a:t>
            </a:r>
            <a:r>
              <a:rPr dirty="0" sz="4400" spc="-100" b="0">
                <a:latin typeface="Times New Roman"/>
                <a:cs typeface="Times New Roman"/>
              </a:rPr>
              <a:t>i</a:t>
            </a:r>
            <a:r>
              <a:rPr dirty="0" sz="4400" b="0">
                <a:latin typeface="Times New Roman"/>
                <a:cs typeface="Times New Roman"/>
              </a:rPr>
              <a:t>d</a:t>
            </a:r>
            <a:r>
              <a:rPr dirty="0" sz="4400" spc="-475" b="0">
                <a:latin typeface="Times New Roman"/>
                <a:cs typeface="Times New Roman"/>
              </a:rPr>
              <a:t> </a:t>
            </a:r>
            <a:r>
              <a:rPr dirty="0" sz="4400" spc="-100" b="0">
                <a:latin typeface="Times New Roman"/>
                <a:cs typeface="Times New Roman"/>
              </a:rPr>
              <a:t>Atte</a:t>
            </a:r>
            <a:r>
              <a:rPr dirty="0" sz="4400" spc="-90" b="0">
                <a:latin typeface="Times New Roman"/>
                <a:cs typeface="Times New Roman"/>
              </a:rPr>
              <a:t>n</a:t>
            </a:r>
            <a:r>
              <a:rPr dirty="0" sz="4400" spc="-105" b="0">
                <a:latin typeface="Times New Roman"/>
                <a:cs typeface="Times New Roman"/>
              </a:rPr>
              <a:t>ua</a:t>
            </a:r>
            <a:r>
              <a:rPr dirty="0" sz="4400" spc="-100" b="0">
                <a:latin typeface="Times New Roman"/>
                <a:cs typeface="Times New Roman"/>
              </a:rPr>
              <a:t>t</a:t>
            </a:r>
            <a:r>
              <a:rPr dirty="0" sz="4400" spc="-105" b="0">
                <a:latin typeface="Times New Roman"/>
                <a:cs typeface="Times New Roman"/>
              </a:rPr>
              <a:t>e</a:t>
            </a:r>
            <a:r>
              <a:rPr dirty="0" sz="4400" b="0">
                <a:latin typeface="Times New Roman"/>
                <a:cs typeface="Times New Roman"/>
              </a:rPr>
              <a:t>d  </a:t>
            </a:r>
            <a:r>
              <a:rPr dirty="0" sz="4400" spc="-105" b="0">
                <a:latin typeface="Times New Roman"/>
                <a:cs typeface="Times New Roman"/>
              </a:rPr>
              <a:t>I</a:t>
            </a:r>
            <a:r>
              <a:rPr dirty="0" sz="4400" spc="-95" b="0">
                <a:latin typeface="Times New Roman"/>
                <a:cs typeface="Times New Roman"/>
              </a:rPr>
              <a:t>nv</a:t>
            </a:r>
            <a:r>
              <a:rPr dirty="0" sz="4400" spc="-100" b="0">
                <a:latin typeface="Times New Roman"/>
                <a:cs typeface="Times New Roman"/>
              </a:rPr>
              <a:t>e</a:t>
            </a:r>
            <a:r>
              <a:rPr dirty="0" sz="4400" spc="-114" b="0">
                <a:latin typeface="Times New Roman"/>
                <a:cs typeface="Times New Roman"/>
              </a:rPr>
              <a:t>r</a:t>
            </a:r>
            <a:r>
              <a:rPr dirty="0" sz="4400" spc="-95" b="0">
                <a:latin typeface="Times New Roman"/>
                <a:cs typeface="Times New Roman"/>
              </a:rPr>
              <a:t>s</a:t>
            </a:r>
            <a:r>
              <a:rPr dirty="0" sz="4400" spc="-110" b="0">
                <a:latin typeface="Times New Roman"/>
                <a:cs typeface="Times New Roman"/>
              </a:rPr>
              <a:t>i</a:t>
            </a:r>
            <a:r>
              <a:rPr dirty="0" sz="4400" spc="-105" b="0">
                <a:latin typeface="Times New Roman"/>
                <a:cs typeface="Times New Roman"/>
              </a:rPr>
              <a:t>o</a:t>
            </a:r>
            <a:r>
              <a:rPr dirty="0" sz="4400" b="0">
                <a:latin typeface="Times New Roman"/>
                <a:cs typeface="Times New Roman"/>
              </a:rPr>
              <a:t>n</a:t>
            </a:r>
            <a:r>
              <a:rPr dirty="0" sz="4400" spc="-229" b="0">
                <a:latin typeface="Times New Roman"/>
                <a:cs typeface="Times New Roman"/>
              </a:rPr>
              <a:t> </a:t>
            </a:r>
            <a:r>
              <a:rPr dirty="0" sz="4400" spc="-95" b="0">
                <a:latin typeface="Times New Roman"/>
                <a:cs typeface="Times New Roman"/>
              </a:rPr>
              <a:t>R</a:t>
            </a:r>
            <a:r>
              <a:rPr dirty="0" sz="4400" spc="-100" b="0">
                <a:latin typeface="Times New Roman"/>
                <a:cs typeface="Times New Roman"/>
              </a:rPr>
              <a:t>ec</a:t>
            </a:r>
            <a:r>
              <a:rPr dirty="0" sz="4400" spc="-95" b="0">
                <a:latin typeface="Times New Roman"/>
                <a:cs typeface="Times New Roman"/>
              </a:rPr>
              <a:t>o</a:t>
            </a:r>
            <a:r>
              <a:rPr dirty="0" sz="4400" spc="-105" b="0">
                <a:latin typeface="Times New Roman"/>
                <a:cs typeface="Times New Roman"/>
              </a:rPr>
              <a:t>v</a:t>
            </a:r>
            <a:r>
              <a:rPr dirty="0" sz="4400" spc="-110" b="0">
                <a:latin typeface="Times New Roman"/>
                <a:cs typeface="Times New Roman"/>
              </a:rPr>
              <a:t>e</a:t>
            </a:r>
            <a:r>
              <a:rPr dirty="0" sz="4400" spc="-114" b="0">
                <a:latin typeface="Times New Roman"/>
                <a:cs typeface="Times New Roman"/>
              </a:rPr>
              <a:t>r</a:t>
            </a:r>
            <a:r>
              <a:rPr dirty="0" sz="4400" b="0">
                <a:latin typeface="Times New Roman"/>
                <a:cs typeface="Times New Roman"/>
              </a:rPr>
              <a:t>y</a:t>
            </a:r>
            <a:r>
              <a:rPr dirty="0" sz="4400" spc="-229" b="0">
                <a:latin typeface="Times New Roman"/>
                <a:cs typeface="Times New Roman"/>
              </a:rPr>
              <a:t> </a:t>
            </a:r>
            <a:r>
              <a:rPr dirty="0" sz="4400" spc="-100" b="0">
                <a:latin typeface="Times New Roman"/>
                <a:cs typeface="Times New Roman"/>
              </a:rPr>
              <a:t>Se</a:t>
            </a:r>
            <a:r>
              <a:rPr dirty="0" sz="4400" spc="-95" b="0">
                <a:latin typeface="Times New Roman"/>
                <a:cs typeface="Times New Roman"/>
              </a:rPr>
              <a:t>qu</a:t>
            </a:r>
            <a:r>
              <a:rPr dirty="0" sz="4400" spc="-110" b="0">
                <a:latin typeface="Times New Roman"/>
                <a:cs typeface="Times New Roman"/>
              </a:rPr>
              <a:t>e</a:t>
            </a:r>
            <a:r>
              <a:rPr dirty="0" sz="4400" spc="-105" b="0">
                <a:latin typeface="Times New Roman"/>
                <a:cs typeface="Times New Roman"/>
              </a:rPr>
              <a:t>n</a:t>
            </a:r>
            <a:r>
              <a:rPr dirty="0" sz="4400" spc="-110" b="0">
                <a:latin typeface="Times New Roman"/>
                <a:cs typeface="Times New Roman"/>
              </a:rPr>
              <a:t>ce</a:t>
            </a:r>
            <a:r>
              <a:rPr dirty="0" sz="4400" b="0">
                <a:latin typeface="Times New Roman"/>
                <a:cs typeface="Times New Roman"/>
              </a:rPr>
              <a:t>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60545"/>
            <a:ext cx="3455670" cy="4233545"/>
          </a:xfrm>
          <a:prstGeom prst="rect">
            <a:avLst/>
          </a:prstGeom>
        </p:spPr>
        <p:txBody>
          <a:bodyPr wrap="square" lIns="0" tIns="10477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5"/>
              </a:spcBef>
              <a:buClr>
                <a:srgbClr val="A9A57C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Long</a:t>
            </a:r>
            <a:r>
              <a:rPr dirty="0" sz="2400" spc="-1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A9A57C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Long</a:t>
            </a:r>
            <a:r>
              <a:rPr dirty="0" sz="2400" spc="-1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TR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5000"/>
              </a:lnSpc>
              <a:spcBef>
                <a:spcPts val="580"/>
              </a:spcBef>
              <a:buClr>
                <a:srgbClr val="A9A57C"/>
              </a:buClr>
              <a:buFont typeface="Wingdings"/>
              <a:buChar char=""/>
              <a:tabLst>
                <a:tab pos="355600" algn="l"/>
              </a:tabLst>
            </a:pP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Similar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400" spc="-6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T2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Except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free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water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suppression (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Inversion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Recovery)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Clr>
                <a:srgbClr val="A9A57C"/>
              </a:buClr>
              <a:buFont typeface="Wingdings"/>
              <a:buChar char=""/>
              <a:tabLst>
                <a:tab pos="355600" algn="l"/>
              </a:tabLst>
            </a:pP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Most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pathology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is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Bright</a:t>
            </a:r>
            <a:endParaRPr sz="2400">
              <a:latin typeface="Times New Roman"/>
              <a:cs typeface="Times New Roman"/>
            </a:endParaRPr>
          </a:p>
          <a:p>
            <a:pPr marL="355600" marR="50800" indent="-342900">
              <a:lnSpc>
                <a:spcPct val="105000"/>
              </a:lnSpc>
              <a:spcBef>
                <a:spcPts val="575"/>
              </a:spcBef>
              <a:buClr>
                <a:srgbClr val="A9A57C"/>
              </a:buClr>
              <a:buFont typeface="Wingdings"/>
              <a:buChar char=""/>
              <a:tabLst>
                <a:tab pos="355600" algn="l"/>
              </a:tabLst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Especially good for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lesions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near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ventricles</a:t>
            </a:r>
            <a:r>
              <a:rPr dirty="0" sz="2400" spc="-5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or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sulci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(eg. Multiple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sclerosis)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60325" y="317335"/>
            <a:ext cx="6617334" cy="6223635"/>
            <a:chOff x="1460325" y="317335"/>
            <a:chExt cx="6617334" cy="6223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600" y="1574292"/>
              <a:ext cx="3657600" cy="4514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51573" y="146050"/>
          <a:ext cx="6957695" cy="656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4820"/>
                <a:gridCol w="1734820"/>
                <a:gridCol w="1734819"/>
                <a:gridCol w="1734820"/>
              </a:tblGrid>
              <a:tr h="1191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2B20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T1W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2B20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T2W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2B20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Flair(T2)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F2B20"/>
                    </a:solidFill>
                  </a:tcPr>
                </a:tc>
              </a:tr>
              <a:tr h="595757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2B20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5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Short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5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Long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5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Long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</a:tr>
              <a:tr h="595756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2B20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5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Short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5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Long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5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Long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</a:tr>
              <a:tr h="595757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CSF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2B20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1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5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2400" spc="-1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</a:tr>
              <a:tr h="1191387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4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2B20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400" spc="-5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400" spc="-1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40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</a:tr>
              <a:tr h="1191514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Brain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2B20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400" spc="-1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400" spc="-5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400" spc="-5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</a:tr>
              <a:tr h="1191514">
                <a:tc>
                  <a:txBody>
                    <a:bodyPr/>
                    <a:lstStyle/>
                    <a:p>
                      <a:pPr marL="3365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4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Edema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F2B20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400" spc="-10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400" spc="-5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0EC"/>
                    </a:solidFill>
                  </a:tcPr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2400" spc="-5">
                          <a:solidFill>
                            <a:srgbClr val="2F2B20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2E1D7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4227067" y="1939683"/>
            <a:ext cx="1734820" cy="596265"/>
          </a:xfrm>
          <a:custGeom>
            <a:avLst/>
            <a:gdLst/>
            <a:ahLst/>
            <a:cxnLst/>
            <a:rect l="l" t="t" r="r" b="b"/>
            <a:pathLst>
              <a:path w="1734820" h="596264">
                <a:moveTo>
                  <a:pt x="1734565" y="0"/>
                </a:moveTo>
                <a:lnTo>
                  <a:pt x="0" y="0"/>
                </a:lnTo>
                <a:lnTo>
                  <a:pt x="0" y="595744"/>
                </a:lnTo>
                <a:lnTo>
                  <a:pt x="1734565" y="595744"/>
                </a:lnTo>
                <a:lnTo>
                  <a:pt x="1734565" y="0"/>
                </a:lnTo>
                <a:close/>
              </a:path>
            </a:pathLst>
          </a:custGeom>
          <a:solidFill>
            <a:srgbClr val="F1F0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27067" y="3131083"/>
            <a:ext cx="1734820" cy="1191895"/>
          </a:xfrm>
          <a:custGeom>
            <a:avLst/>
            <a:gdLst/>
            <a:ahLst/>
            <a:cxnLst/>
            <a:rect l="l" t="t" r="r" b="b"/>
            <a:pathLst>
              <a:path w="1734820" h="1191895">
                <a:moveTo>
                  <a:pt x="1734565" y="0"/>
                </a:moveTo>
                <a:lnTo>
                  <a:pt x="0" y="0"/>
                </a:lnTo>
                <a:lnTo>
                  <a:pt x="0" y="1191488"/>
                </a:lnTo>
                <a:lnTo>
                  <a:pt x="1734565" y="1191488"/>
                </a:lnTo>
                <a:lnTo>
                  <a:pt x="1734565" y="0"/>
                </a:lnTo>
                <a:close/>
              </a:path>
            </a:pathLst>
          </a:custGeom>
          <a:solidFill>
            <a:srgbClr val="F1F0E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228600"/>
            <a:ext cx="7467600" cy="6400800"/>
            <a:chOff x="457200" y="228600"/>
            <a:chExt cx="7467600" cy="6400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228600"/>
              <a:ext cx="7467600" cy="6400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70392" cy="6746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3423"/>
            <a:ext cx="1371600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95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dirty="0" spc="-5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r>
              <a:rPr dirty="0" spc="-2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pc="-95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dirty="0" spc="-5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5440" y="1470405"/>
            <a:ext cx="7832090" cy="405002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  <a:tab pos="7107555" algn="l"/>
              </a:tabLst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dirty="0" sz="2400" spc="-1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u="heavy" sz="2400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co</a:t>
            </a:r>
            <a:r>
              <a:rPr dirty="0" u="heavy" sz="2400" spc="10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u="heavy" sz="2400" spc="-5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pu</a:t>
            </a:r>
            <a:r>
              <a:rPr dirty="0" u="heavy" sz="2400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te</a:t>
            </a:r>
            <a:r>
              <a:rPr dirty="0" u="heavy" sz="2400" spc="5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u="heavy" sz="2400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i</a:t>
            </a:r>
            <a:r>
              <a:rPr dirty="0" u="heavy" sz="2400" spc="-15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z</a:t>
            </a:r>
            <a:r>
              <a:rPr dirty="0" u="heavy" sz="2400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ed to</a:t>
            </a:r>
            <a:r>
              <a:rPr dirty="0" u="heavy" sz="2400" spc="5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u="heavy" sz="2400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og</a:t>
            </a:r>
            <a:r>
              <a:rPr dirty="0" u="heavy" sz="2400" spc="5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r</a:t>
            </a:r>
            <a:r>
              <a:rPr dirty="0" u="heavy" sz="2400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aphy </a:t>
            </a:r>
            <a:r>
              <a:rPr dirty="0" u="heavy" sz="2400" spc="10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(</a:t>
            </a:r>
            <a:r>
              <a:rPr dirty="0" u="heavy" sz="2400" spc="-5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CT</a:t>
            </a:r>
            <a:r>
              <a:rPr dirty="0" u="heavy" sz="2400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)</a:t>
            </a:r>
            <a:r>
              <a:rPr dirty="0" sz="2400" spc="-35" b="1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sca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n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is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se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r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ies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of	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X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-ray 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images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converted into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cross-sectional images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of your brain.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These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X-rays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are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combined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to form cross-sectional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slices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or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even a 3-D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model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of your brain. The results of a CT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scan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can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also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provide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more</a:t>
            </a:r>
            <a:r>
              <a:rPr dirty="0" sz="2400" spc="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detail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than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standard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X-ray.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u="heavy" sz="24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CT</a:t>
            </a:r>
            <a:r>
              <a:rPr dirty="0" u="heavy" sz="2400" spc="-3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scans</a:t>
            </a:r>
            <a:r>
              <a:rPr dirty="0" u="heavy" sz="2400" spc="-3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can: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find certain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types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of brain injuries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(hemorrhagic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strokes)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identify</a:t>
            </a:r>
            <a:r>
              <a:rPr dirty="0" sz="2400" spc="-7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cancer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locate</a:t>
            </a:r>
            <a:r>
              <a:rPr dirty="0" sz="24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swelling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or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bleeding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A9A57C"/>
              </a:buClr>
              <a:buFont typeface="Arial MT"/>
              <a:buChar char="•"/>
              <a:tabLst>
                <a:tab pos="241300" algn="l"/>
              </a:tabLst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reveal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structural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changes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from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schizophrenia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892" y="324357"/>
            <a:ext cx="673100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90">
                <a:solidFill>
                  <a:srgbClr val="2F2B20"/>
                </a:solidFill>
                <a:latin typeface="Times New Roman"/>
                <a:cs typeface="Times New Roman"/>
              </a:rPr>
              <a:t>3.Magnetic</a:t>
            </a:r>
            <a:r>
              <a:rPr dirty="0" sz="3200" spc="-229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3200" spc="-90">
                <a:solidFill>
                  <a:srgbClr val="2F2B20"/>
                </a:solidFill>
                <a:latin typeface="Times New Roman"/>
                <a:cs typeface="Times New Roman"/>
              </a:rPr>
              <a:t>Resonance</a:t>
            </a:r>
            <a:r>
              <a:rPr dirty="0" sz="3200" spc="-229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3200" spc="-85">
                <a:solidFill>
                  <a:srgbClr val="2F2B20"/>
                </a:solidFill>
                <a:latin typeface="Times New Roman"/>
                <a:cs typeface="Times New Roman"/>
              </a:rPr>
              <a:t>Imaging</a:t>
            </a:r>
            <a:r>
              <a:rPr dirty="0" sz="3200" spc="-2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3200" spc="-90">
                <a:solidFill>
                  <a:srgbClr val="2F2B20"/>
                </a:solidFill>
                <a:latin typeface="Times New Roman"/>
                <a:cs typeface="Times New Roman"/>
              </a:rPr>
              <a:t>Magnetic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8244" y="1143000"/>
            <a:ext cx="4114800" cy="2743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6892" y="1151382"/>
            <a:ext cx="7715884" cy="4916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1827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This imaging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method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is a </a:t>
            </a:r>
            <a:r>
              <a:rPr dirty="0" sz="1800" spc="-5" b="1" i="1">
                <a:solidFill>
                  <a:srgbClr val="2F2B20"/>
                </a:solidFill>
                <a:latin typeface="Times New Roman"/>
                <a:cs typeface="Times New Roman"/>
              </a:rPr>
              <a:t>painless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,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 i="1">
                <a:solidFill>
                  <a:srgbClr val="2F2B20"/>
                </a:solidFill>
                <a:latin typeface="Times New Roman"/>
                <a:cs typeface="Times New Roman"/>
              </a:rPr>
              <a:t>non-invasive</a:t>
            </a:r>
            <a:r>
              <a:rPr dirty="0" sz="1800" spc="-15" b="1" i="1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 b="1" i="1">
                <a:solidFill>
                  <a:srgbClr val="2F2B20"/>
                </a:solidFill>
                <a:latin typeface="Times New Roman"/>
                <a:cs typeface="Times New Roman"/>
              </a:rPr>
              <a:t>imaging</a:t>
            </a:r>
            <a:r>
              <a:rPr dirty="0" sz="1800" spc="-20" b="1" i="1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technology</a:t>
            </a:r>
            <a:r>
              <a:rPr dirty="0" sz="18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that </a:t>
            </a:r>
            <a:r>
              <a:rPr dirty="0" sz="1800" spc="-434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produces 3D detailed anatomical </a:t>
            </a:r>
            <a:r>
              <a:rPr dirty="0" sz="18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images</a:t>
            </a:r>
            <a:r>
              <a:rPr dirty="0" sz="18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of our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brain.</a:t>
            </a:r>
            <a:endParaRPr sz="1800">
              <a:latin typeface="Times New Roman"/>
              <a:cs typeface="Times New Roman"/>
            </a:endParaRPr>
          </a:p>
          <a:p>
            <a:pPr marL="12700" marR="4141470">
              <a:lnSpc>
                <a:spcPct val="100000"/>
              </a:lnSpc>
            </a:pP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Resonance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Imaging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(MRI) is based on </a:t>
            </a:r>
            <a:r>
              <a:rPr dirty="0" sz="1800" spc="-434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the principle of nuclear magnetic </a:t>
            </a:r>
            <a:r>
              <a:rPr dirty="0" sz="18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resonance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(NMR)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uses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 radiofrequency</a:t>
            </a:r>
            <a:r>
              <a:rPr dirty="0" sz="18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waves</a:t>
            </a:r>
            <a:r>
              <a:rPr dirty="0" sz="18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18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scanner</a:t>
            </a:r>
            <a:r>
              <a:rPr dirty="0" sz="18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uses </a:t>
            </a:r>
            <a:r>
              <a:rPr dirty="0" sz="1800" spc="-434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magnetic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fields that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emit </a:t>
            </a:r>
            <a:r>
              <a:rPr dirty="0" u="sng" sz="18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radio </a:t>
            </a:r>
            <a:r>
              <a:rPr dirty="0" u="sng" sz="18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waves </a:t>
            </a:r>
            <a:r>
              <a:rPr dirty="0" sz="18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u="sng" sz="18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dirty="0" u="sng" sz="18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manipulate </a:t>
            </a:r>
            <a:r>
              <a:rPr dirty="0" u="sng" sz="18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the magnetic </a:t>
            </a:r>
            <a:r>
              <a:rPr dirty="0" u="sng" sz="18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position </a:t>
            </a:r>
            <a:r>
              <a:rPr dirty="0" u="sng" sz="18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dirty="0" sz="1800" spc="-434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u="sng" sz="18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sng" sz="1800" spc="-1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hydrogen</a:t>
            </a:r>
            <a:r>
              <a:rPr dirty="0" u="sng" sz="1800" spc="-4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protons</a:t>
            </a:r>
            <a:r>
              <a:rPr dirty="0" u="sng" sz="18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sng" sz="18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dirty="0" u="sng" sz="18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800" spc="-2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body</a:t>
            </a:r>
            <a:r>
              <a:rPr dirty="0" sz="1800" spc="-2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40640" marR="5080">
              <a:lnSpc>
                <a:spcPct val="100000"/>
              </a:lnSpc>
              <a:spcBef>
                <a:spcPts val="1785"/>
              </a:spcBef>
            </a:pPr>
            <a:r>
              <a:rPr dirty="0" u="heavy" sz="1800" spc="-5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The rotation </a:t>
            </a:r>
            <a:r>
              <a:rPr dirty="0" u="heavy" sz="1800" b="1">
                <a:solidFill>
                  <a:srgbClr val="2F2B20"/>
                </a:solidFill>
                <a:uFill>
                  <a:solidFill>
                    <a:srgbClr val="2F2B20"/>
                  </a:solidFill>
                </a:uFill>
                <a:latin typeface="Times New Roman"/>
                <a:cs typeface="Times New Roman"/>
              </a:rPr>
              <a:t>and energy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release of the protons are detected by a powerful antenna </a:t>
            </a:r>
            <a:r>
              <a:rPr dirty="0" sz="1800" spc="-434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which sends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the information to a </a:t>
            </a:r>
            <a:r>
              <a:rPr dirty="0" sz="1800" spc="-15">
                <a:solidFill>
                  <a:srgbClr val="2F2B20"/>
                </a:solidFill>
                <a:latin typeface="Times New Roman"/>
                <a:cs typeface="Times New Roman"/>
              </a:rPr>
              <a:t>computer.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The computer analyzes the information, </a:t>
            </a:r>
            <a:r>
              <a:rPr dirty="0" sz="1800" spc="-434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and through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complex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mathematical calculations, creates a </a:t>
            </a:r>
            <a:r>
              <a:rPr dirty="0" sz="1800" spc="-15">
                <a:solidFill>
                  <a:srgbClr val="2F2B20"/>
                </a:solidFill>
                <a:latin typeface="Times New Roman"/>
                <a:cs typeface="Times New Roman"/>
              </a:rPr>
              <a:t>clear,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cross-sectional </a:t>
            </a:r>
            <a:r>
              <a:rPr dirty="0" sz="18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black-and-white</a:t>
            </a:r>
            <a:r>
              <a:rPr dirty="0" sz="18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image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 of</a:t>
            </a:r>
            <a:r>
              <a:rPr dirty="0" sz="18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1800" spc="-25">
                <a:solidFill>
                  <a:srgbClr val="2F2B20"/>
                </a:solidFill>
                <a:latin typeface="Times New Roman"/>
                <a:cs typeface="Times New Roman"/>
              </a:rPr>
              <a:t>body.</a:t>
            </a:r>
            <a:r>
              <a:rPr dirty="0" sz="18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These</a:t>
            </a:r>
            <a:r>
              <a:rPr dirty="0" sz="18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images</a:t>
            </a:r>
            <a:r>
              <a:rPr dirty="0" sz="18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can</a:t>
            </a:r>
            <a:r>
              <a:rPr dirty="0" sz="18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be</a:t>
            </a:r>
            <a:r>
              <a:rPr dirty="0" sz="18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converted</a:t>
            </a:r>
            <a:r>
              <a:rPr dirty="0" sz="18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into</a:t>
            </a:r>
            <a:endParaRPr sz="1800">
              <a:latin typeface="Times New Roman"/>
              <a:cs typeface="Times New Roman"/>
            </a:endParaRPr>
          </a:p>
          <a:p>
            <a:pPr marL="40640" marR="115316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three-dimensional</a:t>
            </a:r>
            <a:r>
              <a:rPr dirty="0" sz="18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pictures</a:t>
            </a:r>
            <a:r>
              <a:rPr dirty="0" sz="18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of the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 scanned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 area,</a:t>
            </a:r>
            <a:r>
              <a:rPr dirty="0" sz="18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with</a:t>
            </a:r>
            <a:r>
              <a:rPr dirty="0" sz="18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18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results</a:t>
            </a:r>
            <a:r>
              <a:rPr dirty="0" sz="18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looking </a:t>
            </a:r>
            <a:r>
              <a:rPr dirty="0" sz="1800" spc="-434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2F2B20"/>
                </a:solidFill>
                <a:latin typeface="Times New Roman"/>
                <a:cs typeface="Times New Roman"/>
              </a:rPr>
              <a:t>something </a:t>
            </a:r>
            <a:r>
              <a:rPr dirty="0" sz="1800">
                <a:solidFill>
                  <a:srgbClr val="2F2B20"/>
                </a:solidFill>
                <a:latin typeface="Times New Roman"/>
                <a:cs typeface="Times New Roman"/>
              </a:rPr>
              <a:t>like the images </a:t>
            </a:r>
            <a:r>
              <a:rPr dirty="0" sz="1800" spc="-25">
                <a:solidFill>
                  <a:srgbClr val="2F2B20"/>
                </a:solidFill>
                <a:latin typeface="Times New Roman"/>
                <a:cs typeface="Times New Roman"/>
              </a:rPr>
              <a:t>below.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111" y="632205"/>
            <a:ext cx="7389495" cy="5147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Clinically,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MRI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has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become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most important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diagnostic 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imaging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modality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neuroscience.</a:t>
            </a:r>
            <a:r>
              <a:rPr dirty="0" sz="2400" spc="-5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One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of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many</a:t>
            </a:r>
            <a:r>
              <a:rPr dirty="0" sz="24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benefits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of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MRI in</a:t>
            </a:r>
            <a:endParaRPr sz="2400">
              <a:latin typeface="Times New Roman"/>
              <a:cs typeface="Times New Roman"/>
            </a:endParaRPr>
          </a:p>
          <a:p>
            <a:pPr marL="527685" marR="33083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central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nervous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system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is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that</a:t>
            </a:r>
            <a:r>
              <a:rPr dirty="0" sz="24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radiofrequency </a:t>
            </a:r>
            <a:r>
              <a:rPr dirty="0" sz="2400" spc="-58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signals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readily penetrate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skull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spinal column,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allowing the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tissue within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it to be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imaged with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no 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interference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Radiofrequency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energy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is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also</a:t>
            </a:r>
            <a:r>
              <a:rPr dirty="0" sz="24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non-ionizing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,</a:t>
            </a:r>
            <a:r>
              <a:rPr dirty="0" sz="24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so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MRI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safer</a:t>
            </a:r>
            <a:r>
              <a:rPr dirty="0" sz="24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than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CT</a:t>
            </a:r>
            <a:r>
              <a:rPr dirty="0" sz="2400" spc="-6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scanning.</a:t>
            </a:r>
            <a:endParaRPr sz="2400">
              <a:latin typeface="Times New Roman"/>
              <a:cs typeface="Times New Roman"/>
            </a:endParaRPr>
          </a:p>
          <a:p>
            <a:pPr marL="527685" marR="526415" indent="-515620">
              <a:lnSpc>
                <a:spcPct val="100000"/>
              </a:lnSpc>
              <a:buAutoNum type="arabicPeriod" startAt="3"/>
              <a:tabLst>
                <a:tab pos="527685" algn="l"/>
                <a:tab pos="528320" algn="l"/>
              </a:tabLst>
            </a:pP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MRI</a:t>
            </a:r>
            <a:r>
              <a:rPr dirty="0" sz="24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provides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dirty="0" sz="2400" spc="-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best</a:t>
            </a:r>
            <a:r>
              <a:rPr dirty="0" sz="2400" spc="-1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visualization</a:t>
            </a:r>
            <a:r>
              <a:rPr dirty="0" sz="2400" spc="-4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of</a:t>
            </a:r>
            <a:r>
              <a:rPr dirty="0" sz="24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parenchymal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(tissue)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abnormalities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in the brain and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spinal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cord </a:t>
            </a:r>
            <a:r>
              <a:rPr dirty="0" sz="2400" spc="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including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tumors, demyelinating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lesions, infections, </a:t>
            </a:r>
            <a:r>
              <a:rPr dirty="0" sz="2400" spc="-58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vascular lesions (such as stroke),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developmental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2F2B20"/>
                </a:solidFill>
                <a:latin typeface="Times New Roman"/>
                <a:cs typeface="Times New Roman"/>
              </a:rPr>
              <a:t>abnormalities,</a:t>
            </a:r>
            <a:r>
              <a:rPr dirty="0" sz="24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and traumatic</a:t>
            </a:r>
            <a:r>
              <a:rPr dirty="0" sz="24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2F2B20"/>
                </a:solidFill>
                <a:latin typeface="Times New Roman"/>
                <a:cs typeface="Times New Roman"/>
              </a:rPr>
              <a:t>injuries.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7474"/>
            <a:ext cx="1835785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/>
              <a:t>4</a:t>
            </a:r>
            <a:r>
              <a:rPr dirty="0" spc="-5"/>
              <a:t>.</a:t>
            </a:r>
            <a:r>
              <a:rPr dirty="0" spc="-204"/>
              <a:t> </a:t>
            </a:r>
            <a:r>
              <a:rPr dirty="0" spc="-100"/>
              <a:t>fM</a:t>
            </a:r>
            <a:r>
              <a:rPr dirty="0" spc="-105"/>
              <a:t>R</a:t>
            </a:r>
            <a:r>
              <a:rPr dirty="0" spc="-5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037161"/>
            <a:ext cx="6838315" cy="5055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Functional</a:t>
            </a:r>
            <a:r>
              <a:rPr dirty="0" u="sng" sz="2000" spc="-4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magnetic</a:t>
            </a:r>
            <a:r>
              <a:rPr dirty="0" u="sng" sz="2000" spc="-1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resonance</a:t>
            </a:r>
            <a:r>
              <a:rPr dirty="0" u="sng" sz="2000" spc="-4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imaging</a:t>
            </a:r>
            <a:r>
              <a:rPr dirty="0" u="sng" sz="2000" spc="1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(fMRI)</a:t>
            </a:r>
            <a:r>
              <a:rPr dirty="0" sz="2000" spc="-1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can detect</a:t>
            </a:r>
            <a:r>
              <a:rPr dirty="0" sz="20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changes </a:t>
            </a:r>
            <a:r>
              <a:rPr dirty="0" sz="2000" spc="-484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in blood flow and oxygen levels that result from your </a:t>
            </a:r>
            <a:r>
              <a:rPr dirty="0" sz="2000" spc="-15">
                <a:solidFill>
                  <a:srgbClr val="2F2B20"/>
                </a:solidFill>
                <a:latin typeface="Times New Roman"/>
                <a:cs typeface="Times New Roman"/>
              </a:rPr>
              <a:t>brain’s </a:t>
            </a:r>
            <a:r>
              <a:rPr dirty="0" sz="20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2F2B20"/>
                </a:solidFill>
                <a:latin typeface="Times New Roman"/>
                <a:cs typeface="Times New Roman"/>
              </a:rPr>
              <a:t>activity.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It uses the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magnetic field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of the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scanner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affect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dirty="0" sz="20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magnetic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nuclei of hydrogen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atoms, so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they can be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measured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dirty="0" sz="20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converted</a:t>
            </a:r>
            <a:r>
              <a:rPr dirty="0" sz="20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into</a:t>
            </a:r>
            <a:r>
              <a:rPr dirty="0" sz="20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images.</a:t>
            </a:r>
            <a:endParaRPr sz="2000">
              <a:latin typeface="Times New Roman"/>
              <a:cs typeface="Times New Roman"/>
            </a:endParaRPr>
          </a:p>
          <a:p>
            <a:pPr marL="12700" marR="375920">
              <a:lnSpc>
                <a:spcPct val="150000"/>
              </a:lnSpc>
            </a:pP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MRIs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display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anatomic structure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and fMRIs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measure metabolic </a:t>
            </a:r>
            <a:r>
              <a:rPr dirty="0" sz="2000" spc="-484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function.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fMRIs</a:t>
            </a:r>
            <a:r>
              <a:rPr dirty="0" u="heavy" sz="2000" spc="-4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have</a:t>
            </a:r>
            <a:r>
              <a:rPr dirty="0" u="heavy" sz="2000" spc="-2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many</a:t>
            </a:r>
            <a:r>
              <a:rPr dirty="0" u="heavy" sz="2000" spc="-3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uses,</a:t>
            </a:r>
            <a:r>
              <a:rPr dirty="0" u="heavy" sz="2000" spc="-2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such</a:t>
            </a:r>
            <a:r>
              <a:rPr dirty="0" u="heavy" sz="2000" spc="-2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as:</a:t>
            </a:r>
            <a:endParaRPr sz="2000">
              <a:latin typeface="Times New Roman"/>
              <a:cs typeface="Times New Roman"/>
            </a:endParaRPr>
          </a:p>
          <a:p>
            <a:pPr marL="12700" marR="4056379">
              <a:lnSpc>
                <a:spcPct val="150000"/>
              </a:lnSpc>
              <a:spcBef>
                <a:spcPts val="5"/>
              </a:spcBef>
            </a:pP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assessing brain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activity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 finding</a:t>
            </a:r>
            <a:r>
              <a:rPr dirty="0" sz="2000" spc="-6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0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abnormalities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creating</a:t>
            </a:r>
            <a:r>
              <a:rPr dirty="0" sz="20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pre-surgical</a:t>
            </a:r>
            <a:r>
              <a:rPr dirty="0" sz="2000" spc="-5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0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maps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7474"/>
            <a:ext cx="1835785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/>
              <a:t>4</a:t>
            </a:r>
            <a:r>
              <a:rPr dirty="0" spc="-5"/>
              <a:t>.</a:t>
            </a:r>
            <a:r>
              <a:rPr dirty="0" spc="-204"/>
              <a:t> </a:t>
            </a:r>
            <a:r>
              <a:rPr dirty="0" spc="-100"/>
              <a:t>fM</a:t>
            </a:r>
            <a:r>
              <a:rPr dirty="0" spc="-105"/>
              <a:t>R</a:t>
            </a:r>
            <a:r>
              <a:rPr dirty="0" spc="-5"/>
              <a:t>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200" y="317335"/>
            <a:ext cx="7924800" cy="6477000"/>
            <a:chOff x="76200" y="317335"/>
            <a:chExt cx="7924800" cy="6477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914398"/>
              <a:ext cx="7924800" cy="58795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0325" y="317335"/>
              <a:ext cx="6223345" cy="62233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17474"/>
            <a:ext cx="1527810" cy="7264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0"/>
              <a:t>5.</a:t>
            </a:r>
            <a:r>
              <a:rPr dirty="0" spc="-105"/>
              <a:t>P</a:t>
            </a:r>
            <a:r>
              <a:rPr dirty="0" spc="-100"/>
              <a:t>E</a:t>
            </a:r>
            <a:r>
              <a:rPr dirty="0" spc="-5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960475"/>
            <a:ext cx="7359015" cy="505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7485">
              <a:lnSpc>
                <a:spcPct val="150000"/>
              </a:lnSpc>
              <a:spcBef>
                <a:spcPts val="100"/>
              </a:spcBef>
            </a:pP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A </a:t>
            </a: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positron </a:t>
            </a:r>
            <a:r>
              <a:rPr dirty="0" u="sng" sz="2000" spc="-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emission </a:t>
            </a: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tomography (PET)</a:t>
            </a:r>
            <a:r>
              <a:rPr dirty="0" sz="20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scan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uses a radioactive tracer </a:t>
            </a:r>
            <a:r>
              <a:rPr dirty="0" sz="20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that</a:t>
            </a:r>
            <a:r>
              <a:rPr dirty="0" sz="20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attaches</a:t>
            </a:r>
            <a:r>
              <a:rPr dirty="0" sz="20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0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the</a:t>
            </a:r>
            <a:r>
              <a:rPr dirty="0" sz="20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glucose</a:t>
            </a:r>
            <a:r>
              <a:rPr dirty="0" sz="20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20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your</a:t>
            </a:r>
            <a:r>
              <a:rPr dirty="0" sz="20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bloodstream.</a:t>
            </a:r>
            <a:r>
              <a:rPr dirty="0" sz="20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Since</a:t>
            </a:r>
            <a:r>
              <a:rPr dirty="0" sz="20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your</a:t>
            </a:r>
            <a:r>
              <a:rPr dirty="0" sz="20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000" spc="-2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uses </a:t>
            </a:r>
            <a:r>
              <a:rPr dirty="0" sz="2000" spc="-484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glucose as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its primary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fuel source, the tracer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accumulates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in areas of </a:t>
            </a:r>
            <a:r>
              <a:rPr dirty="0" sz="20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higher</a:t>
            </a:r>
            <a:r>
              <a:rPr dirty="0" sz="20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brain</a:t>
            </a:r>
            <a:r>
              <a:rPr dirty="0" sz="20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2F2B20"/>
                </a:solidFill>
                <a:latin typeface="Times New Roman"/>
                <a:cs typeface="Times New Roman"/>
              </a:rPr>
              <a:t>activity.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A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PET scan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is able to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see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these tracers and observe </a:t>
            </a:r>
            <a:r>
              <a:rPr dirty="0" sz="2000" spc="5">
                <a:solidFill>
                  <a:srgbClr val="2F2B20"/>
                </a:solidFill>
                <a:latin typeface="Times New Roman"/>
                <a:cs typeface="Times New Roman"/>
              </a:rPr>
              <a:t>how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they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move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dirty="0" sz="2000" spc="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accumulate</a:t>
            </a:r>
            <a:r>
              <a:rPr dirty="0" sz="20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in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your</a:t>
            </a:r>
            <a:r>
              <a:rPr dirty="0" sz="20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brain.</a:t>
            </a:r>
            <a:r>
              <a:rPr dirty="0" sz="2000" spc="-6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This</a:t>
            </a:r>
            <a:r>
              <a:rPr dirty="0" sz="2000" spc="-2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allows</a:t>
            </a:r>
            <a:r>
              <a:rPr dirty="0" sz="2000" spc="-1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doctors</a:t>
            </a:r>
            <a:r>
              <a:rPr dirty="0" sz="2000" spc="-4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to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 see</a:t>
            </a:r>
            <a:r>
              <a:rPr dirty="0" sz="2000" spc="-1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trouble</a:t>
            </a:r>
            <a:r>
              <a:rPr dirty="0" sz="2000" spc="-3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spots</a:t>
            </a:r>
            <a:r>
              <a:rPr dirty="0" sz="20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where </a:t>
            </a:r>
            <a:r>
              <a:rPr dirty="0" sz="2000" spc="-484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glucose</a:t>
            </a:r>
            <a:r>
              <a:rPr dirty="0" sz="2000" spc="-35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2F2B20"/>
                </a:solidFill>
                <a:latin typeface="Times New Roman"/>
                <a:cs typeface="Times New Roman"/>
              </a:rPr>
              <a:t>isn’t</a:t>
            </a:r>
            <a:r>
              <a:rPr dirty="0" sz="2000" spc="-4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moving</a:t>
            </a:r>
            <a:r>
              <a:rPr dirty="0" sz="2000" spc="-15">
                <a:solidFill>
                  <a:srgbClr val="2F2B20"/>
                </a:solidFill>
                <a:latin typeface="Times New Roman"/>
                <a:cs typeface="Times New Roman"/>
              </a:rPr>
              <a:t> correctly.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u="heavy"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PET</a:t>
            </a:r>
            <a:r>
              <a:rPr dirty="0" u="heavy" sz="2000" spc="-4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scans</a:t>
            </a:r>
            <a:r>
              <a:rPr dirty="0" u="heavy" sz="2000" spc="-4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can</a:t>
            </a:r>
            <a:r>
              <a:rPr dirty="0" u="heavy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evaluate:</a:t>
            </a:r>
            <a:endParaRPr sz="2000">
              <a:latin typeface="Times New Roman"/>
              <a:cs typeface="Times New Roman"/>
            </a:endParaRPr>
          </a:p>
          <a:p>
            <a:pPr marL="12700" marR="6087110">
              <a:lnSpc>
                <a:spcPct val="150000"/>
              </a:lnSpc>
            </a:pP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seizures 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Alzhei</a:t>
            </a:r>
            <a:r>
              <a:rPr dirty="0" sz="2000" spc="-30">
                <a:solidFill>
                  <a:srgbClr val="2F2B20"/>
                </a:solidFill>
                <a:latin typeface="Times New Roman"/>
                <a:cs typeface="Times New Roman"/>
              </a:rPr>
              <a:t>m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e</a:t>
            </a:r>
            <a:r>
              <a:rPr dirty="0" sz="2000" spc="80">
                <a:solidFill>
                  <a:srgbClr val="2F2B20"/>
                </a:solidFill>
                <a:latin typeface="Times New Roman"/>
                <a:cs typeface="Times New Roman"/>
              </a:rPr>
              <a:t>r</a:t>
            </a:r>
            <a:r>
              <a:rPr dirty="0" sz="2000" spc="-105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dirty="0" sz="2000">
                <a:solidFill>
                  <a:srgbClr val="2F2B20"/>
                </a:solidFill>
                <a:latin typeface="Times New Roman"/>
                <a:cs typeface="Times New Roman"/>
              </a:rPr>
              <a:t>s  </a:t>
            </a:r>
            <a:r>
              <a:rPr dirty="0" sz="2000" spc="-5">
                <a:solidFill>
                  <a:srgbClr val="2F2B20"/>
                </a:solidFill>
                <a:latin typeface="Times New Roman"/>
                <a:cs typeface="Times New Roman"/>
              </a:rPr>
              <a:t>tumors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0325" y="317335"/>
            <a:ext cx="6223345" cy="62233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كلية المستقبل الجامعة الفحوصات الشعاعية2  المرحلة الثالثة</dc:title>
  <dcterms:created xsi:type="dcterms:W3CDTF">2023-09-21T20:00:45Z</dcterms:created>
  <dcterms:modified xsi:type="dcterms:W3CDTF">2023-09-21T20:00:45Z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2023-09-21T00:00:00Z</vt:filetime>
  </property>
</Properties>
</file>