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3" r:id="rId3"/>
    <p:sldId id="256" r:id="rId4"/>
    <p:sldId id="259" r:id="rId5"/>
    <p:sldId id="275" r:id="rId6"/>
    <p:sldId id="277" r:id="rId7"/>
    <p:sldId id="278" r:id="rId8"/>
    <p:sldId id="274" r:id="rId9"/>
    <p:sldId id="276" r:id="rId10"/>
    <p:sldId id="267" r:id="rId11"/>
    <p:sldId id="258" r:id="rId12"/>
    <p:sldId id="264" r:id="rId13"/>
    <p:sldId id="273" r:id="rId14"/>
    <p:sldId id="265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04FCE4-2E3F-4C14-8C3E-F94A523D2B4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40A16F-FED0-46C6-8C80-030CDAF37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4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0A16F-FED0-46C6-8C80-030CDAF375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6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9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20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4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0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6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4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6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9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5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5A6F5-07D9-41F6-B813-22EB97B5E8AF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C677-DE54-4C5B-AE53-84BC910E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15616" y="1759312"/>
            <a:ext cx="698477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</a:t>
            </a:r>
            <a:r>
              <a:rPr lang="en-US" sz="4500" b="1" i="1" dirty="0" smtClean="0">
                <a:solidFill>
                  <a:srgbClr val="FF0000"/>
                </a:solidFill>
                <a:latin typeface="Verdana"/>
              </a:rPr>
              <a:t>edical terminology</a:t>
            </a:r>
          </a:p>
          <a:p>
            <a:pPr algn="ctr"/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 smtClean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l" rtl="0">
              <a:lnSpc>
                <a:spcPct val="150000"/>
              </a:lnSpc>
            </a:pPr>
            <a:r>
              <a:rPr lang="en-US" sz="1100" b="1" smtClean="0">
                <a:solidFill>
                  <a:prstClr val="black"/>
                </a:solidFill>
                <a:latin typeface="Verdana"/>
              </a:rPr>
              <a:t>M.B.CH.B      D.O.S              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Verdana"/>
              </a:rPr>
              <a:t>Department 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4431" r="2551" b="62580"/>
          <a:stretch/>
        </p:blipFill>
        <p:spPr bwMode="auto">
          <a:xfrm>
            <a:off x="238802" y="13647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3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63647"/>
          <a:stretch/>
        </p:blipFill>
        <p:spPr bwMode="auto">
          <a:xfrm>
            <a:off x="134800" y="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" b="70000"/>
          <a:stretch/>
        </p:blipFill>
        <p:spPr bwMode="auto">
          <a:xfrm>
            <a:off x="0" y="116632"/>
            <a:ext cx="91277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79965" cy="594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9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208912" cy="1368152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i="1" dirty="0" smtClean="0">
                <a:solidFill>
                  <a:srgbClr val="FF0000"/>
                </a:solidFill>
              </a:rPr>
              <a:t>Medical Terminology   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/>
              <a:t> </a:t>
            </a:r>
            <a:r>
              <a:rPr lang="en-US" sz="3600" b="1" dirty="0" smtClean="0"/>
              <a:t>                          </a:t>
            </a:r>
            <a:r>
              <a:rPr lang="en-US" sz="2800" b="1" dirty="0" err="1" smtClean="0">
                <a:solidFill>
                  <a:srgbClr val="00B0F0"/>
                </a:solidFill>
              </a:rPr>
              <a:t>Prefix</a:t>
            </a:r>
            <a:r>
              <a:rPr lang="en-US" sz="2800" b="1" dirty="0" err="1" smtClean="0"/>
              <a:t>+Root+</a:t>
            </a:r>
            <a:r>
              <a:rPr lang="en-US" sz="2800" b="1" dirty="0" err="1" smtClean="0">
                <a:solidFill>
                  <a:srgbClr val="00B050"/>
                </a:solidFill>
              </a:rPr>
              <a:t>Suffix</a:t>
            </a:r>
            <a:r>
              <a:rPr lang="en-US" sz="2800" b="1" dirty="0" smtClean="0"/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Medical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Term</a:t>
            </a:r>
            <a:r>
              <a:rPr lang="en-US" sz="2800" b="1" dirty="0" smtClean="0"/>
              <a:t>     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00B0F0"/>
                </a:solidFill>
              </a:rPr>
              <a:t>Prefix</a:t>
            </a:r>
            <a:r>
              <a:rPr lang="en-US" sz="2800" b="1" dirty="0" smtClean="0"/>
              <a:t>+ </a:t>
            </a:r>
            <a:r>
              <a:rPr lang="en-US" sz="2800" b="1" dirty="0" err="1" smtClean="0">
                <a:solidFill>
                  <a:srgbClr val="7030A0"/>
                </a:solidFill>
              </a:rPr>
              <a:t>Root</a:t>
            </a:r>
            <a:r>
              <a:rPr lang="en-US" sz="2800" b="1" dirty="0" err="1" smtClean="0"/>
              <a:t>+</a:t>
            </a:r>
            <a:r>
              <a:rPr lang="en-US" sz="2800" b="1" dirty="0" err="1" smtClean="0">
                <a:solidFill>
                  <a:srgbClr val="7030A0"/>
                </a:solidFill>
              </a:rPr>
              <a:t>Root</a:t>
            </a:r>
            <a:r>
              <a:rPr lang="en-US" sz="2800" b="1" dirty="0" err="1" smtClean="0"/>
              <a:t>+</a:t>
            </a:r>
            <a:r>
              <a:rPr lang="en-US" sz="2800" b="1" dirty="0" err="1" smtClean="0">
                <a:solidFill>
                  <a:srgbClr val="00B050"/>
                </a:solidFill>
              </a:rPr>
              <a:t>Suffix</a:t>
            </a:r>
            <a:r>
              <a:rPr lang="en-US" sz="2800" b="1" dirty="0" smtClean="0"/>
              <a:t>  =</a:t>
            </a:r>
            <a:r>
              <a:rPr lang="en-US" sz="2800" b="1" dirty="0" smtClean="0">
                <a:solidFill>
                  <a:srgbClr val="FF0000"/>
                </a:solidFill>
              </a:rPr>
              <a:t>Medical Term          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 </a:t>
            </a:r>
            <a:r>
              <a:rPr lang="en-US" sz="2800" b="1" dirty="0" smtClean="0"/>
              <a:t>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Root</a:t>
            </a:r>
            <a:r>
              <a:rPr lang="en-US" sz="2800" b="1" dirty="0" err="1" smtClean="0"/>
              <a:t>+Suffix</a:t>
            </a:r>
            <a:r>
              <a:rPr lang="en-US" sz="2800" b="1" dirty="0" smtClean="0"/>
              <a:t>=  </a:t>
            </a:r>
            <a:r>
              <a:rPr lang="en-US" sz="2800" b="1" dirty="0" smtClean="0">
                <a:solidFill>
                  <a:srgbClr val="FF0000"/>
                </a:solidFill>
              </a:rPr>
              <a:t>Medical Term     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280920" cy="496855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suffix </a:t>
            </a:r>
            <a:r>
              <a:rPr lang="en-US" sz="2400" b="1" dirty="0" smtClean="0">
                <a:solidFill>
                  <a:schemeClr val="tx1"/>
                </a:solidFill>
              </a:rPr>
              <a:t>is last part  of medical term .A  suffix  is the word that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s added to the  of the  end of the word  root or combing form  to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Change  its </a:t>
            </a:r>
            <a:r>
              <a:rPr lang="en-US" sz="2400" b="1" dirty="0" err="1" smtClean="0">
                <a:solidFill>
                  <a:schemeClr val="tx1"/>
                </a:solidFill>
              </a:rPr>
              <a:t>meaning,when</a:t>
            </a:r>
            <a:r>
              <a:rPr lang="en-US" sz="2400" b="1" dirty="0" smtClean="0">
                <a:solidFill>
                  <a:schemeClr val="tx1"/>
                </a:solidFill>
              </a:rPr>
              <a:t>  ever  you change the suffix you  change the meaning of the word  .The suffix may be group of letters                                                  </a:t>
            </a:r>
          </a:p>
          <a:p>
            <a:pPr algn="l" rtl="0"/>
            <a:r>
              <a:rPr lang="en-US" sz="2400" b="1" dirty="0" smtClean="0">
                <a:solidFill>
                  <a:srgbClr val="00B0F0"/>
                </a:solidFill>
              </a:rPr>
              <a:t>All</a:t>
            </a:r>
            <a:r>
              <a:rPr lang="en-US" sz="2400" b="1" dirty="0" smtClean="0">
                <a:solidFill>
                  <a:srgbClr val="FF0000"/>
                </a:solidFill>
              </a:rPr>
              <a:t>   Medical  Terms  must have  Suffix  +</a:t>
            </a:r>
            <a:r>
              <a:rPr lang="en-US" sz="2400" b="1" dirty="0" smtClean="0">
                <a:solidFill>
                  <a:srgbClr val="7030A0"/>
                </a:solidFill>
              </a:rPr>
              <a:t>Root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 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</a:t>
            </a:r>
            <a:r>
              <a:rPr lang="en-US" sz="2400" b="1" dirty="0" smtClean="0">
                <a:solidFill>
                  <a:srgbClr val="00B0F0"/>
                </a:solidFill>
              </a:rPr>
              <a:t>Types   of  Suffixes             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 1-  </a:t>
            </a:r>
            <a:r>
              <a:rPr lang="en-US" sz="2400" b="1" dirty="0" smtClean="0">
                <a:solidFill>
                  <a:srgbClr val="C00000"/>
                </a:solidFill>
              </a:rPr>
              <a:t>Grammatical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Suffix</a:t>
            </a:r>
            <a:r>
              <a:rPr lang="en-US" sz="2400" b="1" dirty="0" smtClean="0">
                <a:solidFill>
                  <a:schemeClr val="tx1"/>
                </a:solidFill>
              </a:rPr>
              <a:t> 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2-  </a:t>
            </a:r>
            <a:r>
              <a:rPr lang="en-US" sz="2400" b="1" dirty="0" smtClean="0">
                <a:solidFill>
                  <a:srgbClr val="C00000"/>
                </a:solidFill>
              </a:rPr>
              <a:t>Diagnostic </a:t>
            </a:r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</a:rPr>
              <a:t>Suffix </a:t>
            </a:r>
            <a:r>
              <a:rPr lang="en-US" sz="2400" b="1" dirty="0" smtClean="0">
                <a:solidFill>
                  <a:schemeClr val="tx1"/>
                </a:solidFill>
              </a:rPr>
              <a:t>        (Tests )</a:t>
            </a:r>
          </a:p>
          <a:p>
            <a:pPr marL="457200" indent="-457200" algn="l" rtl="0">
              <a:buAutoNum type="arabicPlain" startAt="3"/>
            </a:pP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Pathological</a:t>
            </a:r>
            <a:r>
              <a:rPr lang="en-US" sz="2400" b="1" dirty="0" smtClean="0">
                <a:solidFill>
                  <a:schemeClr val="tx1"/>
                </a:solidFill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</a:rPr>
              <a:t> Suffix              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4 -    </a:t>
            </a:r>
            <a:r>
              <a:rPr lang="en-US" sz="2400" b="1" dirty="0" smtClean="0">
                <a:solidFill>
                  <a:srgbClr val="C00000"/>
                </a:solidFill>
              </a:rPr>
              <a:t>Surgical  Procedure       </a:t>
            </a:r>
            <a:r>
              <a:rPr lang="en-US" sz="2400" b="1" dirty="0" smtClean="0">
                <a:solidFill>
                  <a:srgbClr val="00B050"/>
                </a:solidFill>
              </a:rPr>
              <a:t>Suffix  </a:t>
            </a:r>
            <a:r>
              <a:rPr lang="en-US" sz="2400" b="1" dirty="0" smtClean="0">
                <a:solidFill>
                  <a:schemeClr val="tx1"/>
                </a:solidFill>
              </a:rPr>
              <a:t>  (Operation )           </a:t>
            </a:r>
          </a:p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5-     </a:t>
            </a:r>
            <a:r>
              <a:rPr lang="en-US" sz="2400" b="1" dirty="0" smtClean="0">
                <a:solidFill>
                  <a:srgbClr val="C00000"/>
                </a:solidFill>
              </a:rPr>
              <a:t>Disease                    ( 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Signs and  Symptoms )                  </a:t>
            </a:r>
          </a:p>
          <a:p>
            <a:pPr algn="l" rtl="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Grammatical    Suffix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" b="63774"/>
          <a:stretch/>
        </p:blipFill>
        <p:spPr bwMode="auto">
          <a:xfrm>
            <a:off x="971600" y="168440"/>
            <a:ext cx="7326814" cy="59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Noun suffixes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49288"/>
            <a:ext cx="8640960" cy="6408712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93654"/>
              </p:ext>
            </p:extLst>
          </p:nvPr>
        </p:nvGraphicFramePr>
        <p:xfrm>
          <a:off x="467544" y="692695"/>
          <a:ext cx="8568952" cy="584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47482"/>
                <a:gridCol w="1530414"/>
                <a:gridCol w="1894574"/>
                <a:gridCol w="1096482"/>
              </a:tblGrid>
              <a:tr h="37414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Definition                    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Example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Meaning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Suffix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en-US" sz="1800" b="1" smtClean="0"/>
                        <a:t>Persistent and exaggerated phobia    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Phob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ia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r>
                        <a:rPr lang="en-US" sz="1800" dirty="0" smtClean="0"/>
                        <a:t>            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r>
                        <a:rPr lang="en-US" sz="1800" dirty="0" err="1" smtClean="0"/>
                        <a:t>ia</a:t>
                      </a:r>
                      <a:r>
                        <a:rPr lang="en-US" sz="1800" dirty="0" smtClean="0"/>
                        <a:t>            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Chronic dependence to alcohol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Alcohol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ism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-ism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Acid condition of body                        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Acido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sis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-sis  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Lack of muscle tone                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solidFill>
                            <a:srgbClr val="00B050"/>
                          </a:solidFill>
                        </a:rPr>
                        <a:t>Aton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r>
                        <a:rPr lang="ar-IQ" sz="1800" b="1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      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F0"/>
                          </a:solidFill>
                        </a:rPr>
                        <a:t>Condition   </a:t>
                      </a:r>
                      <a:endParaRPr lang="en-US" sz="1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-y              </a:t>
                      </a:r>
                      <a:endParaRPr lang="en-US" sz="1800" b="1" dirty="0"/>
                    </a:p>
                  </a:txBody>
                  <a:tcPr/>
                </a:tc>
              </a:tr>
              <a:tr h="54899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 of body tissues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b="1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b="1" smtClean="0">
                          <a:solidFill>
                            <a:srgbClr val="00B050"/>
                          </a:solidFill>
                        </a:rPr>
                        <a:t>Phsio</a:t>
                      </a:r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logy  </a:t>
                      </a:r>
                      <a:r>
                        <a:rPr lang="en-US" b="1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Study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of    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        -logy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/>
                        <a:t>   </a:t>
                      </a:r>
                      <a:r>
                        <a:rPr lang="en-US" b="1" dirty="0" smtClean="0"/>
                        <a:t>Study and treatment mental illness        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Psych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iatry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Medical specialty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iatry</a:t>
                      </a:r>
                      <a:r>
                        <a:rPr lang="en-US" sz="1800" b="1" dirty="0" smtClean="0"/>
                        <a:t>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Study and treatment of aged group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Ger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iatrics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Medical specialty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iatrics</a:t>
                      </a:r>
                      <a:r>
                        <a:rPr lang="en-US" sz="1800" b="1" dirty="0" smtClean="0"/>
                        <a:t>      </a:t>
                      </a:r>
                      <a:r>
                        <a:rPr lang="ar-IQ" sz="1800" b="1" dirty="0" smtClean="0"/>
                        <a:t> 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   Study and treatment</a:t>
                      </a:r>
                      <a:r>
                        <a:rPr lang="en-US" b="1" baseline="0" dirty="0" smtClean="0"/>
                        <a:t> of joints and  muscles     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Orthoped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ics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Medical specialty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/>
                        <a:t>ics</a:t>
                      </a:r>
                      <a:r>
                        <a:rPr lang="ar-IQ" sz="1800" b="1" dirty="0" smtClean="0"/>
                        <a:t> -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ar-IQ" b="1" dirty="0" smtClean="0"/>
                        <a:t>                  </a:t>
                      </a:r>
                      <a:r>
                        <a:rPr lang="en-US" b="1" dirty="0" smtClean="0"/>
                        <a:t>Physician skilled in diagnosis and treatment of heart diseases  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cardiolog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ist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Specialist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in field of study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ist</a:t>
                      </a:r>
                      <a:r>
                        <a:rPr lang="en-US" sz="1800" b="1" dirty="0" smtClean="0"/>
                        <a:t>           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IQ" b="1" dirty="0" smtClean="0"/>
                        <a:t>               </a:t>
                      </a:r>
                      <a:r>
                        <a:rPr lang="en-US" b="1" dirty="0" smtClean="0"/>
                        <a:t>Who specialized in diagnosis    and treatment of children diseases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pediatric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ian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Specialist in field of study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-</a:t>
                      </a:r>
                      <a:r>
                        <a:rPr lang="en-US" sz="1800" b="1" dirty="0" err="1" smtClean="0"/>
                        <a:t>ian</a:t>
                      </a:r>
                      <a:r>
                        <a:rPr lang="en-US" sz="1800" b="1" baseline="0" dirty="0" smtClean="0"/>
                        <a:t>          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9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6" r="2111" b="62561"/>
          <a:stretch/>
        </p:blipFill>
        <p:spPr bwMode="auto">
          <a:xfrm>
            <a:off x="628065" y="217538"/>
            <a:ext cx="7887870" cy="64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" t="4889" r="-1" b="78449"/>
          <a:stretch/>
        </p:blipFill>
        <p:spPr bwMode="auto">
          <a:xfrm>
            <a:off x="-96547" y="656692"/>
            <a:ext cx="933709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3012"/>
          <a:stretch/>
        </p:blipFill>
        <p:spPr bwMode="auto">
          <a:xfrm>
            <a:off x="53752" y="101787"/>
            <a:ext cx="9036496" cy="6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3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9" b="63804"/>
          <a:stretch/>
        </p:blipFill>
        <p:spPr bwMode="auto">
          <a:xfrm>
            <a:off x="0" y="111313"/>
            <a:ext cx="9144000" cy="663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83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62229"/>
          <a:stretch/>
        </p:blipFill>
        <p:spPr bwMode="auto">
          <a:xfrm>
            <a:off x="1" y="117765"/>
            <a:ext cx="9100127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8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241</Words>
  <Application>Microsoft Office PowerPoint</Application>
  <PresentationFormat>عرض على الشاشة (3:4)‏</PresentationFormat>
  <Paragraphs>70</Paragraphs>
  <Slides>13</Slides>
  <Notes>1</Notes>
  <HiddenSlides>1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نسق Office</vt:lpstr>
      <vt:lpstr>سمة Office</vt:lpstr>
      <vt:lpstr>عرض تقديمي في PowerPoint</vt:lpstr>
      <vt:lpstr>Medical Terminology                                 Prefix+Root+Suffix=Medical Term      Prefix+ Root+Root+Suffix  =Medical Term                                     Root+Suffix=  Medical Term               </vt:lpstr>
      <vt:lpstr>عرض تقديمي في PowerPoint</vt:lpstr>
      <vt:lpstr>Noun suffixes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Terminology                                 Prefix+Root+Suffix=Medical Term                                           Root+Root+Suffix</dc:title>
  <dc:creator>Maher</dc:creator>
  <cp:lastModifiedBy>Maher</cp:lastModifiedBy>
  <cp:revision>94</cp:revision>
  <dcterms:created xsi:type="dcterms:W3CDTF">2022-10-21T15:35:05Z</dcterms:created>
  <dcterms:modified xsi:type="dcterms:W3CDTF">2023-11-10T16:20:05Z</dcterms:modified>
</cp:coreProperties>
</file>