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71" r:id="rId2"/>
    <p:sldId id="256" r:id="rId3"/>
    <p:sldId id="259" r:id="rId4"/>
    <p:sldId id="257" r:id="rId5"/>
    <p:sldId id="263" r:id="rId6"/>
    <p:sldId id="264" r:id="rId7"/>
    <p:sldId id="258" r:id="rId8"/>
    <p:sldId id="261" r:id="rId9"/>
    <p:sldId id="262" r:id="rId10"/>
    <p:sldId id="272" r:id="rId11"/>
    <p:sldId id="260" r:id="rId12"/>
    <p:sldId id="265" r:id="rId13"/>
    <p:sldId id="268" r:id="rId14"/>
    <p:sldId id="269" r:id="rId15"/>
    <p:sldId id="267" r:id="rId16"/>
    <p:sldId id="270" r:id="rId1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4CD7623-401D-4215-840B-82E66A621ABB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44DA2D9-E75A-4409-B465-10AF143B3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7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DA2D9-E75A-4409-B465-10AF143B3C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3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5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0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3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2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8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4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8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4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5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1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B8E0C-CBEE-4E07-851D-602B57B5D38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5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93205" y="260648"/>
            <a:ext cx="8229600" cy="280831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3068960"/>
            <a:ext cx="8784976" cy="3672408"/>
          </a:xfrm>
        </p:spPr>
        <p:txBody>
          <a:bodyPr/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</a:rPr>
              <a:t>Medical Terminology</a:t>
            </a:r>
          </a:p>
          <a:p>
            <a:pPr algn="ctr" rtl="0"/>
            <a:r>
              <a:rPr lang="en-US" sz="2400" b="1" dirty="0" smtClean="0">
                <a:solidFill>
                  <a:srgbClr val="00B050"/>
                </a:solidFill>
              </a:rPr>
              <a:t>Second stage</a:t>
            </a:r>
          </a:p>
          <a:p>
            <a:pPr algn="ctr" rtl="0"/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     </a:t>
            </a:r>
            <a:r>
              <a:rPr lang="en-US" sz="3600" b="1" dirty="0" smtClean="0">
                <a:solidFill>
                  <a:srgbClr val="0070C0"/>
                </a:solidFill>
              </a:rPr>
              <a:t>Al- </a:t>
            </a:r>
            <a:r>
              <a:rPr lang="en-US" sz="3600" b="1" dirty="0" err="1" smtClean="0">
                <a:solidFill>
                  <a:srgbClr val="0070C0"/>
                </a:solidFill>
              </a:rPr>
              <a:t>Mastaqabal</a:t>
            </a:r>
            <a:r>
              <a:rPr lang="en-US" sz="3600" b="1" dirty="0" smtClean="0">
                <a:solidFill>
                  <a:srgbClr val="0070C0"/>
                </a:solidFill>
              </a:rPr>
              <a:t> university </a:t>
            </a:r>
          </a:p>
          <a:p>
            <a:pPr algn="ctr" rtl="0"/>
            <a:r>
              <a:rPr lang="en-US" sz="2800" b="1" dirty="0" smtClean="0">
                <a:solidFill>
                  <a:srgbClr val="C00000"/>
                </a:solidFill>
              </a:rPr>
              <a:t>Collage of science and healthy and medical Technology</a:t>
            </a:r>
          </a:p>
          <a:p>
            <a:pPr marL="0" indent="0" algn="ctr" rtl="0">
              <a:buNone/>
            </a:pPr>
            <a:r>
              <a:rPr lang="en-US" sz="2800" b="1" dirty="0" smtClean="0"/>
              <a:t>Department of Anesthesia Technology</a:t>
            </a:r>
          </a:p>
          <a:p>
            <a:pPr marL="0" indent="0" algn="l" rtl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Dr.Talib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chichan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Dr.Mohmoud</a:t>
            </a:r>
            <a:r>
              <a:rPr lang="en-US" sz="2800" b="1" i="1" dirty="0" smtClean="0">
                <a:solidFill>
                  <a:srgbClr val="FF0000"/>
                </a:solidFill>
              </a:rPr>
              <a:t> Al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maukhter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8" t="7175" r="14448" b="20860"/>
          <a:stretch/>
        </p:blipFill>
        <p:spPr bwMode="auto">
          <a:xfrm>
            <a:off x="3203849" y="116632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619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29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0"/>
            <a:ext cx="8712968" cy="652534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Diagnostic Studies of the Cardiovascular System</a:t>
            </a:r>
          </a:p>
          <a:p>
            <a:pPr algn="l" rtl="0"/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717656"/>
              </p:ext>
            </p:extLst>
          </p:nvPr>
        </p:nvGraphicFramePr>
        <p:xfrm>
          <a:off x="179512" y="692696"/>
          <a:ext cx="7934326" cy="426720"/>
        </p:xfrm>
        <a:graphic>
          <a:graphicData uri="http://schemas.openxmlformats.org/drawingml/2006/table">
            <a:tbl>
              <a:tblPr/>
              <a:tblGrid>
                <a:gridCol w="3967163"/>
                <a:gridCol w="3967163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1" cap="all" dirty="0">
                          <a:effectLst/>
                          <a:latin typeface="inherit"/>
                        </a:rPr>
                        <a:t>TERM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 cap="all" dirty="0">
                          <a:effectLst/>
                          <a:latin typeface="inherit"/>
                        </a:rPr>
                        <a:t>DEFINITION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150571"/>
              </p:ext>
            </p:extLst>
          </p:nvPr>
        </p:nvGraphicFramePr>
        <p:xfrm>
          <a:off x="251520" y="1124744"/>
          <a:ext cx="7992888" cy="975360"/>
        </p:xfrm>
        <a:graphic>
          <a:graphicData uri="http://schemas.openxmlformats.org/drawingml/2006/table">
            <a:tbl>
              <a:tblPr/>
              <a:tblGrid>
                <a:gridCol w="3024336"/>
                <a:gridCol w="4968552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Doppler echocardiography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An echo is the reflection of an ultrasound wave off a structure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which back to the transducer</a:t>
                      </a:r>
                      <a:r>
                        <a:rPr lang="ar-IQ" b="1" dirty="0" smtClean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 is 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sen</a:t>
                      </a:r>
                      <a:r>
                        <a:rPr lang="en-US" b="0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t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3419872" y="20608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b="1" dirty="0">
                <a:solidFill>
                  <a:srgbClr val="0070C0"/>
                </a:solidFill>
              </a:rPr>
              <a:t>A Doppler echocardiography uses </a:t>
            </a:r>
            <a:r>
              <a:rPr lang="en-US" dirty="0">
                <a:solidFill>
                  <a:srgbClr val="0070C0"/>
                </a:solidFill>
              </a:rPr>
              <a:t>Doppler ultrasonography to evaluate blood flow patterns and directions in the heart and records them</a:t>
            </a:r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622851"/>
              </p:ext>
            </p:extLst>
          </p:nvPr>
        </p:nvGraphicFramePr>
        <p:xfrm>
          <a:off x="323528" y="3261177"/>
          <a:ext cx="7934326" cy="701040"/>
        </p:xfrm>
        <a:graphic>
          <a:graphicData uri="http://schemas.openxmlformats.org/drawingml/2006/table">
            <a:tbl>
              <a:tblPr/>
              <a:tblGrid>
                <a:gridCol w="3024336"/>
                <a:gridCol w="4909990"/>
              </a:tblGrid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0" dirty="0" smtClean="0">
                          <a:effectLst/>
                          <a:latin typeface="inherit"/>
                        </a:rPr>
                        <a:t>     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Doppler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ultrasonography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smtClean="0">
                          <a:solidFill>
                            <a:srgbClr val="92D050"/>
                          </a:solidFill>
                          <a:effectLst/>
                          <a:latin typeface="inherit"/>
                        </a:rPr>
                        <a:t>   Ultra means beyond, farther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8" name="مستطيل 7"/>
          <p:cNvSpPr/>
          <p:nvPr/>
        </p:nvSpPr>
        <p:spPr>
          <a:xfrm>
            <a:off x="3419872" y="3660976"/>
            <a:ext cx="471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B0F0"/>
                </a:solidFill>
              </a:rPr>
              <a:t>Doppler ultrasonography uses ultrasound imaging to look at the structures and blood flow of the beating heart.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-1825780" y="4735398"/>
            <a:ext cx="4685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Echocardiogram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347864" y="4643066"/>
            <a:ext cx="471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B050"/>
                </a:solidFill>
              </a:rPr>
              <a:t>An echocardiogram is a graphic reading of the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heart movement from  </a:t>
            </a:r>
            <a:r>
              <a:rPr lang="en-US" b="1" dirty="0" smtClean="0">
                <a:solidFill>
                  <a:srgbClr val="00B050"/>
                </a:solidFill>
              </a:rPr>
              <a:t>an</a:t>
            </a:r>
            <a:r>
              <a:rPr lang="ar-IQ" b="1" dirty="0" smtClean="0">
                <a:solidFill>
                  <a:srgbClr val="00B050"/>
                </a:solidFill>
              </a:rPr>
              <a:t> 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176718" y="4909431"/>
            <a:ext cx="2671138" cy="37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ultrasonography</a:t>
            </a:r>
            <a:r>
              <a:rPr lang="en-US" dirty="0"/>
              <a:t>.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49142" y="5564016"/>
            <a:ext cx="2611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Echocardiography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3275856" y="55240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</a:rPr>
              <a:t>A echocardiography is a </a:t>
            </a:r>
            <a:r>
              <a:rPr lang="en-US" b="1" dirty="0" smtClean="0">
                <a:solidFill>
                  <a:srgbClr val="C00000"/>
                </a:solidFill>
              </a:rPr>
              <a:t>noninvasive </a:t>
            </a:r>
            <a:r>
              <a:rPr lang="en-US" b="1" dirty="0">
                <a:solidFill>
                  <a:srgbClr val="C00000"/>
                </a:solidFill>
              </a:rPr>
              <a:t>diagnostic procedure used to record the movement and structure of the heart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179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55272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Coronary artery</a:t>
            </a:r>
          </a:p>
          <a:p>
            <a:pPr marL="0" indent="0" algn="l" rtl="0">
              <a:buNone/>
            </a:pPr>
            <a:r>
              <a:rPr lang="en-US" sz="2400" b="1" dirty="0">
                <a:solidFill>
                  <a:srgbClr val="FF0000"/>
                </a:solidFill>
              </a:rPr>
              <a:t>disease (CAD</a:t>
            </a:r>
            <a:r>
              <a:rPr lang="en-US" sz="2400" b="1" dirty="0" smtClean="0">
                <a:solidFill>
                  <a:srgbClr val="FF0000"/>
                </a:solidFill>
              </a:rPr>
              <a:t>)                </a:t>
            </a:r>
            <a:r>
              <a:rPr lang="en-US" sz="1800" b="1" dirty="0" smtClean="0">
                <a:solidFill>
                  <a:srgbClr val="002060"/>
                </a:solidFill>
              </a:rPr>
              <a:t>is </a:t>
            </a:r>
            <a:r>
              <a:rPr lang="en-US" sz="1800" b="1" dirty="0">
                <a:solidFill>
                  <a:srgbClr val="002060"/>
                </a:solidFill>
              </a:rPr>
              <a:t>a condition affecting the arteries of the heart </a:t>
            </a:r>
            <a:r>
              <a:rPr lang="en-US" sz="1800" b="1" dirty="0" smtClean="0">
                <a:solidFill>
                  <a:srgbClr val="002060"/>
                </a:solidFill>
              </a:rPr>
              <a:t>that cause</a:t>
            </a:r>
          </a:p>
          <a:p>
            <a:pPr marL="0" indent="0" algn="l" rtl="0">
              <a:buNone/>
            </a:pPr>
            <a:r>
              <a:rPr lang="en-US" sz="2000" dirty="0" smtClean="0"/>
              <a:t>                                                 </a:t>
            </a:r>
            <a:r>
              <a:rPr lang="en-US" sz="1800" b="1" dirty="0" smtClean="0">
                <a:solidFill>
                  <a:srgbClr val="002060"/>
                </a:solidFill>
              </a:rPr>
              <a:t>a reduction </a:t>
            </a:r>
            <a:r>
              <a:rPr lang="en-US" sz="1800" b="1" dirty="0">
                <a:solidFill>
                  <a:srgbClr val="002060"/>
                </a:solidFill>
              </a:rPr>
              <a:t>of blood flow to </a:t>
            </a:r>
            <a:r>
              <a:rPr lang="en-US" sz="1800" b="1" dirty="0" smtClean="0">
                <a:solidFill>
                  <a:srgbClr val="002060"/>
                </a:solidFill>
              </a:rPr>
              <a:t>the myocardium               </a:t>
            </a:r>
          </a:p>
          <a:p>
            <a:pPr marL="0" indent="0" algn="l" rtl="0">
              <a:buNone/>
            </a:pPr>
            <a:r>
              <a:rPr lang="en-US" sz="2000" dirty="0" smtClean="0"/>
              <a:t>                                                                                                                                                 </a:t>
            </a:r>
          </a:p>
          <a:p>
            <a:pPr marL="0" indent="0" algn="l" rtl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                                                                                      </a:t>
            </a:r>
          </a:p>
          <a:p>
            <a:pPr marL="0" indent="0" algn="l" rtl="0">
              <a:buNone/>
            </a:pPr>
            <a:endParaRPr lang="en-US" sz="2000" dirty="0"/>
          </a:p>
          <a:p>
            <a:pPr marL="0" indent="0" algn="l" rtl="0">
              <a:buNone/>
            </a:pPr>
            <a:endParaRPr lang="en-US" sz="2000" dirty="0" smtClean="0"/>
          </a:p>
          <a:p>
            <a:pPr marL="0" indent="0" algn="l" rtl="0">
              <a:buNone/>
            </a:pPr>
            <a:endParaRPr lang="en-US" sz="2000" dirty="0"/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FF0000"/>
                </a:solidFill>
              </a:rPr>
              <a:t>Myocardial </a:t>
            </a:r>
            <a:r>
              <a:rPr lang="en-US" sz="2000" b="1" dirty="0" smtClean="0">
                <a:solidFill>
                  <a:srgbClr val="FF0000"/>
                </a:solidFill>
              </a:rPr>
              <a:t>Infarction                                                                                                                   </a:t>
            </a:r>
          </a:p>
          <a:p>
            <a:pPr marL="0" indent="0" algn="l" rtl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      Thrill                  </a:t>
            </a:r>
            <a:r>
              <a:rPr lang="en-US" sz="2800" dirty="0"/>
              <a:t> </a:t>
            </a:r>
            <a:r>
              <a:rPr lang="en-US" sz="1800" b="1" dirty="0">
                <a:solidFill>
                  <a:srgbClr val="C00000"/>
                </a:solidFill>
              </a:rPr>
              <a:t>is a vibration felt over an area of the patient’s body caused by </a:t>
            </a:r>
            <a:r>
              <a:rPr lang="en-US" sz="1800" b="1" dirty="0" smtClean="0">
                <a:solidFill>
                  <a:srgbClr val="C00000"/>
                </a:solidFill>
              </a:rPr>
              <a:t>    </a:t>
            </a:r>
            <a:r>
              <a:rPr lang="ar-IQ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  </a:t>
            </a:r>
            <a:r>
              <a:rPr lang="ar-IQ" sz="1800" b="1" dirty="0" smtClean="0">
                <a:solidFill>
                  <a:srgbClr val="C00000"/>
                </a:solidFill>
              </a:rPr>
              <a:t>                 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ar-IQ" sz="1800" b="1" dirty="0" smtClean="0">
                <a:solidFill>
                  <a:srgbClr val="C00000"/>
                </a:solidFill>
              </a:rPr>
              <a:t>                         </a:t>
            </a:r>
            <a:r>
              <a:rPr lang="en-US" sz="1800" b="1" dirty="0" smtClean="0"/>
              <a:t>turbulent </a:t>
            </a:r>
            <a:r>
              <a:rPr lang="en-US" sz="1800" b="1" dirty="0"/>
              <a:t>blood flow</a:t>
            </a:r>
            <a:r>
              <a:rPr lang="en-US" sz="1800" b="1" dirty="0" smtClean="0"/>
              <a:t>.     </a:t>
            </a:r>
            <a:endParaRPr lang="en-US" sz="1800" b="1" dirty="0" smtClean="0">
              <a:solidFill>
                <a:srgbClr val="FF000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-38023" y="1340768"/>
            <a:ext cx="1907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Hypertension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818783" y="1476556"/>
            <a:ext cx="63252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7030A0"/>
                </a:solidFill>
              </a:rPr>
              <a:t>is a common condition characterized by an elevated blood pressure when there is an abnormally high amount of pressure on the arteries.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-38023" y="2264098"/>
            <a:ext cx="1807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Hypotension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844841" y="2264098"/>
            <a:ext cx="63365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70C0"/>
                </a:solidFill>
              </a:rPr>
              <a:t>is a condition characterized by a low blood pressure or when there is not an adequate amount of pressure in the arteries for normal perfusion</a:t>
            </a:r>
            <a:r>
              <a:rPr lang="en-US" dirty="0"/>
              <a:t>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818783" y="3187428"/>
            <a:ext cx="6158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An MI is necrosis of part of the cardiac muscle caused by an obstruction of the coronary artery that affects the heart ability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to pump</a:t>
            </a:r>
            <a:r>
              <a:rPr lang="en-US" dirty="0"/>
              <a:t>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-38022" y="4102919"/>
            <a:ext cx="2305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Pericardial effusion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555776" y="4137889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is the escape of fluid into the pericardial sac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0" y="4535476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Pericarditis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555776" y="4571142"/>
            <a:ext cx="4081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is the inflammation of the pericardium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-42433" y="5877272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Murmur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2094430" y="588166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 a humming or a gentle blowing such as a heart murmur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1117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28600"/>
            <a:ext cx="8784976" cy="67127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t="7550" r="26650" b="73118"/>
          <a:stretch/>
        </p:blipFill>
        <p:spPr bwMode="auto">
          <a:xfrm>
            <a:off x="251520" y="0"/>
            <a:ext cx="4176464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" t="5418" r="14700" b="73144"/>
          <a:stretch/>
        </p:blipFill>
        <p:spPr bwMode="auto">
          <a:xfrm>
            <a:off x="4427984" y="116632"/>
            <a:ext cx="460851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t="6529" r="6761" b="78781"/>
          <a:stretch/>
        </p:blipFill>
        <p:spPr bwMode="auto">
          <a:xfrm>
            <a:off x="251520" y="2519095"/>
            <a:ext cx="4176464" cy="155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" r="5675" b="76130"/>
          <a:stretch/>
        </p:blipFill>
        <p:spPr bwMode="auto">
          <a:xfrm>
            <a:off x="251521" y="4077072"/>
            <a:ext cx="417646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" b="73658"/>
          <a:stretch/>
        </p:blipFill>
        <p:spPr bwMode="auto">
          <a:xfrm>
            <a:off x="4427984" y="2564905"/>
            <a:ext cx="4608512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3001" r="7193" b="77578"/>
          <a:stretch/>
        </p:blipFill>
        <p:spPr bwMode="auto">
          <a:xfrm>
            <a:off x="4427984" y="4797152"/>
            <a:ext cx="460851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913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7413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t="3496" b="73152"/>
          <a:stretch/>
        </p:blipFill>
        <p:spPr bwMode="auto">
          <a:xfrm>
            <a:off x="107504" y="188641"/>
            <a:ext cx="4032448" cy="242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5" r="16791" b="70831"/>
          <a:stretch/>
        </p:blipFill>
        <p:spPr bwMode="auto">
          <a:xfrm>
            <a:off x="4139952" y="188641"/>
            <a:ext cx="4824536" cy="242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3558" r="16396" b="73005"/>
          <a:stretch/>
        </p:blipFill>
        <p:spPr bwMode="auto">
          <a:xfrm>
            <a:off x="145615" y="2276872"/>
            <a:ext cx="432048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t="5730" b="71896"/>
          <a:stretch/>
        </p:blipFill>
        <p:spPr bwMode="auto">
          <a:xfrm>
            <a:off x="4427984" y="2132856"/>
            <a:ext cx="4536504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4396" r="4964" b="73633"/>
          <a:stretch/>
        </p:blipFill>
        <p:spPr bwMode="auto">
          <a:xfrm>
            <a:off x="4427984" y="4509120"/>
            <a:ext cx="4536504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4385" r="14776" b="73336"/>
          <a:stretch/>
        </p:blipFill>
        <p:spPr bwMode="auto">
          <a:xfrm>
            <a:off x="145615" y="4581128"/>
            <a:ext cx="428236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45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88640"/>
            <a:ext cx="8964488" cy="6480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9" b="71039"/>
          <a:stretch/>
        </p:blipFill>
        <p:spPr bwMode="auto">
          <a:xfrm>
            <a:off x="166025" y="283124"/>
            <a:ext cx="4509694" cy="321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1" b="71186"/>
          <a:stretch/>
        </p:blipFill>
        <p:spPr bwMode="auto">
          <a:xfrm>
            <a:off x="166025" y="3501008"/>
            <a:ext cx="450969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" b="72591"/>
          <a:stretch/>
        </p:blipFill>
        <p:spPr bwMode="auto">
          <a:xfrm>
            <a:off x="4675719" y="3429000"/>
            <a:ext cx="4468281" cy="318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6" b="71230"/>
          <a:stretch/>
        </p:blipFill>
        <p:spPr bwMode="auto">
          <a:xfrm>
            <a:off x="4714096" y="285041"/>
            <a:ext cx="4391526" cy="309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69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3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475656" y="3573016"/>
            <a:ext cx="604867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9600" dirty="0" smtClean="0">
                <a:solidFill>
                  <a:srgbClr val="FF0000"/>
                </a:solidFill>
                <a:cs typeface="+mj-cs"/>
              </a:rPr>
              <a:t>Thank you</a:t>
            </a:r>
            <a:endParaRPr lang="en-US" sz="9600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185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ar-IQ" dirty="0" smtClean="0"/>
              <a:t/>
            </a:r>
            <a:br>
              <a:rPr lang="ar-IQ" dirty="0" smtClean="0"/>
            </a:br>
            <a:r>
              <a:rPr lang="ar-IQ" u="sng" dirty="0"/>
              <a:t/>
            </a:r>
            <a:br>
              <a:rPr lang="ar-IQ" u="sng" dirty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u="sng" dirty="0"/>
              <a:t/>
            </a:r>
            <a:br>
              <a:rPr lang="ar-IQ" u="sng" dirty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r>
              <a:rPr lang="ar-IQ" dirty="0" smtClean="0"/>
              <a:t/>
            </a:r>
            <a:br>
              <a:rPr lang="ar-IQ" dirty="0" smtClean="0"/>
            </a:b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IQ" dirty="0" smtClean="0"/>
              <a:t/>
            </a:r>
            <a:br>
              <a:rPr lang="ar-IQ" dirty="0" smtClean="0"/>
            </a:br>
            <a:endParaRPr lang="ar-IQ" dirty="0"/>
          </a:p>
          <a:p>
            <a:r>
              <a:rPr lang="ar-IQ" dirty="0" smtClean="0"/>
              <a:t/>
            </a:r>
            <a:br>
              <a:rPr lang="ar-IQ" dirty="0" smtClean="0"/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68" y="865348"/>
            <a:ext cx="32385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29739"/>
            <a:ext cx="593898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16878" y="294290"/>
            <a:ext cx="7035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/>
            <a:r>
              <a:rPr lang="en-US" sz="2800" b="1" dirty="0" smtClean="0">
                <a:solidFill>
                  <a:srgbClr val="FF0000"/>
                </a:solidFill>
              </a:rPr>
              <a:t>Medical Terminology of the Cardiovascular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972079" y="294290"/>
            <a:ext cx="518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>
                <a:solidFill>
                  <a:srgbClr val="FF0000"/>
                </a:solidFill>
              </a:rPr>
              <a:t>System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68" y="1017748"/>
            <a:ext cx="32385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10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79512" y="116632"/>
            <a:ext cx="8964488" cy="6624736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Cardiovascular System is composed from </a:t>
            </a:r>
            <a:r>
              <a:rPr lang="en-US" dirty="0" smtClean="0"/>
              <a:t>;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1-Heart </a:t>
            </a:r>
            <a:r>
              <a:rPr lang="en-US" sz="2400" b="1" dirty="0" smtClean="0"/>
              <a:t>                                  </a:t>
            </a:r>
            <a:r>
              <a:rPr lang="en-US" sz="2400" b="1" dirty="0" smtClean="0">
                <a:solidFill>
                  <a:srgbClr val="7030A0"/>
                </a:solidFill>
              </a:rPr>
              <a:t>2- Blood </a:t>
            </a:r>
            <a:r>
              <a:rPr lang="en-US" sz="2400" b="1" dirty="0" err="1" smtClean="0">
                <a:solidFill>
                  <a:srgbClr val="7030A0"/>
                </a:solidFill>
              </a:rPr>
              <a:t>vesseles</a:t>
            </a:r>
            <a:r>
              <a:rPr lang="en-US" sz="2400" b="1" dirty="0" smtClean="0">
                <a:solidFill>
                  <a:srgbClr val="7030A0"/>
                </a:solidFill>
              </a:rPr>
              <a:t>                         </a:t>
            </a:r>
            <a:r>
              <a:rPr lang="en-US" sz="2400" b="1" dirty="0" smtClean="0">
                <a:solidFill>
                  <a:srgbClr val="00B0F0"/>
                </a:solidFill>
              </a:rPr>
              <a:t>3- Blood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400" b="1" dirty="0" err="1" smtClean="0">
                <a:solidFill>
                  <a:srgbClr val="FF0000"/>
                </a:solidFill>
              </a:rPr>
              <a:t>Cardi</a:t>
            </a:r>
            <a:r>
              <a:rPr lang="en-US" sz="2400" b="1" dirty="0" smtClean="0">
                <a:solidFill>
                  <a:srgbClr val="FF0000"/>
                </a:solidFill>
              </a:rPr>
              <a:t>/o</a:t>
            </a:r>
            <a:r>
              <a:rPr lang="en-US" sz="2400" b="1" dirty="0" smtClean="0"/>
              <a:t>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Vas/o ,</a:t>
            </a:r>
            <a:r>
              <a:rPr lang="en-US" sz="2400" b="1" dirty="0" err="1" smtClean="0">
                <a:solidFill>
                  <a:srgbClr val="FF0000"/>
                </a:solidFill>
              </a:rPr>
              <a:t>Vascul</a:t>
            </a:r>
            <a:r>
              <a:rPr lang="en-US" sz="2400" b="1" dirty="0" smtClean="0">
                <a:solidFill>
                  <a:srgbClr val="FF0000"/>
                </a:solidFill>
              </a:rPr>
              <a:t>/o </a:t>
            </a:r>
            <a:r>
              <a:rPr lang="en-US" sz="2400" b="1" dirty="0" err="1" smtClean="0">
                <a:solidFill>
                  <a:srgbClr val="FF0000"/>
                </a:solidFill>
              </a:rPr>
              <a:t>Ang</a:t>
            </a:r>
            <a:r>
              <a:rPr lang="en-US" sz="2400" b="1" dirty="0" smtClean="0">
                <a:solidFill>
                  <a:srgbClr val="FF0000"/>
                </a:solidFill>
              </a:rPr>
              <a:t>/o             Ham/o ,</a:t>
            </a:r>
            <a:r>
              <a:rPr lang="en-US" sz="2400" b="1" dirty="0" err="1" smtClean="0">
                <a:solidFill>
                  <a:srgbClr val="FF0000"/>
                </a:solidFill>
              </a:rPr>
              <a:t>Haem</a:t>
            </a:r>
            <a:r>
              <a:rPr lang="en-US" sz="2400" b="1" dirty="0" smtClean="0">
                <a:solidFill>
                  <a:srgbClr val="FF0000"/>
                </a:solidFill>
              </a:rPr>
              <a:t>/o      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Two Atria </a:t>
            </a:r>
            <a:r>
              <a:rPr lang="en-US" sz="2400" b="1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Atrium</a:t>
            </a:r>
            <a:r>
              <a:rPr lang="en-US" sz="2400" b="1" dirty="0" smtClean="0"/>
              <a:t>)            </a:t>
            </a:r>
            <a:r>
              <a:rPr lang="en-US" sz="2400" b="1" dirty="0" smtClean="0">
                <a:solidFill>
                  <a:srgbClr val="0070C0"/>
                </a:solidFill>
              </a:rPr>
              <a:t>Arteries</a:t>
            </a:r>
            <a:r>
              <a:rPr lang="en-US" sz="2400" b="1" dirty="0" smtClean="0"/>
              <a:t> (</a:t>
            </a:r>
            <a:r>
              <a:rPr lang="en-US" sz="2400" b="1" dirty="0" smtClean="0">
                <a:solidFill>
                  <a:srgbClr val="FF0000"/>
                </a:solidFill>
              </a:rPr>
              <a:t>Artery</a:t>
            </a:r>
            <a:r>
              <a:rPr lang="en-US" sz="2400" b="1" dirty="0" smtClean="0"/>
              <a:t>)                 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Leucocytes</a:t>
            </a:r>
            <a:r>
              <a:rPr lang="en-US" sz="2400" b="1" dirty="0" smtClean="0"/>
              <a:t> (</a:t>
            </a:r>
            <a:r>
              <a:rPr lang="en-US" sz="2400" b="1" dirty="0" err="1" smtClean="0">
                <a:solidFill>
                  <a:srgbClr val="FF0000"/>
                </a:solidFill>
              </a:rPr>
              <a:t>wBc</a:t>
            </a:r>
            <a:r>
              <a:rPr lang="en-US" sz="2400" b="1" dirty="0" smtClean="0"/>
              <a:t>)  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Atrio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               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Arteri</a:t>
            </a:r>
            <a:r>
              <a:rPr lang="en-US" sz="2400" b="1" dirty="0" smtClean="0">
                <a:solidFill>
                  <a:srgbClr val="FF0000"/>
                </a:solidFill>
              </a:rPr>
              <a:t>/o                        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Leuco</a:t>
            </a:r>
            <a:r>
              <a:rPr lang="en-US" sz="2400" b="1" dirty="0" smtClean="0"/>
              <a:t>/</a:t>
            </a:r>
            <a:r>
              <a:rPr lang="en-US" sz="2400" b="1" dirty="0" err="1" smtClean="0">
                <a:solidFill>
                  <a:srgbClr val="FF0000"/>
                </a:solidFill>
              </a:rPr>
              <a:t>cyto</a:t>
            </a:r>
            <a:r>
              <a:rPr lang="en-US" sz="2400" b="1" dirty="0" smtClean="0"/>
              <a:t>   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Two Ventricles </a:t>
            </a:r>
            <a:r>
              <a:rPr lang="en-US" sz="2400" b="1" dirty="0" smtClean="0"/>
              <a:t>(</a:t>
            </a:r>
            <a:r>
              <a:rPr lang="en-US" sz="2400" b="1" dirty="0" err="1" smtClean="0">
                <a:solidFill>
                  <a:srgbClr val="7030A0"/>
                </a:solidFill>
              </a:rPr>
              <a:t>Ventricule</a:t>
            </a:r>
            <a:r>
              <a:rPr lang="en-US" sz="2400" b="1" dirty="0" smtClean="0"/>
              <a:t>)      </a:t>
            </a:r>
            <a:r>
              <a:rPr lang="en-US" sz="2400" b="1" dirty="0" smtClean="0">
                <a:solidFill>
                  <a:srgbClr val="7030A0"/>
                </a:solidFill>
              </a:rPr>
              <a:t> Vein                               Erythrocytes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C00000"/>
                </a:solidFill>
              </a:rPr>
              <a:t>Ventricul</a:t>
            </a:r>
            <a:r>
              <a:rPr lang="en-US" sz="2400" b="1" dirty="0" smtClean="0"/>
              <a:t>/o                                  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Veno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smtClean="0"/>
              <a:t>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Erythr</a:t>
            </a:r>
            <a:r>
              <a:rPr lang="en-US" sz="2400" b="1" dirty="0" smtClean="0">
                <a:solidFill>
                  <a:srgbClr val="FF0000"/>
                </a:solidFill>
              </a:rPr>
              <a:t>/o </a:t>
            </a:r>
            <a:r>
              <a:rPr lang="en-US" sz="2400" b="1" dirty="0" smtClean="0"/>
              <a:t>,</a:t>
            </a:r>
            <a:r>
              <a:rPr lang="en-US" sz="2400" b="1" dirty="0" err="1" smtClean="0">
                <a:solidFill>
                  <a:srgbClr val="FF0000"/>
                </a:solidFill>
              </a:rPr>
              <a:t>Erythocyt</a:t>
            </a:r>
            <a:r>
              <a:rPr lang="en-US" sz="2400" b="1" dirty="0" smtClean="0"/>
              <a:t>/o </a:t>
            </a:r>
          </a:p>
          <a:p>
            <a:pPr marL="0" indent="0" algn="l" rtl="0">
              <a:buNone/>
            </a:pPr>
            <a:r>
              <a:rPr lang="en-US" sz="2400" b="1" dirty="0" smtClean="0"/>
              <a:t>Valve  (</a:t>
            </a:r>
            <a:r>
              <a:rPr lang="en-US" sz="2400" b="1" dirty="0" err="1" smtClean="0">
                <a:solidFill>
                  <a:srgbClr val="FF0000"/>
                </a:solidFill>
              </a:rPr>
              <a:t>Valv</a:t>
            </a:r>
            <a:r>
              <a:rPr lang="en-US" sz="2400" b="1" dirty="0" smtClean="0">
                <a:solidFill>
                  <a:srgbClr val="FF0000"/>
                </a:solidFill>
              </a:rPr>
              <a:t>/o) (</a:t>
            </a:r>
            <a:r>
              <a:rPr lang="en-US" sz="2400" b="1" dirty="0" err="1" smtClean="0">
                <a:solidFill>
                  <a:srgbClr val="FF0000"/>
                </a:solidFill>
              </a:rPr>
              <a:t>Valvul</a:t>
            </a:r>
            <a:r>
              <a:rPr lang="en-US" sz="2400" b="1" dirty="0" smtClean="0">
                <a:solidFill>
                  <a:srgbClr val="FF0000"/>
                </a:solidFill>
              </a:rPr>
              <a:t>/o</a:t>
            </a:r>
            <a:r>
              <a:rPr lang="en-US" sz="2400" b="1" dirty="0" smtClean="0"/>
              <a:t>)      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Phleb</a:t>
            </a:r>
            <a:r>
              <a:rPr lang="en-US" sz="2400" b="1" dirty="0" smtClean="0"/>
              <a:t>/o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Thrombocytes</a:t>
            </a:r>
            <a:r>
              <a:rPr lang="en-US" sz="2400" b="1" dirty="0" smtClean="0"/>
              <a:t>(</a:t>
            </a:r>
            <a:r>
              <a:rPr lang="en-US" sz="2400" b="1" dirty="0" smtClean="0">
                <a:solidFill>
                  <a:srgbClr val="00B050"/>
                </a:solidFill>
              </a:rPr>
              <a:t>platelet</a:t>
            </a:r>
            <a:r>
              <a:rPr lang="en-US" sz="2400" b="1" dirty="0" smtClean="0"/>
              <a:t>)</a:t>
            </a:r>
          </a:p>
          <a:p>
            <a:pPr marL="0" indent="0" algn="l" rtl="0">
              <a:buNone/>
            </a:pPr>
            <a:r>
              <a:rPr lang="en-US" b="1" dirty="0" smtClean="0"/>
              <a:t>Example ; </a:t>
            </a:r>
            <a:r>
              <a:rPr lang="en-US" sz="2400" b="1" dirty="0" smtClean="0">
                <a:solidFill>
                  <a:srgbClr val="00B0F0"/>
                </a:solidFill>
              </a:rPr>
              <a:t>1-Cardiomegaly  2-Cardiovascular 3-Artiomegaly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00B0F0"/>
                </a:solidFill>
              </a:rPr>
              <a:t>4-Ventriculomegaly    5-Ventricular </a:t>
            </a:r>
            <a:r>
              <a:rPr lang="en-US" sz="2400" b="1" dirty="0" err="1" smtClean="0">
                <a:solidFill>
                  <a:srgbClr val="00B0F0"/>
                </a:solidFill>
              </a:rPr>
              <a:t>dysarrythermia</a:t>
            </a:r>
            <a:r>
              <a:rPr lang="en-US" sz="2400" b="1" dirty="0" smtClean="0">
                <a:solidFill>
                  <a:srgbClr val="00B0F0"/>
                </a:solidFill>
              </a:rPr>
              <a:t>    6-Valvulitis     </a:t>
            </a:r>
          </a:p>
          <a:p>
            <a:pPr marL="0" indent="0" algn="l" rtl="0">
              <a:buNone/>
            </a:pPr>
            <a:r>
              <a:rPr lang="en-US" sz="2800" b="1" dirty="0" smtClean="0"/>
              <a:t>Examples for blood vessels; </a:t>
            </a:r>
            <a:r>
              <a:rPr lang="en-US" sz="2400" b="1" dirty="0" smtClean="0">
                <a:solidFill>
                  <a:srgbClr val="FF0000"/>
                </a:solidFill>
              </a:rPr>
              <a:t>1-Arteriosclerosis 2-</a:t>
            </a:r>
            <a:r>
              <a:rPr lang="en-US" sz="2400" b="1" dirty="0" smtClean="0"/>
              <a:t>Venoclosis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3-phlebistis  4-phlebocarcinoma 5-Vasodilation 6-Angioma 7-Angitis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8-Angiography   </a:t>
            </a:r>
            <a:r>
              <a:rPr lang="en-US" sz="2800" b="1" dirty="0" smtClean="0"/>
              <a:t>Examples for Blood </a:t>
            </a:r>
            <a:r>
              <a:rPr lang="en-US" sz="2400" b="1" dirty="0" smtClean="0">
                <a:solidFill>
                  <a:srgbClr val="7030A0"/>
                </a:solidFill>
              </a:rPr>
              <a:t>1-Hematuria 2-Hypoxia  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3-thrombocytopania 2-Thrombitis 3-Thrombogenesis  4-Leuckopenia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5-Leuckcytogenesis   6-Erthocytopenia  7-Erthocytogensis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9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Word Root and Combining Vowel for Cardiovascular Terms</a:t>
            </a:r>
            <a:endParaRPr lang="en-US" dirty="0"/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917841"/>
              </p:ext>
            </p:extLst>
          </p:nvPr>
        </p:nvGraphicFramePr>
        <p:xfrm>
          <a:off x="251520" y="764704"/>
          <a:ext cx="8562302" cy="590581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73672"/>
                <a:gridCol w="1887554"/>
                <a:gridCol w="2047776"/>
                <a:gridCol w="2053300"/>
              </a:tblGrid>
              <a:tr h="536059"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    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Root Word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Root  Wood</a:t>
                      </a:r>
                      <a:endParaRPr lang="en-US" dirty="0"/>
                    </a:p>
                  </a:txBody>
                  <a:tcPr/>
                </a:tc>
              </a:tr>
              <a:tr h="47205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Epicardium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Epi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cardi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Vessel                      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Angio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  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Pericardium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Pericardi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(o)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Aorta                       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Aort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   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Myocardium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Myocardi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Artery              Arteriole            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Arter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 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Arteri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            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Arteriol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632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Atrium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Atri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Vein                             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Ven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    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8007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Ventricle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Ventricul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err="1" smtClean="0">
                          <a:solidFill>
                            <a:srgbClr val="7030A0"/>
                          </a:solidFill>
                        </a:rPr>
                        <a:t>Venule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                        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Venul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   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8007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Mediastinum   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Mediastin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(o)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IQ" sz="20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Valve                                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Valv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  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8007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Sound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Ech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Heart                           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Cardi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   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8007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sinus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Sin(o)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Endocardium              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Endocardi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 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765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350785"/>
            <a:ext cx="8944439" cy="6336704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800" b="1" dirty="0">
                <a:solidFill>
                  <a:srgbClr val="FF0000"/>
                </a:solidFill>
              </a:rPr>
              <a:t>Diseases and Conditions of the Cardiovascular System</a:t>
            </a:r>
          </a:p>
          <a:p>
            <a:pPr algn="l" rtl="0"/>
            <a:r>
              <a:rPr lang="en-US" dirty="0" smtClean="0"/>
              <a:t>(</a:t>
            </a:r>
            <a:r>
              <a:rPr lang="en-US" dirty="0" err="1" smtClean="0"/>
              <a:t>Atheroscro</a:t>
            </a:r>
            <a:r>
              <a:rPr lang="en-US" dirty="0" smtClean="0"/>
              <a:t> </a:t>
            </a:r>
            <a:r>
              <a:rPr lang="en-US" dirty="0" err="1" smtClean="0"/>
              <a:t>sisAAtherosclerosistherosclerosis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114579"/>
              </p:ext>
            </p:extLst>
          </p:nvPr>
        </p:nvGraphicFramePr>
        <p:xfrm>
          <a:off x="22691" y="836712"/>
          <a:ext cx="8726414" cy="504056"/>
        </p:xfrm>
        <a:graphic>
          <a:graphicData uri="http://schemas.openxmlformats.org/drawingml/2006/table">
            <a:tbl>
              <a:tblPr/>
              <a:tblGrid>
                <a:gridCol w="3024336"/>
                <a:gridCol w="5702078"/>
              </a:tblGrid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en-US" b="1" cap="all" dirty="0">
                          <a:effectLst/>
                          <a:latin typeface="inherit"/>
                        </a:rPr>
                        <a:t>TERM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ctr"/>
                      <a:r>
                        <a:rPr lang="en-US" b="1" cap="all" dirty="0" smtClean="0">
                          <a:effectLst/>
                          <a:latin typeface="inherit"/>
                        </a:rPr>
                        <a:t>         DEFINITION</a:t>
                      </a:r>
                      <a:endParaRPr lang="en-US" b="1" cap="all" dirty="0">
                        <a:effectLst/>
                        <a:latin typeface="inherit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-1560" y="1340768"/>
            <a:ext cx="1649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Angiopathy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947242" y="1340768"/>
            <a:ext cx="3664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  <a:r>
              <a:rPr lang="en-US" sz="2000" b="1" dirty="0"/>
              <a:t>is a disease of the blood vessels</a:t>
            </a:r>
            <a:r>
              <a:rPr lang="en-US" dirty="0"/>
              <a:t>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-180528" y="1861042"/>
            <a:ext cx="232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Angina pectoris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274492" y="1837882"/>
            <a:ext cx="68695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/>
              <a:t>Angina pectoris is thoracic pain caused by spasms in the coronary arteries caused by not enough oxygen to the myocardium of the </a:t>
            </a:r>
            <a:r>
              <a:rPr lang="en-US" sz="2000" b="1" dirty="0" smtClean="0"/>
              <a:t>heart (</a:t>
            </a:r>
            <a:r>
              <a:rPr lang="en-US" sz="2000" b="1" dirty="0" err="1" smtClean="0"/>
              <a:t>angi</a:t>
            </a:r>
            <a:r>
              <a:rPr lang="en-US" sz="2000" b="1" dirty="0" smtClean="0"/>
              <a:t>= blood </a:t>
            </a:r>
            <a:r>
              <a:rPr lang="en-US" sz="2000" b="1" dirty="0" err="1" smtClean="0"/>
              <a:t>vessel,pector</a:t>
            </a:r>
            <a:r>
              <a:rPr lang="en-US" sz="2000" b="1" dirty="0" smtClean="0"/>
              <a:t>=breast)</a:t>
            </a:r>
            <a:endParaRPr lang="en-US" sz="2000" b="1" dirty="0"/>
          </a:p>
        </p:txBody>
      </p:sp>
      <p:sp>
        <p:nvSpPr>
          <p:cNvPr id="9" name="مستطيل 8"/>
          <p:cNvSpPr/>
          <p:nvPr/>
        </p:nvSpPr>
        <p:spPr>
          <a:xfrm>
            <a:off x="0" y="2771185"/>
            <a:ext cx="2146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Atherosclerosis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891883" y="2832740"/>
            <a:ext cx="3374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Ather</a:t>
            </a:r>
            <a:r>
              <a:rPr lang="en-US" sz="2000" b="1" dirty="0"/>
              <a:t>(o) refers to an artery.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5352224" y="2864876"/>
            <a:ext cx="3172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sclerosis refers to hardening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-468560" y="3149805"/>
            <a:ext cx="9157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means the </a:t>
            </a:r>
            <a:r>
              <a:rPr lang="en-US" b="1" dirty="0"/>
              <a:t>build-up of fatty plaque or cholesterol in the lining of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423878" y="3473301"/>
            <a:ext cx="667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arteries. The walls become thick, fibrotic and calcified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-51959" y="3866612"/>
            <a:ext cx="2163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Arteriosclerosis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2286000" y="3864628"/>
            <a:ext cx="6403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/>
              <a:t>hardening of the arteries due to calcification, thickening and loss of elasticity</a:t>
            </a:r>
            <a:r>
              <a:rPr lang="en-US" dirty="0"/>
              <a:t>.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88119" y="4615666"/>
            <a:ext cx="1645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Arrhythmia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1781106" y="4700474"/>
            <a:ext cx="5383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Arrhythmia means an irregular heart rhythm.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-189898" y="5100951"/>
            <a:ext cx="2301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Blood pressure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236071" y="5208673"/>
            <a:ext cx="6946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/>
              <a:t>the pressure exerted on the walls of the arteries by the circulating blood volume</a:t>
            </a:r>
            <a:r>
              <a:rPr lang="en-US" dirty="0"/>
              <a:t>.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-222884" y="5916559"/>
            <a:ext cx="2056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Bradycardia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781106" y="5978114"/>
            <a:ext cx="5861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sz="2000" b="1" dirty="0"/>
              <a:t>means a heart rate less than 60 beats per minute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436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</a:rPr>
              <a:t>Tachycardia </a:t>
            </a:r>
            <a:r>
              <a:rPr lang="en-US" sz="2400" dirty="0" smtClean="0"/>
              <a:t>  </a:t>
            </a:r>
            <a:r>
              <a:rPr lang="en-US" sz="2000" b="1" dirty="0" smtClean="0"/>
              <a:t>  </a:t>
            </a:r>
            <a:r>
              <a:rPr lang="en-US" sz="2000" b="1" dirty="0" smtClean="0">
                <a:solidFill>
                  <a:srgbClr val="00B050"/>
                </a:solidFill>
              </a:rPr>
              <a:t>means  heart beats is more100 per minute         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 Bruit                      </a:t>
            </a:r>
            <a:r>
              <a:rPr lang="en-US" sz="2000" b="1" dirty="0">
                <a:solidFill>
                  <a:srgbClr val="002060"/>
                </a:solidFill>
              </a:rPr>
              <a:t>A blowing or swishing sound caused by turbulent blood </a:t>
            </a:r>
            <a:r>
              <a:rPr lang="en-US" sz="2000" b="1" dirty="0" smtClean="0">
                <a:solidFill>
                  <a:srgbClr val="002060"/>
                </a:solidFill>
              </a:rPr>
              <a:t> flow   heard   when auscultating diseased carotid arteries </a:t>
            </a:r>
          </a:p>
          <a:p>
            <a:pPr marL="0" indent="0" algn="ctr" rtl="0">
              <a:buNone/>
            </a:pPr>
            <a:r>
              <a:rPr lang="en-US" sz="20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Cardiac </a:t>
            </a:r>
            <a:r>
              <a:rPr lang="en-US" sz="2400" b="1" dirty="0">
                <a:solidFill>
                  <a:srgbClr val="FF0000"/>
                </a:solidFill>
              </a:rPr>
              <a:t>arrest</a:t>
            </a: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sz="2000" b="1" dirty="0">
                <a:solidFill>
                  <a:srgbClr val="00B050"/>
                </a:solidFill>
              </a:rPr>
              <a:t>A </a:t>
            </a:r>
            <a:r>
              <a:rPr lang="en-US" sz="2000" b="1" dirty="0" smtClean="0">
                <a:solidFill>
                  <a:srgbClr val="00B050"/>
                </a:solidFill>
              </a:rPr>
              <a:t>cardiac </a:t>
            </a:r>
            <a:r>
              <a:rPr lang="en-US" sz="2000" b="1" dirty="0">
                <a:solidFill>
                  <a:srgbClr val="00B050"/>
                </a:solidFill>
              </a:rPr>
              <a:t>arrest is a sudden stoppage of cardiac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circulation    and cardiac output  </a:t>
            </a:r>
          </a:p>
          <a:p>
            <a:pPr marL="0" indent="0" algn="l" rtl="0">
              <a:buNone/>
            </a:pPr>
            <a:r>
              <a:rPr lang="en-US" sz="2400" b="1" dirty="0">
                <a:solidFill>
                  <a:srgbClr val="FF0000"/>
                </a:solidFill>
              </a:rPr>
              <a:t>Cardiogenic </a:t>
            </a:r>
            <a:r>
              <a:rPr lang="en-US" sz="2400" b="1" dirty="0" smtClean="0">
                <a:solidFill>
                  <a:srgbClr val="FF0000"/>
                </a:solidFill>
              </a:rPr>
              <a:t>shock  </a:t>
            </a:r>
            <a:r>
              <a:rPr lang="en-US" sz="2000" b="1" dirty="0" smtClean="0">
                <a:solidFill>
                  <a:srgbClr val="00B0F0"/>
                </a:solidFill>
              </a:rPr>
              <a:t>The condition </a:t>
            </a:r>
            <a:r>
              <a:rPr lang="en-US" sz="2000" b="1" dirty="0" err="1" smtClean="0">
                <a:solidFill>
                  <a:srgbClr val="00B0F0"/>
                </a:solidFill>
              </a:rPr>
              <a:t>charactised</a:t>
            </a:r>
            <a:r>
              <a:rPr lang="en-US" sz="2000" b="1" dirty="0" smtClean="0">
                <a:solidFill>
                  <a:srgbClr val="00B0F0"/>
                </a:solidFill>
              </a:rPr>
              <a:t> by inadequate blood flow to   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</a:t>
            </a:r>
            <a:r>
              <a:rPr lang="en-US" sz="2000" b="1" dirty="0" smtClean="0">
                <a:solidFill>
                  <a:srgbClr val="00B0F0"/>
                </a:solidFill>
              </a:rPr>
              <a:t>the body associated with myocardial infraction resulting in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</a:t>
            </a:r>
            <a:r>
              <a:rPr lang="en-US" sz="2000" b="1" dirty="0" smtClean="0">
                <a:solidFill>
                  <a:srgbClr val="00B0F0"/>
                </a:solidFill>
              </a:rPr>
              <a:t>low output                                      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Cardiomyopathy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is a disease of the myocardium causing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enlargement of heart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Congestive heart       </a:t>
            </a:r>
            <a:r>
              <a:rPr lang="en-US" sz="2000" b="1" dirty="0" smtClean="0">
                <a:solidFill>
                  <a:srgbClr val="7030A0"/>
                </a:solidFill>
              </a:rPr>
              <a:t>is condition in which the cardiac output is impaired and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Failure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</a:t>
            </a:r>
            <a:r>
              <a:rPr lang="en-US" sz="2000" b="1" dirty="0" smtClean="0">
                <a:solidFill>
                  <a:srgbClr val="C00000"/>
                </a:solidFill>
              </a:rPr>
              <a:t>unable to meet the need of the body causing  an abnormal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                                       accumulation of fluid or backup of fluid  and peripheral edema</a:t>
            </a:r>
          </a:p>
          <a:p>
            <a:pPr marL="0" indent="0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Hemostasis       </a:t>
            </a:r>
            <a:r>
              <a:rPr lang="en-US" sz="2000" dirty="0" smtClean="0">
                <a:solidFill>
                  <a:srgbClr val="0070C0"/>
                </a:solidFill>
              </a:rPr>
              <a:t>is </a:t>
            </a:r>
            <a:r>
              <a:rPr lang="en-US" sz="2000" dirty="0">
                <a:solidFill>
                  <a:srgbClr val="0070C0"/>
                </a:solidFill>
              </a:rPr>
              <a:t>the halting of </a:t>
            </a:r>
            <a:r>
              <a:rPr lang="en-US" sz="2000" b="1" dirty="0" smtClean="0">
                <a:solidFill>
                  <a:srgbClr val="0070C0"/>
                </a:solidFill>
              </a:rPr>
              <a:t>bleeding </a:t>
            </a:r>
            <a:r>
              <a:rPr lang="en-US" sz="2000" b="1" dirty="0">
                <a:solidFill>
                  <a:srgbClr val="0070C0"/>
                </a:solidFill>
              </a:rPr>
              <a:t>by the coagulation process </a:t>
            </a:r>
            <a:r>
              <a:rPr lang="en-US" sz="2000" b="1" dirty="0" smtClean="0">
                <a:solidFill>
                  <a:srgbClr val="0070C0"/>
                </a:solidFill>
              </a:rPr>
              <a:t>or by chemical   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n-US" sz="2000" b="1" dirty="0" smtClean="0">
                <a:solidFill>
                  <a:srgbClr val="002060"/>
                </a:solidFill>
              </a:rPr>
              <a:t>or mechanical means    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Endocarditis</a:t>
            </a:r>
            <a:r>
              <a:rPr lang="en-US" sz="2400" dirty="0" smtClean="0">
                <a:solidFill>
                  <a:srgbClr val="FF0000"/>
                </a:solidFill>
              </a:rPr>
              <a:t>         </a:t>
            </a:r>
            <a:r>
              <a:rPr lang="en-US" sz="2000" b="1" dirty="0"/>
              <a:t>is the inflammation of the endocardium and heart valve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4171" y="6221923"/>
            <a:ext cx="1316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Ischemia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508430" y="6283478"/>
            <a:ext cx="5295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 </a:t>
            </a:r>
            <a:r>
              <a:rPr lang="en-US" sz="2000" b="1" dirty="0">
                <a:solidFill>
                  <a:srgbClr val="7030A0"/>
                </a:solidFill>
              </a:rPr>
              <a:t>is a decreased blood supply to a body part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3076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121790"/>
              </p:ext>
            </p:extLst>
          </p:nvPr>
        </p:nvGraphicFramePr>
        <p:xfrm>
          <a:off x="323528" y="609482"/>
          <a:ext cx="8640960" cy="631612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030484"/>
                <a:gridCol w="2610476"/>
              </a:tblGrid>
              <a:tr h="687636"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Definition  </a:t>
                      </a:r>
                      <a:r>
                        <a:rPr lang="en-US" sz="2800" dirty="0" smtClean="0"/>
                        <a:t>                                                               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Term  </a:t>
                      </a:r>
                      <a:r>
                        <a:rPr lang="en-US" sz="2400" dirty="0" smtClean="0"/>
                        <a:t>   </a:t>
                      </a:r>
                      <a:endParaRPr lang="en-US" sz="2400" dirty="0"/>
                    </a:p>
                  </a:txBody>
                  <a:tcPr/>
                </a:tc>
              </a:tr>
              <a:tr h="807225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The study of disorder</a:t>
                      </a:r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</a:rPr>
                        <a:t>  of the heart                                          </a:t>
                      </a: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Cardiology            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07225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Specialized in dis order of heart                                          </a:t>
                      </a: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Cardiologist              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65991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err="1" smtClean="0">
                          <a:solidFill>
                            <a:schemeClr val="tx2"/>
                          </a:solidFill>
                        </a:rPr>
                        <a:t>Subspeciality</a:t>
                      </a:r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 cardiologist</a:t>
                      </a:r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</a:rPr>
                        <a:t> can perform advanced cardiac procedure such Catherazition of the heart</a:t>
                      </a: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Intervential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Cardiologist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07225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Person can perform procedure on</a:t>
                      </a:r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</a:rPr>
                        <a:t> the heart and the blood vessels</a:t>
                      </a:r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                                                                                            </a:t>
                      </a: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Cardio surgeon              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07225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Person who works with body electrical and biological function</a:t>
                      </a: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Electrophysiologist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65991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Person study the heart electrical impulse                           </a:t>
                      </a: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Electrophysiologist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Cardiologist        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1835696" y="44049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>
                <a:solidFill>
                  <a:srgbClr val="FF0000"/>
                </a:solidFill>
              </a:rPr>
              <a:t>Cardiovascular Specialties</a:t>
            </a:r>
          </a:p>
        </p:txBody>
      </p:sp>
    </p:spTree>
    <p:extLst>
      <p:ext uri="{BB962C8B-B14F-4D97-AF65-F5344CB8AC3E}">
        <p14:creationId xmlns:p14="http://schemas.microsoft.com/office/powerpoint/2010/main" val="160231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5164" y="0"/>
            <a:ext cx="9027110" cy="6669360"/>
          </a:xfrm>
        </p:spPr>
        <p:txBody>
          <a:bodyPr/>
          <a:lstStyle/>
          <a:p>
            <a:pPr algn="l" rtl="0" fontAlgn="base"/>
            <a:r>
              <a:rPr lang="en-US" b="1" dirty="0" smtClean="0">
                <a:solidFill>
                  <a:srgbClr val="FF0000"/>
                </a:solidFill>
              </a:rPr>
              <a:t>Procedures of the Cardiovascular System </a:t>
            </a:r>
          </a:p>
          <a:p>
            <a:pPr algn="l" rtl="0" fontAlgn="base"/>
            <a:endParaRPr lang="en-US" b="1" dirty="0" smtClean="0"/>
          </a:p>
          <a:p>
            <a:pPr algn="l" rtl="0" fontAlgn="base"/>
            <a:r>
              <a:rPr lang="en-US" b="1" dirty="0" smtClean="0"/>
              <a:t>                            </a:t>
            </a:r>
          </a:p>
          <a:p>
            <a:pPr marL="0" indent="0" algn="l" rtl="0" fontAlgn="base">
              <a:buNone/>
            </a:pPr>
            <a:r>
              <a:rPr lang="en-US" b="1" dirty="0" smtClean="0"/>
              <a:t>     </a:t>
            </a:r>
          </a:p>
          <a:p>
            <a:pPr marL="0" indent="0" algn="l" rtl="0" fontAlgn="base">
              <a:buNone/>
            </a:pPr>
            <a:endParaRPr lang="en-US" b="1" dirty="0"/>
          </a:p>
          <a:p>
            <a:pPr marL="0" indent="0" algn="l" rtl="0" fontAlgn="base">
              <a:buNone/>
            </a:pPr>
            <a:endParaRPr lang="en-US" b="1" dirty="0" smtClean="0"/>
          </a:p>
          <a:p>
            <a:pPr marL="0" indent="0" algn="l" rtl="0" fontAlgn="base">
              <a:buNone/>
            </a:pPr>
            <a:r>
              <a:rPr lang="en-US" b="1" dirty="0" smtClean="0"/>
              <a:t>         </a:t>
            </a:r>
            <a:r>
              <a:rPr lang="en-US" sz="2800" b="1" dirty="0" smtClean="0"/>
              <a:t> </a:t>
            </a:r>
          </a:p>
          <a:p>
            <a:pPr marL="0" indent="0" algn="l" rtl="0" fontAlgn="base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Coronary artery  by pass</a:t>
            </a:r>
          </a:p>
          <a:p>
            <a:pPr marL="0" indent="0" algn="l" rtl="0" fontAlgn="base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graft </a:t>
            </a:r>
            <a:r>
              <a:rPr lang="en-US" sz="2800" b="1" dirty="0" smtClean="0"/>
              <a:t>(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CABG</a:t>
            </a:r>
            <a:r>
              <a:rPr lang="en-US" sz="2800" b="1" dirty="0" smtClean="0"/>
              <a:t>)</a:t>
            </a:r>
          </a:p>
          <a:p>
            <a:pPr marL="0" indent="0" algn="l" rtl="0" fontAlgn="base">
              <a:lnSpc>
                <a:spcPct val="150000"/>
              </a:lnSpc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Valvotomy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 </a:t>
            </a:r>
            <a:r>
              <a:rPr lang="en-US" sz="2800" b="1" dirty="0" smtClean="0"/>
              <a:t>                    i                                   </a:t>
            </a:r>
            <a:endParaRPr lang="en-US" sz="2800" b="1" dirty="0"/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163909"/>
              </p:ext>
            </p:extLst>
          </p:nvPr>
        </p:nvGraphicFramePr>
        <p:xfrm>
          <a:off x="323528" y="620688"/>
          <a:ext cx="7934326" cy="518160"/>
        </p:xfrm>
        <a:graphic>
          <a:graphicData uri="http://schemas.openxmlformats.org/drawingml/2006/table">
            <a:tbl>
              <a:tblPr/>
              <a:tblGrid>
                <a:gridCol w="2952328"/>
                <a:gridCol w="4981998"/>
              </a:tblGrid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cap="all" dirty="0">
                          <a:effectLst/>
                          <a:latin typeface="inherit"/>
                        </a:rPr>
                        <a:t>TERM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cap="all" dirty="0">
                          <a:effectLst/>
                          <a:latin typeface="inherit"/>
                        </a:rPr>
                        <a:t>DEFINITION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311401" y="1445937"/>
            <a:ext cx="3121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Cardiac catheterization</a:t>
            </a: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954175"/>
              </p:ext>
            </p:extLst>
          </p:nvPr>
        </p:nvGraphicFramePr>
        <p:xfrm>
          <a:off x="3425553" y="1196751"/>
          <a:ext cx="5466927" cy="1249680"/>
        </p:xfrm>
        <a:graphic>
          <a:graphicData uri="http://schemas.openxmlformats.org/drawingml/2006/table">
            <a:tbl>
              <a:tblPr/>
              <a:tblGrid>
                <a:gridCol w="5466927"/>
              </a:tblGrid>
              <a:tr h="792089">
                <a:tc>
                  <a:txBody>
                    <a:bodyPr/>
                    <a:lstStyle/>
                    <a:p>
                      <a:pPr algn="l" rtl="1" fontAlgn="t"/>
                      <a:r>
                        <a:rPr lang="en-US" sz="1800" b="0" dirty="0">
                          <a:effectLst/>
                          <a:latin typeface="inherit"/>
                        </a:rPr>
                        <a:t/>
                      </a:r>
                      <a:br>
                        <a:rPr lang="en-US" sz="1800" b="0" dirty="0">
                          <a:effectLst/>
                          <a:latin typeface="inherit"/>
                        </a:rPr>
                      </a:br>
                      <a:r>
                        <a:rPr lang="en-US" sz="1800" b="1" dirty="0">
                          <a:effectLst/>
                          <a:latin typeface="inherit"/>
                        </a:rPr>
                        <a:t>A cardiac 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catheterization is the introduction of the catheter through an incision into a large vein and 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 guided 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through circulation into the 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heart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53501" y="2548788"/>
            <a:ext cx="3246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Cardiopulmonary</a:t>
            </a:r>
            <a:r>
              <a:rPr lang="en-US" sz="2400" b="1" dirty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resuscitation (</a:t>
            </a:r>
            <a:r>
              <a:rPr lang="en-US" sz="2400" b="1" dirty="0" smtClean="0">
                <a:solidFill>
                  <a:srgbClr val="002060"/>
                </a:solidFill>
              </a:rPr>
              <a:t>CPR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755775" y="252501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Cardiopulmonary resuscitation is an emergency procedure that involves external cardiac massage and artificial respirations </a:t>
            </a:r>
            <a:r>
              <a:rPr lang="en-US" sz="2000" b="1" dirty="0"/>
              <a:t>to revive and sustain 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4338413" y="3611027"/>
            <a:ext cx="3989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the cardiac and respiratory function</a:t>
            </a:r>
          </a:p>
        </p:txBody>
      </p:sp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09110"/>
              </p:ext>
            </p:extLst>
          </p:nvPr>
        </p:nvGraphicFramePr>
        <p:xfrm>
          <a:off x="3246056" y="3943958"/>
          <a:ext cx="5892040" cy="1841150"/>
        </p:xfrm>
        <a:graphic>
          <a:graphicData uri="http://schemas.openxmlformats.org/drawingml/2006/table">
            <a:tbl>
              <a:tblPr/>
              <a:tblGrid>
                <a:gridCol w="5892040"/>
              </a:tblGrid>
              <a:tr h="184115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1" dirty="0" smtClean="0">
                          <a:effectLst/>
                          <a:latin typeface="inherit"/>
                        </a:rPr>
                        <a:t/>
                      </a:r>
                      <a:br>
                        <a:rPr lang="en-US" b="1" dirty="0" smtClean="0">
                          <a:effectLst/>
                          <a:latin typeface="inherit"/>
                        </a:rPr>
                      </a:br>
                      <a:r>
                        <a:rPr lang="en-US" b="1" dirty="0" smtClean="0">
                          <a:effectLst/>
                          <a:latin typeface="inherit"/>
                        </a:rPr>
                        <a:t>A CABG 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  <a:effectLst/>
                          <a:latin typeface="inherit"/>
                        </a:rPr>
                        <a:t>is an open heart surgery in which a vein </a:t>
                      </a:r>
                      <a:r>
                        <a:rPr lang="en-US" b="1" dirty="0" smtClean="0">
                          <a:effectLst/>
                          <a:latin typeface="inherit"/>
                        </a:rPr>
                        <a:t>is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taken from a different part of the body (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saphenous</a:t>
                      </a:r>
                      <a:r>
                        <a:rPr lang="en-US" b="1" dirty="0" err="1" smtClean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or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mammary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) and grafted into a section of </a:t>
                      </a:r>
                      <a:r>
                        <a:rPr lang="en-US" b="1" dirty="0" smtClean="0">
                          <a:effectLst/>
                          <a:latin typeface="inherit"/>
                        </a:rPr>
                        <a:t>a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coronary</a:t>
                      </a:r>
                    </a:p>
                    <a:p>
                      <a:pPr algn="l" rtl="0" fontAlgn="t"/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artery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 to bypass a blockage</a:t>
                      </a:r>
                      <a:r>
                        <a:rPr lang="en-US" b="1" dirty="0" smtClean="0">
                          <a:effectLst/>
                          <a:latin typeface="inherit"/>
                        </a:rPr>
                        <a:t>.</a:t>
                      </a:r>
                    </a:p>
                    <a:p>
                      <a:pPr algn="l" rtl="0" fontAlgn="t"/>
                      <a:r>
                        <a:rPr lang="en-US" sz="2000" b="1" dirty="0" smtClean="0">
                          <a:effectLst/>
                          <a:latin typeface="inherit"/>
                        </a:rPr>
                        <a:t>Incision  of valve</a:t>
                      </a:r>
                      <a:endParaRPr lang="en-US" sz="2000" b="1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3" name="مستطيل 12"/>
          <p:cNvSpPr/>
          <p:nvPr/>
        </p:nvSpPr>
        <p:spPr>
          <a:xfrm>
            <a:off x="458926" y="5785108"/>
            <a:ext cx="1867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Defibrillation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3246056" y="5846180"/>
            <a:ext cx="5185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Defibrillate means to stop the ventricles </a:t>
            </a:r>
            <a:r>
              <a:rPr lang="en-US" sz="2000" b="1" dirty="0">
                <a:solidFill>
                  <a:srgbClr val="7030A0"/>
                </a:solidFill>
              </a:rPr>
              <a:t>from fibrillating by delivering an electrical shock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62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0094" y="0"/>
            <a:ext cx="9065231" cy="6480720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Endarterectomy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/>
              <a:t>  </a:t>
            </a:r>
            <a:r>
              <a:rPr lang="en-US" sz="2400" dirty="0" smtClean="0"/>
              <a:t>   </a:t>
            </a:r>
            <a:r>
              <a:rPr lang="en-US" sz="2400" dirty="0"/>
              <a:t> </a:t>
            </a:r>
            <a:r>
              <a:rPr lang="en-US" sz="2400" dirty="0" smtClean="0"/>
              <a:t>               </a:t>
            </a:r>
            <a:r>
              <a:rPr lang="en-US" sz="2000" b="1" dirty="0" smtClean="0"/>
              <a:t>Is surgical removal of the intimal layer     </a:t>
            </a:r>
          </a:p>
          <a:p>
            <a:pPr marL="0" indent="0" algn="l" rtl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       </a:t>
            </a:r>
            <a:r>
              <a:rPr lang="en-US" sz="2000" b="1" dirty="0" smtClean="0"/>
              <a:t>of the artery        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179511" y="1134842"/>
            <a:ext cx="3809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Percutaneous </a:t>
            </a:r>
            <a:r>
              <a:rPr lang="en-US" sz="2400" b="1" dirty="0" err="1">
                <a:solidFill>
                  <a:srgbClr val="FF0000"/>
                </a:solidFill>
              </a:rPr>
              <a:t>Transluminal</a:t>
            </a:r>
            <a:r>
              <a:rPr lang="en-US" sz="2400" b="1" dirty="0">
                <a:solidFill>
                  <a:srgbClr val="FF0000"/>
                </a:solidFill>
              </a:rPr>
              <a:t> Coronary Angioplasty </a:t>
            </a:r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 smtClean="0"/>
              <a:t>PTCA)</a:t>
            </a:r>
            <a:endParaRPr lang="en-US" sz="2000" b="1" dirty="0"/>
          </a:p>
        </p:txBody>
      </p:sp>
      <p:sp>
        <p:nvSpPr>
          <p:cNvPr id="4" name="مستطيل 3"/>
          <p:cNvSpPr/>
          <p:nvPr/>
        </p:nvSpPr>
        <p:spPr>
          <a:xfrm>
            <a:off x="3851920" y="1134842"/>
            <a:ext cx="52755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A </a:t>
            </a:r>
            <a:r>
              <a:rPr lang="en-US" sz="2000" b="1" dirty="0"/>
              <a:t>PTCA is a procedure in which a catheter </a:t>
            </a:r>
            <a:r>
              <a:rPr lang="en-US" sz="2000" b="1" dirty="0" smtClean="0"/>
              <a:t>is threaded </a:t>
            </a:r>
            <a:r>
              <a:rPr lang="en-US" sz="2000" b="1" dirty="0"/>
              <a:t>through the vessel and a balloon </a:t>
            </a:r>
            <a:r>
              <a:rPr lang="en-US" sz="2000" b="1" dirty="0" smtClean="0"/>
              <a:t>is </a:t>
            </a:r>
            <a:r>
              <a:rPr lang="en-US" sz="2000" b="1" dirty="0"/>
              <a:t>inflated in the treatment of atherosclerotic heart disease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-582555" y="2852936"/>
            <a:ext cx="35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Pericardiocentesis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23132"/>
              </p:ext>
            </p:extLst>
          </p:nvPr>
        </p:nvGraphicFramePr>
        <p:xfrm>
          <a:off x="3563888" y="2467353"/>
          <a:ext cx="4752528" cy="1249680"/>
        </p:xfrm>
        <a:graphic>
          <a:graphicData uri="http://schemas.openxmlformats.org/drawingml/2006/table">
            <a:tbl>
              <a:tblPr/>
              <a:tblGrid>
                <a:gridCol w="4752528"/>
              </a:tblGrid>
              <a:tr h="961647"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  <a:latin typeface="inherit"/>
                        </a:rPr>
                        <a:t/>
                      </a:r>
                      <a:br>
                        <a:rPr lang="en-US" b="0" dirty="0">
                          <a:effectLst/>
                          <a:latin typeface="inherit"/>
                        </a:rPr>
                      </a:br>
                      <a:r>
                        <a:rPr lang="en-US" b="1" dirty="0">
                          <a:effectLst/>
                          <a:latin typeface="inherit"/>
                        </a:rPr>
                        <a:t>A </a:t>
                      </a:r>
                      <a:r>
                        <a:rPr lang="en-US" b="1" dirty="0" err="1">
                          <a:effectLst/>
                          <a:latin typeface="inherit"/>
                        </a:rPr>
                        <a:t>pericardiocentesis</a:t>
                      </a:r>
                      <a:r>
                        <a:rPr lang="en-US" b="1" dirty="0">
                          <a:effectLst/>
                          <a:latin typeface="inherit"/>
                        </a:rPr>
                        <a:t> is a procedure used to aspirate fluid which has accumulated in the pericardial spaces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8" name="مستطيل 7"/>
          <p:cNvSpPr/>
          <p:nvPr/>
        </p:nvSpPr>
        <p:spPr>
          <a:xfrm>
            <a:off x="789191" y="3530360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Thoracotomy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419872" y="3636816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is a surgical opening into the thoracic cavity</a:t>
            </a:r>
            <a:r>
              <a:rPr lang="en-US" sz="2000" dirty="0"/>
              <a:t>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822806" y="4124902"/>
            <a:ext cx="1948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Thoracentesis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جدول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614338"/>
              </p:ext>
            </p:extLst>
          </p:nvPr>
        </p:nvGraphicFramePr>
        <p:xfrm>
          <a:off x="3562872" y="4057188"/>
          <a:ext cx="5544616" cy="2142554"/>
        </p:xfrm>
        <a:graphic>
          <a:graphicData uri="http://schemas.openxmlformats.org/drawingml/2006/table">
            <a:tbl>
              <a:tblPr/>
              <a:tblGrid>
                <a:gridCol w="5544616"/>
              </a:tblGrid>
              <a:tr h="774402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smtClean="0">
                          <a:effectLst/>
                          <a:latin typeface="inherit"/>
                        </a:rPr>
                        <a:t>is </a:t>
                      </a:r>
                      <a:r>
                        <a:rPr lang="en-US" b="1" dirty="0">
                          <a:effectLst/>
                          <a:latin typeface="inherit"/>
                        </a:rPr>
                        <a:t>the perforation of the chest </a:t>
                      </a:r>
                      <a:r>
                        <a:rPr lang="en-US" sz="2000" b="0" dirty="0">
                          <a:effectLst/>
                          <a:latin typeface="inherit"/>
                        </a:rPr>
                        <a:t>wall or pleural space with a needle to aspirate </a:t>
                      </a:r>
                      <a:r>
                        <a:rPr lang="en-US" b="1" dirty="0" smtClean="0">
                          <a:effectLst/>
                          <a:latin typeface="inherit"/>
                        </a:rPr>
                        <a:t>fluid</a:t>
                      </a:r>
                      <a:r>
                        <a:rPr lang="en-US" b="0" dirty="0" smtClean="0">
                          <a:effectLst/>
                          <a:latin typeface="inherit"/>
                        </a:rPr>
                        <a:t>.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the transfer of tissue or an organ from one person to another or one organism to another</a:t>
                      </a:r>
                      <a:endParaRPr lang="en-US" sz="2000" b="1" dirty="0"/>
                    </a:p>
                  </a:txBody>
                  <a:tcPr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04838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ar-IQ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68564" y="4728343"/>
            <a:ext cx="2473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Transplantation</a:t>
            </a:r>
          </a:p>
        </p:txBody>
      </p:sp>
    </p:spTree>
    <p:extLst>
      <p:ext uri="{BB962C8B-B14F-4D97-AF65-F5344CB8AC3E}">
        <p14:creationId xmlns:p14="http://schemas.microsoft.com/office/powerpoint/2010/main" val="253962507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907</Words>
  <Application>Microsoft Office PowerPoint</Application>
  <PresentationFormat>عرض على الشاشة (3:4)‏</PresentationFormat>
  <Paragraphs>191</Paragraphs>
  <Slides>16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نسق Office</vt:lpstr>
      <vt:lpstr> </vt:lpstr>
      <vt:lpstr>         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405</cp:revision>
  <dcterms:created xsi:type="dcterms:W3CDTF">2022-11-25T17:15:12Z</dcterms:created>
  <dcterms:modified xsi:type="dcterms:W3CDTF">2023-11-06T06:34:33Z</dcterms:modified>
</cp:coreProperties>
</file>