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78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57AAFCC-4628-4616-A292-F62EB0F61A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F77377B1-DBE5-457E-BDB9-A7AF6399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7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08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2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6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4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0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8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4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377B1-DBE5-457E-BDB9-A7AF6399EA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1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5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0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7A9BE-E9C4-4FD3-8457-B09A2328F3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11AF-36C9-4FB7-B78D-7EB94239A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Artificial Intelligence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Lecture 5</a:t>
            </a:r>
          </a:p>
          <a:p>
            <a:r>
              <a:rPr lang="en-US" sz="4400" b="1" dirty="0"/>
              <a:t>Solving Problems by Searching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E38E8-CD9D-8B07-16FD-A9C380D8C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710" y="117605"/>
            <a:ext cx="1758594" cy="1935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2E6D07-3090-3D13-786A-3CB215F5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" y="117605"/>
            <a:ext cx="1502955" cy="172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FABAB-573E-D705-F151-BB0FABB4A55F}"/>
              </a:ext>
            </a:extLst>
          </p:cNvPr>
          <p:cNvSpPr txBox="1"/>
          <p:nvPr/>
        </p:nvSpPr>
        <p:spPr>
          <a:xfrm>
            <a:off x="1917290" y="226142"/>
            <a:ext cx="8455742" cy="133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 &amp; Technology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Computer Techniques Engineering Department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Artificial Intelligence – Stage 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4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A*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9863893-EDBA-76E1-507B-3EE703702DC1}"/>
              </a:ext>
            </a:extLst>
          </p:cNvPr>
          <p:cNvSpPr txBox="1"/>
          <p:nvPr/>
        </p:nvSpPr>
        <p:spPr>
          <a:xfrm>
            <a:off x="460375" y="1072779"/>
            <a:ext cx="1136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</a:rPr>
              <a:t>The following figure explain how to travel from Arad to Bucharest using A* algorithm.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B892C49-8ED5-16BE-D023-7BD5A9C3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281" y="2026551"/>
            <a:ext cx="5116719" cy="267170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40C77EA-82DF-6896-6314-33A016712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0" y="2008507"/>
            <a:ext cx="6210619" cy="39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7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7937"/>
            <a:ext cx="11595025" cy="751119"/>
          </a:xfrm>
        </p:spPr>
        <p:txBody>
          <a:bodyPr>
            <a:normAutofit/>
          </a:bodyPr>
          <a:lstStyle/>
          <a:p>
            <a:r>
              <a:rPr lang="en-US" sz="4800" b="1" dirty="0"/>
              <a:t>A*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D5ED6CC-2A12-46EA-F1CD-6B171B3E5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00" y="683731"/>
            <a:ext cx="4569871" cy="607498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38C9855-8DBE-DBE7-61A9-3AE0F03E6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567" y="759056"/>
            <a:ext cx="5152540" cy="32717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0C8EF8C-373B-1E8F-A585-E1416DBEC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388" y="4030761"/>
            <a:ext cx="5116719" cy="26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A*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2C45929-70B3-BF8D-34EF-29466747F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1" y="1847352"/>
            <a:ext cx="6454140" cy="4716780"/>
          </a:xfrm>
          <a:prstGeom prst="rect">
            <a:avLst/>
          </a:prstGeom>
        </p:spPr>
      </p:pic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0D548697-1295-450F-38A1-01FF7B8C4231}"/>
              </a:ext>
            </a:extLst>
          </p:cNvPr>
          <p:cNvGraphicFramePr>
            <a:graphicFrameLocks noGrp="1"/>
          </p:cNvGraphicFramePr>
          <p:nvPr/>
        </p:nvGraphicFramePr>
        <p:xfrm>
          <a:off x="8220635" y="1847352"/>
          <a:ext cx="276112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643">
                  <a:extLst>
                    <a:ext uri="{9D8B030D-6E8A-4147-A177-3AD203B41FA5}">
                      <a16:colId xmlns:a16="http://schemas.microsoft.com/office/drawing/2014/main" val="4857917"/>
                    </a:ext>
                  </a:extLst>
                </a:gridCol>
                <a:gridCol w="1566486">
                  <a:extLst>
                    <a:ext uri="{9D8B030D-6E8A-4147-A177-3AD203B41FA5}">
                      <a16:colId xmlns:a16="http://schemas.microsoft.com/office/drawing/2014/main" val="332267565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to Goal Node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0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3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4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0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4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77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94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9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G1,G2,G3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13322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10B26B8A-72DE-6294-6A51-A1361C085F0E}"/>
              </a:ext>
            </a:extLst>
          </p:cNvPr>
          <p:cNvSpPr txBox="1"/>
          <p:nvPr/>
        </p:nvSpPr>
        <p:spPr>
          <a:xfrm>
            <a:off x="627529" y="1250590"/>
            <a:ext cx="8976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Find the path from S to a goal nod using A* search and the give domain knowledge.</a:t>
            </a:r>
          </a:p>
        </p:txBody>
      </p:sp>
    </p:spTree>
    <p:extLst>
      <p:ext uri="{BB962C8B-B14F-4D97-AF65-F5344CB8AC3E}">
        <p14:creationId xmlns:p14="http://schemas.microsoft.com/office/powerpoint/2010/main" val="32368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555" y="2707557"/>
            <a:ext cx="9144000" cy="10334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03107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Informed Search Strategies (Heuristic Search)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194B7B-2262-7A63-7A65-4402C1E6A48E}"/>
              </a:ext>
            </a:extLst>
          </p:cNvPr>
          <p:cNvSpPr txBox="1"/>
          <p:nvPr/>
        </p:nvSpPr>
        <p:spPr>
          <a:xfrm>
            <a:off x="460375" y="1111706"/>
            <a:ext cx="11081067" cy="4834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The informed (heuristic) search strategy uses problem specific knowledge beyond the definition of the problem to find solutions more efficiently.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Heuristic functions are the most common form in which additional knowledge of the problem is imparted to the search algorithm.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Greedy best-first search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A* search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007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Greedy best-first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194B7B-2262-7A63-7A65-4402C1E6A48E}"/>
              </a:ext>
            </a:extLst>
          </p:cNvPr>
          <p:cNvSpPr txBox="1"/>
          <p:nvPr/>
        </p:nvSpPr>
        <p:spPr>
          <a:xfrm>
            <a:off x="460375" y="1111706"/>
            <a:ext cx="110810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Greedy best-first search tries to expand the node that is </a:t>
            </a:r>
            <a:r>
              <a:rPr lang="en-US" sz="2800" b="1" dirty="0">
                <a:solidFill>
                  <a:srgbClr val="FF0000"/>
                </a:solidFill>
              </a:rPr>
              <a:t>closest to the goal</a:t>
            </a:r>
            <a:r>
              <a:rPr lang="en-US" sz="2800" b="1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It evaluates nodes by using heuristic function h(n).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For the route-finding problem in Romania ( Straight-line distance ) heuristic which we call </a:t>
            </a:r>
            <a:r>
              <a:rPr lang="en-US" sz="2800" b="1" dirty="0" err="1"/>
              <a:t>hSLD</a:t>
            </a:r>
            <a:r>
              <a:rPr lang="en-US" sz="2800" b="1" dirty="0"/>
              <a:t>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9AA7B30-6702-3115-AC60-043064767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795" y="3499526"/>
            <a:ext cx="8430206" cy="26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9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Greedy best-first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194B7B-2262-7A63-7A65-4402C1E6A48E}"/>
              </a:ext>
            </a:extLst>
          </p:cNvPr>
          <p:cNvSpPr txBox="1"/>
          <p:nvPr/>
        </p:nvSpPr>
        <p:spPr>
          <a:xfrm>
            <a:off x="460375" y="1111706"/>
            <a:ext cx="1108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/>
              <a:t>hSLD</a:t>
            </a:r>
            <a:r>
              <a:rPr lang="en-US" sz="2800" b="1" dirty="0"/>
              <a:t>(In(Arad)) = 366 which cannot be computed from the problem description.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35B2C97-E4ED-0870-365D-BDDBE7A5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96" y="2219223"/>
            <a:ext cx="6210619" cy="39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Greedy best-first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194B7B-2262-7A63-7A65-4402C1E6A48E}"/>
              </a:ext>
            </a:extLst>
          </p:cNvPr>
          <p:cNvSpPr txBox="1"/>
          <p:nvPr/>
        </p:nvSpPr>
        <p:spPr>
          <a:xfrm>
            <a:off x="460375" y="1111706"/>
            <a:ext cx="1108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/>
              <a:t>Figure below shows the progress of greedy best search using </a:t>
            </a:r>
            <a:r>
              <a:rPr lang="en-US" sz="2800" b="1" dirty="0" err="1"/>
              <a:t>hSLD</a:t>
            </a:r>
            <a:r>
              <a:rPr lang="en-US" sz="2800" b="1" dirty="0"/>
              <a:t> to find a path from Arad to Bucharest.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35E179E-A748-4816-9C03-80AFEC88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89" y="2104740"/>
            <a:ext cx="5753396" cy="42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3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Greedy best-first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194B7B-2262-7A63-7A65-4402C1E6A48E}"/>
              </a:ext>
            </a:extLst>
          </p:cNvPr>
          <p:cNvSpPr txBox="1"/>
          <p:nvPr/>
        </p:nvSpPr>
        <p:spPr>
          <a:xfrm>
            <a:off x="460375" y="1111706"/>
            <a:ext cx="11081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first node to expanded from Arad will be Sibiu because is closer to Bucharest than either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Zerind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or Timisoara. The next node to expanded will be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Fagaras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because it is closest.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Fagaras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turn generates Bucharest, which is the goal.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search cost is minimal. It is 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not optimal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path via Sibiu and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Fagaras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Bucharest is 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32 kilometers longer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that the path through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Rimnicu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Vilcea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Pitesti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48815A5-3BD8-C16F-6C7B-5E6261ECC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02" y="2776495"/>
            <a:ext cx="6212362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Greedy best-first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8194B7B-2262-7A63-7A65-4402C1E6A48E}"/>
              </a:ext>
            </a:extLst>
          </p:cNvPr>
          <p:cNvSpPr txBox="1"/>
          <p:nvPr/>
        </p:nvSpPr>
        <p:spPr>
          <a:xfrm>
            <a:off x="460375" y="1111706"/>
            <a:ext cx="11081067" cy="5131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show why the algorithm is called greedy at each step it tries to get as close to the goal as it can.</a:t>
            </a:r>
          </a:p>
          <a:p>
            <a:pPr marL="7429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Greedy best-first tree search is also 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incomplete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Consider the problem of getting from Iasi to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Fagaras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7429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heuristic suggests that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Neamt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 expanded first because it is closest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Fagaras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but it is a dead end. </a:t>
            </a:r>
          </a:p>
          <a:p>
            <a:pPr marL="7429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solution is to go first to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Vaslui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step that is actually farther from the goal according the heuristic and then to continue to Urziceni, Bucharest, and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Fagaras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7429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 algorithm will never find this solution, however, because expanding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Neamt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puts Iasi back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inot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 frontier, Iasi is closer to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Fagaras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than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Vaslui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is, and so Iasi will be expanded again, </a:t>
            </a: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leading to an infinite loop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6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Greedy best-first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2C45929-70B3-BF8D-34EF-29466747F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1" y="1847352"/>
            <a:ext cx="6454140" cy="4716780"/>
          </a:xfrm>
          <a:prstGeom prst="rect">
            <a:avLst/>
          </a:prstGeom>
        </p:spPr>
      </p:pic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0D548697-1295-450F-38A1-01FF7B8C4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31606"/>
              </p:ext>
            </p:extLst>
          </p:nvPr>
        </p:nvGraphicFramePr>
        <p:xfrm>
          <a:off x="8220635" y="1847352"/>
          <a:ext cx="276112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643">
                  <a:extLst>
                    <a:ext uri="{9D8B030D-6E8A-4147-A177-3AD203B41FA5}">
                      <a16:colId xmlns:a16="http://schemas.microsoft.com/office/drawing/2014/main" val="4857917"/>
                    </a:ext>
                  </a:extLst>
                </a:gridCol>
                <a:gridCol w="1566486">
                  <a:extLst>
                    <a:ext uri="{9D8B030D-6E8A-4147-A177-3AD203B41FA5}">
                      <a16:colId xmlns:a16="http://schemas.microsoft.com/office/drawing/2014/main" val="332267565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to Goal Node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0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3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4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0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4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77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94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9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G1,G2,G3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13322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10B26B8A-72DE-6294-6A51-A1361C085F0E}"/>
              </a:ext>
            </a:extLst>
          </p:cNvPr>
          <p:cNvSpPr txBox="1"/>
          <p:nvPr/>
        </p:nvSpPr>
        <p:spPr>
          <a:xfrm>
            <a:off x="627529" y="1250590"/>
            <a:ext cx="10534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Find the path from S to a goal nod using Greedy best-first search and the give domain knowledge.</a:t>
            </a:r>
          </a:p>
        </p:txBody>
      </p:sp>
    </p:spTree>
    <p:extLst>
      <p:ext uri="{BB962C8B-B14F-4D97-AF65-F5344CB8AC3E}">
        <p14:creationId xmlns:p14="http://schemas.microsoft.com/office/powerpoint/2010/main" val="28264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E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37051"/>
            <a:ext cx="11595025" cy="935728"/>
          </a:xfrm>
        </p:spPr>
        <p:txBody>
          <a:bodyPr>
            <a:normAutofit/>
          </a:bodyPr>
          <a:lstStyle/>
          <a:p>
            <a:r>
              <a:rPr lang="en-US" sz="4800" b="1" dirty="0"/>
              <a:t>A* Search</a:t>
            </a:r>
          </a:p>
        </p:txBody>
      </p:sp>
      <p:sp>
        <p:nvSpPr>
          <p:cNvPr id="4" name="AutoShape 2" descr="Artificial intelligence (AI) | Definition, Examples, Types, Applications,  Companies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9863893-EDBA-76E1-507B-3EE703702DC1}"/>
              </a:ext>
            </a:extLst>
          </p:cNvPr>
          <p:cNvSpPr txBox="1"/>
          <p:nvPr/>
        </p:nvSpPr>
        <p:spPr>
          <a:xfrm>
            <a:off x="460375" y="1072779"/>
            <a:ext cx="11365476" cy="341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A* search evaluates nodes by combining g(n), the cost to reach the node, and h(n), the cost to get from the node to the goal: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f(n) = g(n) + h(n)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since g(n) gives the path cost from the start node to node n, and h(n) is the estimated cost of the cheapest path from n to the goal, we have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f(n) = estimate cost of the cheapest solution through n.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A* search is both complete and optimal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735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631</Words>
  <Application>Microsoft Office PowerPoint</Application>
  <PresentationFormat>شاشة عريضة</PresentationFormat>
  <Paragraphs>89</Paragraphs>
  <Slides>13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Artificial Intelligence</vt:lpstr>
      <vt:lpstr>Informed Search Strategies (Heuristic Search)</vt:lpstr>
      <vt:lpstr>Greedy best-first Search</vt:lpstr>
      <vt:lpstr>Greedy best-first Search</vt:lpstr>
      <vt:lpstr>Greedy best-first Search</vt:lpstr>
      <vt:lpstr>Greedy best-first Search</vt:lpstr>
      <vt:lpstr>Greedy best-first Search</vt:lpstr>
      <vt:lpstr>Greedy best-first Search</vt:lpstr>
      <vt:lpstr>A* Search</vt:lpstr>
      <vt:lpstr>A* Search</vt:lpstr>
      <vt:lpstr>A* Search</vt:lpstr>
      <vt:lpstr>A* Search</vt:lpstr>
      <vt:lpstr>Thanks for Your Attention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Maher</dc:creator>
  <cp:lastModifiedBy>LENOVO</cp:lastModifiedBy>
  <cp:revision>81</cp:revision>
  <dcterms:created xsi:type="dcterms:W3CDTF">2023-09-18T19:29:30Z</dcterms:created>
  <dcterms:modified xsi:type="dcterms:W3CDTF">2023-11-17T16:56:54Z</dcterms:modified>
</cp:coreProperties>
</file>