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8" r:id="rId2"/>
    <p:sldId id="277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f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ICU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6200" y="5029200"/>
            <a:ext cx="4114800" cy="1447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200" b="1" dirty="0" smtClean="0"/>
              <a:t>Anesthesia </a:t>
            </a:r>
            <a:r>
              <a:rPr lang="en-US" sz="3200" b="1" dirty="0"/>
              <a:t>Technologist</a:t>
            </a:r>
            <a:br>
              <a:rPr lang="en-US" sz="3200" b="1" dirty="0"/>
            </a:b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BCS. Anesthesia. and IC</a:t>
            </a:r>
            <a:r>
              <a:rPr lang="ar-IQ" sz="24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ar-IQ" sz="2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diploma. Community health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4000" b="1" u="sng" dirty="0" err="1">
                <a:solidFill>
                  <a:schemeClr val="tx2">
                    <a:lumMod val="90000"/>
                  </a:schemeClr>
                </a:solidFill>
              </a:rPr>
              <a:t>Karrar</a:t>
            </a:r>
            <a:r>
              <a:rPr lang="en-US" sz="4000" b="1" u="sng" dirty="0">
                <a:solidFill>
                  <a:schemeClr val="tx2">
                    <a:lumMod val="90000"/>
                  </a:schemeClr>
                </a:solidFill>
              </a:rPr>
              <a:t> Nader AL-</a:t>
            </a:r>
            <a:r>
              <a:rPr lang="en-US" sz="4000" b="1" u="sng" dirty="0" err="1">
                <a:solidFill>
                  <a:schemeClr val="tx2">
                    <a:lumMod val="90000"/>
                  </a:schemeClr>
                </a:solidFill>
              </a:rPr>
              <a:t>Taie</a:t>
            </a:r>
            <a:endParaRPr lang="en-US" sz="3200" b="1" u="sng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4572000" y="5029200"/>
            <a:ext cx="4343400" cy="1600200"/>
          </a:xfrm>
          <a:prstGeom prst="rect">
            <a:avLst/>
          </a:prstGeom>
        </p:spPr>
        <p:txBody>
          <a:bodyPr vert="horz" lIns="0" rIns="18288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/>
              <a:t>Anesthesia Technologist</a:t>
            </a:r>
            <a:br>
              <a:rPr lang="en-US" sz="3200" b="1" dirty="0" smtClean="0"/>
            </a:b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BCS. Anesthesia. and IC</a:t>
            </a:r>
            <a:r>
              <a:rPr lang="ar-IQ" sz="24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ar-IQ" sz="2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diploma. Community health</a:t>
            </a:r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4000" b="1" u="sng" dirty="0" err="1" smtClean="0">
                <a:solidFill>
                  <a:schemeClr val="tx2">
                    <a:lumMod val="90000"/>
                  </a:schemeClr>
                </a:solidFill>
              </a:rPr>
              <a:t>Muneer</a:t>
            </a:r>
            <a:r>
              <a:rPr lang="en-US" sz="4000" b="1" u="sng" dirty="0" smtClean="0">
                <a:solidFill>
                  <a:schemeClr val="tx2">
                    <a:lumMod val="90000"/>
                  </a:schemeClr>
                </a:solidFill>
              </a:rPr>
              <a:t> Salman </a:t>
            </a:r>
            <a:r>
              <a:rPr lang="en-US" sz="4000" b="1" u="sng" dirty="0" err="1" smtClean="0">
                <a:solidFill>
                  <a:schemeClr val="tx2">
                    <a:lumMod val="90000"/>
                  </a:schemeClr>
                </a:solidFill>
              </a:rPr>
              <a:t>Hasan</a:t>
            </a:r>
            <a:endParaRPr lang="en-US" sz="3200" b="1" u="sng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2286000" y="3581400"/>
            <a:ext cx="4114800" cy="1143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smtClean="0"/>
              <a:t>L6</a:t>
            </a:r>
            <a:endParaRPr lang="en-US" sz="3200" b="1" u="sng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1765" cy="233463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33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6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Central I.V catheters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498383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A central venous catheter is a special IV line that is inserted into a large vein in the body. Several veins are used for including those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located in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the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central venous catheters</a:t>
            </a:r>
          </a:p>
          <a:p>
            <a:pPr algn="l" rtl="0"/>
            <a:r>
              <a:rPr lang="en-US" dirty="0" smtClean="0">
                <a:latin typeface="+mj-lt"/>
              </a:rPr>
              <a:t>Shoulder </a:t>
            </a: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subclavian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vein)</a:t>
            </a:r>
            <a:endParaRPr lang="en-US" dirty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 Neck </a:t>
            </a:r>
            <a:r>
              <a:rPr lang="en-US" dirty="0">
                <a:latin typeface="+mj-lt"/>
              </a:rPr>
              <a:t>(jugular </a:t>
            </a:r>
            <a:r>
              <a:rPr lang="en-US" dirty="0" smtClean="0">
                <a:latin typeface="+mj-lt"/>
              </a:rPr>
              <a:t>vein) </a:t>
            </a:r>
          </a:p>
          <a:p>
            <a:pPr algn="l" rtl="0"/>
            <a:r>
              <a:rPr lang="en-US" dirty="0" smtClean="0">
                <a:latin typeface="+mj-lt"/>
              </a:rPr>
              <a:t>Groin ( femoral vein)</a:t>
            </a:r>
            <a:endParaRPr lang="en-US" dirty="0">
              <a:latin typeface="+mj-lt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2883">
            <a:off x="7020272" y="2564904"/>
            <a:ext cx="2238896" cy="22388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" y="4293096"/>
            <a:ext cx="2847137" cy="227715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35" y="4428939"/>
            <a:ext cx="2877691" cy="215826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45" y="4246108"/>
            <a:ext cx="2125533" cy="240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Purposes of central vein I.V </a:t>
            </a:r>
            <a:r>
              <a:rPr lang="en-US" dirty="0" smtClean="0"/>
              <a:t>catheter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204864"/>
            <a:ext cx="9036496" cy="424847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/>
              <a:t>when </a:t>
            </a:r>
            <a:r>
              <a:rPr lang="en-US" sz="3200" dirty="0"/>
              <a:t>the patient either </a:t>
            </a:r>
            <a:r>
              <a:rPr lang="en-US" sz="3200" dirty="0">
                <a:solidFill>
                  <a:srgbClr val="FF0000"/>
                </a:solidFill>
              </a:rPr>
              <a:t>does not </a:t>
            </a:r>
            <a:r>
              <a:rPr lang="en-US" sz="3200" dirty="0"/>
              <a:t>have adequate </a:t>
            </a:r>
            <a:r>
              <a:rPr lang="en-US" sz="3200" dirty="0">
                <a:solidFill>
                  <a:srgbClr val="FF0000"/>
                </a:solidFill>
              </a:rPr>
              <a:t>veins in the arms or needs special medications </a:t>
            </a:r>
            <a:r>
              <a:rPr lang="en-US" sz="3200" dirty="0"/>
              <a:t>and/or </a:t>
            </a:r>
            <a:r>
              <a:rPr lang="en-US" sz="3200" dirty="0">
                <a:solidFill>
                  <a:srgbClr val="FF0000"/>
                </a:solidFill>
              </a:rPr>
              <a:t>nutrition that cannot be given through </a:t>
            </a:r>
            <a:r>
              <a:rPr lang="en-US" sz="3200" dirty="0" smtClean="0">
                <a:solidFill>
                  <a:srgbClr val="FF0000"/>
                </a:solidFill>
              </a:rPr>
              <a:t>the smaller </a:t>
            </a:r>
            <a:r>
              <a:rPr lang="en-US" sz="3200" dirty="0">
                <a:solidFill>
                  <a:srgbClr val="FF0000"/>
                </a:solidFill>
              </a:rPr>
              <a:t>arm veins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pPr algn="l" rtl="0"/>
            <a:r>
              <a:rPr lang="en-US" sz="3200" dirty="0" smtClean="0"/>
              <a:t>Serve </a:t>
            </a:r>
            <a:r>
              <a:rPr lang="en-US" sz="3200" dirty="0"/>
              <a:t>as a guide of </a:t>
            </a:r>
            <a:r>
              <a:rPr lang="en-US" sz="3200" dirty="0">
                <a:solidFill>
                  <a:srgbClr val="FF0000"/>
                </a:solidFill>
              </a:rPr>
              <a:t>fluid balance in critically ill patients.</a:t>
            </a:r>
            <a:r>
              <a:rPr lang="en-US" sz="3200" dirty="0"/>
              <a:t> </a:t>
            </a:r>
            <a:endParaRPr lang="en-US" sz="3200" dirty="0" smtClean="0"/>
          </a:p>
          <a:p>
            <a:pPr algn="l" rtl="0"/>
            <a:r>
              <a:rPr lang="en-US" sz="3200" dirty="0" smtClean="0"/>
              <a:t>Determine </a:t>
            </a:r>
            <a:r>
              <a:rPr lang="en-US" sz="3200" dirty="0"/>
              <a:t>the </a:t>
            </a:r>
            <a:r>
              <a:rPr lang="en-US" sz="3200" dirty="0">
                <a:solidFill>
                  <a:srgbClr val="FF0000"/>
                </a:solidFill>
              </a:rPr>
              <a:t>function of the </a:t>
            </a:r>
            <a:r>
              <a:rPr lang="en-US" sz="3200" dirty="0" smtClean="0">
                <a:solidFill>
                  <a:srgbClr val="FF0000"/>
                </a:solidFill>
              </a:rPr>
              <a:t>right side </a:t>
            </a:r>
            <a:r>
              <a:rPr lang="en-US" sz="3200" dirty="0">
                <a:solidFill>
                  <a:srgbClr val="FF0000"/>
                </a:solidFill>
              </a:rPr>
              <a:t>of the heart.</a:t>
            </a:r>
          </a:p>
        </p:txBody>
      </p:sp>
    </p:spTree>
    <p:extLst>
      <p:ext uri="{BB962C8B-B14F-4D97-AF65-F5344CB8AC3E}">
        <p14:creationId xmlns:p14="http://schemas.microsoft.com/office/powerpoint/2010/main" val="4421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Nurses role in patient with central I.V </a:t>
            </a:r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1. Monitor for the signs of complications</a:t>
            </a:r>
            <a:r>
              <a:rPr lang="en-US" sz="3200" dirty="0" smtClean="0">
                <a:latin typeface="+mj-lt"/>
              </a:rPr>
              <a:t>.</a:t>
            </a:r>
            <a:endParaRPr lang="en-US" sz="3200" dirty="0">
              <a:latin typeface="+mj-lt"/>
            </a:endParaRPr>
          </a:p>
          <a:p>
            <a:pPr algn="l" rtl="0"/>
            <a:r>
              <a:rPr lang="en-US" sz="3200" dirty="0">
                <a:latin typeface="+mj-lt"/>
              </a:rPr>
              <a:t> 2. Assess for patency of the CVP line</a:t>
            </a:r>
            <a:r>
              <a:rPr lang="en-US" sz="3200" dirty="0" smtClean="0">
                <a:latin typeface="+mj-lt"/>
              </a:rPr>
              <a:t>.</a:t>
            </a:r>
            <a:endParaRPr lang="en-US" sz="3200" dirty="0">
              <a:latin typeface="+mj-lt"/>
            </a:endParaRPr>
          </a:p>
          <a:p>
            <a:pPr algn="l" rtl="0"/>
            <a:r>
              <a:rPr lang="en-US" sz="3200" dirty="0">
                <a:latin typeface="+mj-lt"/>
              </a:rPr>
              <a:t> 3. Sterile dressing should be done to prevent infection( CVP care per the hospital protocol</a:t>
            </a:r>
            <a:r>
              <a:rPr lang="en-US" sz="3200" dirty="0" smtClean="0">
                <a:latin typeface="+mj-lt"/>
              </a:rPr>
              <a:t>)</a:t>
            </a:r>
            <a:endParaRPr lang="en-US" sz="3200" dirty="0">
              <a:latin typeface="+mj-lt"/>
            </a:endParaRPr>
          </a:p>
          <a:p>
            <a:pPr algn="l" rtl="0"/>
            <a:r>
              <a:rPr lang="en-US" sz="3200" dirty="0">
                <a:latin typeface="+mj-lt"/>
              </a:rPr>
              <a:t> 4. The length of the indwelling catheter should be recorded </a:t>
            </a:r>
            <a:r>
              <a:rPr lang="en-US" sz="3200" dirty="0" smtClean="0">
                <a:latin typeface="+mj-lt"/>
              </a:rPr>
              <a:t>and regularly </a:t>
            </a:r>
            <a:r>
              <a:rPr lang="en-US" sz="3200" dirty="0">
                <a:latin typeface="+mj-lt"/>
              </a:rPr>
              <a:t>monitored. </a:t>
            </a:r>
            <a:endParaRPr lang="en-US" sz="3200" dirty="0" smtClean="0">
              <a:latin typeface="+mj-lt"/>
            </a:endParaRPr>
          </a:p>
          <a:p>
            <a:pPr algn="l" rtl="0"/>
            <a:r>
              <a:rPr lang="en-US" sz="3200" dirty="0" smtClean="0">
                <a:latin typeface="+mj-lt"/>
              </a:rPr>
              <a:t>5</a:t>
            </a:r>
            <a:r>
              <a:rPr lang="en-US" sz="3200" dirty="0">
                <a:latin typeface="+mj-lt"/>
              </a:rPr>
              <a:t>. Follow strict aseptic technique when handling CVC.</a:t>
            </a:r>
          </a:p>
        </p:txBody>
      </p:sp>
    </p:spTree>
    <p:extLst>
      <p:ext uri="{BB962C8B-B14F-4D97-AF65-F5344CB8AC3E}">
        <p14:creationId xmlns:p14="http://schemas.microsoft.com/office/powerpoint/2010/main" val="24789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Electrocardiographic (ECG)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Electrocardiographic (ECG) monitoring is routinely used in hospitals for patients with a wide range of cardiac and non-cardiac diagnoses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/>
              <a:t> Besides simple monitoring of heart rate and detection of </a:t>
            </a:r>
            <a:r>
              <a:rPr lang="en-US" dirty="0" smtClean="0"/>
              <a:t>life-threatening </a:t>
            </a:r>
            <a:r>
              <a:rPr lang="en-US" dirty="0"/>
              <a:t>arrhythmias, the goals of ECG monitoring include detection of myocardial </a:t>
            </a:r>
            <a:r>
              <a:rPr lang="en-US" dirty="0" err="1"/>
              <a:t>ischaemia</a:t>
            </a:r>
            <a:r>
              <a:rPr lang="en-US" dirty="0"/>
              <a:t>, diagnosis </a:t>
            </a:r>
            <a:r>
              <a:rPr lang="en-US" dirty="0" smtClean="0"/>
              <a:t>of complex </a:t>
            </a:r>
            <a:r>
              <a:rPr lang="en-US" dirty="0"/>
              <a:t>arrhythmia, and identification of a prolonged QT interval.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155085"/>
            <a:ext cx="2016224" cy="268877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55085"/>
            <a:ext cx="3114109" cy="259509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1375"/>
            <a:ext cx="3312368" cy="236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Intracranial </a:t>
            </a:r>
            <a:r>
              <a:rPr lang="en-US" dirty="0" smtClean="0"/>
              <a:t>pressure (ICP) </a:t>
            </a:r>
            <a:r>
              <a:rPr lang="en-US" dirty="0"/>
              <a:t>monitor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91182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Patients </a:t>
            </a:r>
            <a:r>
              <a:rPr lang="en-US" dirty="0"/>
              <a:t>with brain injury of any etiology are at risk for developing </a:t>
            </a:r>
            <a:r>
              <a:rPr lang="en-US" dirty="0">
                <a:solidFill>
                  <a:srgbClr val="FF0000"/>
                </a:solidFill>
              </a:rPr>
              <a:t>increased </a:t>
            </a:r>
            <a:r>
              <a:rPr lang="en-US" dirty="0"/>
              <a:t>intracranial pressure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Acute intracranial hypertension </a:t>
            </a:r>
            <a:r>
              <a:rPr lang="en-US" dirty="0"/>
              <a:t>is a medical emergency requiring immediate intervention to prevent permanent damage to the </a:t>
            </a:r>
            <a:r>
              <a:rPr lang="en-US" dirty="0" smtClean="0"/>
              <a:t>brain</a:t>
            </a:r>
            <a:endParaRPr lang="en-US" dirty="0"/>
          </a:p>
          <a:p>
            <a:pPr algn="l" rtl="0"/>
            <a:r>
              <a:rPr lang="en-US" dirty="0"/>
              <a:t> Intracranial pressure (ICP) data from </a:t>
            </a:r>
            <a:r>
              <a:rPr lang="en-US" dirty="0" smtClean="0"/>
              <a:t>electronic </a:t>
            </a:r>
            <a:r>
              <a:rPr lang="en-US" dirty="0"/>
              <a:t>monitoring equipment are usually calculated and recorded hourly in the clinical chart by trained nurses.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69" y="4862539"/>
            <a:ext cx="2102867" cy="198928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37111"/>
            <a:ext cx="3347864" cy="248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Pulse </a:t>
            </a:r>
            <a:r>
              <a:rPr lang="en-US" dirty="0" err="1" smtClean="0"/>
              <a:t>Oximetery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91182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Pulse </a:t>
            </a:r>
            <a:r>
              <a:rPr lang="en-US" dirty="0" err="1"/>
              <a:t>oximetry</a:t>
            </a:r>
            <a:r>
              <a:rPr lang="en-US" dirty="0"/>
              <a:t> is universally used for monitoring patients in the critical care setting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/>
              <a:t> A pulse </a:t>
            </a:r>
            <a:r>
              <a:rPr lang="en-US" dirty="0" err="1"/>
              <a:t>oximter</a:t>
            </a:r>
            <a:r>
              <a:rPr lang="en-US" dirty="0"/>
              <a:t> is the device that measures and displays the </a:t>
            </a:r>
            <a:r>
              <a:rPr lang="en-US" dirty="0">
                <a:solidFill>
                  <a:srgbClr val="FF0000"/>
                </a:solidFill>
              </a:rPr>
              <a:t>oxygen arterial </a:t>
            </a:r>
            <a:r>
              <a:rPr lang="en-US" dirty="0" smtClean="0">
                <a:solidFill>
                  <a:srgbClr val="FF0000"/>
                </a:solidFill>
              </a:rPr>
              <a:t>saturation and heart rate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54760"/>
            <a:ext cx="3159958" cy="210874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49080"/>
            <a:ext cx="3168759" cy="211442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91" y="3348096"/>
            <a:ext cx="2915409" cy="29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en-US" dirty="0"/>
              <a:t>Mechanical </a:t>
            </a:r>
            <a:r>
              <a:rPr lang="en-US" dirty="0" err="1"/>
              <a:t>ventilatilator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76780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Mechanical </a:t>
            </a:r>
            <a:r>
              <a:rPr lang="en-US" dirty="0"/>
              <a:t>ventilation may be required for </a:t>
            </a:r>
            <a:r>
              <a:rPr lang="en-US" dirty="0" smtClean="0"/>
              <a:t>a </a:t>
            </a:r>
            <a:r>
              <a:rPr lang="en-US" dirty="0"/>
              <a:t>variety of reasons, including the need to control the </a:t>
            </a:r>
            <a:r>
              <a:rPr lang="en-US" dirty="0">
                <a:solidFill>
                  <a:srgbClr val="FF0000"/>
                </a:solidFill>
              </a:rPr>
              <a:t>patient's respirations </a:t>
            </a:r>
            <a:r>
              <a:rPr lang="en-US" dirty="0"/>
              <a:t>during surgery or during treatment of severe head injury, to oxygenate the blood when the patient's </a:t>
            </a:r>
            <a:r>
              <a:rPr lang="en-US" dirty="0" err="1"/>
              <a:t>ventilatory</a:t>
            </a:r>
            <a:r>
              <a:rPr lang="en-US" dirty="0"/>
              <a:t> efforts are inadequate, and to rest the respiratory muscles.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62048"/>
            <a:ext cx="3842048" cy="28515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73016"/>
            <a:ext cx="3175000" cy="31750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48" y="3668266"/>
            <a:ext cx="34671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INFUSION PUMPS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5584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An external infusion pump is a </a:t>
            </a:r>
            <a:r>
              <a:rPr lang="en-US" dirty="0" smtClean="0"/>
              <a:t>medical </a:t>
            </a:r>
            <a:r>
              <a:rPr lang="en-US" dirty="0"/>
              <a:t>device used to deliver medications &amp; fluids into a patient's body in a </a:t>
            </a:r>
            <a:r>
              <a:rPr lang="en-US" dirty="0" smtClean="0"/>
              <a:t>controlled manner.</a:t>
            </a:r>
            <a:endParaRPr lang="en-US" dirty="0"/>
          </a:p>
          <a:p>
            <a:pPr algn="l" rtl="0"/>
            <a:r>
              <a:rPr lang="en-US" dirty="0"/>
              <a:t> Infusion pumps may be capable of delivering medications &amp; fluids in large or small amounts, and may be used to deliver nutrients or medications-such insulin or other hormones, antibiotics, chemotherapy drugs, and pain relievers.</a:t>
            </a:r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815"/>
            <a:ext cx="2627784" cy="284968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86" y="4149080"/>
            <a:ext cx="3613212" cy="270642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97" y="4019549"/>
            <a:ext cx="2916511" cy="283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35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Nurses role in patient with I.V infusion pump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960240"/>
            <a:ext cx="9036496" cy="506916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+mj-lt"/>
              </a:rPr>
              <a:t>1-Using </a:t>
            </a:r>
            <a:r>
              <a:rPr lang="en-US" dirty="0">
                <a:latin typeface="+mj-lt"/>
              </a:rPr>
              <a:t>aseptic technique and universal precautions, iv </a:t>
            </a:r>
            <a:r>
              <a:rPr lang="en-US" dirty="0" smtClean="0">
                <a:latin typeface="+mj-lt"/>
              </a:rPr>
              <a:t>infusion</a:t>
            </a:r>
            <a:endParaRPr lang="en-US" dirty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2- </a:t>
            </a:r>
            <a:r>
              <a:rPr lang="en-US" dirty="0">
                <a:latin typeface="+mj-lt"/>
              </a:rPr>
              <a:t>should be set. Monitor the pump and patient frequently to ensure </a:t>
            </a:r>
            <a:r>
              <a:rPr lang="en-US" dirty="0" smtClean="0">
                <a:latin typeface="+mj-lt"/>
              </a:rPr>
              <a:t>correct operation.</a:t>
            </a:r>
          </a:p>
          <a:p>
            <a:pPr algn="l" rtl="0"/>
            <a:r>
              <a:rPr lang="en-US" dirty="0" smtClean="0">
                <a:latin typeface="+mj-lt"/>
              </a:rPr>
              <a:t>3- </a:t>
            </a:r>
            <a:r>
              <a:rPr lang="en-US" dirty="0">
                <a:latin typeface="+mj-lt"/>
              </a:rPr>
              <a:t>Keep the pump plugged in when possible to ensure that the battery is fully charged at all times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4- </a:t>
            </a:r>
            <a:r>
              <a:rPr lang="en-US" dirty="0">
                <a:latin typeface="+mj-lt"/>
              </a:rPr>
              <a:t>Set the flow rate as prescribed calculating the amount of fluid.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5-Observe </a:t>
            </a:r>
            <a:r>
              <a:rPr lang="en-US" dirty="0">
                <a:latin typeface="+mj-lt"/>
              </a:rPr>
              <a:t>for the signs of infiltration or other complications such as thrombophlebitis.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6-Fluid </a:t>
            </a:r>
            <a:r>
              <a:rPr lang="en-US" dirty="0">
                <a:latin typeface="+mj-lt"/>
              </a:rPr>
              <a:t>or electrolyte overload and embolism before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2576384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Resuscitation Cart (Crash </a:t>
            </a:r>
            <a:r>
              <a:rPr lang="en-US" dirty="0" smtClean="0"/>
              <a:t>Cart)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The Resuscitation cart contains all of the equipment and medications needed for </a:t>
            </a:r>
            <a:r>
              <a:rPr lang="en-US" dirty="0" smtClean="0"/>
              <a:t>advanced </a:t>
            </a:r>
            <a:r>
              <a:rPr lang="en-US" dirty="0"/>
              <a:t>life support and CPR (cardiopulmonary resuscitation).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36644"/>
            <a:ext cx="3585593" cy="291628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97300"/>
            <a:ext cx="31750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3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Clinical monitoring </a:t>
            </a:r>
            <a:r>
              <a:rPr lang="en-US" sz="6600" dirty="0" smtClean="0"/>
              <a:t>in </a:t>
            </a:r>
            <a:r>
              <a:rPr lang="en-US" sz="6600" dirty="0"/>
              <a:t>ICU </a:t>
            </a:r>
          </a:p>
        </p:txBody>
      </p:sp>
    </p:spTree>
    <p:extLst>
      <p:ext uri="{BB962C8B-B14F-4D97-AF65-F5344CB8AC3E}">
        <p14:creationId xmlns:p14="http://schemas.microsoft.com/office/powerpoint/2010/main" val="2344332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CONTENTS RESUSCITATION CART (</a:t>
            </a:r>
            <a:r>
              <a:rPr lang="en-US" dirty="0" smtClean="0"/>
              <a:t>CRASH </a:t>
            </a:r>
            <a:r>
              <a:rPr lang="en-US" dirty="0"/>
              <a:t>CART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84576"/>
          </a:xfrm>
        </p:spPr>
        <p:txBody>
          <a:bodyPr>
            <a:normAutofit/>
          </a:bodyPr>
          <a:lstStyle/>
          <a:p>
            <a:pPr algn="l" rtl="0"/>
            <a:endParaRPr lang="en-US" dirty="0"/>
          </a:p>
          <a:p>
            <a:pPr algn="l" rtl="0"/>
            <a:r>
              <a:rPr lang="en-US" dirty="0" smtClean="0"/>
              <a:t>- </a:t>
            </a:r>
            <a:r>
              <a:rPr lang="en-US" dirty="0"/>
              <a:t>Monitor/defibrillators, suction devices, and bag valve mask s (BVMs) of different sizes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 smtClean="0"/>
              <a:t>- </a:t>
            </a:r>
            <a:r>
              <a:rPr lang="en-US" dirty="0"/>
              <a:t>Advanced cardiac life support (ACLS) drugs such as </a:t>
            </a:r>
            <a:endParaRPr lang="en-US" dirty="0" smtClean="0"/>
          </a:p>
          <a:p>
            <a:pPr algn="l" rtl="0"/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smtClean="0"/>
              <a:t>Epinephrine</a:t>
            </a:r>
            <a:endParaRPr lang="en-US" dirty="0"/>
          </a:p>
          <a:p>
            <a:pPr algn="l" rtl="0"/>
            <a:r>
              <a:rPr lang="en-US" dirty="0"/>
              <a:t> 2. </a:t>
            </a:r>
            <a:r>
              <a:rPr lang="en-US" dirty="0" smtClean="0"/>
              <a:t>Atropine</a:t>
            </a:r>
            <a:endParaRPr lang="en-US" dirty="0"/>
          </a:p>
          <a:p>
            <a:pPr algn="l" rtl="0"/>
            <a:r>
              <a:rPr lang="en-US" dirty="0"/>
              <a:t> 3. </a:t>
            </a:r>
            <a:r>
              <a:rPr lang="en-US" dirty="0" err="1" smtClean="0"/>
              <a:t>Amiodarone</a:t>
            </a:r>
            <a:endParaRPr lang="en-US" dirty="0"/>
          </a:p>
          <a:p>
            <a:pPr algn="l" rtl="0"/>
            <a:r>
              <a:rPr lang="en-US" dirty="0"/>
              <a:t> 4. </a:t>
            </a:r>
            <a:r>
              <a:rPr lang="en-US" dirty="0" err="1" smtClean="0"/>
              <a:t>Lidocaine</a:t>
            </a:r>
            <a:endParaRPr lang="en-US" dirty="0"/>
          </a:p>
          <a:p>
            <a:pPr algn="l" rtl="0"/>
            <a:r>
              <a:rPr lang="en-US" dirty="0"/>
              <a:t> 5. sodium </a:t>
            </a:r>
            <a:r>
              <a:rPr lang="en-US" dirty="0" smtClean="0"/>
              <a:t>bicarbonate</a:t>
            </a:r>
            <a:endParaRPr lang="en-US" dirty="0"/>
          </a:p>
          <a:p>
            <a:pPr algn="l" rtl="0"/>
            <a:r>
              <a:rPr lang="en-US" dirty="0"/>
              <a:t> 6. Dopamine and vasopressin.</a:t>
            </a:r>
          </a:p>
        </p:txBody>
      </p:sp>
    </p:spTree>
    <p:extLst>
      <p:ext uri="{BB962C8B-B14F-4D97-AF65-F5344CB8AC3E}">
        <p14:creationId xmlns:p14="http://schemas.microsoft.com/office/powerpoint/2010/main" val="3174002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DEFIBRILLATOR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defibrillator is a device that is designed to pass electrical current through a patient’s heart. The passing of electrical current through the heart is called defibrillation</a:t>
            </a:r>
            <a:r>
              <a:rPr lang="en-US" dirty="0">
                <a:solidFill>
                  <a:srgbClr val="FF0000"/>
                </a:solidFill>
              </a:rPr>
              <a:t>. A defibrillation is done through pads placed on the patient’s chest</a:t>
            </a:r>
            <a:r>
              <a:rPr lang="en-US" dirty="0"/>
              <a:t>.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" y="4005064"/>
            <a:ext cx="2133600" cy="274624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11678"/>
            <a:ext cx="3960440" cy="26396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86" y="3840234"/>
            <a:ext cx="2649444" cy="29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19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 of </a:t>
            </a:r>
            <a:r>
              <a:rPr lang="en-US" dirty="0"/>
              <a:t>DEFIBRILLATOR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 defibrillation is used to restore a patient's heart rhythm to normal</a:t>
            </a:r>
            <a:r>
              <a:rPr lang="en-US" dirty="0"/>
              <a:t>. Abnormal heart rhythms may be treated with medications while other rhythms need to be treated with defibrillation.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Life threatening heart rhythms need defibrillation immediately </a:t>
            </a:r>
            <a:r>
              <a:rPr lang="en-US" dirty="0"/>
              <a:t>while other heart rhythms may be defibrillated in a scheduled fashion.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Defibrillation may be done using the manual defibrillator or the automatic external defibrillator</a:t>
            </a:r>
          </a:p>
        </p:txBody>
      </p:sp>
    </p:spTree>
    <p:extLst>
      <p:ext uri="{BB962C8B-B14F-4D97-AF65-F5344CB8AC3E}">
        <p14:creationId xmlns:p14="http://schemas.microsoft.com/office/powerpoint/2010/main" val="65576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Clinical monitoring in ICU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+mj-lt"/>
              </a:rPr>
              <a:t>Intensive care unit (ICU) equipment includes: </a:t>
            </a:r>
            <a:r>
              <a:rPr lang="en-US" dirty="0" smtClean="0">
                <a:latin typeface="+mj-lt"/>
              </a:rPr>
              <a:t>1- </a:t>
            </a:r>
            <a:r>
              <a:rPr lang="en-US" dirty="0">
                <a:latin typeface="+mj-lt"/>
              </a:rPr>
              <a:t>patient monitoring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2- </a:t>
            </a:r>
            <a:r>
              <a:rPr lang="en-US" dirty="0">
                <a:latin typeface="+mj-lt"/>
              </a:rPr>
              <a:t>respiratory and cardiac support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3- </a:t>
            </a:r>
            <a:r>
              <a:rPr lang="en-US" dirty="0">
                <a:latin typeface="+mj-lt"/>
              </a:rPr>
              <a:t>pain management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4- </a:t>
            </a:r>
            <a:r>
              <a:rPr lang="en-US" dirty="0">
                <a:latin typeface="+mj-lt"/>
              </a:rPr>
              <a:t>emergency resuscitation devices, and other life support </a:t>
            </a:r>
            <a:r>
              <a:rPr lang="en-US" dirty="0" err="1">
                <a:latin typeface="+mj-lt"/>
              </a:rPr>
              <a:t>equipments</a:t>
            </a:r>
            <a:r>
              <a:rPr lang="en-US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6457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PATIENT MONITORING EQUIPMENTS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496" y="1916832"/>
            <a:ext cx="8651304" cy="4209331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+mj-lt"/>
              </a:rPr>
              <a:t>1- </a:t>
            </a:r>
            <a:r>
              <a:rPr lang="en-US" dirty="0">
                <a:latin typeface="+mj-lt"/>
              </a:rPr>
              <a:t>Arterial line</a:t>
            </a:r>
            <a:r>
              <a:rPr lang="en-US" dirty="0" smtClean="0">
                <a:latin typeface="+mj-lt"/>
              </a:rPr>
              <a:t>.</a:t>
            </a:r>
          </a:p>
          <a:p>
            <a:pPr algn="l" rtl="0"/>
            <a:r>
              <a:rPr lang="en-US" dirty="0" smtClean="0">
                <a:latin typeface="+mj-lt"/>
              </a:rPr>
              <a:t> 2-Blood </a:t>
            </a:r>
            <a:r>
              <a:rPr lang="en-US" dirty="0">
                <a:latin typeface="+mj-lt"/>
              </a:rPr>
              <a:t>pressure device (sphygmomanometer)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3- </a:t>
            </a:r>
            <a:r>
              <a:rPr lang="en-US" dirty="0">
                <a:latin typeface="+mj-lt"/>
              </a:rPr>
              <a:t>Blood pressure monitor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4-Electrocardiograph(ECG </a:t>
            </a:r>
            <a:r>
              <a:rPr lang="en-US" dirty="0">
                <a:latin typeface="+mj-lt"/>
              </a:rPr>
              <a:t>or EKG machine)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5- </a:t>
            </a:r>
            <a:r>
              <a:rPr lang="en-US" dirty="0">
                <a:latin typeface="+mj-lt"/>
              </a:rPr>
              <a:t>Electroencephalograph(EEG machine)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6- </a:t>
            </a:r>
            <a:r>
              <a:rPr lang="en-US" dirty="0">
                <a:latin typeface="+mj-lt"/>
              </a:rPr>
              <a:t>Intracranial pressure monitor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7- </a:t>
            </a:r>
            <a:r>
              <a:rPr lang="en-US" dirty="0">
                <a:latin typeface="+mj-lt"/>
              </a:rPr>
              <a:t>Pulse </a:t>
            </a:r>
            <a:r>
              <a:rPr lang="en-US" dirty="0" err="1">
                <a:latin typeface="+mj-lt"/>
              </a:rPr>
              <a:t>Oximeter</a:t>
            </a:r>
            <a:r>
              <a:rPr lang="en-US" dirty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8- </a:t>
            </a:r>
            <a:r>
              <a:rPr lang="en-US" dirty="0">
                <a:latin typeface="+mj-lt"/>
              </a:rPr>
              <a:t>Glucometer.</a:t>
            </a:r>
          </a:p>
        </p:txBody>
      </p:sp>
    </p:spTree>
    <p:extLst>
      <p:ext uri="{BB962C8B-B14F-4D97-AF65-F5344CB8AC3E}">
        <p14:creationId xmlns:p14="http://schemas.microsoft.com/office/powerpoint/2010/main" val="284291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LIFE SUPPORT AND EMERGENCY RESUSCITATION DEVICES: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+mj-lt"/>
              </a:rPr>
              <a:t>1- </a:t>
            </a:r>
            <a:r>
              <a:rPr lang="en-US" dirty="0">
                <a:latin typeface="+mj-lt"/>
              </a:rPr>
              <a:t>Mechanical Ventilator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2- </a:t>
            </a:r>
            <a:r>
              <a:rPr lang="en-US" dirty="0">
                <a:latin typeface="+mj-lt"/>
              </a:rPr>
              <a:t>Laryngoscope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3- </a:t>
            </a:r>
            <a:r>
              <a:rPr lang="en-US" dirty="0">
                <a:latin typeface="+mj-lt"/>
              </a:rPr>
              <a:t>Airways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4- </a:t>
            </a:r>
            <a:r>
              <a:rPr lang="en-US" dirty="0">
                <a:latin typeface="+mj-lt"/>
              </a:rPr>
              <a:t>Infusion pump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5- </a:t>
            </a:r>
            <a:r>
              <a:rPr lang="en-US" dirty="0">
                <a:latin typeface="+mj-lt"/>
              </a:rPr>
              <a:t>Crash cart(Resuscitation cart)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6- </a:t>
            </a:r>
            <a:r>
              <a:rPr lang="en-US" dirty="0">
                <a:latin typeface="+mj-lt"/>
              </a:rPr>
              <a:t>Intra-aortic balloon pump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7- </a:t>
            </a:r>
            <a:r>
              <a:rPr lang="en-US" dirty="0">
                <a:latin typeface="+mj-lt"/>
              </a:rPr>
              <a:t>Continuous positive airway pressure machine (CPAP)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8- </a:t>
            </a:r>
            <a:r>
              <a:rPr lang="en-US" dirty="0">
                <a:latin typeface="+mj-lt"/>
              </a:rPr>
              <a:t>Defibrillator</a:t>
            </a:r>
          </a:p>
        </p:txBody>
      </p:sp>
    </p:spTree>
    <p:extLst>
      <p:ext uri="{BB962C8B-B14F-4D97-AF65-F5344CB8AC3E}">
        <p14:creationId xmlns:p14="http://schemas.microsoft.com/office/powerpoint/2010/main" val="381717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Noninvasive Hemodynamic Monitoring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dirty="0" smtClean="0">
                <a:latin typeface="+mj-lt"/>
              </a:rPr>
              <a:t>1-Noninvasive </a:t>
            </a:r>
            <a:r>
              <a:rPr lang="en-US" sz="4000" dirty="0">
                <a:latin typeface="+mj-lt"/>
              </a:rPr>
              <a:t>BP </a:t>
            </a:r>
            <a:endParaRPr lang="en-US" sz="4000" dirty="0" smtClean="0">
              <a:latin typeface="+mj-lt"/>
            </a:endParaRPr>
          </a:p>
          <a:p>
            <a:pPr algn="l" rtl="0"/>
            <a:r>
              <a:rPr lang="en-US" sz="4000" dirty="0" smtClean="0">
                <a:latin typeface="+mj-lt"/>
              </a:rPr>
              <a:t>2- </a:t>
            </a:r>
            <a:r>
              <a:rPr lang="en-US" sz="4000" dirty="0">
                <a:latin typeface="+mj-lt"/>
              </a:rPr>
              <a:t>Heart Rate, pulses </a:t>
            </a:r>
            <a:endParaRPr lang="en-US" sz="4000" dirty="0" smtClean="0">
              <a:latin typeface="+mj-lt"/>
            </a:endParaRPr>
          </a:p>
          <a:p>
            <a:pPr algn="l" rtl="0"/>
            <a:r>
              <a:rPr lang="en-US" sz="4000" dirty="0" smtClean="0">
                <a:latin typeface="+mj-lt"/>
              </a:rPr>
              <a:t>3- </a:t>
            </a:r>
            <a:r>
              <a:rPr lang="en-US" sz="4000" dirty="0">
                <a:latin typeface="+mj-lt"/>
              </a:rPr>
              <a:t>Mental Status </a:t>
            </a:r>
            <a:endParaRPr lang="en-US" sz="4000" dirty="0" smtClean="0">
              <a:latin typeface="+mj-lt"/>
            </a:endParaRPr>
          </a:p>
          <a:p>
            <a:pPr algn="l" rtl="0"/>
            <a:r>
              <a:rPr lang="en-US" sz="4000" dirty="0" smtClean="0">
                <a:latin typeface="+mj-lt"/>
              </a:rPr>
              <a:t>4- </a:t>
            </a:r>
            <a:r>
              <a:rPr lang="en-US" sz="4000" dirty="0">
                <a:latin typeface="+mj-lt"/>
              </a:rPr>
              <a:t>Skin Temperature </a:t>
            </a:r>
            <a:endParaRPr lang="en-US" sz="4000" dirty="0" smtClean="0">
              <a:latin typeface="+mj-lt"/>
            </a:endParaRPr>
          </a:p>
          <a:p>
            <a:pPr algn="l" rtl="0"/>
            <a:r>
              <a:rPr lang="en-US" sz="4000" dirty="0" smtClean="0">
                <a:latin typeface="+mj-lt"/>
              </a:rPr>
              <a:t>5- </a:t>
            </a:r>
            <a:r>
              <a:rPr lang="en-US" sz="4000" dirty="0">
                <a:latin typeface="+mj-lt"/>
              </a:rPr>
              <a:t>Capillary Refill </a:t>
            </a:r>
            <a:r>
              <a:rPr lang="en-US" sz="4000" dirty="0" smtClean="0">
                <a:latin typeface="+mj-lt"/>
              </a:rPr>
              <a:t> </a:t>
            </a:r>
          </a:p>
          <a:p>
            <a:pPr algn="l" rtl="0"/>
            <a:r>
              <a:rPr lang="en-US" sz="4000" dirty="0" smtClean="0">
                <a:latin typeface="+mj-lt"/>
              </a:rPr>
              <a:t>6- </a:t>
            </a:r>
            <a:r>
              <a:rPr lang="en-US" sz="4000" dirty="0">
                <a:latin typeface="+mj-lt"/>
              </a:rPr>
              <a:t>Urine Output</a:t>
            </a:r>
          </a:p>
        </p:txBody>
      </p:sp>
    </p:spTree>
    <p:extLst>
      <p:ext uri="{BB962C8B-B14F-4D97-AF65-F5344CB8AC3E}">
        <p14:creationId xmlns:p14="http://schemas.microsoft.com/office/powerpoint/2010/main" val="35492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dirty="0"/>
              <a:t>ARTERIAL </a:t>
            </a:r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25780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ARTERIAL LINE DEFINITION: It is the method of direct continuous monitoring of systemic arterial pressure by inserting a catheter into peripheral artery either in arm or in leg</a:t>
            </a:r>
            <a:r>
              <a:rPr lang="en-US" dirty="0" smtClean="0"/>
              <a:t>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70570">
            <a:off x="6701097" y="4249687"/>
            <a:ext cx="2843546" cy="213224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986650"/>
            <a:ext cx="2853302" cy="283521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45" y="4055946"/>
            <a:ext cx="3911019" cy="251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10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Patients may require an arterial line for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>
                <a:latin typeface="+mj-lt"/>
              </a:rPr>
              <a:t>1.Monitoring </a:t>
            </a:r>
            <a:r>
              <a:rPr lang="en-US" sz="3200" dirty="0">
                <a:latin typeface="+mj-lt"/>
              </a:rPr>
              <a:t>continuous blood pressure especially in patients with hemodynamic instability.</a:t>
            </a:r>
          </a:p>
          <a:p>
            <a:pPr algn="l" rtl="0"/>
            <a:r>
              <a:rPr lang="en-US" sz="3200" dirty="0">
                <a:latin typeface="+mj-lt"/>
              </a:rPr>
              <a:t>2. When vasoactive medications are needed and the responses to such medications require continuous blood pressure monitoring.</a:t>
            </a:r>
          </a:p>
          <a:p>
            <a:pPr algn="l" rtl="0"/>
            <a:r>
              <a:rPr lang="en-US" sz="3200" dirty="0">
                <a:latin typeface="+mj-lt"/>
              </a:rPr>
              <a:t>3. For patients who require frequent blood sampling.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298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Complications Associated </a:t>
            </a:r>
            <a:r>
              <a:rPr lang="en-US" dirty="0" smtClean="0"/>
              <a:t>With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Arterial Lines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400" dirty="0" smtClean="0"/>
              <a:t>1-hemorrhage</a:t>
            </a:r>
          </a:p>
          <a:p>
            <a:pPr algn="l" rtl="0"/>
            <a:r>
              <a:rPr lang="en-US" sz="4400" dirty="0" smtClean="0"/>
              <a:t>2-air Emboli</a:t>
            </a:r>
          </a:p>
          <a:p>
            <a:pPr algn="l" rtl="0"/>
            <a:r>
              <a:rPr lang="en-US" sz="4400" dirty="0" smtClean="0"/>
              <a:t>3-infection</a:t>
            </a:r>
          </a:p>
          <a:p>
            <a:pPr algn="l" rtl="0"/>
            <a:r>
              <a:rPr lang="en-US" sz="4400" dirty="0" smtClean="0"/>
              <a:t>4- altered skin integrity</a:t>
            </a:r>
          </a:p>
          <a:p>
            <a:pPr algn="l" rtl="0"/>
            <a:r>
              <a:rPr lang="en-US" sz="4400" dirty="0" smtClean="0"/>
              <a:t>5- impaired circulation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347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991</Words>
  <Application>Microsoft Office PowerPoint</Application>
  <PresentationFormat>عرض على الشاشة (3:4)‏</PresentationFormat>
  <Paragraphs>105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تدفق</vt:lpstr>
      <vt:lpstr>ICU</vt:lpstr>
      <vt:lpstr>عرض تقديمي في PowerPoint</vt:lpstr>
      <vt:lpstr>Clinical monitoring in ICU </vt:lpstr>
      <vt:lpstr>PATIENT MONITORING EQUIPMENTS</vt:lpstr>
      <vt:lpstr>LIFE SUPPORT AND EMERGENCY RESUSCITATION DEVICES: </vt:lpstr>
      <vt:lpstr>Noninvasive Hemodynamic Monitoring</vt:lpstr>
      <vt:lpstr>ARTERIAL LINE</vt:lpstr>
      <vt:lpstr> Patients may require an arterial line for:</vt:lpstr>
      <vt:lpstr>Complications Associated With  Arterial Lines</vt:lpstr>
      <vt:lpstr>Central I.V catheters </vt:lpstr>
      <vt:lpstr>Purposes of central vein I.V catheter</vt:lpstr>
      <vt:lpstr>Nurses role in patient with central I.V lines</vt:lpstr>
      <vt:lpstr>Electrocardiographic (ECG) </vt:lpstr>
      <vt:lpstr>Intracranial pressure (ICP) monitor </vt:lpstr>
      <vt:lpstr>Pulse Oximetery</vt:lpstr>
      <vt:lpstr>Mechanical ventilatilator</vt:lpstr>
      <vt:lpstr>INFUSION PUMPS </vt:lpstr>
      <vt:lpstr>Nurses role in patient with I.V infusion pump</vt:lpstr>
      <vt:lpstr>Resuscitation Cart (Crash Cart)</vt:lpstr>
      <vt:lpstr>CONTENTS RESUSCITATION CART (CRASH CART)</vt:lpstr>
      <vt:lpstr>DEFIBRILLATOR </vt:lpstr>
      <vt:lpstr>Purpose of DEFIBRILLATOR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Maher</cp:lastModifiedBy>
  <cp:revision>11</cp:revision>
  <dcterms:created xsi:type="dcterms:W3CDTF">2022-12-24T18:18:00Z</dcterms:created>
  <dcterms:modified xsi:type="dcterms:W3CDTF">2023-10-15T19:39:10Z</dcterms:modified>
</cp:coreProperties>
</file>