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73" r:id="rId2"/>
    <p:sldId id="272" r:id="rId3"/>
    <p:sldId id="257" r:id="rId4"/>
    <p:sldId id="261" r:id="rId5"/>
    <p:sldId id="258" r:id="rId6"/>
    <p:sldId id="259" r:id="rId7"/>
    <p:sldId id="260" r:id="rId8"/>
    <p:sldId id="265" r:id="rId9"/>
    <p:sldId id="262" r:id="rId10"/>
    <p:sldId id="263" r:id="rId11"/>
    <p:sldId id="264" r:id="rId12"/>
    <p:sldId id="266" r:id="rId13"/>
    <p:sldId id="267" r:id="rId14"/>
    <p:sldId id="268" r:id="rId15"/>
    <p:sldId id="269" r:id="rId16"/>
    <p:sldId id="270" r:id="rId17"/>
    <p:sldId id="271" r:id="rId18"/>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5" d="100"/>
          <a:sy n="65" d="100"/>
        </p:scale>
        <p:origin x="-1296" y="-6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Date Placeholder 29"/>
          <p:cNvSpPr>
            <a:spLocks noGrp="1"/>
          </p:cNvSpPr>
          <p:nvPr>
            <p:ph type="dt" sz="half" idx="10"/>
          </p:nvPr>
        </p:nvSpPr>
        <p:spPr/>
        <p:txBody>
          <a:bodyPr/>
          <a:lstStyle/>
          <a:p>
            <a:fld id="{1B8ABB09-4A1D-463E-8065-109CC2B7EFAA}" type="datetimeFigureOut">
              <a:rPr lang="ar-SA" smtClean="0"/>
              <a:t>01/04/1445</a:t>
            </a:fld>
            <a:endParaRPr lang="ar-SA"/>
          </a:p>
        </p:txBody>
      </p:sp>
      <p:sp>
        <p:nvSpPr>
          <p:cNvPr id="19" name="Footer Placeholder 18"/>
          <p:cNvSpPr>
            <a:spLocks noGrp="1"/>
          </p:cNvSpPr>
          <p:nvPr>
            <p:ph type="ftr" sz="quarter" idx="11"/>
          </p:nvPr>
        </p:nvSpPr>
        <p:spPr/>
        <p:txBody>
          <a:bodyPr/>
          <a:lstStyle/>
          <a:p>
            <a:endParaRPr lang="ar-SA"/>
          </a:p>
        </p:txBody>
      </p:sp>
      <p:sp>
        <p:nvSpPr>
          <p:cNvPr id="27" name="Slide Number Placeholder 26"/>
          <p:cNvSpPr>
            <a:spLocks noGrp="1"/>
          </p:cNvSpPr>
          <p:nvPr>
            <p:ph type="sldNum" sz="quarter" idx="12"/>
          </p:nvPr>
        </p:nvSpPr>
        <p:spPr/>
        <p:txBody>
          <a:bodyPr/>
          <a:lstStyle/>
          <a:p>
            <a:fld id="{0B34F065-1154-456A-91E3-76DE8E75E17B}" type="slidenum">
              <a:rPr lang="ar-SA" smtClean="0"/>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t>01/04/1445</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t>01/04/1445</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Content Placeholder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t>01/04/1445</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Date Placeholder 3"/>
          <p:cNvSpPr>
            <a:spLocks noGrp="1"/>
          </p:cNvSpPr>
          <p:nvPr>
            <p:ph type="dt" sz="half" idx="10"/>
          </p:nvPr>
        </p:nvSpPr>
        <p:spPr/>
        <p:txBody>
          <a:bodyPr/>
          <a:lstStyle/>
          <a:p>
            <a:fld id="{1B8ABB09-4A1D-463E-8065-109CC2B7EFAA}" type="datetimeFigureOut">
              <a:rPr lang="ar-SA" smtClean="0"/>
              <a:t>01/04/1445</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t>01/04/1445</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Date Placeholder 6"/>
          <p:cNvSpPr>
            <a:spLocks noGrp="1"/>
          </p:cNvSpPr>
          <p:nvPr>
            <p:ph type="dt" sz="half" idx="10"/>
          </p:nvPr>
        </p:nvSpPr>
        <p:spPr/>
        <p:txBody>
          <a:bodyPr/>
          <a:lstStyle/>
          <a:p>
            <a:fld id="{1B8ABB09-4A1D-463E-8065-109CC2B7EFAA}" type="datetimeFigureOut">
              <a:rPr lang="ar-SA" smtClean="0"/>
              <a:t>01/04/1445</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Date Placeholder 2"/>
          <p:cNvSpPr>
            <a:spLocks noGrp="1"/>
          </p:cNvSpPr>
          <p:nvPr>
            <p:ph type="dt" sz="half" idx="10"/>
          </p:nvPr>
        </p:nvSpPr>
        <p:spPr/>
        <p:txBody>
          <a:bodyPr/>
          <a:lstStyle/>
          <a:p>
            <a:fld id="{1B8ABB09-4A1D-463E-8065-109CC2B7EFAA}" type="datetimeFigureOut">
              <a:rPr lang="ar-SA" smtClean="0"/>
              <a:t>01/04/1445</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t>01/04/1445</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t>01/04/1445</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Date Placeholder 4"/>
          <p:cNvSpPr>
            <a:spLocks noGrp="1"/>
          </p:cNvSpPr>
          <p:nvPr>
            <p:ph type="dt" sz="half" idx="10"/>
          </p:nvPr>
        </p:nvSpPr>
        <p:spPr/>
        <p:txBody>
          <a:bodyPr/>
          <a:lstStyle/>
          <a:p>
            <a:fld id="{1B8ABB09-4A1D-463E-8065-109CC2B7EFAA}" type="datetimeFigureOut">
              <a:rPr lang="ar-SA" smtClean="0"/>
              <a:t>01/04/1445</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a:xfrm>
            <a:off x="8077200" y="6356350"/>
            <a:ext cx="609600" cy="365125"/>
          </a:xfrm>
        </p:spPr>
        <p:txBody>
          <a:bodyPr/>
          <a:lstStyle/>
          <a:p>
            <a:fld id="{0B34F065-1154-456A-91E3-76DE8E75E17B}" type="slidenum">
              <a:rPr lang="ar-SA" smtClean="0"/>
              <a:t>‹#›</a:t>
            </a:fld>
            <a:endParaRPr lang="ar-SA"/>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الأيقونة لإضافة صورة</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B8ABB09-4A1D-463E-8065-109CC2B7EFAA}" type="datetimeFigureOut">
              <a:rPr lang="ar-SA" smtClean="0"/>
              <a:t>01/04/1445</a:t>
            </a:fld>
            <a:endParaRPr lang="ar-SA"/>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SA"/>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B34F065-1154-456A-91E3-76DE8E75E17B}" type="slidenum">
              <a:rPr lang="ar-SA" smtClean="0"/>
              <a:t>‹#›</a:t>
            </a:fld>
            <a:endParaRPr lang="ar-SA"/>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pPr algn="ctr"/>
            <a:r>
              <a:rPr lang="en-US" dirty="0" smtClean="0"/>
              <a:t>ICU</a:t>
            </a:r>
            <a:endParaRPr lang="en-US" dirty="0"/>
          </a:p>
        </p:txBody>
      </p:sp>
      <p:sp>
        <p:nvSpPr>
          <p:cNvPr id="3" name="عنوان فرعي 2"/>
          <p:cNvSpPr>
            <a:spLocks noGrp="1"/>
          </p:cNvSpPr>
          <p:nvPr>
            <p:ph type="subTitle" idx="1"/>
          </p:nvPr>
        </p:nvSpPr>
        <p:spPr>
          <a:xfrm>
            <a:off x="76200" y="5029200"/>
            <a:ext cx="4114800" cy="1447800"/>
          </a:xfrm>
        </p:spPr>
        <p:txBody>
          <a:bodyPr>
            <a:normAutofit fontScale="77500" lnSpcReduction="20000"/>
          </a:bodyPr>
          <a:lstStyle/>
          <a:p>
            <a:pPr algn="ctr"/>
            <a:r>
              <a:rPr lang="en-US" sz="3200" b="1" dirty="0" smtClean="0"/>
              <a:t>Anesthesia </a:t>
            </a:r>
            <a:r>
              <a:rPr lang="en-US" sz="3200" b="1" dirty="0"/>
              <a:t>Technologist</a:t>
            </a:r>
            <a:br>
              <a:rPr lang="en-US" sz="3200" b="1" dirty="0"/>
            </a:br>
            <a:r>
              <a:rPr lang="en-US" sz="2400" dirty="0">
                <a:solidFill>
                  <a:schemeClr val="tx2">
                    <a:lumMod val="90000"/>
                  </a:schemeClr>
                </a:solidFill>
              </a:rPr>
              <a:t>BCS. Anesthesia. and IC</a:t>
            </a:r>
            <a:r>
              <a:rPr lang="ar-IQ" sz="2400" dirty="0">
                <a:solidFill>
                  <a:schemeClr val="tx2">
                    <a:lumMod val="90000"/>
                  </a:schemeClr>
                </a:solidFill>
              </a:rPr>
              <a:t/>
            </a:r>
            <a:br>
              <a:rPr lang="ar-IQ" sz="2400" dirty="0">
                <a:solidFill>
                  <a:schemeClr val="tx2">
                    <a:lumMod val="90000"/>
                  </a:schemeClr>
                </a:solidFill>
              </a:rPr>
            </a:br>
            <a:r>
              <a:rPr lang="en-US" sz="2400" dirty="0">
                <a:solidFill>
                  <a:schemeClr val="tx2">
                    <a:lumMod val="90000"/>
                  </a:schemeClr>
                </a:solidFill>
              </a:rPr>
              <a:t>diploma. Community health</a:t>
            </a:r>
            <a:r>
              <a:rPr lang="en-US" sz="3200" dirty="0">
                <a:solidFill>
                  <a:schemeClr val="tx2">
                    <a:lumMod val="90000"/>
                  </a:schemeClr>
                </a:solidFill>
              </a:rPr>
              <a:t/>
            </a:r>
            <a:br>
              <a:rPr lang="en-US" sz="3200" dirty="0">
                <a:solidFill>
                  <a:schemeClr val="tx2">
                    <a:lumMod val="90000"/>
                  </a:schemeClr>
                </a:solidFill>
              </a:rPr>
            </a:br>
            <a:r>
              <a:rPr lang="en-US" sz="4000" b="1" u="sng" dirty="0" err="1">
                <a:solidFill>
                  <a:schemeClr val="tx2">
                    <a:lumMod val="90000"/>
                  </a:schemeClr>
                </a:solidFill>
              </a:rPr>
              <a:t>Karrar</a:t>
            </a:r>
            <a:r>
              <a:rPr lang="en-US" sz="4000" b="1" u="sng" dirty="0">
                <a:solidFill>
                  <a:schemeClr val="tx2">
                    <a:lumMod val="90000"/>
                  </a:schemeClr>
                </a:solidFill>
              </a:rPr>
              <a:t> Nader AL-</a:t>
            </a:r>
            <a:r>
              <a:rPr lang="en-US" sz="4000" b="1" u="sng" dirty="0" err="1">
                <a:solidFill>
                  <a:schemeClr val="tx2">
                    <a:lumMod val="90000"/>
                  </a:schemeClr>
                </a:solidFill>
              </a:rPr>
              <a:t>Taie</a:t>
            </a:r>
            <a:endParaRPr lang="en-US" sz="3200" b="1" u="sng" dirty="0">
              <a:solidFill>
                <a:schemeClr val="bg1"/>
              </a:solidFill>
            </a:endParaRPr>
          </a:p>
          <a:p>
            <a:pPr algn="ctr"/>
            <a:endParaRPr lang="en-US" dirty="0"/>
          </a:p>
        </p:txBody>
      </p:sp>
      <p:sp>
        <p:nvSpPr>
          <p:cNvPr id="4" name="عنوان فرعي 2"/>
          <p:cNvSpPr txBox="1">
            <a:spLocks/>
          </p:cNvSpPr>
          <p:nvPr/>
        </p:nvSpPr>
        <p:spPr>
          <a:xfrm>
            <a:off x="4572000" y="5029200"/>
            <a:ext cx="4343400" cy="1600200"/>
          </a:xfrm>
          <a:prstGeom prst="rect">
            <a:avLst/>
          </a:prstGeom>
        </p:spPr>
        <p:txBody>
          <a:bodyPr vert="horz" lIns="0" rIns="18288">
            <a:normAutofit fontScale="77500" lnSpcReduction="20000"/>
          </a:bodyPr>
          <a:lstStyle>
            <a:lvl1pPr marL="0" marR="45720" indent="0" algn="r" rtl="0" eaLnBrk="1" latinLnBrk="0" hangingPunct="1">
              <a:spcBef>
                <a:spcPct val="20000"/>
              </a:spcBef>
              <a:buClr>
                <a:schemeClr val="accent3"/>
              </a:buClr>
              <a:buSzPct val="95000"/>
              <a:buFont typeface="Wingdings 2"/>
              <a:buNone/>
              <a:defRPr kumimoji="0" sz="2600" kern="1200">
                <a:solidFill>
                  <a:schemeClr val="tx1"/>
                </a:solidFill>
                <a:latin typeface="+mn-lt"/>
                <a:ea typeface="+mn-ea"/>
                <a:cs typeface="+mn-cs"/>
              </a:defRPr>
            </a:lvl1pPr>
            <a:lvl2pPr marL="457200" indent="0" algn="ctr" rtl="0" eaLnBrk="1" latinLnBrk="0" hangingPunct="1">
              <a:spcBef>
                <a:spcPct val="20000"/>
              </a:spcBef>
              <a:buClr>
                <a:schemeClr val="accent1"/>
              </a:buClr>
              <a:buSzPct val="85000"/>
              <a:buFont typeface="Wingdings 2"/>
              <a:buNone/>
              <a:defRPr kumimoji="0" sz="2400" kern="1200">
                <a:solidFill>
                  <a:schemeClr val="tx1"/>
                </a:solidFill>
                <a:latin typeface="+mn-lt"/>
                <a:ea typeface="+mn-ea"/>
                <a:cs typeface="+mn-cs"/>
              </a:defRPr>
            </a:lvl2pPr>
            <a:lvl3pPr marL="914400" indent="0" algn="ctr" rtl="0" eaLnBrk="1" latinLnBrk="0" hangingPunct="1">
              <a:spcBef>
                <a:spcPct val="20000"/>
              </a:spcBef>
              <a:buClr>
                <a:schemeClr val="accent2"/>
              </a:buClr>
              <a:buSzPct val="70000"/>
              <a:buFont typeface="Wingdings 2"/>
              <a:buNone/>
              <a:defRPr kumimoji="0" sz="2100" kern="1200">
                <a:solidFill>
                  <a:schemeClr val="tx1"/>
                </a:solidFill>
                <a:latin typeface="+mn-lt"/>
                <a:ea typeface="+mn-ea"/>
                <a:cs typeface="+mn-cs"/>
              </a:defRPr>
            </a:lvl3pPr>
            <a:lvl4pPr marL="1371600" indent="0" algn="ctr" rtl="0" eaLnBrk="1" latinLnBrk="0" hangingPunct="1">
              <a:spcBef>
                <a:spcPct val="20000"/>
              </a:spcBef>
              <a:buClr>
                <a:schemeClr val="accent3"/>
              </a:buClr>
              <a:buSzPct val="65000"/>
              <a:buFont typeface="Wingdings 2"/>
              <a:buNone/>
              <a:defRPr kumimoji="0" sz="2000" kern="1200">
                <a:solidFill>
                  <a:schemeClr val="tx1"/>
                </a:solidFill>
                <a:latin typeface="+mn-lt"/>
                <a:ea typeface="+mn-ea"/>
                <a:cs typeface="+mn-cs"/>
              </a:defRPr>
            </a:lvl4pPr>
            <a:lvl5pPr marL="1828800" indent="0" algn="ctr" rtl="0" eaLnBrk="1" latinLnBrk="0" hangingPunct="1">
              <a:spcBef>
                <a:spcPct val="20000"/>
              </a:spcBef>
              <a:buClr>
                <a:schemeClr val="accent4"/>
              </a:buClr>
              <a:buSzPct val="65000"/>
              <a:buFont typeface="Wingdings 2"/>
              <a:buNone/>
              <a:defRPr kumimoji="0" sz="2000" kern="1200">
                <a:solidFill>
                  <a:schemeClr val="tx1"/>
                </a:solidFill>
                <a:latin typeface="+mn-lt"/>
                <a:ea typeface="+mn-ea"/>
                <a:cs typeface="+mn-cs"/>
              </a:defRPr>
            </a:lvl5pPr>
            <a:lvl6pPr marL="2286000" indent="0" algn="ctr" rtl="0" eaLnBrk="1" latinLnBrk="0" hangingPunct="1">
              <a:spcBef>
                <a:spcPct val="20000"/>
              </a:spcBef>
              <a:buClr>
                <a:schemeClr val="accent5"/>
              </a:buClr>
              <a:buSzPct val="80000"/>
              <a:buFont typeface="Wingdings 2"/>
              <a:buNone/>
              <a:defRPr kumimoji="0" sz="1800" kern="1200">
                <a:solidFill>
                  <a:schemeClr val="tx1"/>
                </a:solidFill>
                <a:latin typeface="+mn-lt"/>
                <a:ea typeface="+mn-ea"/>
                <a:cs typeface="+mn-cs"/>
              </a:defRPr>
            </a:lvl6pPr>
            <a:lvl7pPr marL="2743200" indent="0" algn="ctr" rtl="0" eaLnBrk="1" latinLnBrk="0" hangingPunct="1">
              <a:spcBef>
                <a:spcPct val="20000"/>
              </a:spcBef>
              <a:buClr>
                <a:schemeClr val="accent6"/>
              </a:buClr>
              <a:buSzPct val="80000"/>
              <a:buFont typeface="Wingdings 2"/>
              <a:buNone/>
              <a:defRPr kumimoji="0" sz="1600" kern="1200" baseline="0">
                <a:solidFill>
                  <a:schemeClr val="tx1"/>
                </a:solidFill>
                <a:latin typeface="+mn-lt"/>
                <a:ea typeface="+mn-ea"/>
                <a:cs typeface="+mn-cs"/>
              </a:defRPr>
            </a:lvl7pPr>
            <a:lvl8pPr marL="3200400" indent="0" algn="ctr" rtl="0" eaLnBrk="1" latinLnBrk="0" hangingPunct="1">
              <a:spcBef>
                <a:spcPct val="20000"/>
              </a:spcBef>
              <a:buClr>
                <a:schemeClr val="tx2"/>
              </a:buClr>
              <a:buNone/>
              <a:defRPr kumimoji="0" sz="1600" kern="1200">
                <a:solidFill>
                  <a:schemeClr val="tx1"/>
                </a:solidFill>
                <a:latin typeface="+mn-lt"/>
                <a:ea typeface="+mn-ea"/>
                <a:cs typeface="+mn-cs"/>
              </a:defRPr>
            </a:lvl8pPr>
            <a:lvl9pPr marL="3657600" indent="0" algn="ctr" rtl="0" eaLnBrk="1" latinLnBrk="0" hangingPunct="1">
              <a:spcBef>
                <a:spcPct val="20000"/>
              </a:spcBef>
              <a:buClr>
                <a:schemeClr val="tx2"/>
              </a:buClr>
              <a:buFontTx/>
              <a:buNone/>
              <a:defRPr kumimoji="0" sz="1400" kern="1200" baseline="0">
                <a:solidFill>
                  <a:schemeClr val="tx1"/>
                </a:solidFill>
                <a:latin typeface="+mn-lt"/>
                <a:ea typeface="+mn-ea"/>
                <a:cs typeface="+mn-cs"/>
              </a:defRPr>
            </a:lvl9pPr>
          </a:lstStyle>
          <a:p>
            <a:pPr algn="ctr"/>
            <a:r>
              <a:rPr lang="en-US" sz="3200" b="1" dirty="0" smtClean="0"/>
              <a:t>Anesthesia Technologist</a:t>
            </a:r>
            <a:br>
              <a:rPr lang="en-US" sz="3200" b="1" dirty="0" smtClean="0"/>
            </a:br>
            <a:r>
              <a:rPr lang="en-US" sz="2400" dirty="0" smtClean="0">
                <a:solidFill>
                  <a:schemeClr val="tx2">
                    <a:lumMod val="90000"/>
                  </a:schemeClr>
                </a:solidFill>
              </a:rPr>
              <a:t>BCS. Anesthesia. and IC</a:t>
            </a:r>
            <a:r>
              <a:rPr lang="ar-IQ" sz="2400" dirty="0" smtClean="0">
                <a:solidFill>
                  <a:schemeClr val="tx2">
                    <a:lumMod val="90000"/>
                  </a:schemeClr>
                </a:solidFill>
              </a:rPr>
              <a:t/>
            </a:r>
            <a:br>
              <a:rPr lang="ar-IQ" sz="2400" dirty="0" smtClean="0">
                <a:solidFill>
                  <a:schemeClr val="tx2">
                    <a:lumMod val="90000"/>
                  </a:schemeClr>
                </a:solidFill>
              </a:rPr>
            </a:br>
            <a:r>
              <a:rPr lang="en-US" sz="2400" dirty="0" smtClean="0">
                <a:solidFill>
                  <a:schemeClr val="tx2">
                    <a:lumMod val="90000"/>
                  </a:schemeClr>
                </a:solidFill>
              </a:rPr>
              <a:t>diploma. Community health</a:t>
            </a:r>
            <a:r>
              <a:rPr lang="en-US" sz="3200" dirty="0" smtClean="0">
                <a:solidFill>
                  <a:schemeClr val="tx2">
                    <a:lumMod val="90000"/>
                  </a:schemeClr>
                </a:solidFill>
              </a:rPr>
              <a:t/>
            </a:r>
            <a:br>
              <a:rPr lang="en-US" sz="3200" dirty="0" smtClean="0">
                <a:solidFill>
                  <a:schemeClr val="tx2">
                    <a:lumMod val="90000"/>
                  </a:schemeClr>
                </a:solidFill>
              </a:rPr>
            </a:br>
            <a:r>
              <a:rPr lang="en-US" sz="4000" b="1" u="sng" dirty="0" err="1" smtClean="0">
                <a:solidFill>
                  <a:schemeClr val="tx2">
                    <a:lumMod val="90000"/>
                  </a:schemeClr>
                </a:solidFill>
              </a:rPr>
              <a:t>Muneer</a:t>
            </a:r>
            <a:r>
              <a:rPr lang="en-US" sz="4000" b="1" u="sng" dirty="0" smtClean="0">
                <a:solidFill>
                  <a:schemeClr val="tx2">
                    <a:lumMod val="90000"/>
                  </a:schemeClr>
                </a:solidFill>
              </a:rPr>
              <a:t> Salman </a:t>
            </a:r>
            <a:r>
              <a:rPr lang="en-US" sz="4000" b="1" u="sng" dirty="0" err="1" smtClean="0">
                <a:solidFill>
                  <a:schemeClr val="tx2">
                    <a:lumMod val="90000"/>
                  </a:schemeClr>
                </a:solidFill>
              </a:rPr>
              <a:t>Hasan</a:t>
            </a:r>
            <a:endParaRPr lang="en-US" sz="3200" b="1" u="sng" dirty="0" smtClean="0">
              <a:solidFill>
                <a:schemeClr val="bg1"/>
              </a:solidFill>
            </a:endParaRPr>
          </a:p>
          <a:p>
            <a:pPr algn="ctr"/>
            <a:endParaRPr lang="en-US" dirty="0"/>
          </a:p>
        </p:txBody>
      </p:sp>
      <p:sp>
        <p:nvSpPr>
          <p:cNvPr id="5" name="عنوان فرعي 2"/>
          <p:cNvSpPr txBox="1">
            <a:spLocks/>
          </p:cNvSpPr>
          <p:nvPr/>
        </p:nvSpPr>
        <p:spPr>
          <a:xfrm>
            <a:off x="2286000" y="3581400"/>
            <a:ext cx="4114800" cy="1143000"/>
          </a:xfrm>
          <a:prstGeom prst="rect">
            <a:avLst/>
          </a:prstGeom>
        </p:spPr>
        <p:txBody>
          <a:bodyPr vert="horz" lIns="0" rIns="18288">
            <a:normAutofit/>
          </a:bodyPr>
          <a:lstStyle>
            <a:lvl1pPr marL="0" marR="45720" indent="0" algn="r" rtl="0" eaLnBrk="1" latinLnBrk="0" hangingPunct="1">
              <a:spcBef>
                <a:spcPct val="20000"/>
              </a:spcBef>
              <a:buClr>
                <a:schemeClr val="accent3"/>
              </a:buClr>
              <a:buSzPct val="95000"/>
              <a:buFont typeface="Wingdings 2"/>
              <a:buNone/>
              <a:defRPr kumimoji="0" sz="2600" kern="1200">
                <a:solidFill>
                  <a:schemeClr val="tx1"/>
                </a:solidFill>
                <a:latin typeface="+mn-lt"/>
                <a:ea typeface="+mn-ea"/>
                <a:cs typeface="+mn-cs"/>
              </a:defRPr>
            </a:lvl1pPr>
            <a:lvl2pPr marL="457200" indent="0" algn="ctr" rtl="0" eaLnBrk="1" latinLnBrk="0" hangingPunct="1">
              <a:spcBef>
                <a:spcPct val="20000"/>
              </a:spcBef>
              <a:buClr>
                <a:schemeClr val="accent1"/>
              </a:buClr>
              <a:buSzPct val="85000"/>
              <a:buFont typeface="Wingdings 2"/>
              <a:buNone/>
              <a:defRPr kumimoji="0" sz="2400" kern="1200">
                <a:solidFill>
                  <a:schemeClr val="tx1"/>
                </a:solidFill>
                <a:latin typeface="+mn-lt"/>
                <a:ea typeface="+mn-ea"/>
                <a:cs typeface="+mn-cs"/>
              </a:defRPr>
            </a:lvl2pPr>
            <a:lvl3pPr marL="914400" indent="0" algn="ctr" rtl="0" eaLnBrk="1" latinLnBrk="0" hangingPunct="1">
              <a:spcBef>
                <a:spcPct val="20000"/>
              </a:spcBef>
              <a:buClr>
                <a:schemeClr val="accent2"/>
              </a:buClr>
              <a:buSzPct val="70000"/>
              <a:buFont typeface="Wingdings 2"/>
              <a:buNone/>
              <a:defRPr kumimoji="0" sz="2100" kern="1200">
                <a:solidFill>
                  <a:schemeClr val="tx1"/>
                </a:solidFill>
                <a:latin typeface="+mn-lt"/>
                <a:ea typeface="+mn-ea"/>
                <a:cs typeface="+mn-cs"/>
              </a:defRPr>
            </a:lvl3pPr>
            <a:lvl4pPr marL="1371600" indent="0" algn="ctr" rtl="0" eaLnBrk="1" latinLnBrk="0" hangingPunct="1">
              <a:spcBef>
                <a:spcPct val="20000"/>
              </a:spcBef>
              <a:buClr>
                <a:schemeClr val="accent3"/>
              </a:buClr>
              <a:buSzPct val="65000"/>
              <a:buFont typeface="Wingdings 2"/>
              <a:buNone/>
              <a:defRPr kumimoji="0" sz="2000" kern="1200">
                <a:solidFill>
                  <a:schemeClr val="tx1"/>
                </a:solidFill>
                <a:latin typeface="+mn-lt"/>
                <a:ea typeface="+mn-ea"/>
                <a:cs typeface="+mn-cs"/>
              </a:defRPr>
            </a:lvl4pPr>
            <a:lvl5pPr marL="1828800" indent="0" algn="ctr" rtl="0" eaLnBrk="1" latinLnBrk="0" hangingPunct="1">
              <a:spcBef>
                <a:spcPct val="20000"/>
              </a:spcBef>
              <a:buClr>
                <a:schemeClr val="accent4"/>
              </a:buClr>
              <a:buSzPct val="65000"/>
              <a:buFont typeface="Wingdings 2"/>
              <a:buNone/>
              <a:defRPr kumimoji="0" sz="2000" kern="1200">
                <a:solidFill>
                  <a:schemeClr val="tx1"/>
                </a:solidFill>
                <a:latin typeface="+mn-lt"/>
                <a:ea typeface="+mn-ea"/>
                <a:cs typeface="+mn-cs"/>
              </a:defRPr>
            </a:lvl5pPr>
            <a:lvl6pPr marL="2286000" indent="0" algn="ctr" rtl="0" eaLnBrk="1" latinLnBrk="0" hangingPunct="1">
              <a:spcBef>
                <a:spcPct val="20000"/>
              </a:spcBef>
              <a:buClr>
                <a:schemeClr val="accent5"/>
              </a:buClr>
              <a:buSzPct val="80000"/>
              <a:buFont typeface="Wingdings 2"/>
              <a:buNone/>
              <a:defRPr kumimoji="0" sz="1800" kern="1200">
                <a:solidFill>
                  <a:schemeClr val="tx1"/>
                </a:solidFill>
                <a:latin typeface="+mn-lt"/>
                <a:ea typeface="+mn-ea"/>
                <a:cs typeface="+mn-cs"/>
              </a:defRPr>
            </a:lvl6pPr>
            <a:lvl7pPr marL="2743200" indent="0" algn="ctr" rtl="0" eaLnBrk="1" latinLnBrk="0" hangingPunct="1">
              <a:spcBef>
                <a:spcPct val="20000"/>
              </a:spcBef>
              <a:buClr>
                <a:schemeClr val="accent6"/>
              </a:buClr>
              <a:buSzPct val="80000"/>
              <a:buFont typeface="Wingdings 2"/>
              <a:buNone/>
              <a:defRPr kumimoji="0" sz="1600" kern="1200" baseline="0">
                <a:solidFill>
                  <a:schemeClr val="tx1"/>
                </a:solidFill>
                <a:latin typeface="+mn-lt"/>
                <a:ea typeface="+mn-ea"/>
                <a:cs typeface="+mn-cs"/>
              </a:defRPr>
            </a:lvl7pPr>
            <a:lvl8pPr marL="3200400" indent="0" algn="ctr" rtl="0" eaLnBrk="1" latinLnBrk="0" hangingPunct="1">
              <a:spcBef>
                <a:spcPct val="20000"/>
              </a:spcBef>
              <a:buClr>
                <a:schemeClr val="tx2"/>
              </a:buClr>
              <a:buNone/>
              <a:defRPr kumimoji="0" sz="1600" kern="1200">
                <a:solidFill>
                  <a:schemeClr val="tx1"/>
                </a:solidFill>
                <a:latin typeface="+mn-lt"/>
                <a:ea typeface="+mn-ea"/>
                <a:cs typeface="+mn-cs"/>
              </a:defRPr>
            </a:lvl8pPr>
            <a:lvl9pPr marL="3657600" indent="0" algn="ctr" rtl="0" eaLnBrk="1" latinLnBrk="0" hangingPunct="1">
              <a:spcBef>
                <a:spcPct val="20000"/>
              </a:spcBef>
              <a:buClr>
                <a:schemeClr val="tx2"/>
              </a:buClr>
              <a:buFontTx/>
              <a:buNone/>
              <a:defRPr kumimoji="0" sz="1400" kern="1200" baseline="0">
                <a:solidFill>
                  <a:schemeClr val="tx1"/>
                </a:solidFill>
                <a:latin typeface="+mn-lt"/>
                <a:ea typeface="+mn-ea"/>
                <a:cs typeface="+mn-cs"/>
              </a:defRPr>
            </a:lvl9pPr>
          </a:lstStyle>
          <a:p>
            <a:pPr algn="ctr"/>
            <a:r>
              <a:rPr lang="en-US" sz="3200" b="1" smtClean="0"/>
              <a:t>L4</a:t>
            </a:r>
            <a:endParaRPr lang="en-US" sz="3200" b="1" u="sng" dirty="0" smtClean="0">
              <a:solidFill>
                <a:schemeClr val="bg1"/>
              </a:solidFill>
            </a:endParaRPr>
          </a:p>
          <a:p>
            <a:pPr algn="ctr"/>
            <a:endParaRPr lang="en-US" dirty="0"/>
          </a:p>
        </p:txBody>
      </p:sp>
      <p:pic>
        <p:nvPicPr>
          <p:cNvPr id="6" name="صورة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911765" cy="2334638"/>
          </a:xfrm>
          <a:prstGeom prst="rect">
            <a:avLst/>
          </a:prstGeom>
        </p:spPr>
      </p:pic>
      <p:pic>
        <p:nvPicPr>
          <p:cNvPr id="7" name="صورة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34200" y="0"/>
            <a:ext cx="2209800" cy="2334638"/>
          </a:xfrm>
          <a:prstGeom prst="rect">
            <a:avLst/>
          </a:prstGeom>
        </p:spPr>
      </p:pic>
    </p:spTree>
    <p:extLst>
      <p:ext uri="{BB962C8B-B14F-4D97-AF65-F5344CB8AC3E}">
        <p14:creationId xmlns:p14="http://schemas.microsoft.com/office/powerpoint/2010/main" val="4810212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Final assessment</a:t>
            </a:r>
            <a:endParaRPr lang="en-US" dirty="0"/>
          </a:p>
        </p:txBody>
      </p:sp>
      <p:pic>
        <p:nvPicPr>
          <p:cNvPr id="4" name="عنصر نائب للمحتوى 3"/>
          <p:cNvPicPr>
            <a:picLocks noGrp="1" noChangeAspect="1"/>
          </p:cNvPicPr>
          <p:nvPr>
            <p:ph idx="1"/>
          </p:nvPr>
        </p:nvPicPr>
        <p:blipFill rotWithShape="1">
          <a:blip r:embed="rId2">
            <a:extLst>
              <a:ext uri="{28A0092B-C50C-407E-A947-70E740481C1C}">
                <a14:useLocalDpi xmlns:a14="http://schemas.microsoft.com/office/drawing/2010/main" val="0"/>
              </a:ext>
            </a:extLst>
          </a:blip>
          <a:srcRect b="15425"/>
          <a:stretch/>
        </p:blipFill>
        <p:spPr>
          <a:xfrm>
            <a:off x="179512" y="2492896"/>
            <a:ext cx="8502027" cy="3166820"/>
          </a:xfrm>
        </p:spPr>
      </p:pic>
    </p:spTree>
    <p:extLst>
      <p:ext uri="{BB962C8B-B14F-4D97-AF65-F5344CB8AC3E}">
        <p14:creationId xmlns:p14="http://schemas.microsoft.com/office/powerpoint/2010/main" val="161902675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pic>
        <p:nvPicPr>
          <p:cNvPr id="4" name="عنصر نائب للمحتوى 3"/>
          <p:cNvPicPr>
            <a:picLocks noGrp="1" noChangeAspect="1"/>
          </p:cNvPicPr>
          <p:nvPr>
            <p:ph idx="1"/>
          </p:nvPr>
        </p:nvPicPr>
        <p:blipFill rotWithShape="1">
          <a:blip r:embed="rId2">
            <a:extLst>
              <a:ext uri="{28A0092B-C50C-407E-A947-70E740481C1C}">
                <a14:useLocalDpi xmlns:a14="http://schemas.microsoft.com/office/drawing/2010/main" val="0"/>
              </a:ext>
            </a:extLst>
          </a:blip>
          <a:srcRect b="9512"/>
          <a:stretch/>
        </p:blipFill>
        <p:spPr>
          <a:xfrm>
            <a:off x="179512" y="116631"/>
            <a:ext cx="8856984" cy="6690123"/>
          </a:xfrm>
        </p:spPr>
      </p:pic>
    </p:spTree>
    <p:extLst>
      <p:ext uri="{BB962C8B-B14F-4D97-AF65-F5344CB8AC3E}">
        <p14:creationId xmlns:p14="http://schemas.microsoft.com/office/powerpoint/2010/main" val="21468221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r>
              <a:rPr lang="en-US" dirty="0">
                <a:solidFill>
                  <a:srgbClr val="FF0000"/>
                </a:solidFill>
              </a:rPr>
              <a:t>EX./</a:t>
            </a:r>
            <a:r>
              <a:rPr lang="en-US" dirty="0"/>
              <a:t>What is the patient’s score based on these findings: when you arrive to the patient’s bedside the patient’s eyes are closed but they open when you speak to the </a:t>
            </a:r>
            <a:r>
              <a:rPr lang="en-US" dirty="0" smtClean="0"/>
              <a:t>patient . and </a:t>
            </a:r>
            <a:r>
              <a:rPr lang="en-US" dirty="0"/>
              <a:t>Confused conversation, but able to answer questions, Purposeful movement to painful stimulus?</a:t>
            </a:r>
          </a:p>
          <a:p>
            <a:endParaRPr lang="en-US" dirty="0" smtClean="0"/>
          </a:p>
          <a:p>
            <a:r>
              <a:rPr lang="en-US" dirty="0" smtClean="0"/>
              <a:t>Answer</a:t>
            </a:r>
            <a:r>
              <a:rPr lang="en-US" dirty="0"/>
              <a:t>/ GCS……[E….,V…..,M…..]</a:t>
            </a:r>
          </a:p>
          <a:p>
            <a:endParaRPr lang="en-US" dirty="0"/>
          </a:p>
        </p:txBody>
      </p:sp>
    </p:spTree>
    <p:extLst>
      <p:ext uri="{BB962C8B-B14F-4D97-AF65-F5344CB8AC3E}">
        <p14:creationId xmlns:p14="http://schemas.microsoft.com/office/powerpoint/2010/main" val="34989678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pPr marL="0" indent="0">
              <a:buNone/>
            </a:pPr>
            <a:r>
              <a:rPr lang="en-US" dirty="0" smtClean="0">
                <a:solidFill>
                  <a:srgbClr val="FF0000"/>
                </a:solidFill>
              </a:rPr>
              <a:t>EX</a:t>
            </a:r>
            <a:r>
              <a:rPr lang="en-US" dirty="0">
                <a:solidFill>
                  <a:srgbClr val="FF0000"/>
                </a:solidFill>
              </a:rPr>
              <a:t>./ </a:t>
            </a:r>
            <a:r>
              <a:rPr lang="en-US" dirty="0"/>
              <a:t>What is the patient’s score based on these findings: when you arrive to the patient’s bedside the patient’s eyes open To pain only .and Inappropriate words  and Extension response in response to pain ?</a:t>
            </a:r>
          </a:p>
          <a:p>
            <a:endParaRPr lang="en-US" dirty="0" smtClean="0"/>
          </a:p>
          <a:p>
            <a:endParaRPr lang="en-US" dirty="0"/>
          </a:p>
          <a:p>
            <a:r>
              <a:rPr lang="en-US" dirty="0" smtClean="0"/>
              <a:t>Answer</a:t>
            </a:r>
            <a:r>
              <a:rPr lang="en-US" dirty="0"/>
              <a:t>/ GCS……[E….,V…..,M…..]</a:t>
            </a:r>
          </a:p>
          <a:p>
            <a:endParaRPr lang="en-US" dirty="0"/>
          </a:p>
        </p:txBody>
      </p:sp>
    </p:spTree>
    <p:extLst>
      <p:ext uri="{BB962C8B-B14F-4D97-AF65-F5344CB8AC3E}">
        <p14:creationId xmlns:p14="http://schemas.microsoft.com/office/powerpoint/2010/main" val="4886127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pPr marL="0" indent="0">
              <a:buNone/>
            </a:pPr>
            <a:r>
              <a:rPr lang="en-US" dirty="0" smtClean="0">
                <a:solidFill>
                  <a:srgbClr val="FF0000"/>
                </a:solidFill>
              </a:rPr>
              <a:t>EX</a:t>
            </a:r>
            <a:r>
              <a:rPr lang="en-US" dirty="0">
                <a:solidFill>
                  <a:srgbClr val="FF0000"/>
                </a:solidFill>
              </a:rPr>
              <a:t>./ </a:t>
            </a:r>
            <a:r>
              <a:rPr lang="en-US" dirty="0"/>
              <a:t>What Glasgow Coma Scale score usually requires intubation because the airway reflexes are affected?</a:t>
            </a:r>
          </a:p>
          <a:p>
            <a:r>
              <a:rPr lang="en-US" dirty="0"/>
              <a:t> A. 10 or less</a:t>
            </a:r>
          </a:p>
          <a:p>
            <a:r>
              <a:rPr lang="en-US" dirty="0"/>
              <a:t> B. 9 or greater</a:t>
            </a:r>
          </a:p>
          <a:p>
            <a:r>
              <a:rPr lang="en-US" dirty="0"/>
              <a:t> C. 8 or less</a:t>
            </a:r>
          </a:p>
          <a:p>
            <a:r>
              <a:rPr lang="en-US" dirty="0"/>
              <a:t> D. 10 or greater</a:t>
            </a:r>
          </a:p>
          <a:p>
            <a:endParaRPr lang="en-US" dirty="0"/>
          </a:p>
        </p:txBody>
      </p:sp>
    </p:spTree>
    <p:extLst>
      <p:ext uri="{BB962C8B-B14F-4D97-AF65-F5344CB8AC3E}">
        <p14:creationId xmlns:p14="http://schemas.microsoft.com/office/powerpoint/2010/main" val="17783187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708688"/>
          </a:xfrm>
        </p:spPr>
        <p:txBody>
          <a:bodyPr>
            <a:normAutofit fontScale="90000"/>
          </a:bodyPr>
          <a:lstStyle/>
          <a:p>
            <a:r>
              <a:rPr lang="en-US" dirty="0">
                <a:solidFill>
                  <a:srgbClr val="FF0000"/>
                </a:solidFill>
              </a:rPr>
              <a:t>Assignment </a:t>
            </a:r>
            <a:endParaRPr lang="en-US" dirty="0"/>
          </a:p>
        </p:txBody>
      </p:sp>
      <p:sp>
        <p:nvSpPr>
          <p:cNvPr id="3" name="عنصر نائب للمحتوى 2"/>
          <p:cNvSpPr>
            <a:spLocks noGrp="1"/>
          </p:cNvSpPr>
          <p:nvPr>
            <p:ph idx="1"/>
          </p:nvPr>
        </p:nvSpPr>
        <p:spPr>
          <a:xfrm>
            <a:off x="107504" y="1412776"/>
            <a:ext cx="9036496" cy="5328592"/>
          </a:xfrm>
        </p:spPr>
        <p:txBody>
          <a:bodyPr>
            <a:normAutofit/>
          </a:bodyPr>
          <a:lstStyle/>
          <a:p>
            <a:r>
              <a:rPr lang="en-US" dirty="0" smtClean="0"/>
              <a:t>when </a:t>
            </a:r>
            <a:r>
              <a:rPr lang="en-US" dirty="0"/>
              <a:t>you arrive to the patient’s bedside the patient’s eyes are closed, but they open when you speak to the patient, the patient doesn’t respond appropriately to questions asked and says words that don’t make sense. </a:t>
            </a:r>
            <a:r>
              <a:rPr lang="en-US" dirty="0" smtClean="0"/>
              <a:t>the </a:t>
            </a:r>
            <a:r>
              <a:rPr lang="en-US" dirty="0"/>
              <a:t>patient can’t obey a motor command. </a:t>
            </a:r>
            <a:r>
              <a:rPr lang="en-US" dirty="0" smtClean="0"/>
              <a:t>when </a:t>
            </a:r>
            <a:r>
              <a:rPr lang="en-US" dirty="0"/>
              <a:t>you apply a central stimulus the patient moves to locate and remove the stimulus.?</a:t>
            </a:r>
          </a:p>
          <a:p>
            <a:r>
              <a:rPr lang="en-US" dirty="0"/>
              <a:t>A. GCS 12 (E3 V4 M5)</a:t>
            </a:r>
          </a:p>
          <a:p>
            <a:r>
              <a:rPr lang="en-US" dirty="0"/>
              <a:t>B. GCS 8 (E2 V4 M2)</a:t>
            </a:r>
          </a:p>
          <a:p>
            <a:r>
              <a:rPr lang="en-US" dirty="0"/>
              <a:t>C. GCS 11 (E3 V3 M5)</a:t>
            </a:r>
          </a:p>
          <a:p>
            <a:r>
              <a:rPr lang="en-US" dirty="0"/>
              <a:t>D. GCS 10 (E3 V3 M4)</a:t>
            </a:r>
          </a:p>
          <a:p>
            <a:endParaRPr lang="en-US" dirty="0"/>
          </a:p>
        </p:txBody>
      </p:sp>
    </p:spTree>
    <p:extLst>
      <p:ext uri="{BB962C8B-B14F-4D97-AF65-F5344CB8AC3E}">
        <p14:creationId xmlns:p14="http://schemas.microsoft.com/office/powerpoint/2010/main" val="8041307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pic>
        <p:nvPicPr>
          <p:cNvPr id="4" name="عنصر نائب للمحتوى 3"/>
          <p:cNvPicPr>
            <a:picLocks noGrp="1" noChangeAspect="1"/>
          </p:cNvPicPr>
          <p:nvPr>
            <p:ph idx="1"/>
          </p:nvPr>
        </p:nvPicPr>
        <p:blipFill rotWithShape="1">
          <a:blip r:embed="rId2">
            <a:extLst>
              <a:ext uri="{28A0092B-C50C-407E-A947-70E740481C1C}">
                <a14:useLocalDpi xmlns:a14="http://schemas.microsoft.com/office/drawing/2010/main" val="0"/>
              </a:ext>
            </a:extLst>
          </a:blip>
          <a:srcRect t="22841" b="22863"/>
          <a:stretch/>
        </p:blipFill>
        <p:spPr>
          <a:xfrm>
            <a:off x="0" y="0"/>
            <a:ext cx="9144000" cy="6858000"/>
          </a:xfrm>
        </p:spPr>
      </p:pic>
    </p:spTree>
    <p:extLst>
      <p:ext uri="{BB962C8B-B14F-4D97-AF65-F5344CB8AC3E}">
        <p14:creationId xmlns:p14="http://schemas.microsoft.com/office/powerpoint/2010/main" val="85048409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pic>
        <p:nvPicPr>
          <p:cNvPr id="4" name="عنصر نائب للمحتوى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612576" y="-243408"/>
            <a:ext cx="10258082" cy="7317432"/>
          </a:xfrm>
        </p:spPr>
      </p:pic>
    </p:spTree>
    <p:extLst>
      <p:ext uri="{BB962C8B-B14F-4D97-AF65-F5344CB8AC3E}">
        <p14:creationId xmlns:p14="http://schemas.microsoft.com/office/powerpoint/2010/main" val="18912187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a:bodyPr>
          <a:lstStyle/>
          <a:p>
            <a:pPr algn="ctr"/>
            <a:r>
              <a:rPr lang="en-US" sz="6000" dirty="0"/>
              <a:t>Glasgow Coma Scale GCS</a:t>
            </a:r>
          </a:p>
        </p:txBody>
      </p:sp>
    </p:spTree>
    <p:extLst>
      <p:ext uri="{BB962C8B-B14F-4D97-AF65-F5344CB8AC3E}">
        <p14:creationId xmlns:p14="http://schemas.microsoft.com/office/powerpoint/2010/main" val="3990912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755576" y="188640"/>
            <a:ext cx="8229600" cy="1143000"/>
          </a:xfrm>
        </p:spPr>
        <p:txBody>
          <a:bodyPr/>
          <a:lstStyle/>
          <a:p>
            <a:r>
              <a:rPr lang="en-US" dirty="0"/>
              <a:t>Glasgow Coma </a:t>
            </a:r>
            <a:r>
              <a:rPr lang="en-US" dirty="0" smtClean="0"/>
              <a:t>Scale GCS</a:t>
            </a:r>
            <a:endParaRPr lang="en-US" dirty="0"/>
          </a:p>
        </p:txBody>
      </p:sp>
      <p:sp>
        <p:nvSpPr>
          <p:cNvPr id="3" name="عنصر نائب للمحتوى 2"/>
          <p:cNvSpPr>
            <a:spLocks noGrp="1"/>
          </p:cNvSpPr>
          <p:nvPr>
            <p:ph idx="1"/>
          </p:nvPr>
        </p:nvSpPr>
        <p:spPr>
          <a:xfrm>
            <a:off x="107504" y="1340768"/>
            <a:ext cx="8579296" cy="4983832"/>
          </a:xfrm>
        </p:spPr>
        <p:txBody>
          <a:bodyPr>
            <a:normAutofit lnSpcReduction="10000"/>
          </a:bodyPr>
          <a:lstStyle/>
          <a:p>
            <a:r>
              <a:rPr lang="en-US" dirty="0"/>
              <a:t>The </a:t>
            </a:r>
            <a:r>
              <a:rPr lang="en-US" b="1" dirty="0"/>
              <a:t>Glasgow Coma Scale</a:t>
            </a:r>
            <a:r>
              <a:rPr lang="en-US" dirty="0"/>
              <a:t> (GCS) allows healthcare professionals to consistently </a:t>
            </a:r>
            <a:r>
              <a:rPr lang="en-US" dirty="0">
                <a:solidFill>
                  <a:srgbClr val="FF0000"/>
                </a:solidFill>
              </a:rPr>
              <a:t>evaluate the level of consciousness of a patient. </a:t>
            </a:r>
            <a:r>
              <a:rPr lang="en-US" dirty="0"/>
              <a:t>It is commonly used in the context of head trauma, but it is also useful in a wide variety of other non-trauma related settings. Regular assessment of a patient’s GCS can identify early signs of deterioration.</a:t>
            </a:r>
          </a:p>
          <a:p>
            <a:r>
              <a:rPr lang="en-US" dirty="0"/>
              <a:t>There are </a:t>
            </a:r>
            <a:r>
              <a:rPr lang="en-US" dirty="0">
                <a:solidFill>
                  <a:srgbClr val="FF0000"/>
                </a:solidFill>
              </a:rPr>
              <a:t>three aspects of behavior  that are </a:t>
            </a:r>
            <a:r>
              <a:rPr lang="en-US" dirty="0"/>
              <a:t>independently measured as part of an assessment of a patient’s GCS – </a:t>
            </a:r>
            <a:r>
              <a:rPr lang="en-US" b="1" dirty="0">
                <a:solidFill>
                  <a:srgbClr val="FF0000"/>
                </a:solidFill>
              </a:rPr>
              <a:t>motor responsiveness</a:t>
            </a:r>
            <a:r>
              <a:rPr lang="en-US" dirty="0">
                <a:solidFill>
                  <a:srgbClr val="FF0000"/>
                </a:solidFill>
              </a:rPr>
              <a:t>, </a:t>
            </a:r>
            <a:r>
              <a:rPr lang="en-US" b="1" dirty="0">
                <a:solidFill>
                  <a:srgbClr val="FF0000"/>
                </a:solidFill>
              </a:rPr>
              <a:t>verbal performance</a:t>
            </a:r>
            <a:r>
              <a:rPr lang="en-US" dirty="0">
                <a:solidFill>
                  <a:srgbClr val="FF0000"/>
                </a:solidFill>
              </a:rPr>
              <a:t> and </a:t>
            </a:r>
            <a:r>
              <a:rPr lang="en-US" b="1" dirty="0">
                <a:solidFill>
                  <a:srgbClr val="FF0000"/>
                </a:solidFill>
              </a:rPr>
              <a:t>eye-opening</a:t>
            </a:r>
            <a:r>
              <a:rPr lang="en-US" dirty="0">
                <a:solidFill>
                  <a:srgbClr val="FF0000"/>
                </a:solidFill>
              </a:rPr>
              <a:t>.  </a:t>
            </a:r>
          </a:p>
          <a:p>
            <a:r>
              <a:rPr lang="en-US" dirty="0"/>
              <a:t>The highest possible score </a:t>
            </a:r>
            <a:r>
              <a:rPr lang="en-US" dirty="0">
                <a:solidFill>
                  <a:srgbClr val="FF0000"/>
                </a:solidFill>
              </a:rPr>
              <a:t>is </a:t>
            </a:r>
            <a:r>
              <a:rPr lang="en-US" b="1" dirty="0">
                <a:solidFill>
                  <a:srgbClr val="FF0000"/>
                </a:solidFill>
              </a:rPr>
              <a:t>15</a:t>
            </a:r>
            <a:r>
              <a:rPr lang="en-US" dirty="0"/>
              <a:t> (fully conscious) and the lowest possible score </a:t>
            </a:r>
            <a:r>
              <a:rPr lang="en-US" dirty="0">
                <a:solidFill>
                  <a:srgbClr val="FF0000"/>
                </a:solidFill>
              </a:rPr>
              <a:t>is </a:t>
            </a:r>
            <a:r>
              <a:rPr lang="en-US" b="1" dirty="0">
                <a:solidFill>
                  <a:srgbClr val="FF0000"/>
                </a:solidFill>
              </a:rPr>
              <a:t>3</a:t>
            </a:r>
            <a:r>
              <a:rPr lang="en-US" dirty="0"/>
              <a:t> (coma or dead)</a:t>
            </a:r>
          </a:p>
          <a:p>
            <a:endParaRPr lang="en-US" dirty="0"/>
          </a:p>
        </p:txBody>
      </p:sp>
    </p:spTree>
    <p:extLst>
      <p:ext uri="{BB962C8B-B14F-4D97-AF65-F5344CB8AC3E}">
        <p14:creationId xmlns:p14="http://schemas.microsoft.com/office/powerpoint/2010/main" val="35377679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Glasgow Coma Scale</a:t>
            </a:r>
          </a:p>
        </p:txBody>
      </p:sp>
      <p:sp>
        <p:nvSpPr>
          <p:cNvPr id="3" name="عنصر نائب للمحتوى 2"/>
          <p:cNvSpPr>
            <a:spLocks noGrp="1"/>
          </p:cNvSpPr>
          <p:nvPr>
            <p:ph idx="1"/>
          </p:nvPr>
        </p:nvSpPr>
        <p:spPr/>
        <p:txBody>
          <a:bodyPr/>
          <a:lstStyle/>
          <a:p>
            <a:pPr algn="l" rtl="0"/>
            <a:r>
              <a:rPr lang="en-US" dirty="0"/>
              <a:t>The assessment is carried out in </a:t>
            </a:r>
            <a:r>
              <a:rPr lang="en-US" dirty="0">
                <a:solidFill>
                  <a:srgbClr val="FF0000"/>
                </a:solidFill>
              </a:rPr>
              <a:t>three </a:t>
            </a:r>
            <a:r>
              <a:rPr lang="en-US" dirty="0" smtClean="0">
                <a:solidFill>
                  <a:srgbClr val="FF0000"/>
                </a:solidFill>
              </a:rPr>
              <a:t>stages</a:t>
            </a:r>
          </a:p>
          <a:p>
            <a:pPr algn="l" rtl="0"/>
            <a:endParaRPr lang="ar-IQ" dirty="0" smtClean="0">
              <a:solidFill>
                <a:srgbClr val="FF0000"/>
              </a:solidFill>
            </a:endParaRPr>
          </a:p>
          <a:p>
            <a:r>
              <a:rPr lang="en-US" dirty="0" smtClean="0"/>
              <a:t>1-</a:t>
            </a:r>
            <a:r>
              <a:rPr lang="en-US" dirty="0"/>
              <a:t> Eye Opening Response </a:t>
            </a:r>
            <a:r>
              <a:rPr lang="en-US" dirty="0" smtClean="0"/>
              <a:t>    (</a:t>
            </a:r>
            <a:r>
              <a:rPr lang="en-US" dirty="0"/>
              <a:t>4 </a:t>
            </a:r>
            <a:r>
              <a:rPr lang="en-US" dirty="0" smtClean="0"/>
              <a:t>points</a:t>
            </a:r>
            <a:r>
              <a:rPr lang="ar-IQ" dirty="0" smtClean="0"/>
              <a:t>(</a:t>
            </a:r>
          </a:p>
          <a:p>
            <a:r>
              <a:rPr lang="en-US" dirty="0" smtClean="0"/>
              <a:t>2-Verbal Response</a:t>
            </a:r>
            <a:r>
              <a:rPr lang="ar-IQ" dirty="0" smtClean="0"/>
              <a:t>         </a:t>
            </a:r>
            <a:r>
              <a:rPr lang="en-US" dirty="0"/>
              <a:t>      (5 </a:t>
            </a:r>
            <a:r>
              <a:rPr lang="en-US" dirty="0" smtClean="0"/>
              <a:t>points)</a:t>
            </a:r>
          </a:p>
          <a:p>
            <a:r>
              <a:rPr lang="en-US" dirty="0" smtClean="0"/>
              <a:t>3-</a:t>
            </a:r>
            <a:r>
              <a:rPr lang="en-US" dirty="0"/>
              <a:t>Motor Response                 (6 </a:t>
            </a:r>
            <a:r>
              <a:rPr lang="en-US" dirty="0" smtClean="0"/>
              <a:t>points)</a:t>
            </a:r>
            <a:endParaRPr lang="en-US" dirty="0"/>
          </a:p>
        </p:txBody>
      </p:sp>
    </p:spTree>
    <p:extLst>
      <p:ext uri="{BB962C8B-B14F-4D97-AF65-F5344CB8AC3E}">
        <p14:creationId xmlns:p14="http://schemas.microsoft.com/office/powerpoint/2010/main" val="6468752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67544" y="1484784"/>
            <a:ext cx="8229600" cy="936104"/>
          </a:xfrm>
        </p:spPr>
        <p:txBody>
          <a:bodyPr>
            <a:normAutofit fontScale="90000"/>
          </a:bodyPr>
          <a:lstStyle/>
          <a:p>
            <a:r>
              <a:rPr lang="en-US" dirty="0"/>
              <a:t>Eye Opening Response </a:t>
            </a:r>
            <a:br>
              <a:rPr lang="en-US" dirty="0"/>
            </a:br>
            <a:endParaRPr lang="en-US" dirty="0"/>
          </a:p>
        </p:txBody>
      </p:sp>
      <p:sp>
        <p:nvSpPr>
          <p:cNvPr id="3" name="عنصر نائب للمحتوى 2"/>
          <p:cNvSpPr>
            <a:spLocks noGrp="1"/>
          </p:cNvSpPr>
          <p:nvPr>
            <p:ph idx="1"/>
          </p:nvPr>
        </p:nvSpPr>
        <p:spPr>
          <a:xfrm>
            <a:off x="0" y="2332037"/>
            <a:ext cx="8856984" cy="4525963"/>
          </a:xfrm>
        </p:spPr>
        <p:txBody>
          <a:bodyPr/>
          <a:lstStyle/>
          <a:p>
            <a:pPr algn="l" rtl="0"/>
            <a:r>
              <a:rPr lang="en-US" b="1" dirty="0" smtClean="0">
                <a:solidFill>
                  <a:srgbClr val="FF0000"/>
                </a:solidFill>
                <a:latin typeface="+mj-lt"/>
              </a:rPr>
              <a:t>1-Spontaneous</a:t>
            </a:r>
            <a:r>
              <a:rPr lang="en-US" b="1" dirty="0" smtClean="0">
                <a:latin typeface="+mj-lt"/>
              </a:rPr>
              <a:t>-</a:t>
            </a:r>
            <a:r>
              <a:rPr lang="en-US" b="1" dirty="0">
                <a:latin typeface="+mj-lt"/>
              </a:rPr>
              <a:t>-open with blinking at baseline</a:t>
            </a:r>
            <a:r>
              <a:rPr lang="en-US" b="1" dirty="0">
                <a:solidFill>
                  <a:srgbClr val="FF0000"/>
                </a:solidFill>
                <a:latin typeface="+mj-lt"/>
              </a:rPr>
              <a:t> </a:t>
            </a:r>
            <a:r>
              <a:rPr lang="en-US" b="1" dirty="0" smtClean="0">
                <a:latin typeface="+mj-lt"/>
              </a:rPr>
              <a:t>=</a:t>
            </a:r>
            <a:r>
              <a:rPr lang="en-US" b="1" dirty="0" smtClean="0">
                <a:solidFill>
                  <a:srgbClr val="FF0000"/>
                </a:solidFill>
                <a:latin typeface="+mj-lt"/>
              </a:rPr>
              <a:t> </a:t>
            </a:r>
            <a:r>
              <a:rPr lang="en-US" b="1" dirty="0">
                <a:solidFill>
                  <a:srgbClr val="FF0000"/>
                </a:solidFill>
                <a:latin typeface="+mj-lt"/>
              </a:rPr>
              <a:t>4 points </a:t>
            </a:r>
            <a:endParaRPr lang="en-US" b="1" dirty="0" smtClean="0">
              <a:solidFill>
                <a:srgbClr val="FF0000"/>
              </a:solidFill>
              <a:latin typeface="+mj-lt"/>
            </a:endParaRPr>
          </a:p>
          <a:p>
            <a:pPr algn="l" rtl="0"/>
            <a:r>
              <a:rPr lang="en-US" b="1" dirty="0" smtClean="0">
                <a:solidFill>
                  <a:srgbClr val="FF0000"/>
                </a:solidFill>
                <a:latin typeface="+mj-lt"/>
              </a:rPr>
              <a:t>2-To </a:t>
            </a:r>
            <a:r>
              <a:rPr lang="en-US" b="1" dirty="0">
                <a:solidFill>
                  <a:srgbClr val="FF0000"/>
                </a:solidFill>
                <a:latin typeface="+mj-lt"/>
              </a:rPr>
              <a:t>verbal stimuli</a:t>
            </a:r>
            <a:r>
              <a:rPr lang="en-US" b="1" dirty="0">
                <a:latin typeface="+mj-lt"/>
              </a:rPr>
              <a:t>, command, speech </a:t>
            </a:r>
            <a:r>
              <a:rPr lang="en-US" b="1" dirty="0" smtClean="0">
                <a:latin typeface="+mj-lt"/>
              </a:rPr>
              <a:t>=  </a:t>
            </a:r>
            <a:r>
              <a:rPr lang="en-US" b="1" dirty="0" smtClean="0">
                <a:solidFill>
                  <a:srgbClr val="FF0000"/>
                </a:solidFill>
                <a:latin typeface="+mj-lt"/>
              </a:rPr>
              <a:t>3 points</a:t>
            </a:r>
          </a:p>
          <a:p>
            <a:pPr algn="l" rtl="0"/>
            <a:r>
              <a:rPr lang="en-US" b="1" dirty="0" smtClean="0">
                <a:solidFill>
                  <a:srgbClr val="FF0000"/>
                </a:solidFill>
                <a:latin typeface="+mj-lt"/>
              </a:rPr>
              <a:t>3-To </a:t>
            </a:r>
            <a:r>
              <a:rPr lang="en-US" b="1" dirty="0">
                <a:solidFill>
                  <a:srgbClr val="FF0000"/>
                </a:solidFill>
                <a:latin typeface="+mj-lt"/>
              </a:rPr>
              <a:t>pain only </a:t>
            </a:r>
            <a:r>
              <a:rPr lang="en-US" b="1" dirty="0">
                <a:latin typeface="+mj-lt"/>
              </a:rPr>
              <a:t>(not applied to face) </a:t>
            </a:r>
            <a:r>
              <a:rPr lang="en-US" b="1" dirty="0" smtClean="0">
                <a:latin typeface="+mj-lt"/>
              </a:rPr>
              <a:t>=  </a:t>
            </a:r>
            <a:r>
              <a:rPr lang="en-US" b="1" dirty="0" smtClean="0">
                <a:solidFill>
                  <a:srgbClr val="FF0000"/>
                </a:solidFill>
                <a:latin typeface="+mj-lt"/>
              </a:rPr>
              <a:t>2 </a:t>
            </a:r>
            <a:r>
              <a:rPr lang="en-US" b="1" dirty="0">
                <a:solidFill>
                  <a:srgbClr val="FF0000"/>
                </a:solidFill>
                <a:latin typeface="+mj-lt"/>
              </a:rPr>
              <a:t>points </a:t>
            </a:r>
            <a:endParaRPr lang="en-US" b="1" dirty="0" smtClean="0">
              <a:solidFill>
                <a:srgbClr val="FF0000"/>
              </a:solidFill>
              <a:latin typeface="+mj-lt"/>
            </a:endParaRPr>
          </a:p>
          <a:p>
            <a:pPr algn="l" rtl="0"/>
            <a:r>
              <a:rPr lang="en-US" b="1" dirty="0" smtClean="0">
                <a:solidFill>
                  <a:srgbClr val="FF0000"/>
                </a:solidFill>
                <a:latin typeface="+mj-lt"/>
              </a:rPr>
              <a:t>4-No </a:t>
            </a:r>
            <a:r>
              <a:rPr lang="en-US" b="1" dirty="0">
                <a:solidFill>
                  <a:srgbClr val="FF0000"/>
                </a:solidFill>
                <a:latin typeface="+mj-lt"/>
              </a:rPr>
              <a:t>response </a:t>
            </a:r>
            <a:r>
              <a:rPr lang="en-US" b="1" dirty="0" smtClean="0">
                <a:latin typeface="+mj-lt"/>
              </a:rPr>
              <a:t>=  </a:t>
            </a:r>
            <a:r>
              <a:rPr lang="en-US" b="1" dirty="0" smtClean="0">
                <a:solidFill>
                  <a:srgbClr val="FF0000"/>
                </a:solidFill>
                <a:latin typeface="+mj-lt"/>
              </a:rPr>
              <a:t>1 </a:t>
            </a:r>
            <a:r>
              <a:rPr lang="en-US" b="1" dirty="0" err="1">
                <a:solidFill>
                  <a:srgbClr val="FF0000"/>
                </a:solidFill>
                <a:latin typeface="+mj-lt"/>
              </a:rPr>
              <a:t>poin</a:t>
            </a:r>
            <a:endParaRPr lang="en-US" b="1" dirty="0">
              <a:solidFill>
                <a:srgbClr val="FF0000"/>
              </a:solidFill>
              <a:latin typeface="+mj-lt"/>
            </a:endParaRPr>
          </a:p>
        </p:txBody>
      </p:sp>
    </p:spTree>
    <p:extLst>
      <p:ext uri="{BB962C8B-B14F-4D97-AF65-F5344CB8AC3E}">
        <p14:creationId xmlns:p14="http://schemas.microsoft.com/office/powerpoint/2010/main" val="28411141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Verbal Response</a:t>
            </a:r>
            <a:endParaRPr lang="en-US" b="1" dirty="0"/>
          </a:p>
        </p:txBody>
      </p:sp>
      <p:sp>
        <p:nvSpPr>
          <p:cNvPr id="3" name="عنصر نائب للمحتوى 2"/>
          <p:cNvSpPr>
            <a:spLocks noGrp="1"/>
          </p:cNvSpPr>
          <p:nvPr>
            <p:ph idx="1"/>
          </p:nvPr>
        </p:nvSpPr>
        <p:spPr>
          <a:xfrm>
            <a:off x="179512" y="2348880"/>
            <a:ext cx="8784976" cy="4392488"/>
          </a:xfrm>
        </p:spPr>
        <p:txBody>
          <a:bodyPr/>
          <a:lstStyle/>
          <a:p>
            <a:pPr algn="l" rtl="0"/>
            <a:r>
              <a:rPr lang="en-US" b="1" dirty="0" smtClean="0">
                <a:latin typeface="+mj-lt"/>
              </a:rPr>
              <a:t>1- </a:t>
            </a:r>
            <a:r>
              <a:rPr lang="en-US" b="1" dirty="0">
                <a:latin typeface="+mj-lt"/>
              </a:rPr>
              <a:t>Oriented </a:t>
            </a:r>
            <a:r>
              <a:rPr lang="en-US" b="1" dirty="0" smtClean="0">
                <a:latin typeface="+mj-lt"/>
              </a:rPr>
              <a:t>= </a:t>
            </a:r>
            <a:r>
              <a:rPr lang="en-US" b="1" dirty="0" smtClean="0">
                <a:solidFill>
                  <a:srgbClr val="FF0000"/>
                </a:solidFill>
                <a:latin typeface="+mj-lt"/>
              </a:rPr>
              <a:t>5 points</a:t>
            </a:r>
          </a:p>
          <a:p>
            <a:pPr algn="l" rtl="0"/>
            <a:r>
              <a:rPr lang="en-US" b="1" dirty="0" smtClean="0">
                <a:latin typeface="+mj-lt"/>
              </a:rPr>
              <a:t>2-Confused </a:t>
            </a:r>
            <a:r>
              <a:rPr lang="en-US" b="1" dirty="0">
                <a:latin typeface="+mj-lt"/>
              </a:rPr>
              <a:t>conversation, but able to answer questions </a:t>
            </a:r>
            <a:r>
              <a:rPr lang="en-US" b="1" dirty="0" smtClean="0">
                <a:latin typeface="+mj-lt"/>
              </a:rPr>
              <a:t>=  </a:t>
            </a:r>
            <a:r>
              <a:rPr lang="en-US" b="1" dirty="0" smtClean="0">
                <a:solidFill>
                  <a:srgbClr val="FF0000"/>
                </a:solidFill>
                <a:latin typeface="+mj-lt"/>
              </a:rPr>
              <a:t>4 </a:t>
            </a:r>
            <a:r>
              <a:rPr lang="en-US" b="1" dirty="0">
                <a:solidFill>
                  <a:srgbClr val="FF0000"/>
                </a:solidFill>
                <a:latin typeface="+mj-lt"/>
              </a:rPr>
              <a:t>points </a:t>
            </a:r>
            <a:endParaRPr lang="en-US" b="1" dirty="0" smtClean="0">
              <a:solidFill>
                <a:srgbClr val="FF0000"/>
              </a:solidFill>
              <a:latin typeface="+mj-lt"/>
            </a:endParaRPr>
          </a:p>
          <a:p>
            <a:pPr algn="l" rtl="0"/>
            <a:r>
              <a:rPr lang="en-US" b="1" dirty="0" smtClean="0">
                <a:latin typeface="+mj-lt"/>
              </a:rPr>
              <a:t>3-Inappropriate </a:t>
            </a:r>
            <a:r>
              <a:rPr lang="en-US" b="1" dirty="0">
                <a:latin typeface="+mj-lt"/>
              </a:rPr>
              <a:t>words </a:t>
            </a:r>
            <a:r>
              <a:rPr lang="en-US" b="1" dirty="0" smtClean="0">
                <a:latin typeface="+mj-lt"/>
              </a:rPr>
              <a:t>= </a:t>
            </a:r>
            <a:r>
              <a:rPr lang="en-US" b="1" dirty="0" smtClean="0">
                <a:solidFill>
                  <a:srgbClr val="FF0000"/>
                </a:solidFill>
                <a:latin typeface="+mj-lt"/>
              </a:rPr>
              <a:t>3 </a:t>
            </a:r>
            <a:r>
              <a:rPr lang="en-US" b="1" dirty="0">
                <a:solidFill>
                  <a:srgbClr val="FF0000"/>
                </a:solidFill>
                <a:latin typeface="+mj-lt"/>
              </a:rPr>
              <a:t>points </a:t>
            </a:r>
            <a:endParaRPr lang="en-US" b="1" dirty="0" smtClean="0">
              <a:solidFill>
                <a:srgbClr val="FF0000"/>
              </a:solidFill>
              <a:latin typeface="+mj-lt"/>
            </a:endParaRPr>
          </a:p>
          <a:p>
            <a:pPr algn="l" rtl="0"/>
            <a:r>
              <a:rPr lang="en-US" b="1" dirty="0" smtClean="0">
                <a:latin typeface="+mj-lt"/>
              </a:rPr>
              <a:t>4-Incomprehensible </a:t>
            </a:r>
            <a:r>
              <a:rPr lang="en-US" b="1" dirty="0">
                <a:latin typeface="+mj-lt"/>
              </a:rPr>
              <a:t>speech </a:t>
            </a:r>
            <a:r>
              <a:rPr lang="en-US" b="1" dirty="0" smtClean="0">
                <a:latin typeface="+mj-lt"/>
              </a:rPr>
              <a:t>= </a:t>
            </a:r>
            <a:r>
              <a:rPr lang="en-US" b="1" dirty="0" smtClean="0">
                <a:solidFill>
                  <a:srgbClr val="FF0000"/>
                </a:solidFill>
                <a:latin typeface="+mj-lt"/>
              </a:rPr>
              <a:t>2 points</a:t>
            </a:r>
          </a:p>
          <a:p>
            <a:pPr algn="l" rtl="0"/>
            <a:r>
              <a:rPr lang="en-US" b="1" dirty="0" smtClean="0">
                <a:latin typeface="+mj-lt"/>
              </a:rPr>
              <a:t>5-No </a:t>
            </a:r>
            <a:r>
              <a:rPr lang="en-US" b="1" dirty="0">
                <a:latin typeface="+mj-lt"/>
              </a:rPr>
              <a:t>response </a:t>
            </a:r>
            <a:r>
              <a:rPr lang="en-US" b="1" dirty="0" smtClean="0">
                <a:latin typeface="+mj-lt"/>
              </a:rPr>
              <a:t>= </a:t>
            </a:r>
            <a:r>
              <a:rPr lang="en-US" b="1" dirty="0" smtClean="0">
                <a:solidFill>
                  <a:srgbClr val="FF0000"/>
                </a:solidFill>
                <a:latin typeface="+mj-lt"/>
              </a:rPr>
              <a:t>1 </a:t>
            </a:r>
            <a:r>
              <a:rPr lang="en-US" b="1" dirty="0">
                <a:solidFill>
                  <a:srgbClr val="FF0000"/>
                </a:solidFill>
                <a:latin typeface="+mj-lt"/>
              </a:rPr>
              <a:t>point</a:t>
            </a:r>
          </a:p>
        </p:txBody>
      </p:sp>
    </p:spTree>
    <p:extLst>
      <p:ext uri="{BB962C8B-B14F-4D97-AF65-F5344CB8AC3E}">
        <p14:creationId xmlns:p14="http://schemas.microsoft.com/office/powerpoint/2010/main" val="26942590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67544" y="0"/>
            <a:ext cx="8229600" cy="1143000"/>
          </a:xfrm>
        </p:spPr>
        <p:txBody>
          <a:bodyPr/>
          <a:lstStyle/>
          <a:p>
            <a:pPr algn="ctr"/>
            <a:r>
              <a:rPr lang="en-US" dirty="0"/>
              <a:t>Motor Response</a:t>
            </a:r>
          </a:p>
        </p:txBody>
      </p:sp>
      <p:sp>
        <p:nvSpPr>
          <p:cNvPr id="3" name="عنصر نائب للمحتوى 2"/>
          <p:cNvSpPr>
            <a:spLocks noGrp="1"/>
          </p:cNvSpPr>
          <p:nvPr>
            <p:ph idx="1"/>
          </p:nvPr>
        </p:nvSpPr>
        <p:spPr>
          <a:xfrm>
            <a:off x="-25269" y="1124744"/>
            <a:ext cx="9036496" cy="4680520"/>
          </a:xfrm>
        </p:spPr>
        <p:txBody>
          <a:bodyPr>
            <a:normAutofit/>
          </a:bodyPr>
          <a:lstStyle/>
          <a:p>
            <a:pPr algn="l" rtl="0"/>
            <a:r>
              <a:rPr lang="en-US" sz="2000" b="1" dirty="0" smtClean="0">
                <a:latin typeface="+mj-lt"/>
              </a:rPr>
              <a:t>Obeys </a:t>
            </a:r>
            <a:r>
              <a:rPr lang="en-US" sz="2000" b="1" dirty="0">
                <a:latin typeface="+mj-lt"/>
              </a:rPr>
              <a:t>commands for movement </a:t>
            </a:r>
            <a:r>
              <a:rPr lang="en-US" sz="2000" b="1" dirty="0" smtClean="0">
                <a:latin typeface="+mj-lt"/>
              </a:rPr>
              <a:t>= </a:t>
            </a:r>
            <a:r>
              <a:rPr lang="en-US" sz="2000" b="1" dirty="0" smtClean="0">
                <a:solidFill>
                  <a:srgbClr val="FF0000"/>
                </a:solidFill>
                <a:latin typeface="+mj-lt"/>
              </a:rPr>
              <a:t>6 </a:t>
            </a:r>
            <a:r>
              <a:rPr lang="en-US" sz="2000" b="1" dirty="0">
                <a:solidFill>
                  <a:srgbClr val="FF0000"/>
                </a:solidFill>
                <a:latin typeface="+mj-lt"/>
              </a:rPr>
              <a:t>points </a:t>
            </a:r>
            <a:endParaRPr lang="en-US" sz="2000" b="1" dirty="0" smtClean="0">
              <a:solidFill>
                <a:srgbClr val="FF0000"/>
              </a:solidFill>
              <a:latin typeface="+mj-lt"/>
            </a:endParaRPr>
          </a:p>
          <a:p>
            <a:pPr algn="l" rtl="0"/>
            <a:r>
              <a:rPr lang="en-US" sz="2000" b="1" dirty="0" smtClean="0">
                <a:latin typeface="+mj-lt"/>
              </a:rPr>
              <a:t>Purposeful </a:t>
            </a:r>
            <a:r>
              <a:rPr lang="en-US" sz="2000" b="1" dirty="0">
                <a:latin typeface="+mj-lt"/>
              </a:rPr>
              <a:t>movement to painful </a:t>
            </a:r>
            <a:r>
              <a:rPr lang="en-US" sz="2000" b="1" dirty="0" smtClean="0">
                <a:latin typeface="+mj-lt"/>
              </a:rPr>
              <a:t>stimulus= </a:t>
            </a:r>
            <a:r>
              <a:rPr lang="en-US" sz="2000" b="1" dirty="0">
                <a:solidFill>
                  <a:srgbClr val="FF0000"/>
                </a:solidFill>
                <a:latin typeface="+mj-lt"/>
              </a:rPr>
              <a:t>5 points </a:t>
            </a:r>
            <a:endParaRPr lang="en-US" sz="2000" b="1" dirty="0" smtClean="0">
              <a:solidFill>
                <a:srgbClr val="FF0000"/>
              </a:solidFill>
              <a:latin typeface="+mj-lt"/>
            </a:endParaRPr>
          </a:p>
          <a:p>
            <a:pPr algn="l" rtl="0"/>
            <a:r>
              <a:rPr lang="en-US" sz="2000" b="1" dirty="0" smtClean="0">
                <a:latin typeface="+mj-lt"/>
              </a:rPr>
              <a:t>Withdraws </a:t>
            </a:r>
            <a:r>
              <a:rPr lang="en-US" sz="2000" b="1" dirty="0">
                <a:latin typeface="+mj-lt"/>
              </a:rPr>
              <a:t>in response to pain </a:t>
            </a:r>
            <a:r>
              <a:rPr lang="en-US" sz="2000" b="1" dirty="0" smtClean="0">
                <a:latin typeface="+mj-lt"/>
              </a:rPr>
              <a:t>= </a:t>
            </a:r>
            <a:r>
              <a:rPr lang="en-US" sz="2000" b="1" dirty="0" smtClean="0">
                <a:solidFill>
                  <a:srgbClr val="FF0000"/>
                </a:solidFill>
                <a:latin typeface="+mj-lt"/>
              </a:rPr>
              <a:t>4 </a:t>
            </a:r>
            <a:r>
              <a:rPr lang="en-US" sz="2000" b="1" dirty="0">
                <a:solidFill>
                  <a:srgbClr val="FF0000"/>
                </a:solidFill>
                <a:latin typeface="+mj-lt"/>
              </a:rPr>
              <a:t>points </a:t>
            </a:r>
            <a:endParaRPr lang="en-US" sz="2000" b="1" dirty="0" smtClean="0">
              <a:solidFill>
                <a:srgbClr val="FF0000"/>
              </a:solidFill>
              <a:latin typeface="+mj-lt"/>
            </a:endParaRPr>
          </a:p>
          <a:p>
            <a:pPr algn="l" rtl="0"/>
            <a:r>
              <a:rPr lang="en-US" sz="2000" b="1" dirty="0" smtClean="0">
                <a:latin typeface="+mj-lt"/>
              </a:rPr>
              <a:t>Flexion </a:t>
            </a:r>
            <a:r>
              <a:rPr lang="en-US" sz="2000" b="1" dirty="0">
                <a:latin typeface="+mj-lt"/>
              </a:rPr>
              <a:t>in response to pain (decorticate posturing</a:t>
            </a:r>
            <a:r>
              <a:rPr lang="en-US" sz="2000" b="1" dirty="0" smtClean="0">
                <a:latin typeface="+mj-lt"/>
              </a:rPr>
              <a:t>)= </a:t>
            </a:r>
            <a:r>
              <a:rPr lang="en-US" sz="2000" b="1" dirty="0">
                <a:solidFill>
                  <a:srgbClr val="FF0000"/>
                </a:solidFill>
                <a:latin typeface="+mj-lt"/>
              </a:rPr>
              <a:t>3 points </a:t>
            </a:r>
            <a:endParaRPr lang="en-US" sz="2000" b="1" dirty="0" smtClean="0">
              <a:solidFill>
                <a:srgbClr val="FF0000"/>
              </a:solidFill>
              <a:latin typeface="+mj-lt"/>
            </a:endParaRPr>
          </a:p>
          <a:p>
            <a:pPr algn="l" rtl="0"/>
            <a:r>
              <a:rPr lang="en-US" sz="2000" b="1" dirty="0" smtClean="0">
                <a:latin typeface="+mj-lt"/>
              </a:rPr>
              <a:t>Extension </a:t>
            </a:r>
            <a:r>
              <a:rPr lang="en-US" sz="2000" b="1" dirty="0">
                <a:latin typeface="+mj-lt"/>
              </a:rPr>
              <a:t>response in response to pain (</a:t>
            </a:r>
            <a:r>
              <a:rPr lang="en-US" sz="2000" b="1" dirty="0" err="1">
                <a:latin typeface="+mj-lt"/>
              </a:rPr>
              <a:t>decerebrate</a:t>
            </a:r>
            <a:r>
              <a:rPr lang="en-US" sz="2000" b="1" dirty="0">
                <a:latin typeface="+mj-lt"/>
              </a:rPr>
              <a:t> posturing) </a:t>
            </a:r>
            <a:r>
              <a:rPr lang="en-US" sz="2000" b="1" dirty="0" smtClean="0">
                <a:latin typeface="+mj-lt"/>
              </a:rPr>
              <a:t>=</a:t>
            </a:r>
            <a:r>
              <a:rPr lang="en-US" sz="2000" b="1" dirty="0" smtClean="0">
                <a:solidFill>
                  <a:srgbClr val="FF0000"/>
                </a:solidFill>
                <a:latin typeface="+mj-lt"/>
              </a:rPr>
              <a:t>2 points</a:t>
            </a:r>
          </a:p>
          <a:p>
            <a:pPr algn="l" rtl="0"/>
            <a:r>
              <a:rPr lang="en-US" sz="2000" b="1" dirty="0" smtClean="0">
                <a:latin typeface="+mj-lt"/>
              </a:rPr>
              <a:t>No response = </a:t>
            </a:r>
            <a:r>
              <a:rPr lang="en-US" sz="2000" b="1" dirty="0">
                <a:solidFill>
                  <a:srgbClr val="FF0000"/>
                </a:solidFill>
                <a:latin typeface="+mj-lt"/>
              </a:rPr>
              <a:t>1 point</a:t>
            </a:r>
          </a:p>
        </p:txBody>
      </p:sp>
      <p:pic>
        <p:nvPicPr>
          <p:cNvPr id="4" name="صورة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99992" y="2996952"/>
            <a:ext cx="4386743" cy="3672408"/>
          </a:xfrm>
          <a:prstGeom prst="rect">
            <a:avLst/>
          </a:prstGeom>
        </p:spPr>
      </p:pic>
    </p:spTree>
    <p:extLst>
      <p:ext uri="{BB962C8B-B14F-4D97-AF65-F5344CB8AC3E}">
        <p14:creationId xmlns:p14="http://schemas.microsoft.com/office/powerpoint/2010/main" val="4515025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23528" y="1700808"/>
            <a:ext cx="8229600" cy="3039616"/>
          </a:xfrm>
        </p:spPr>
        <p:txBody>
          <a:bodyPr/>
          <a:lstStyle/>
          <a:p>
            <a:pPr marL="0" indent="0" algn="ctr">
              <a:buNone/>
            </a:pPr>
            <a:r>
              <a:rPr lang="en-US" sz="6600" dirty="0" smtClean="0">
                <a:latin typeface="+mj-lt"/>
              </a:rPr>
              <a:t>GCS 15 [E4, V5, M6]</a:t>
            </a:r>
          </a:p>
          <a:p>
            <a:pPr marL="0" indent="0" algn="ctr">
              <a:buNone/>
            </a:pPr>
            <a:r>
              <a:rPr lang="en-US" sz="6600" dirty="0" smtClean="0">
                <a:latin typeface="+mj-lt"/>
              </a:rPr>
              <a:t>GCS…[E..,V..,M..]</a:t>
            </a:r>
            <a:endParaRPr lang="en-US" sz="6600" dirty="0">
              <a:latin typeface="+mj-lt"/>
            </a:endParaRPr>
          </a:p>
          <a:p>
            <a:endParaRPr lang="en-US" dirty="0"/>
          </a:p>
        </p:txBody>
      </p:sp>
    </p:spTree>
    <p:extLst>
      <p:ext uri="{BB962C8B-B14F-4D97-AF65-F5344CB8AC3E}">
        <p14:creationId xmlns:p14="http://schemas.microsoft.com/office/powerpoint/2010/main" val="14388118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endParaRPr lang="en-US"/>
          </a:p>
        </p:txBody>
      </p:sp>
      <p:pic>
        <p:nvPicPr>
          <p:cNvPr id="5" name="صورة 4"/>
          <p:cNvPicPr/>
          <p:nvPr/>
        </p:nvPicPr>
        <p:blipFill rotWithShape="1">
          <a:blip r:embed="rId2"/>
          <a:srcRect l="20038" t="15586" r="25145" b="10597"/>
          <a:stretch/>
        </p:blipFill>
        <p:spPr bwMode="auto">
          <a:xfrm>
            <a:off x="0" y="26568"/>
            <a:ext cx="9144000" cy="6831432"/>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81875587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134</TotalTime>
  <Words>417</Words>
  <Application>Microsoft Office PowerPoint</Application>
  <PresentationFormat>عرض على الشاشة (3:4)‏</PresentationFormat>
  <Paragraphs>54</Paragraphs>
  <Slides>17</Slides>
  <Notes>0</Notes>
  <HiddenSlides>0</HiddenSlides>
  <MMClips>0</MMClips>
  <ScaleCrop>false</ScaleCrop>
  <HeadingPairs>
    <vt:vector size="4" baseType="variant">
      <vt:variant>
        <vt:lpstr>نسق</vt:lpstr>
      </vt:variant>
      <vt:variant>
        <vt:i4>1</vt:i4>
      </vt:variant>
      <vt:variant>
        <vt:lpstr>عناوين الشرائح</vt:lpstr>
      </vt:variant>
      <vt:variant>
        <vt:i4>17</vt:i4>
      </vt:variant>
    </vt:vector>
  </HeadingPairs>
  <TitlesOfParts>
    <vt:vector size="18" baseType="lpstr">
      <vt:lpstr>تدفق</vt:lpstr>
      <vt:lpstr>ICU</vt:lpstr>
      <vt:lpstr>عرض تقديمي في PowerPoint</vt:lpstr>
      <vt:lpstr>Glasgow Coma Scale GCS</vt:lpstr>
      <vt:lpstr>Glasgow Coma Scale</vt:lpstr>
      <vt:lpstr>Eye Opening Response  </vt:lpstr>
      <vt:lpstr>Verbal Response</vt:lpstr>
      <vt:lpstr>Motor Response</vt:lpstr>
      <vt:lpstr>عرض تقديمي في PowerPoint</vt:lpstr>
      <vt:lpstr>عرض تقديمي في PowerPoint</vt:lpstr>
      <vt:lpstr>Final assessment</vt:lpstr>
      <vt:lpstr>عرض تقديمي في PowerPoint</vt:lpstr>
      <vt:lpstr>عرض تقديمي في PowerPoint</vt:lpstr>
      <vt:lpstr>عرض تقديمي في PowerPoint</vt:lpstr>
      <vt:lpstr>عرض تقديمي في PowerPoint</vt:lpstr>
      <vt:lpstr>Assignment </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hp</dc:creator>
  <cp:lastModifiedBy>Maher</cp:lastModifiedBy>
  <cp:revision>15</cp:revision>
  <dcterms:created xsi:type="dcterms:W3CDTF">2022-12-05T18:20:48Z</dcterms:created>
  <dcterms:modified xsi:type="dcterms:W3CDTF">2023-10-15T19:31:43Z</dcterms:modified>
</cp:coreProperties>
</file>