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1" r:id="rId2"/>
    <p:sldId id="278" r:id="rId3"/>
    <p:sldId id="279" r:id="rId4"/>
    <p:sldId id="257" r:id="rId5"/>
    <p:sldId id="258" r:id="rId6"/>
    <p:sldId id="260" r:id="rId7"/>
    <p:sldId id="263" r:id="rId8"/>
    <p:sldId id="265" r:id="rId9"/>
    <p:sldId id="267" r:id="rId10"/>
    <p:sldId id="284" r:id="rId11"/>
    <p:sldId id="282" r:id="rId12"/>
    <p:sldId id="268" r:id="rId13"/>
    <p:sldId id="269" r:id="rId14"/>
    <p:sldId id="270" r:id="rId15"/>
    <p:sldId id="275" r:id="rId16"/>
    <p:sldId id="285" r:id="rId17"/>
    <p:sldId id="286" r:id="rId18"/>
    <p:sldId id="271" r:id="rId19"/>
    <p:sldId id="272" r:id="rId20"/>
    <p:sldId id="276" r:id="rId21"/>
    <p:sldId id="289" r:id="rId22"/>
    <p:sldId id="287" r:id="rId23"/>
    <p:sldId id="273" r:id="rId24"/>
    <p:sldId id="274" r:id="rId25"/>
    <p:sldId id="277" r:id="rId26"/>
    <p:sldId id="288" r:id="rId27"/>
    <p:sldId id="290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L3-2</a:t>
            </a:r>
            <a:endParaRPr lang="en-US" sz="32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9" y="620688"/>
            <a:ext cx="3868601" cy="579062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4863825" cy="324036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51520" y="3817623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3-VCV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780696"/>
          </a:xfrm>
        </p:spPr>
        <p:txBody>
          <a:bodyPr>
            <a:noAutofit/>
          </a:bodyPr>
          <a:lstStyle/>
          <a:p>
            <a:r>
              <a:rPr lang="en-US" sz="4000" dirty="0"/>
              <a:t>Volume cycle </a:t>
            </a:r>
            <a:r>
              <a:rPr lang="en-US" sz="4000" dirty="0" smtClean="0"/>
              <a:t>ventilators - Volume </a:t>
            </a:r>
            <a:r>
              <a:rPr lang="en-US" sz="4000" dirty="0"/>
              <a:t>mode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04056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Volume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consistent </a:t>
            </a:r>
            <a:r>
              <a:rPr lang="en-US" dirty="0"/>
              <a:t>with these modes, </a:t>
            </a:r>
            <a:r>
              <a:rPr lang="en-US" dirty="0">
                <a:solidFill>
                  <a:srgbClr val="FF0000"/>
                </a:solidFill>
              </a:rPr>
              <a:t>pressure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not.</a:t>
            </a:r>
          </a:p>
          <a:p>
            <a:endParaRPr lang="en-US" dirty="0" smtClean="0"/>
          </a:p>
          <a:p>
            <a:r>
              <a:rPr lang="en-US" dirty="0" smtClean="0"/>
              <a:t>Inspiration </a:t>
            </a:r>
            <a:r>
              <a:rPr lang="en-US" dirty="0"/>
              <a:t>is terminated after a preset </a:t>
            </a:r>
            <a:r>
              <a:rPr lang="en-US" dirty="0">
                <a:solidFill>
                  <a:srgbClr val="FF0000"/>
                </a:solidFill>
              </a:rPr>
              <a:t>tidal volume </a:t>
            </a:r>
            <a:r>
              <a:rPr lang="en-US" dirty="0"/>
              <a:t>has been delivered by the ventilator.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inspiration </a:t>
            </a:r>
            <a:r>
              <a:rPr lang="en-US" dirty="0">
                <a:solidFill>
                  <a:srgbClr val="FF0000"/>
                </a:solidFill>
              </a:rPr>
              <a:t>stops </a:t>
            </a:r>
            <a:r>
              <a:rPr lang="en-US" dirty="0"/>
              <a:t>when the preset </a:t>
            </a:r>
            <a:r>
              <a:rPr lang="en-US" dirty="0">
                <a:solidFill>
                  <a:srgbClr val="FF0000"/>
                </a:solidFill>
              </a:rPr>
              <a:t>tidal volume is achieved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amount of </a:t>
            </a:r>
            <a:r>
              <a:rPr lang="en-US" dirty="0">
                <a:solidFill>
                  <a:srgbClr val="FF0000"/>
                </a:solidFill>
              </a:rPr>
              <a:t>pressure required </a:t>
            </a:r>
            <a:r>
              <a:rPr lang="en-US" dirty="0"/>
              <a:t>to deliver the set volume depends on: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- Patient’s </a:t>
            </a:r>
            <a:r>
              <a:rPr lang="en-US" dirty="0">
                <a:solidFill>
                  <a:srgbClr val="FF0000"/>
                </a:solidFill>
              </a:rPr>
              <a:t>lung compliance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2</a:t>
            </a:r>
            <a:r>
              <a:rPr lang="en-US" dirty="0" smtClean="0"/>
              <a:t>- </a:t>
            </a:r>
            <a:r>
              <a:rPr lang="en-US" dirty="0"/>
              <a:t>Patient–</a:t>
            </a:r>
            <a:r>
              <a:rPr lang="en-US" dirty="0">
                <a:solidFill>
                  <a:srgbClr val="FF0000"/>
                </a:solidFill>
              </a:rPr>
              <a:t>ventilator resistance </a:t>
            </a:r>
            <a:r>
              <a:rPr lang="en-US" dirty="0"/>
              <a:t>factors.</a:t>
            </a:r>
          </a:p>
        </p:txBody>
      </p:sp>
    </p:spTree>
    <p:extLst>
      <p:ext uri="{BB962C8B-B14F-4D97-AF65-F5344CB8AC3E}">
        <p14:creationId xmlns:p14="http://schemas.microsoft.com/office/powerpoint/2010/main" val="19407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/>
          </a:bodyPr>
          <a:lstStyle/>
          <a:p>
            <a:r>
              <a:rPr lang="en-US" dirty="0"/>
              <a:t>Volume mode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Assist-control (A/C) </a:t>
            </a:r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/>
              <a:t>Synchronized intermittent mandatory ventilation (SIMV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3- </a:t>
            </a:r>
            <a:r>
              <a:rPr lang="en-US" dirty="0"/>
              <a:t>Control Mode (CM) Continuous Mandatory Ventilation(CMV)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1-Assist-control </a:t>
            </a:r>
            <a:r>
              <a:rPr lang="en-US" dirty="0"/>
              <a:t>(A/C)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 ventilator provides the patient with a </a:t>
            </a:r>
            <a:r>
              <a:rPr lang="en-US" dirty="0">
                <a:solidFill>
                  <a:srgbClr val="FF0000"/>
                </a:solidFill>
              </a:rPr>
              <a:t>pre-set tidal volume</a:t>
            </a:r>
            <a:r>
              <a:rPr lang="en-US" dirty="0"/>
              <a:t> at a </a:t>
            </a:r>
            <a:r>
              <a:rPr lang="en-US" dirty="0" err="1"/>
              <a:t>preset</a:t>
            </a:r>
            <a:r>
              <a:rPr lang="en-US" dirty="0"/>
              <a:t> rate</a:t>
            </a:r>
            <a:r>
              <a:rPr lang="en-US" dirty="0" smtClean="0"/>
              <a:t>.</a:t>
            </a:r>
          </a:p>
          <a:p>
            <a:r>
              <a:rPr lang="en-US" dirty="0"/>
              <a:t>The patient may </a:t>
            </a:r>
            <a:r>
              <a:rPr lang="en-US" dirty="0">
                <a:solidFill>
                  <a:srgbClr val="FF0000"/>
                </a:solidFill>
              </a:rPr>
              <a:t>initiate a breath </a:t>
            </a:r>
            <a:r>
              <a:rPr lang="en-US" dirty="0"/>
              <a:t>on his </a:t>
            </a:r>
            <a:r>
              <a:rPr lang="en-US" dirty="0" smtClean="0"/>
              <a:t>own</a:t>
            </a:r>
          </a:p>
          <a:p>
            <a:r>
              <a:rPr lang="en-US" dirty="0"/>
              <a:t>ventilator assists by </a:t>
            </a:r>
            <a:r>
              <a:rPr lang="en-US" dirty="0">
                <a:solidFill>
                  <a:srgbClr val="FF0000"/>
                </a:solidFill>
              </a:rPr>
              <a:t>delivering a specified tidal volume</a:t>
            </a:r>
            <a:r>
              <a:rPr lang="en-US" dirty="0"/>
              <a:t> to the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patient </a:t>
            </a:r>
            <a:r>
              <a:rPr lang="en-US" dirty="0"/>
              <a:t>can breathe at a </a:t>
            </a:r>
            <a:r>
              <a:rPr lang="en-US" dirty="0">
                <a:solidFill>
                  <a:srgbClr val="FF0000"/>
                </a:solidFill>
              </a:rPr>
              <a:t>higher rate than the preset number of </a:t>
            </a:r>
            <a:r>
              <a:rPr lang="en-US" dirty="0" smtClean="0">
                <a:solidFill>
                  <a:srgbClr val="FF0000"/>
                </a:solidFill>
              </a:rPr>
              <a:t>breaths/minute</a:t>
            </a:r>
          </a:p>
          <a:p>
            <a:r>
              <a:rPr lang="en-US" dirty="0"/>
              <a:t>In A/C mode, a mandatory (or “control”) rate is </a:t>
            </a:r>
            <a:r>
              <a:rPr lang="en-US" dirty="0" smtClean="0"/>
              <a:t>selected</a:t>
            </a:r>
          </a:p>
          <a:p>
            <a:r>
              <a:rPr lang="en-US" dirty="0">
                <a:solidFill>
                  <a:srgbClr val="FF0000"/>
                </a:solidFill>
              </a:rPr>
              <a:t>peak inspiratory pressure (PIP) </a:t>
            </a:r>
            <a:r>
              <a:rPr lang="en-US" dirty="0"/>
              <a:t>must be monitored in volume modes </a:t>
            </a:r>
            <a:r>
              <a:rPr lang="en-US" dirty="0">
                <a:solidFill>
                  <a:srgbClr val="FF0000"/>
                </a:solidFill>
              </a:rPr>
              <a:t>because it varies from breath to breath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Disadvantages: </a:t>
            </a:r>
            <a:r>
              <a:rPr lang="en-US" dirty="0">
                <a:solidFill>
                  <a:srgbClr val="FF0000"/>
                </a:solidFill>
              </a:rPr>
              <a:t>Hyperventilation</a:t>
            </a:r>
          </a:p>
        </p:txBody>
      </p:sp>
    </p:spTree>
    <p:extLst>
      <p:ext uri="{BB962C8B-B14F-4D97-AF65-F5344CB8AC3E}">
        <p14:creationId xmlns:p14="http://schemas.microsoft.com/office/powerpoint/2010/main" val="4197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70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-VT   </a:t>
            </a:r>
          </a:p>
          <a:p>
            <a:pPr marL="0" indent="0">
              <a:buNone/>
            </a:pPr>
            <a:r>
              <a:rPr lang="en-US" dirty="0" smtClean="0"/>
              <a:t>-RR    </a:t>
            </a:r>
          </a:p>
          <a:p>
            <a:pPr marL="0" indent="0">
              <a:buNone/>
            </a:pPr>
            <a:r>
              <a:rPr lang="en-US" dirty="0" smtClean="0"/>
              <a:t>-Flow Rate     </a:t>
            </a:r>
          </a:p>
          <a:p>
            <a:pPr marL="0" indent="0">
              <a:buNone/>
            </a:pPr>
            <a:r>
              <a:rPr lang="en-US" dirty="0" smtClean="0"/>
              <a:t>-I:E ratio  </a:t>
            </a:r>
          </a:p>
          <a:p>
            <a:pPr marL="0" indent="0">
              <a:buNone/>
            </a:pPr>
            <a:r>
              <a:rPr lang="en-US" dirty="0" smtClean="0"/>
              <a:t>-PEEP  </a:t>
            </a:r>
          </a:p>
          <a:p>
            <a:pPr marL="0" indent="0">
              <a:buNone/>
            </a:pPr>
            <a:r>
              <a:rPr lang="en-US" dirty="0" smtClean="0"/>
              <a:t>-FIO2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-peak </a:t>
            </a:r>
            <a:r>
              <a:rPr lang="en-US" dirty="0"/>
              <a:t>inspiratory pressure (PIP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5847256" cy="4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55165" cy="5328592"/>
          </a:xfrm>
        </p:spPr>
      </p:pic>
    </p:spTree>
    <p:extLst>
      <p:ext uri="{BB962C8B-B14F-4D97-AF65-F5344CB8AC3E}">
        <p14:creationId xmlns:p14="http://schemas.microsoft.com/office/powerpoint/2010/main" val="198400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Assist-control ventilation advantage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1-reduce </a:t>
            </a:r>
            <a:r>
              <a:rPr lang="en-US" b="1" dirty="0"/>
              <a:t>the need for sedation and </a:t>
            </a:r>
            <a:r>
              <a:rPr lang="en-US" b="1" dirty="0" smtClean="0"/>
              <a:t>paralysis</a:t>
            </a:r>
          </a:p>
          <a:p>
            <a:r>
              <a:rPr lang="en-US" b="1" dirty="0" smtClean="0"/>
              <a:t>2-decrease </a:t>
            </a:r>
            <a:r>
              <a:rPr lang="en-US" b="1" dirty="0"/>
              <a:t>the risk of barotrauma </a:t>
            </a:r>
            <a:endParaRPr lang="en-US" b="1" dirty="0" smtClean="0"/>
          </a:p>
          <a:p>
            <a:r>
              <a:rPr lang="en-US" b="1" dirty="0" smtClean="0"/>
              <a:t>3- </a:t>
            </a:r>
            <a:r>
              <a:rPr lang="en-US" b="1" dirty="0"/>
              <a:t>improve intrapulmonary gas distribution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4- </a:t>
            </a:r>
            <a:r>
              <a:rPr lang="en-US" b="1" dirty="0"/>
              <a:t>prevent muscle atrophy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508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Assist-control ventilation disadvantage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1-The </a:t>
            </a:r>
            <a:r>
              <a:rPr lang="en-US" dirty="0"/>
              <a:t>system is volume-cycled, and </a:t>
            </a:r>
            <a:r>
              <a:rPr lang="en-US" dirty="0">
                <a:solidFill>
                  <a:srgbClr val="FF0000"/>
                </a:solidFill>
              </a:rPr>
              <a:t>barotrauma</a:t>
            </a:r>
            <a:r>
              <a:rPr lang="en-US" dirty="0"/>
              <a:t> is a concern in </a:t>
            </a:r>
            <a:r>
              <a:rPr lang="en-US" dirty="0">
                <a:solidFill>
                  <a:srgbClr val="FF0000"/>
                </a:solidFill>
              </a:rPr>
              <a:t>stiff lungs.</a:t>
            </a:r>
            <a:r>
              <a:rPr lang="en-US" dirty="0"/>
              <a:t> ...</a:t>
            </a:r>
          </a:p>
          <a:p>
            <a:r>
              <a:rPr lang="en-US" dirty="0" smtClean="0"/>
              <a:t>2-If </a:t>
            </a:r>
            <a:r>
              <a:rPr lang="en-US" dirty="0"/>
              <a:t>a patient is </a:t>
            </a:r>
            <a:r>
              <a:rPr lang="en-US" dirty="0" err="1"/>
              <a:t>tachypneic</a:t>
            </a:r>
            <a:r>
              <a:rPr lang="en-US" dirty="0"/>
              <a:t> or if not enough time is allowed for exhaling, the patient can develop breath stacking and </a:t>
            </a:r>
            <a:r>
              <a:rPr lang="en-US" dirty="0">
                <a:solidFill>
                  <a:srgbClr val="FF0000"/>
                </a:solidFill>
              </a:rPr>
              <a:t>auto-PEEP</a:t>
            </a:r>
            <a:r>
              <a:rPr lang="en-US" dirty="0"/>
              <a:t>. ...</a:t>
            </a:r>
          </a:p>
          <a:p>
            <a:r>
              <a:rPr lang="en-US" dirty="0" smtClean="0"/>
              <a:t>3-Since </a:t>
            </a:r>
            <a:r>
              <a:rPr lang="en-US" dirty="0"/>
              <a:t>the patient can </a:t>
            </a:r>
            <a:r>
              <a:rPr lang="en-US" dirty="0">
                <a:solidFill>
                  <a:srgbClr val="FF0000"/>
                </a:solidFill>
              </a:rPr>
              <a:t>initiate breaths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hyperventilation can lead to respiratory alkalosis.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9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2-Synchronized </a:t>
            </a:r>
            <a:r>
              <a:rPr lang="en-US" sz="4000" dirty="0"/>
              <a:t>intermittent mandatory ventilation (SIMV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35480"/>
            <a:ext cx="9036496" cy="4805888"/>
          </a:xfrm>
        </p:spPr>
        <p:txBody>
          <a:bodyPr>
            <a:normAutofit/>
          </a:bodyPr>
          <a:lstStyle/>
          <a:p>
            <a:r>
              <a:rPr lang="en-US" dirty="0" smtClean="0"/>
              <a:t>pre-set </a:t>
            </a:r>
            <a:r>
              <a:rPr lang="en-US" dirty="0"/>
              <a:t>number of </a:t>
            </a:r>
            <a:r>
              <a:rPr lang="en-US" dirty="0">
                <a:solidFill>
                  <a:srgbClr val="FF0000"/>
                </a:solidFill>
              </a:rPr>
              <a:t>breaths/minute </a:t>
            </a:r>
            <a:r>
              <a:rPr lang="en-US" dirty="0"/>
              <a:t>at a </a:t>
            </a:r>
            <a:r>
              <a:rPr lang="en-US" dirty="0">
                <a:solidFill>
                  <a:srgbClr val="FF0000"/>
                </a:solidFill>
              </a:rPr>
              <a:t>specified tidal volume and FiO2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patient is able to </a:t>
            </a:r>
            <a:r>
              <a:rPr lang="en-US" dirty="0">
                <a:solidFill>
                  <a:srgbClr val="FF0000"/>
                </a:solidFill>
              </a:rPr>
              <a:t>breathe </a:t>
            </a:r>
            <a:r>
              <a:rPr lang="en-US" dirty="0" smtClean="0">
                <a:solidFill>
                  <a:srgbClr val="FF0000"/>
                </a:solidFill>
              </a:rPr>
              <a:t>spontaneously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tidal volume </a:t>
            </a:r>
            <a:r>
              <a:rPr lang="en-US" dirty="0"/>
              <a:t>is determined by the </a:t>
            </a:r>
            <a:r>
              <a:rPr lang="en-US" dirty="0">
                <a:solidFill>
                  <a:srgbClr val="FF0000"/>
                </a:solidFill>
              </a:rPr>
              <a:t>patient’s spontaneous effort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Adding </a:t>
            </a:r>
            <a:r>
              <a:rPr lang="en-US" dirty="0">
                <a:solidFill>
                  <a:srgbClr val="FF0000"/>
                </a:solidFill>
              </a:rPr>
              <a:t>pressure support </a:t>
            </a:r>
            <a:r>
              <a:rPr lang="en-US" dirty="0"/>
              <a:t>during spontaneous breaths can </a:t>
            </a:r>
            <a:r>
              <a:rPr lang="en-US" dirty="0" smtClean="0">
                <a:solidFill>
                  <a:srgbClr val="FF0000"/>
                </a:solidFill>
              </a:rPr>
              <a:t>minimize the </a:t>
            </a:r>
            <a:r>
              <a:rPr lang="en-US" dirty="0">
                <a:solidFill>
                  <a:srgbClr val="FF0000"/>
                </a:solidFill>
              </a:rPr>
              <a:t>risk </a:t>
            </a:r>
            <a:r>
              <a:rPr lang="en-US" dirty="0"/>
              <a:t>of increased </a:t>
            </a:r>
            <a:r>
              <a:rPr lang="en-US" dirty="0">
                <a:solidFill>
                  <a:srgbClr val="FF0000"/>
                </a:solidFill>
              </a:rPr>
              <a:t>work of breathing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Ventilators</a:t>
            </a:r>
            <a:r>
              <a:rPr lang="en-US" dirty="0"/>
              <a:t> breaths are</a:t>
            </a:r>
            <a:r>
              <a:rPr lang="en-US" dirty="0">
                <a:solidFill>
                  <a:srgbClr val="FF0000"/>
                </a:solidFill>
              </a:rPr>
              <a:t> synchronized </a:t>
            </a:r>
            <a:r>
              <a:rPr lang="en-US" dirty="0"/>
              <a:t>with the </a:t>
            </a:r>
            <a:r>
              <a:rPr lang="en-US" dirty="0">
                <a:solidFill>
                  <a:srgbClr val="FF0000"/>
                </a:solidFill>
              </a:rPr>
              <a:t>patient</a:t>
            </a:r>
            <a:r>
              <a:rPr lang="en-US" dirty="0"/>
              <a:t> spontaneous breath. (no fighting</a:t>
            </a:r>
            <a:r>
              <a:rPr lang="en-US" dirty="0" smtClean="0"/>
              <a:t>)</a:t>
            </a:r>
          </a:p>
          <a:p>
            <a:r>
              <a:rPr lang="en-US" dirty="0"/>
              <a:t>Used to </a:t>
            </a:r>
            <a:r>
              <a:rPr lang="en-US" dirty="0">
                <a:solidFill>
                  <a:srgbClr val="FF0000"/>
                </a:solidFill>
              </a:rPr>
              <a:t>wean</a:t>
            </a:r>
            <a:r>
              <a:rPr lang="en-US" dirty="0"/>
              <a:t> the patient from the mechanical ventilator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440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7039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-VT</a:t>
            </a:r>
          </a:p>
          <a:p>
            <a:r>
              <a:rPr lang="en-US" dirty="0" smtClean="0"/>
              <a:t>-RR</a:t>
            </a:r>
          </a:p>
          <a:p>
            <a:r>
              <a:rPr lang="en-US" dirty="0" smtClean="0"/>
              <a:t>-PEEP</a:t>
            </a:r>
          </a:p>
          <a:p>
            <a:r>
              <a:rPr lang="en-US" dirty="0" smtClean="0"/>
              <a:t>I:E - Ti</a:t>
            </a:r>
          </a:p>
          <a:p>
            <a:r>
              <a:rPr lang="en-US" dirty="0" smtClean="0"/>
              <a:t>Flow rate</a:t>
            </a:r>
          </a:p>
          <a:p>
            <a:r>
              <a:rPr lang="en-US" dirty="0" smtClean="0"/>
              <a:t>FiO2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59" y="332656"/>
            <a:ext cx="65725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Artificial Ventilation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Part </a:t>
            </a:r>
            <a:r>
              <a:rPr lang="en-US" sz="6000" dirty="0" smtClean="0"/>
              <a:t>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724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0"/>
            <a:ext cx="8676456" cy="6690362"/>
          </a:xfrm>
        </p:spPr>
      </p:pic>
    </p:spTree>
    <p:extLst>
      <p:ext uri="{BB962C8B-B14F-4D97-AF65-F5344CB8AC3E}">
        <p14:creationId xmlns:p14="http://schemas.microsoft.com/office/powerpoint/2010/main" val="157153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" y="10677"/>
            <a:ext cx="8970903" cy="6847323"/>
          </a:xfrm>
        </p:spPr>
      </p:pic>
    </p:spTree>
    <p:extLst>
      <p:ext uri="{BB962C8B-B14F-4D97-AF65-F5344CB8AC3E}">
        <p14:creationId xmlns:p14="http://schemas.microsoft.com/office/powerpoint/2010/main" val="133247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6656" y="7819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SIMV </a:t>
            </a:r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1-enables </a:t>
            </a:r>
            <a:r>
              <a:rPr lang="en-US" b="1" dirty="0"/>
              <a:t>partial mechanical </a:t>
            </a:r>
            <a:r>
              <a:rPr lang="en-US" b="1" dirty="0" smtClean="0"/>
              <a:t>assistance</a:t>
            </a:r>
          </a:p>
          <a:p>
            <a:r>
              <a:rPr lang="en-US" dirty="0" smtClean="0"/>
              <a:t>2-provide </a:t>
            </a:r>
            <a:r>
              <a:rPr lang="en-US" dirty="0"/>
              <a:t>a set number of breaths at a fixed tidal volume, </a:t>
            </a:r>
            <a:r>
              <a:rPr lang="en-US" dirty="0" smtClean="0"/>
              <a:t>3-3-patient </a:t>
            </a:r>
            <a:r>
              <a:rPr lang="en-US" dirty="0"/>
              <a:t>can trigger a spontaneous breath with the volume determined by patient effort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5200" dirty="0">
                <a:solidFill>
                  <a:srgbClr val="FF0000"/>
                </a:solidFill>
              </a:rPr>
              <a:t>SIMV </a:t>
            </a:r>
            <a:r>
              <a:rPr lang="en-US" sz="5200" dirty="0" smtClean="0">
                <a:solidFill>
                  <a:srgbClr val="FF0000"/>
                </a:solidFill>
              </a:rPr>
              <a:t>Disadvantages</a:t>
            </a:r>
            <a:endParaRPr lang="en-US" sz="5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- higher </a:t>
            </a:r>
            <a:r>
              <a:rPr lang="en-US" b="1" dirty="0"/>
              <a:t>level of work the patient must perform to obtain a spontaneous breath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34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3-Continuous </a:t>
            </a:r>
            <a:r>
              <a:rPr lang="en-US" sz="3600" dirty="0"/>
              <a:t>Mandatory Ventilation(CMV</a:t>
            </a:r>
            <a:r>
              <a:rPr lang="en-US" sz="3600" dirty="0" smtClean="0"/>
              <a:t>)</a:t>
            </a:r>
            <a:r>
              <a:rPr lang="en-US" sz="3600" dirty="0"/>
              <a:t> Volume-controlled </a:t>
            </a:r>
            <a:r>
              <a:rPr lang="en-US" sz="3600" b="1" dirty="0"/>
              <a:t>ventilation</a:t>
            </a:r>
            <a:r>
              <a:rPr lang="en-US" sz="3600" dirty="0" smtClean="0"/>
              <a:t> (VCV)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Ventilation is </a:t>
            </a:r>
            <a:r>
              <a:rPr lang="en-US" dirty="0">
                <a:solidFill>
                  <a:srgbClr val="FF0000"/>
                </a:solidFill>
              </a:rPr>
              <a:t>completely</a:t>
            </a:r>
            <a:r>
              <a:rPr lang="en-US" dirty="0"/>
              <a:t> provided by the mechanical ventilator with a preset tidal volume, respiratory rate and oxygen concentration </a:t>
            </a:r>
            <a:endParaRPr lang="en-US" dirty="0" smtClean="0"/>
          </a:p>
          <a:p>
            <a:r>
              <a:rPr lang="en-US" dirty="0"/>
              <a:t>Ventilator totally controls the patient’s ventilation </a:t>
            </a:r>
            <a:endParaRPr lang="en-US" dirty="0" smtClean="0"/>
          </a:p>
          <a:p>
            <a:r>
              <a:rPr lang="en-US" dirty="0" smtClean="0"/>
              <a:t>Patient 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breathe spontaneously.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</a:t>
            </a:r>
            <a:r>
              <a:rPr lang="en-US" dirty="0"/>
              <a:t>initiate breath</a:t>
            </a:r>
          </a:p>
        </p:txBody>
      </p:sp>
    </p:spTree>
    <p:extLst>
      <p:ext uri="{BB962C8B-B14F-4D97-AF65-F5344CB8AC3E}">
        <p14:creationId xmlns:p14="http://schemas.microsoft.com/office/powerpoint/2010/main" val="274616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1091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en-US" dirty="0" smtClean="0"/>
              <a:t>-VT</a:t>
            </a:r>
          </a:p>
          <a:p>
            <a:r>
              <a:rPr lang="en-US" dirty="0" smtClean="0"/>
              <a:t>-RR</a:t>
            </a:r>
          </a:p>
          <a:p>
            <a:r>
              <a:rPr lang="en-US" dirty="0" smtClean="0"/>
              <a:t>Flow rate</a:t>
            </a:r>
          </a:p>
          <a:p>
            <a:r>
              <a:rPr lang="en-US" dirty="0" smtClean="0"/>
              <a:t>I:E - Ti</a:t>
            </a:r>
          </a:p>
          <a:p>
            <a:r>
              <a:rPr lang="en-US" dirty="0" smtClean="0"/>
              <a:t>PEEP</a:t>
            </a:r>
          </a:p>
          <a:p>
            <a:r>
              <a:rPr lang="en-US" dirty="0" smtClean="0"/>
              <a:t>FiO2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6390272" cy="50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" y="260648"/>
            <a:ext cx="9070472" cy="6597352"/>
          </a:xfrm>
        </p:spPr>
      </p:pic>
    </p:spTree>
    <p:extLst>
      <p:ext uri="{BB962C8B-B14F-4D97-AF65-F5344CB8AC3E}">
        <p14:creationId xmlns:p14="http://schemas.microsoft.com/office/powerpoint/2010/main" val="255249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Advantages of VCV</a:t>
            </a:r>
            <a:r>
              <a:rPr lang="en-US" dirty="0" smtClean="0"/>
              <a:t>: </a:t>
            </a:r>
            <a:r>
              <a:rPr lang="en-US" dirty="0"/>
              <a:t>Guaranteed tidal volumes produces a more stable minute </a:t>
            </a:r>
            <a:r>
              <a:rPr lang="en-US" dirty="0" smtClean="0"/>
              <a:t>volume</a:t>
            </a:r>
          </a:p>
          <a:p>
            <a:endParaRPr lang="en-US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Disadvantages </a:t>
            </a:r>
            <a:r>
              <a:rPr lang="en-US" sz="3600" b="1" dirty="0">
                <a:solidFill>
                  <a:srgbClr val="FF0000"/>
                </a:solidFill>
              </a:rPr>
              <a:t>of VCV </a:t>
            </a:r>
            <a:r>
              <a:rPr lang="en-US" dirty="0" smtClean="0"/>
              <a:t>airway </a:t>
            </a:r>
            <a:r>
              <a:rPr lang="en-US" dirty="0"/>
              <a:t>pressure increases in response to reduced compliance, increased resistance</a:t>
            </a:r>
            <a:r>
              <a:rPr lang="en-US" b="1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324528" cy="10891212"/>
          </a:xfrm>
        </p:spPr>
      </p:pic>
    </p:spTree>
    <p:extLst>
      <p:ext uri="{BB962C8B-B14F-4D97-AF65-F5344CB8AC3E}">
        <p14:creationId xmlns:p14="http://schemas.microsoft.com/office/powerpoint/2010/main" val="33868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2-</a:t>
            </a:r>
            <a:r>
              <a:rPr lang="en-US" sz="4400" dirty="0">
                <a:solidFill>
                  <a:srgbClr val="FF0000"/>
                </a:solidFill>
              </a:rPr>
              <a:t>Invasive positive Mechanical Ventilation </a:t>
            </a:r>
            <a:r>
              <a:rPr lang="en-US" sz="4400" dirty="0">
                <a:solidFill>
                  <a:srgbClr val="00B050"/>
                </a:solidFill>
              </a:rPr>
              <a:t>((IPMV</a:t>
            </a:r>
            <a:r>
              <a:rPr lang="en-US" sz="4400" dirty="0" smtClean="0">
                <a:solidFill>
                  <a:srgbClr val="00B050"/>
                </a:solidFill>
              </a:rPr>
              <a:t>))</a:t>
            </a:r>
            <a:endParaRPr lang="en-US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defined </a:t>
            </a:r>
            <a:r>
              <a:rPr lang="en-US" sz="3200" dirty="0"/>
              <a:t>as </a:t>
            </a:r>
            <a:r>
              <a:rPr lang="en-US" sz="3200" b="1" dirty="0"/>
              <a:t>the delivery of positive pressure to the lungs via an </a:t>
            </a:r>
            <a:r>
              <a:rPr lang="en-US" sz="3200" b="1" dirty="0">
                <a:solidFill>
                  <a:srgbClr val="FF0000"/>
                </a:solidFill>
              </a:rPr>
              <a:t>endotracheal or tracheostomy </a:t>
            </a:r>
            <a:r>
              <a:rPr lang="en-US" sz="3200" b="1" dirty="0"/>
              <a:t>tube</a:t>
            </a:r>
            <a:r>
              <a:rPr lang="en-US" sz="3200" dirty="0"/>
              <a:t>. During mechanical ventilation, a predetermined mixture of air (</a:t>
            </a:r>
            <a:r>
              <a:rPr lang="en-US" sz="3200" dirty="0" err="1"/>
              <a:t>ie</a:t>
            </a:r>
            <a:r>
              <a:rPr lang="en-US" sz="3200" dirty="0"/>
              <a:t>, oxygen and other gases) is forced into the central airways and then flows into the alveoli</a:t>
            </a:r>
          </a:p>
        </p:txBody>
      </p:sp>
    </p:spTree>
    <p:extLst>
      <p:ext uri="{BB962C8B-B14F-4D97-AF65-F5344CB8AC3E}">
        <p14:creationId xmlns:p14="http://schemas.microsoft.com/office/powerpoint/2010/main" val="224729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467544" y="-1107504"/>
            <a:ext cx="8229600" cy="1440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1-Fraction </a:t>
            </a:r>
            <a:r>
              <a:rPr lang="en-US" sz="2800" b="1" dirty="0"/>
              <a:t>of inspired oxygen (FIO2)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2-Tidal </a:t>
            </a:r>
            <a:r>
              <a:rPr lang="en-US" sz="2800" b="1" dirty="0"/>
              <a:t>Volume (VT)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3-Peak </a:t>
            </a:r>
            <a:r>
              <a:rPr lang="en-US" sz="2800" b="1" dirty="0"/>
              <a:t>Flow/ Flow Rate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4-Respiratory </a:t>
            </a:r>
            <a:r>
              <a:rPr lang="en-US" sz="2800" b="1" dirty="0"/>
              <a:t>Rate/ Breath Rate / Frequency (F)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5-Minute </a:t>
            </a:r>
            <a:r>
              <a:rPr lang="en-US" sz="2800" b="1" dirty="0"/>
              <a:t>Volume (VE)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6-I</a:t>
            </a:r>
            <a:r>
              <a:rPr lang="en-US" sz="2800" b="1" dirty="0"/>
              <a:t>: E Ratio (Inspiration to Expiration Ratio)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7-Sigh </a:t>
            </a:r>
          </a:p>
          <a:p>
            <a:r>
              <a:rPr lang="en-US" sz="2800" b="1" dirty="0" smtClean="0"/>
              <a:t>8-peak </a:t>
            </a:r>
            <a:r>
              <a:rPr lang="en-US" sz="2800" b="1" dirty="0"/>
              <a:t>inspiratory pressure (PIP)</a:t>
            </a:r>
          </a:p>
          <a:p>
            <a:r>
              <a:rPr lang="en-US" sz="2800" b="1" dirty="0" smtClean="0"/>
              <a:t>9-Inspirtory Time Ti </a:t>
            </a:r>
          </a:p>
          <a:p>
            <a:r>
              <a:rPr lang="en-US" sz="2800" b="1" dirty="0" smtClean="0"/>
              <a:t>10- trigger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105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1-Fraction </a:t>
            </a:r>
            <a:r>
              <a:rPr lang="en-US" sz="2800" b="1" dirty="0">
                <a:solidFill>
                  <a:srgbClr val="FF0000"/>
                </a:solidFill>
              </a:rPr>
              <a:t>of inspired oxygen (FIO2)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percent of oxygen concentration that the patient is receiving from the ventilator. (Between 21% &amp; 100%) </a:t>
            </a:r>
            <a:endParaRPr lang="en-US" sz="2400" dirty="0" smtClean="0"/>
          </a:p>
          <a:p>
            <a:r>
              <a:rPr lang="en-US" dirty="0"/>
              <a:t>Initially a patient is placed on a high level of FIO2 (60% or higher</a:t>
            </a:r>
            <a:r>
              <a:rPr lang="en-US" dirty="0" smtClean="0"/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2-Tidal </a:t>
            </a:r>
            <a:r>
              <a:rPr lang="en-US" sz="2800" b="1" dirty="0">
                <a:solidFill>
                  <a:srgbClr val="FF0000"/>
                </a:solidFill>
              </a:rPr>
              <a:t>Volume (VT)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volume of air delivered to a patient during a ventilator breath. amount of air inspired and expired with each breath.</a:t>
            </a:r>
          </a:p>
          <a:p>
            <a:r>
              <a:rPr lang="en-US" dirty="0"/>
              <a:t>Usual volume selected is between </a:t>
            </a:r>
            <a:r>
              <a:rPr lang="en-US" dirty="0">
                <a:solidFill>
                  <a:srgbClr val="FF0000"/>
                </a:solidFill>
              </a:rPr>
              <a:t>6 to 8 ml/ kg </a:t>
            </a:r>
            <a:endParaRPr lang="en-US" dirty="0"/>
          </a:p>
          <a:p>
            <a:r>
              <a:rPr lang="en-US" dirty="0"/>
              <a:t>the large tidal volumes may lead to (</a:t>
            </a:r>
            <a:r>
              <a:rPr lang="en-US" dirty="0" err="1">
                <a:solidFill>
                  <a:srgbClr val="FF0000"/>
                </a:solidFill>
              </a:rPr>
              <a:t>volutrauma</a:t>
            </a:r>
            <a:r>
              <a:rPr lang="en-US" dirty="0"/>
              <a:t>) aggravate the damage inflicted on the lungs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73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9194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3-Peak </a:t>
            </a:r>
            <a:r>
              <a:rPr lang="en-US" sz="2800" b="1" dirty="0">
                <a:solidFill>
                  <a:srgbClr val="FF0000"/>
                </a:solidFill>
              </a:rPr>
              <a:t>Flow/ Flow Rate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speed of delivering air per unit of time, and is expressed in liters per minute. </a:t>
            </a:r>
          </a:p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higher </a:t>
            </a:r>
            <a:r>
              <a:rPr lang="en-US" dirty="0"/>
              <a:t>the flow rate, the faster peak airway pressure is reached and </a:t>
            </a:r>
            <a:r>
              <a:rPr lang="en-US" dirty="0">
                <a:solidFill>
                  <a:srgbClr val="FF0000"/>
                </a:solidFill>
              </a:rPr>
              <a:t>the shorter the </a:t>
            </a:r>
            <a:r>
              <a:rPr lang="en-US" dirty="0" smtClean="0">
                <a:solidFill>
                  <a:srgbClr val="FF0000"/>
                </a:solidFill>
              </a:rPr>
              <a:t>inspiration</a:t>
            </a:r>
            <a:endParaRPr lang="en-US" dirty="0"/>
          </a:p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lower </a:t>
            </a:r>
            <a:r>
              <a:rPr lang="en-US" dirty="0"/>
              <a:t>the flow rate, </a:t>
            </a:r>
            <a:r>
              <a:rPr lang="en-US" dirty="0">
                <a:solidFill>
                  <a:srgbClr val="FF0000"/>
                </a:solidFill>
              </a:rPr>
              <a:t>the longer the </a:t>
            </a:r>
            <a:r>
              <a:rPr lang="en-US" dirty="0" smtClean="0">
                <a:solidFill>
                  <a:srgbClr val="FF0000"/>
                </a:solidFill>
              </a:rPr>
              <a:t>inspiration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4-Respiratory </a:t>
            </a:r>
            <a:r>
              <a:rPr lang="en-US" sz="2800" b="1" dirty="0">
                <a:solidFill>
                  <a:srgbClr val="FF0000"/>
                </a:solidFill>
              </a:rPr>
              <a:t>Rate/ Breath Rate / Frequency (F)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number of breaths the ventilator will deliver/minute (10-16 b/m).</a:t>
            </a:r>
          </a:p>
          <a:p>
            <a:r>
              <a:rPr lang="en-US" dirty="0"/>
              <a:t>Total respiratory rate equals patient rate plus ventilator rate.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5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161335"/>
            <a:ext cx="8229600" cy="45719"/>
          </a:xfrm>
        </p:spPr>
        <p:txBody>
          <a:bodyPr>
            <a:normAutofit fontScale="90000"/>
          </a:bodyPr>
          <a:lstStyle/>
          <a:p>
            <a:endParaRPr lang="en-US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40871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5-Minute </a:t>
            </a:r>
            <a:r>
              <a:rPr lang="en-US" sz="2800" b="1" dirty="0">
                <a:solidFill>
                  <a:srgbClr val="FF0000"/>
                </a:solidFill>
              </a:rPr>
              <a:t>Volume (VE</a:t>
            </a:r>
            <a:r>
              <a:rPr lang="en-US" sz="2800" dirty="0"/>
              <a:t>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volume of expired air in one minute. </a:t>
            </a:r>
            <a:endParaRPr lang="en-US" dirty="0" smtClean="0"/>
          </a:p>
          <a:p>
            <a:r>
              <a:rPr lang="en-US" dirty="0" smtClean="0"/>
              <a:t>Respiratory </a:t>
            </a:r>
            <a:r>
              <a:rPr lang="en-US" dirty="0"/>
              <a:t>rate times tidal volume equals minute ventilation 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VE </a:t>
            </a:r>
            <a:r>
              <a:rPr lang="en-US" dirty="0">
                <a:solidFill>
                  <a:srgbClr val="FF0000"/>
                </a:solidFill>
              </a:rPr>
              <a:t>= (VT x </a:t>
            </a:r>
            <a:r>
              <a:rPr lang="en-US" dirty="0" smtClean="0">
                <a:solidFill>
                  <a:srgbClr val="FF0000"/>
                </a:solidFill>
              </a:rPr>
              <a:t>F)</a:t>
            </a:r>
          </a:p>
          <a:p>
            <a:r>
              <a:rPr lang="en-US" dirty="0" smtClean="0"/>
              <a:t>In </a:t>
            </a:r>
            <a:r>
              <a:rPr lang="en-US" dirty="0"/>
              <a:t>special cases, hypoventilation or hyperventilation is desired </a:t>
            </a:r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6-I</a:t>
            </a:r>
            <a:r>
              <a:rPr lang="en-US" sz="2800" b="1" dirty="0">
                <a:solidFill>
                  <a:srgbClr val="FF0000"/>
                </a:solidFill>
              </a:rPr>
              <a:t>: E Ratio (Inspiration to Expiration Ratio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The ratio of inspiratory time to expiratory time during a breath (Usually = 1:2</a:t>
            </a:r>
            <a:r>
              <a:rPr lang="en-US" dirty="0" smtClean="0"/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7-Sigh</a:t>
            </a:r>
          </a:p>
          <a:p>
            <a:r>
              <a:rPr lang="en-US" dirty="0"/>
              <a:t>A deep breath. </a:t>
            </a:r>
          </a:p>
          <a:p>
            <a:r>
              <a:rPr lang="en-US" dirty="0" smtClean="0"/>
              <a:t>A </a:t>
            </a:r>
            <a:r>
              <a:rPr lang="en-US" dirty="0"/>
              <a:t>breath that has a greater volume than the tidal volume.</a:t>
            </a:r>
          </a:p>
          <a:p>
            <a:r>
              <a:rPr lang="en-US" dirty="0"/>
              <a:t>It provides hyperinflation and prevents atelectasis. </a:t>
            </a:r>
          </a:p>
          <a:p>
            <a:r>
              <a:rPr lang="en-US" dirty="0"/>
              <a:t>Sigh </a:t>
            </a:r>
            <a:r>
              <a:rPr lang="en-US" dirty="0" err="1"/>
              <a:t>volume:Usual</a:t>
            </a:r>
            <a:r>
              <a:rPr lang="en-US" dirty="0"/>
              <a:t> volume is 1.5 –2 times tidal volume. </a:t>
            </a:r>
          </a:p>
          <a:p>
            <a:r>
              <a:rPr lang="en-US" dirty="0"/>
              <a:t>Sigh rate/ frequency :Usual rate is 4 to 8 times an hour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9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6480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8-peak inspiratory pressure (PIP)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 smtClean="0"/>
              <a:t>The amount of pressure  that need to enter the gas into the lung , the </a:t>
            </a:r>
            <a:r>
              <a:rPr lang="en-US" dirty="0"/>
              <a:t>risk of </a:t>
            </a:r>
            <a:r>
              <a:rPr lang="en-US" dirty="0">
                <a:solidFill>
                  <a:srgbClr val="FF0000"/>
                </a:solidFill>
              </a:rPr>
              <a:t>barotrauma</a:t>
            </a:r>
            <a:r>
              <a:rPr lang="en-US" dirty="0"/>
              <a:t> is increased and efforts should be made to try to </a:t>
            </a:r>
            <a:r>
              <a:rPr lang="en-US" dirty="0">
                <a:solidFill>
                  <a:srgbClr val="FF0000"/>
                </a:solidFill>
              </a:rPr>
              <a:t>reduce the peak airway pressure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9-Inspirtory </a:t>
            </a:r>
            <a:r>
              <a:rPr lang="en-US" sz="2800" b="1" dirty="0">
                <a:solidFill>
                  <a:srgbClr val="FF0000"/>
                </a:solidFill>
              </a:rPr>
              <a:t>Time </a:t>
            </a:r>
            <a:r>
              <a:rPr lang="en-US" sz="2800" b="1" dirty="0" smtClean="0">
                <a:solidFill>
                  <a:srgbClr val="FF0000"/>
                </a:solidFill>
              </a:rPr>
              <a:t>(Ti )</a:t>
            </a:r>
          </a:p>
          <a:p>
            <a:r>
              <a:rPr lang="en-US" dirty="0" smtClean="0"/>
              <a:t>Time that need to end the inspiratory phase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renge</a:t>
            </a:r>
            <a:r>
              <a:rPr lang="en-US" dirty="0" smtClean="0"/>
              <a:t> = 0.33__ 0.6 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10- </a:t>
            </a:r>
            <a:r>
              <a:rPr lang="en-US" sz="2800" b="1" dirty="0" smtClean="0">
                <a:solidFill>
                  <a:srgbClr val="FF0000"/>
                </a:solidFill>
              </a:rPr>
              <a:t>trigger</a:t>
            </a:r>
          </a:p>
          <a:p>
            <a:r>
              <a:rPr lang="en-US" sz="2400" dirty="0" smtClean="0"/>
              <a:t>If the machine start breath = </a:t>
            </a:r>
            <a:r>
              <a:rPr lang="en-US" sz="2400" dirty="0" smtClean="0">
                <a:solidFill>
                  <a:srgbClr val="FF0000"/>
                </a:solidFill>
              </a:rPr>
              <a:t>control or time trigger </a:t>
            </a:r>
          </a:p>
          <a:p>
            <a:r>
              <a:rPr lang="en-US" sz="2400" dirty="0" smtClean="0"/>
              <a:t>If the patient start breath = </a:t>
            </a:r>
            <a:r>
              <a:rPr lang="en-US" sz="2400" dirty="0" smtClean="0">
                <a:solidFill>
                  <a:srgbClr val="FF0000"/>
                </a:solidFill>
              </a:rPr>
              <a:t>patient trigger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Invasive positive Mechanical Ventilation </a:t>
            </a:r>
            <a:r>
              <a:rPr lang="en-US" sz="3600" dirty="0">
                <a:solidFill>
                  <a:srgbClr val="00B050"/>
                </a:solidFill>
              </a:rPr>
              <a:t>((IPMV</a:t>
            </a:r>
            <a:r>
              <a:rPr lang="en-US" sz="3600" dirty="0" smtClean="0">
                <a:solidFill>
                  <a:srgbClr val="00B050"/>
                </a:solidFill>
              </a:rPr>
              <a:t>))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US" dirty="0" smtClean="0"/>
              <a:t>The is three type of mode to ventilate patient in ICU</a:t>
            </a:r>
          </a:p>
          <a:p>
            <a:r>
              <a:rPr lang="en-US" sz="2800" dirty="0" smtClean="0"/>
              <a:t>1-Volume </a:t>
            </a:r>
            <a:r>
              <a:rPr lang="en-US" sz="2800" dirty="0"/>
              <a:t>cycle </a:t>
            </a:r>
            <a:r>
              <a:rPr lang="en-US" sz="2800" dirty="0" smtClean="0"/>
              <a:t>ventilators  - </a:t>
            </a:r>
            <a:r>
              <a:rPr lang="en-US" sz="2800" dirty="0" smtClean="0">
                <a:solidFill>
                  <a:srgbClr val="FF0000"/>
                </a:solidFill>
              </a:rPr>
              <a:t>Volume </a:t>
            </a:r>
            <a:r>
              <a:rPr lang="en-US" sz="2800" dirty="0">
                <a:solidFill>
                  <a:srgbClr val="FF0000"/>
                </a:solidFill>
              </a:rPr>
              <a:t>mode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2-Pressure </a:t>
            </a:r>
            <a:r>
              <a:rPr lang="en-US" dirty="0"/>
              <a:t>cycle </a:t>
            </a:r>
            <a:r>
              <a:rPr lang="en-US" dirty="0" smtClean="0"/>
              <a:t>ventilators - </a:t>
            </a:r>
            <a:r>
              <a:rPr lang="en-US" dirty="0" smtClean="0">
                <a:solidFill>
                  <a:srgbClr val="FF0000"/>
                </a:solidFill>
              </a:rPr>
              <a:t>Pressure mode </a:t>
            </a:r>
          </a:p>
          <a:p>
            <a:r>
              <a:rPr lang="en-US" dirty="0" smtClean="0"/>
              <a:t>3-Time cycle </a:t>
            </a:r>
            <a:r>
              <a:rPr lang="en-US" dirty="0"/>
              <a:t>ventilators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Time  </a:t>
            </a:r>
            <a:r>
              <a:rPr lang="en-US" dirty="0">
                <a:solidFill>
                  <a:srgbClr val="FF0000"/>
                </a:solidFill>
              </a:rPr>
              <a:t>mode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/>
          <a:stretch/>
        </p:blipFill>
        <p:spPr>
          <a:xfrm>
            <a:off x="2140084" y="3388330"/>
            <a:ext cx="6104323" cy="33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941</Words>
  <Application>Microsoft Office PowerPoint</Application>
  <PresentationFormat>عرض على الشاشة (3:4)‏</PresentationFormat>
  <Paragraphs>141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تدفق</vt:lpstr>
      <vt:lpstr>ICU</vt:lpstr>
      <vt:lpstr>عرض تقديمي في PowerPoint</vt:lpstr>
      <vt:lpstr>2-Invasive positive Mechanical Ventilation ((IPMV))</vt:lpstr>
      <vt:lpstr>عرض تقديمي في PowerPoint</vt:lpstr>
      <vt:lpstr> </vt:lpstr>
      <vt:lpstr> </vt:lpstr>
      <vt:lpstr>عرض تقديمي في PowerPoint</vt:lpstr>
      <vt:lpstr>عرض تقديمي في PowerPoint</vt:lpstr>
      <vt:lpstr>Invasive positive Mechanical Ventilation ((IPMV))</vt:lpstr>
      <vt:lpstr>عرض تقديمي في PowerPoint</vt:lpstr>
      <vt:lpstr>Volume cycle ventilators - Volume mode </vt:lpstr>
      <vt:lpstr>Volume mode </vt:lpstr>
      <vt:lpstr>1-Assist-control (A/C)</vt:lpstr>
      <vt:lpstr>عرض تقديمي في PowerPoint</vt:lpstr>
      <vt:lpstr>عرض تقديمي في PowerPoint</vt:lpstr>
      <vt:lpstr>Assist-control ventilation advantage</vt:lpstr>
      <vt:lpstr>Assist-control ventilation disadvantage</vt:lpstr>
      <vt:lpstr>2-Synchronized intermittent mandatory ventilation (SIMV)</vt:lpstr>
      <vt:lpstr>عرض تقديمي في PowerPoint</vt:lpstr>
      <vt:lpstr>عرض تقديمي في PowerPoint</vt:lpstr>
      <vt:lpstr>عرض تقديمي في PowerPoint</vt:lpstr>
      <vt:lpstr>SIMV advantages</vt:lpstr>
      <vt:lpstr>3-Continuous Mandatory Ventilation(CMV) Volume-controlled ventilation (VCV)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37</cp:revision>
  <dcterms:created xsi:type="dcterms:W3CDTF">2022-11-13T17:49:49Z</dcterms:created>
  <dcterms:modified xsi:type="dcterms:W3CDTF">2023-10-15T19:26:26Z</dcterms:modified>
</cp:coreProperties>
</file>