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1" r:id="rId2"/>
    <p:sldId id="257" r:id="rId3"/>
    <p:sldId id="258" r:id="rId4"/>
    <p:sldId id="259" r:id="rId5"/>
    <p:sldId id="260" r:id="rId6"/>
    <p:sldId id="276" r:id="rId7"/>
    <p:sldId id="277" r:id="rId8"/>
    <p:sldId id="279" r:id="rId9"/>
    <p:sldId id="274" r:id="rId10"/>
    <p:sldId id="262" r:id="rId11"/>
    <p:sldId id="278" r:id="rId12"/>
    <p:sldId id="275" r:id="rId13"/>
    <p:sldId id="263" r:id="rId14"/>
    <p:sldId id="264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80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2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ICU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76200" y="5029200"/>
            <a:ext cx="4114800" cy="14478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3200" b="1" dirty="0" smtClean="0"/>
              <a:t>Anesthesia </a:t>
            </a:r>
            <a:r>
              <a:rPr lang="en-US" sz="3200" b="1" dirty="0"/>
              <a:t>Technologist</a:t>
            </a:r>
            <a:br>
              <a:rPr lang="en-US" sz="3200" b="1" dirty="0"/>
            </a:br>
            <a:r>
              <a:rPr lang="en-US" sz="2400" dirty="0">
                <a:solidFill>
                  <a:schemeClr val="tx2">
                    <a:lumMod val="90000"/>
                  </a:schemeClr>
                </a:solidFill>
              </a:rPr>
              <a:t>BCS. Anesthesia. and IC</a:t>
            </a:r>
            <a:r>
              <a:rPr lang="ar-IQ" sz="24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ar-IQ" sz="24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90000"/>
                  </a:schemeClr>
                </a:solidFill>
              </a:rPr>
              <a:t>diploma. Community health</a:t>
            </a:r>
            <a:r>
              <a:rPr lang="en-US" sz="32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32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4000" b="1" u="sng" dirty="0" err="1">
                <a:solidFill>
                  <a:schemeClr val="tx2">
                    <a:lumMod val="90000"/>
                  </a:schemeClr>
                </a:solidFill>
              </a:rPr>
              <a:t>Karrar</a:t>
            </a:r>
            <a:r>
              <a:rPr lang="en-US" sz="4000" b="1" u="sng" dirty="0">
                <a:solidFill>
                  <a:schemeClr val="tx2">
                    <a:lumMod val="90000"/>
                  </a:schemeClr>
                </a:solidFill>
              </a:rPr>
              <a:t> Nader AL-</a:t>
            </a:r>
            <a:r>
              <a:rPr lang="en-US" sz="4000" b="1" u="sng" dirty="0" err="1">
                <a:solidFill>
                  <a:schemeClr val="tx2">
                    <a:lumMod val="90000"/>
                  </a:schemeClr>
                </a:solidFill>
              </a:rPr>
              <a:t>Taie</a:t>
            </a:r>
            <a:endParaRPr lang="en-US" sz="3200" b="1" u="sng" dirty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4572000" y="5029200"/>
            <a:ext cx="4343400" cy="1600200"/>
          </a:xfrm>
          <a:prstGeom prst="rect">
            <a:avLst/>
          </a:prstGeom>
        </p:spPr>
        <p:txBody>
          <a:bodyPr vert="horz" lIns="0" rIns="18288">
            <a:normAutofit fontScale="77500" lnSpcReduction="20000"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/>
              <a:t>Anesthesia Technologist</a:t>
            </a:r>
            <a:br>
              <a:rPr lang="en-US" sz="3200" b="1" dirty="0" smtClean="0"/>
            </a:b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</a:rPr>
              <a:t>BCS. Anesthesia. and IC</a:t>
            </a:r>
            <a:r>
              <a:rPr lang="ar-IQ" sz="2400" dirty="0" smtClean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ar-IQ" sz="2400" dirty="0" smtClean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</a:rPr>
              <a:t>diploma. Community health</a:t>
            </a:r>
            <a:r>
              <a:rPr lang="en-US" sz="3200" dirty="0" smtClean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4000" b="1" u="sng" dirty="0" err="1" smtClean="0">
                <a:solidFill>
                  <a:schemeClr val="tx2">
                    <a:lumMod val="90000"/>
                  </a:schemeClr>
                </a:solidFill>
              </a:rPr>
              <a:t>Muneer</a:t>
            </a:r>
            <a:r>
              <a:rPr lang="en-US" sz="4000" b="1" u="sng" dirty="0" smtClean="0">
                <a:solidFill>
                  <a:schemeClr val="tx2">
                    <a:lumMod val="90000"/>
                  </a:schemeClr>
                </a:solidFill>
              </a:rPr>
              <a:t> Salman </a:t>
            </a:r>
            <a:r>
              <a:rPr lang="en-US" sz="4000" b="1" u="sng" dirty="0" err="1" smtClean="0">
                <a:solidFill>
                  <a:schemeClr val="tx2">
                    <a:lumMod val="90000"/>
                  </a:schemeClr>
                </a:solidFill>
              </a:rPr>
              <a:t>Hasan</a:t>
            </a:r>
            <a:endParaRPr lang="en-US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2286000" y="3581400"/>
            <a:ext cx="4114800" cy="1143000"/>
          </a:xfrm>
          <a:prstGeom prst="rect">
            <a:avLst/>
          </a:prstGeom>
        </p:spPr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smtClean="0"/>
              <a:t>L3-3</a:t>
            </a:r>
            <a:endParaRPr lang="en-US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11765" cy="2334638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0"/>
            <a:ext cx="2209800" cy="2334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21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2- Pressure-support ventilation </a:t>
            </a:r>
            <a:r>
              <a:rPr lang="en-US" sz="3600" dirty="0">
                <a:solidFill>
                  <a:srgbClr val="FF0000"/>
                </a:solidFill>
              </a:rPr>
              <a:t>(PSV)</a:t>
            </a:r>
            <a:br>
              <a:rPr lang="en-US" sz="3600" dirty="0">
                <a:solidFill>
                  <a:srgbClr val="FF0000"/>
                </a:solidFill>
              </a:rPr>
            </a:br>
            <a:endParaRPr lang="en-US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484784"/>
            <a:ext cx="8856984" cy="525658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</a:rPr>
              <a:t>the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patient breathes spontaneously </a:t>
            </a:r>
            <a:r>
              <a:rPr lang="en-US" b="1" dirty="0">
                <a:latin typeface="+mj-lt"/>
              </a:rPr>
              <a:t>while the ventilator applies a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predetermined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amount of positive pressure to the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airways upon inspiration</a:t>
            </a:r>
            <a:r>
              <a:rPr lang="en-US" b="1" dirty="0" smtClean="0">
                <a:latin typeface="+mj-lt"/>
              </a:rPr>
              <a:t>.</a:t>
            </a:r>
          </a:p>
          <a:p>
            <a:endParaRPr lang="en-US" b="1" dirty="0" smtClean="0">
              <a:latin typeface="+mj-lt"/>
            </a:endParaRPr>
          </a:p>
          <a:p>
            <a:r>
              <a:rPr lang="en-US" b="1" dirty="0">
                <a:solidFill>
                  <a:srgbClr val="FF0000"/>
                </a:solidFill>
                <a:latin typeface="+mj-lt"/>
              </a:rPr>
              <a:t>Pressure support ventilation </a:t>
            </a:r>
            <a:r>
              <a:rPr lang="en-US" b="1" dirty="0">
                <a:latin typeface="+mj-lt"/>
              </a:rPr>
              <a:t>may be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combined</a:t>
            </a:r>
            <a:r>
              <a:rPr lang="en-US" b="1" dirty="0">
                <a:latin typeface="+mj-lt"/>
              </a:rPr>
              <a:t> with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SIMV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or used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alone for a spontaneously breathing patient</a:t>
            </a:r>
            <a:r>
              <a:rPr lang="en-US" b="1" dirty="0" smtClean="0">
                <a:latin typeface="+mj-lt"/>
              </a:rPr>
              <a:t>.</a:t>
            </a:r>
          </a:p>
          <a:p>
            <a:r>
              <a:rPr lang="en-US" b="1" dirty="0">
                <a:latin typeface="+mj-lt"/>
              </a:rPr>
              <a:t>In PSV mode,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the inspired tidal volume </a:t>
            </a:r>
            <a:r>
              <a:rPr lang="en-US" b="1" dirty="0">
                <a:latin typeface="+mj-lt"/>
              </a:rPr>
              <a:t>and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respiratory rate </a:t>
            </a:r>
            <a:r>
              <a:rPr lang="en-US" b="1" dirty="0">
                <a:latin typeface="+mj-lt"/>
              </a:rPr>
              <a:t>must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be monitored closely </a:t>
            </a:r>
            <a:r>
              <a:rPr lang="en-US" b="1" dirty="0">
                <a:latin typeface="+mj-lt"/>
              </a:rPr>
              <a:t>to detect changes in lung </a:t>
            </a:r>
            <a:r>
              <a:rPr lang="en-US" b="1" dirty="0" smtClean="0">
                <a:latin typeface="+mj-lt"/>
              </a:rPr>
              <a:t>compliance</a:t>
            </a:r>
          </a:p>
          <a:p>
            <a:r>
              <a:rPr lang="en-US" b="1" dirty="0" smtClean="0">
                <a:latin typeface="+mj-lt"/>
              </a:rPr>
              <a:t>It </a:t>
            </a:r>
            <a:r>
              <a:rPr lang="en-US" b="1" dirty="0">
                <a:latin typeface="+mj-lt"/>
              </a:rPr>
              <a:t>is a mode used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 primarily </a:t>
            </a:r>
            <a:r>
              <a:rPr lang="en-US" b="1" dirty="0">
                <a:latin typeface="+mj-lt"/>
              </a:rPr>
              <a:t>for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weaning</a:t>
            </a:r>
            <a:r>
              <a:rPr lang="en-US" b="1" dirty="0">
                <a:latin typeface="+mj-lt"/>
              </a:rPr>
              <a:t> from mechanical ventilation. </a:t>
            </a:r>
            <a:endParaRPr lang="en-US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9506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9" r="3918" b="2981"/>
          <a:stretch/>
        </p:blipFill>
        <p:spPr>
          <a:xfrm>
            <a:off x="107504" y="83734"/>
            <a:ext cx="8959174" cy="6585626"/>
          </a:xfrm>
        </p:spPr>
      </p:pic>
    </p:spTree>
    <p:extLst>
      <p:ext uri="{BB962C8B-B14F-4D97-AF65-F5344CB8AC3E}">
        <p14:creationId xmlns:p14="http://schemas.microsoft.com/office/powerpoint/2010/main" val="4269934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flipV="1">
            <a:off x="457200" y="-1683568"/>
            <a:ext cx="8229600" cy="57606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>
            <a:off x="323528" y="836712"/>
            <a:ext cx="8686800" cy="55598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  <a:latin typeface="+mj-lt"/>
              </a:rPr>
              <a:t>Advantages of </a:t>
            </a: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PSV</a:t>
            </a:r>
            <a:endParaRPr lang="en-US" sz="3200" b="1" dirty="0">
              <a:latin typeface="+mj-lt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j-lt"/>
              </a:rPr>
              <a:t>1-Avoids </a:t>
            </a:r>
            <a:r>
              <a:rPr lang="en-US" sz="2400" b="1" dirty="0">
                <a:latin typeface="+mj-lt"/>
              </a:rPr>
              <a:t>patient-ventilator </a:t>
            </a:r>
            <a:r>
              <a:rPr lang="en-US" sz="2400" b="1" dirty="0" smtClean="0">
                <a:latin typeface="+mj-lt"/>
              </a:rPr>
              <a:t>asynchrony</a:t>
            </a:r>
            <a:endParaRPr lang="en-US" sz="2400" b="1" dirty="0">
              <a:latin typeface="+mj-lt"/>
            </a:endParaRPr>
          </a:p>
          <a:p>
            <a:pPr marL="0" indent="0">
              <a:buNone/>
            </a:pPr>
            <a:r>
              <a:rPr lang="en-US" sz="2400" b="1" dirty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2-Patient </a:t>
            </a:r>
            <a:r>
              <a:rPr lang="en-US" sz="2400" b="1" dirty="0">
                <a:latin typeface="+mj-lt"/>
              </a:rPr>
              <a:t>comfortable-having full control over their 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ventilatory</a:t>
            </a:r>
            <a:r>
              <a:rPr lang="en-US" sz="2400" b="1" dirty="0" smtClean="0">
                <a:latin typeface="+mj-lt"/>
              </a:rPr>
              <a:t>  pattern </a:t>
            </a:r>
            <a:r>
              <a:rPr lang="en-US" sz="2400" b="1" dirty="0">
                <a:latin typeface="+mj-lt"/>
              </a:rPr>
              <a:t>and minute </a:t>
            </a:r>
            <a:r>
              <a:rPr lang="en-US" sz="2400" b="1" dirty="0" smtClean="0">
                <a:latin typeface="+mj-lt"/>
              </a:rPr>
              <a:t>ventilation</a:t>
            </a:r>
            <a:endParaRPr lang="en-US" sz="2400" b="1" dirty="0">
              <a:latin typeface="+mj-lt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j-lt"/>
              </a:rPr>
              <a:t>3-Avoids </a:t>
            </a:r>
            <a:r>
              <a:rPr lang="en-US" sz="2400" b="1" dirty="0">
                <a:latin typeface="+mj-lt"/>
              </a:rPr>
              <a:t>breath stacking and auto PEEP</a:t>
            </a:r>
          </a:p>
          <a:p>
            <a:pPr marL="0" indent="0">
              <a:buNone/>
            </a:pPr>
            <a:endParaRPr lang="en-US" sz="3200" b="1" dirty="0">
              <a:latin typeface="+mj-lt"/>
            </a:endParaRPr>
          </a:p>
          <a:p>
            <a:pPr marL="0" indent="0">
              <a:buNone/>
            </a:pPr>
            <a:r>
              <a:rPr lang="en-US" sz="3200" b="1" dirty="0">
                <a:latin typeface="+mj-lt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Disadvantages</a:t>
            </a:r>
            <a:endParaRPr lang="en-US" sz="3200" b="1" dirty="0">
              <a:latin typeface="+mj-lt"/>
            </a:endParaRPr>
          </a:p>
          <a:p>
            <a:pPr marL="0" indent="0">
              <a:buNone/>
            </a:pPr>
            <a:r>
              <a:rPr lang="en-US" sz="2400" b="1" dirty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1-Spontaneous  mode </a:t>
            </a:r>
            <a:r>
              <a:rPr lang="en-US" sz="2400" b="1" dirty="0">
                <a:latin typeface="+mj-lt"/>
              </a:rPr>
              <a:t>-can't be used in heavily sedated, paralyzed or comatose </a:t>
            </a:r>
            <a:r>
              <a:rPr lang="en-US" sz="2400" b="1" dirty="0" smtClean="0">
                <a:latin typeface="+mj-lt"/>
              </a:rPr>
              <a:t>patients</a:t>
            </a:r>
            <a:endParaRPr lang="en-US" sz="2400" b="1" dirty="0">
              <a:latin typeface="+mj-lt"/>
            </a:endParaRPr>
          </a:p>
          <a:p>
            <a:pPr marL="0" indent="0">
              <a:buNone/>
            </a:pPr>
            <a:r>
              <a:rPr lang="en-US" sz="2400" b="1" dirty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2- </a:t>
            </a:r>
            <a:r>
              <a:rPr lang="en-US" sz="2400" b="1" dirty="0">
                <a:latin typeface="+mj-lt"/>
              </a:rPr>
              <a:t>Respiratory muscle fatigue can develop if pressure support is set too low</a:t>
            </a:r>
          </a:p>
        </p:txBody>
      </p:sp>
    </p:spTree>
    <p:extLst>
      <p:ext uri="{BB962C8B-B14F-4D97-AF65-F5344CB8AC3E}">
        <p14:creationId xmlns:p14="http://schemas.microsoft.com/office/powerpoint/2010/main" val="599079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3-</a:t>
            </a:r>
            <a:r>
              <a:rPr lang="en-US" sz="5400" dirty="0" smtClean="0">
                <a:solidFill>
                  <a:srgbClr val="FF0000"/>
                </a:solidFill>
              </a:rPr>
              <a:t>Invasive </a:t>
            </a:r>
            <a:r>
              <a:rPr lang="en-US" dirty="0" smtClean="0"/>
              <a:t>CPAP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+mj-lt"/>
              </a:rPr>
              <a:t>Constant positive airway pressure during spontaneous breathing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CPAP </a:t>
            </a:r>
            <a:r>
              <a:rPr lang="en-US" b="1" dirty="0">
                <a:latin typeface="+mj-lt"/>
              </a:rPr>
              <a:t>allows </a:t>
            </a:r>
            <a:r>
              <a:rPr lang="en-US" b="1" dirty="0" smtClean="0">
                <a:latin typeface="+mj-lt"/>
              </a:rPr>
              <a:t>to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observe </a:t>
            </a:r>
            <a:r>
              <a:rPr lang="en-US" b="1" dirty="0">
                <a:latin typeface="+mj-lt"/>
              </a:rPr>
              <a:t>the ability of the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patient to breathe spontaneously </a:t>
            </a:r>
            <a:r>
              <a:rPr lang="en-US" b="1" dirty="0">
                <a:latin typeface="+mj-lt"/>
              </a:rPr>
              <a:t>while still on the ventilator.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CPAP can be used for intubated and </a:t>
            </a:r>
            <a:r>
              <a:rPr lang="en-US" b="1" dirty="0" err="1">
                <a:latin typeface="+mj-lt"/>
              </a:rPr>
              <a:t>nonintubated</a:t>
            </a:r>
            <a:r>
              <a:rPr lang="en-US" b="1" dirty="0">
                <a:latin typeface="+mj-lt"/>
              </a:rPr>
              <a:t> patients.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It </a:t>
            </a:r>
            <a:r>
              <a:rPr lang="en-US" b="1" dirty="0">
                <a:latin typeface="+mj-lt"/>
              </a:rPr>
              <a:t>may be used as a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weaning</a:t>
            </a:r>
            <a:r>
              <a:rPr lang="en-US" b="1" dirty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mode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7053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4400" dirty="0"/>
              <a:t>4- </a:t>
            </a:r>
            <a:r>
              <a:rPr lang="en-US" sz="4400" dirty="0">
                <a:solidFill>
                  <a:srgbClr val="FF0000"/>
                </a:solidFill>
              </a:rPr>
              <a:t>Noninvasive </a:t>
            </a:r>
            <a:r>
              <a:rPr lang="en-US" sz="4400" dirty="0"/>
              <a:t>bi-level positive airway pressure ventilation </a:t>
            </a:r>
            <a:r>
              <a:rPr lang="en-US" sz="4400" dirty="0">
                <a:solidFill>
                  <a:srgbClr val="FF0000"/>
                </a:solidFill>
              </a:rPr>
              <a:t>(</a:t>
            </a:r>
            <a:r>
              <a:rPr lang="en-US" sz="4400" dirty="0" err="1">
                <a:solidFill>
                  <a:srgbClr val="FF0000"/>
                </a:solidFill>
              </a:rPr>
              <a:t>BiPAP</a:t>
            </a:r>
            <a:r>
              <a:rPr lang="en-US" sz="44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935480"/>
            <a:ext cx="8579296" cy="4389120"/>
          </a:xfrm>
        </p:spPr>
        <p:txBody>
          <a:bodyPr/>
          <a:lstStyle/>
          <a:p>
            <a:r>
              <a:rPr lang="en-US" b="1" dirty="0" err="1" smtClean="0">
                <a:latin typeface="+mj-lt"/>
              </a:rPr>
              <a:t>BiPAP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is a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noninvasive form of mechanical ventilation </a:t>
            </a:r>
            <a:r>
              <a:rPr lang="en-US" b="1" dirty="0">
                <a:latin typeface="+mj-lt"/>
              </a:rPr>
              <a:t>provided by means of a nasal mask or nasal prongs, or a full-face mask</a:t>
            </a:r>
            <a:r>
              <a:rPr lang="en-US" b="1" dirty="0" smtClean="0">
                <a:latin typeface="+mj-lt"/>
              </a:rPr>
              <a:t>.</a:t>
            </a:r>
          </a:p>
          <a:p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The </a:t>
            </a:r>
            <a:r>
              <a:rPr lang="en-US" b="1" dirty="0">
                <a:latin typeface="+mj-lt"/>
              </a:rPr>
              <a:t>system allows the clinician to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select two levels of positive-pressure support: </a:t>
            </a:r>
            <a:endParaRPr lang="en-US" b="1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n-US" b="1" dirty="0" smtClean="0">
                <a:latin typeface="+mj-lt"/>
              </a:rPr>
              <a:t>    -An </a:t>
            </a:r>
            <a:r>
              <a:rPr lang="en-US" b="1" dirty="0">
                <a:latin typeface="+mj-lt"/>
              </a:rPr>
              <a:t>inspiratory pressure support level (referred to as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IPAP) </a:t>
            </a:r>
            <a:endParaRPr lang="en-US" b="1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n-US" b="1" dirty="0" smtClean="0">
                <a:latin typeface="+mj-lt"/>
              </a:rPr>
              <a:t>    -An </a:t>
            </a:r>
            <a:r>
              <a:rPr lang="en-US" b="1" dirty="0">
                <a:latin typeface="+mj-lt"/>
              </a:rPr>
              <a:t>expiratory pressure called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EPAP (PEEP/CPAP </a:t>
            </a:r>
            <a:r>
              <a:rPr lang="en-US" b="1" dirty="0">
                <a:latin typeface="+mj-lt"/>
              </a:rPr>
              <a:t>level).</a:t>
            </a:r>
          </a:p>
        </p:txBody>
      </p:sp>
    </p:spTree>
    <p:extLst>
      <p:ext uri="{BB962C8B-B14F-4D97-AF65-F5344CB8AC3E}">
        <p14:creationId xmlns:p14="http://schemas.microsoft.com/office/powerpoint/2010/main" val="2233323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en-US" dirty="0"/>
              <a:t>Weaning: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328592"/>
          </a:xfrm>
        </p:spPr>
        <p:txBody>
          <a:bodyPr>
            <a:normAutofit/>
          </a:bodyPr>
          <a:lstStyle/>
          <a:p>
            <a:r>
              <a:rPr lang="en-US" b="1" dirty="0">
                <a:latin typeface="+mj-lt"/>
              </a:rPr>
              <a:t>the term weaning is used to describe the gradual process of decreasing ventilator support</a:t>
            </a:r>
            <a:r>
              <a:rPr lang="en-US" b="1" dirty="0" smtClean="0">
                <a:latin typeface="+mj-lt"/>
              </a:rPr>
              <a:t>.</a:t>
            </a:r>
          </a:p>
          <a:p>
            <a:endParaRPr lang="en-US" b="1" dirty="0">
              <a:latin typeface="+mj-lt"/>
            </a:endParaRPr>
          </a:p>
          <a:p>
            <a:r>
              <a:rPr lang="en-US" b="1" dirty="0">
                <a:latin typeface="+mj-lt"/>
              </a:rPr>
              <a:t>Methods of weaning: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1-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T-piece trial</a:t>
            </a:r>
            <a:r>
              <a:rPr lang="en-US" b="1" dirty="0">
                <a:latin typeface="+mj-lt"/>
              </a:rPr>
              <a:t>,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2- </a:t>
            </a:r>
            <a:r>
              <a:rPr lang="en-US" b="1" dirty="0">
                <a:latin typeface="+mj-lt"/>
              </a:rPr>
              <a:t>Continuous Positive Airway Pressure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(CPAP) </a:t>
            </a:r>
            <a:r>
              <a:rPr lang="en-US" b="1" dirty="0">
                <a:latin typeface="+mj-lt"/>
              </a:rPr>
              <a:t>weaning</a:t>
            </a:r>
            <a:r>
              <a:rPr lang="en-US" b="1" dirty="0" smtClean="0">
                <a:latin typeface="+mj-lt"/>
              </a:rPr>
              <a:t>,</a:t>
            </a:r>
          </a:p>
          <a:p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3- Synchronized Intermittent Mandatory Ventilation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(SIMV) </a:t>
            </a:r>
            <a:r>
              <a:rPr lang="en-US" b="1" dirty="0">
                <a:latin typeface="+mj-lt"/>
              </a:rPr>
              <a:t>weaning</a:t>
            </a:r>
            <a:r>
              <a:rPr lang="en-US" b="1" dirty="0" smtClean="0">
                <a:latin typeface="+mj-lt"/>
              </a:rPr>
              <a:t>,</a:t>
            </a:r>
          </a:p>
          <a:p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4-Pressure Support Ventilation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(PSV) </a:t>
            </a:r>
            <a:r>
              <a:rPr lang="en-US" b="1" dirty="0">
                <a:latin typeface="+mj-lt"/>
              </a:rPr>
              <a:t>weaning</a:t>
            </a:r>
          </a:p>
        </p:txBody>
      </p:sp>
    </p:spTree>
    <p:extLst>
      <p:ext uri="{BB962C8B-B14F-4D97-AF65-F5344CB8AC3E}">
        <p14:creationId xmlns:p14="http://schemas.microsoft.com/office/powerpoint/2010/main" val="1837222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T-piece trial: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36512" y="1916832"/>
            <a:ext cx="9073008" cy="4389120"/>
          </a:xfrm>
        </p:spPr>
        <p:txBody>
          <a:bodyPr/>
          <a:lstStyle/>
          <a:p>
            <a:r>
              <a:rPr lang="en-US" b="1" dirty="0">
                <a:latin typeface="+mj-lt"/>
              </a:rPr>
              <a:t>It consists of removing the patient from the ventilator and having him / her breathe spontaneously on a T-tube connected to oxygen source. </a:t>
            </a:r>
            <a:endParaRPr lang="en-US" b="1" dirty="0" smtClean="0">
              <a:latin typeface="+mj-lt"/>
            </a:endParaRPr>
          </a:p>
          <a:p>
            <a:endParaRPr lang="en-US" b="1" dirty="0" smtClean="0">
              <a:latin typeface="+mj-lt"/>
            </a:endParaRPr>
          </a:p>
          <a:p>
            <a:r>
              <a:rPr lang="en-US" b="1" dirty="0">
                <a:latin typeface="+mj-lt"/>
              </a:rPr>
              <a:t>During T-piece weaning, periods of ventilator support are alternated with spontaneous breathing</a:t>
            </a:r>
            <a:r>
              <a:rPr lang="en-US" b="1" dirty="0" smtClean="0">
                <a:latin typeface="+mj-lt"/>
              </a:rPr>
              <a:t>.</a:t>
            </a:r>
          </a:p>
          <a:p>
            <a:endParaRPr lang="en-US" b="1" dirty="0" smtClean="0">
              <a:latin typeface="+mj-lt"/>
            </a:endParaRPr>
          </a:p>
          <a:p>
            <a:r>
              <a:rPr lang="en-US" b="1" dirty="0">
                <a:latin typeface="+mj-lt"/>
              </a:rPr>
              <a:t>The goal is to progressively increase the time spent off the ventilator</a:t>
            </a:r>
          </a:p>
        </p:txBody>
      </p:sp>
    </p:spTree>
    <p:extLst>
      <p:ext uri="{BB962C8B-B14F-4D97-AF65-F5344CB8AC3E}">
        <p14:creationId xmlns:p14="http://schemas.microsoft.com/office/powerpoint/2010/main" val="3473322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SIMV weaning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SIMV </a:t>
            </a:r>
            <a:r>
              <a:rPr lang="en-US" sz="3200" b="1" dirty="0"/>
              <a:t>is the </a:t>
            </a:r>
            <a:r>
              <a:rPr lang="en-US" sz="3200" b="1" dirty="0">
                <a:solidFill>
                  <a:srgbClr val="FF0000"/>
                </a:solidFill>
              </a:rPr>
              <a:t>most common </a:t>
            </a:r>
            <a:r>
              <a:rPr lang="en-US" sz="3200" b="1" dirty="0"/>
              <a:t>method of </a:t>
            </a:r>
            <a:r>
              <a:rPr lang="en-US" sz="3200" b="1" dirty="0">
                <a:solidFill>
                  <a:srgbClr val="FF0000"/>
                </a:solidFill>
              </a:rPr>
              <a:t>weaning</a:t>
            </a:r>
            <a:r>
              <a:rPr lang="en-US" sz="3200" b="1" dirty="0" smtClean="0"/>
              <a:t>.</a:t>
            </a:r>
          </a:p>
          <a:p>
            <a:endParaRPr lang="en-US" sz="3200" b="1" dirty="0"/>
          </a:p>
          <a:p>
            <a:r>
              <a:rPr lang="en-US" sz="3200" b="1" dirty="0" smtClean="0"/>
              <a:t>It </a:t>
            </a:r>
            <a:r>
              <a:rPr lang="en-US" sz="3200" b="1" dirty="0"/>
              <a:t>consists of </a:t>
            </a:r>
            <a:r>
              <a:rPr lang="en-US" sz="3200" b="1" dirty="0">
                <a:solidFill>
                  <a:srgbClr val="FF0000"/>
                </a:solidFill>
              </a:rPr>
              <a:t>gradually decreasing </a:t>
            </a:r>
            <a:r>
              <a:rPr lang="en-US" sz="3200" b="1" dirty="0"/>
              <a:t>the </a:t>
            </a:r>
            <a:r>
              <a:rPr lang="en-US" sz="3200" b="1" dirty="0">
                <a:solidFill>
                  <a:srgbClr val="FF0000"/>
                </a:solidFill>
              </a:rPr>
              <a:t>number of breaths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FF0000"/>
                </a:solidFill>
              </a:rPr>
              <a:t>delivered</a:t>
            </a:r>
            <a:r>
              <a:rPr lang="en-US" sz="3200" b="1" dirty="0"/>
              <a:t> by the ventilator to allow the patient to </a:t>
            </a:r>
            <a:r>
              <a:rPr lang="en-US" sz="3200" b="1" dirty="0">
                <a:solidFill>
                  <a:srgbClr val="FF0000"/>
                </a:solidFill>
              </a:rPr>
              <a:t>increase number of spontaneous breaths</a:t>
            </a:r>
          </a:p>
        </p:txBody>
      </p:sp>
    </p:spTree>
    <p:extLst>
      <p:ext uri="{BB962C8B-B14F-4D97-AF65-F5344CB8AC3E}">
        <p14:creationId xmlns:p14="http://schemas.microsoft.com/office/powerpoint/2010/main" val="1650300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CPAP weaning: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180" y="1772816"/>
            <a:ext cx="9033315" cy="4968552"/>
          </a:xfrm>
        </p:spPr>
        <p:txBody>
          <a:bodyPr/>
          <a:lstStyle/>
          <a:p>
            <a:r>
              <a:rPr lang="en-US" b="1" dirty="0" smtClean="0">
                <a:latin typeface="+mj-lt"/>
              </a:rPr>
              <a:t>When </a:t>
            </a:r>
            <a:r>
              <a:rPr lang="en-US" b="1" dirty="0">
                <a:latin typeface="+mj-lt"/>
              </a:rPr>
              <a:t>placed on CPAP, the patient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does all the work of breathing </a:t>
            </a:r>
            <a:r>
              <a:rPr lang="en-US" b="1" dirty="0">
                <a:latin typeface="+mj-lt"/>
              </a:rPr>
              <a:t>without the aid of a back up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rate or tidal volume</a:t>
            </a:r>
            <a:r>
              <a:rPr lang="en-US" b="1" dirty="0">
                <a:latin typeface="+mj-lt"/>
              </a:rPr>
              <a:t>. </a:t>
            </a:r>
            <a:endParaRPr lang="en-US" b="1" dirty="0" smtClean="0">
              <a:latin typeface="+mj-lt"/>
            </a:endParaRPr>
          </a:p>
          <a:p>
            <a:endParaRPr lang="en-US" b="1" dirty="0" smtClean="0">
              <a:latin typeface="+mj-lt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+mj-lt"/>
              </a:rPr>
              <a:t>No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mandatory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breaths </a:t>
            </a:r>
            <a:r>
              <a:rPr lang="en-US" b="1" dirty="0">
                <a:latin typeface="+mj-lt"/>
              </a:rPr>
              <a:t>are delivered in this mode </a:t>
            </a:r>
            <a:r>
              <a:rPr lang="en-US" b="1" dirty="0" smtClean="0">
                <a:latin typeface="+mj-lt"/>
              </a:rPr>
              <a:t>.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All ventilation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is spontaneously </a:t>
            </a:r>
            <a:r>
              <a:rPr lang="en-US" b="1" dirty="0">
                <a:latin typeface="+mj-lt"/>
              </a:rPr>
              <a:t>initiated by the patient. </a:t>
            </a:r>
            <a:endParaRPr lang="en-US" b="1" dirty="0" smtClean="0">
              <a:latin typeface="+mj-lt"/>
            </a:endParaRPr>
          </a:p>
          <a:p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Weaning </a:t>
            </a:r>
            <a:r>
              <a:rPr lang="en-US" b="1" dirty="0">
                <a:latin typeface="+mj-lt"/>
              </a:rPr>
              <a:t>by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gradual decrease in pressure value</a:t>
            </a:r>
          </a:p>
        </p:txBody>
      </p:sp>
    </p:spTree>
    <p:extLst>
      <p:ext uri="{BB962C8B-B14F-4D97-AF65-F5344CB8AC3E}">
        <p14:creationId xmlns:p14="http://schemas.microsoft.com/office/powerpoint/2010/main" val="1936641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PSV weaning: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</a:rPr>
              <a:t>level </a:t>
            </a:r>
            <a:r>
              <a:rPr lang="en-US" b="1" dirty="0">
                <a:latin typeface="+mj-lt"/>
              </a:rPr>
              <a:t>of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pressure support </a:t>
            </a:r>
            <a:r>
              <a:rPr lang="en-US" b="1" dirty="0">
                <a:latin typeface="+mj-lt"/>
              </a:rPr>
              <a:t>is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gradually decreased </a:t>
            </a:r>
            <a:r>
              <a:rPr lang="en-US" b="1" dirty="0">
                <a:latin typeface="+mj-lt"/>
              </a:rPr>
              <a:t>based on the patient maintaining an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adequate tidal volume </a:t>
            </a:r>
            <a:r>
              <a:rPr lang="en-US" b="1" dirty="0">
                <a:latin typeface="+mj-lt"/>
              </a:rPr>
              <a:t>(8 to 12 mL/kg) and a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respiratory rate </a:t>
            </a:r>
            <a:r>
              <a:rPr lang="en-US" b="1" dirty="0">
                <a:latin typeface="+mj-lt"/>
              </a:rPr>
              <a:t>of less than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25</a:t>
            </a:r>
            <a:r>
              <a:rPr lang="en-US" b="1" dirty="0">
                <a:latin typeface="+mj-lt"/>
              </a:rPr>
              <a:t> breaths/minute</a:t>
            </a:r>
            <a:r>
              <a:rPr lang="en-US" b="1" dirty="0" smtClean="0">
                <a:latin typeface="+mj-lt"/>
              </a:rPr>
              <a:t>.</a:t>
            </a:r>
          </a:p>
          <a:p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PSV </a:t>
            </a:r>
            <a:r>
              <a:rPr lang="en-US" b="1" dirty="0">
                <a:latin typeface="+mj-lt"/>
              </a:rPr>
              <a:t>weaning is indicated for: -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-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Difficult to wean patients </a:t>
            </a:r>
            <a:endParaRPr lang="en-US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b="1" dirty="0" smtClean="0">
                <a:latin typeface="+mj-lt"/>
              </a:rPr>
              <a:t>-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Small spontaneous tidal volume.</a:t>
            </a:r>
          </a:p>
        </p:txBody>
      </p:sp>
    </p:spTree>
    <p:extLst>
      <p:ext uri="{BB962C8B-B14F-4D97-AF65-F5344CB8AC3E}">
        <p14:creationId xmlns:p14="http://schemas.microsoft.com/office/powerpoint/2010/main" val="458671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Artificial Ventilation</a:t>
            </a:r>
          </a:p>
          <a:p>
            <a:pPr marL="0" indent="0" algn="ctr">
              <a:buNone/>
            </a:pPr>
            <a:endParaRPr lang="en-US" sz="6600" dirty="0"/>
          </a:p>
          <a:p>
            <a:pPr marL="0" indent="0" algn="ctr">
              <a:buNone/>
            </a:pPr>
            <a:r>
              <a:rPr lang="en-US" sz="6600" dirty="0"/>
              <a:t>Part </a:t>
            </a:r>
            <a:r>
              <a:rPr lang="en-US" sz="6600" dirty="0" smtClean="0"/>
              <a:t>3</a:t>
            </a:r>
            <a:endParaRPr lang="en-US" sz="6600" dirty="0"/>
          </a:p>
          <a:p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162538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35246"/>
            <a:ext cx="8229600" cy="1143000"/>
          </a:xfrm>
        </p:spPr>
        <p:txBody>
          <a:bodyPr/>
          <a:lstStyle/>
          <a:p>
            <a:r>
              <a:rPr lang="en-US" dirty="0"/>
              <a:t>Weaning readiness criteria: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733256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latin typeface="+mj-lt"/>
              </a:rPr>
              <a:t>1-Awake </a:t>
            </a:r>
            <a:r>
              <a:rPr lang="en-US" b="1" dirty="0">
                <a:latin typeface="+mj-lt"/>
              </a:rPr>
              <a:t>and alert o </a:t>
            </a:r>
            <a:r>
              <a:rPr lang="en-US" b="1" dirty="0" err="1">
                <a:latin typeface="+mj-lt"/>
              </a:rPr>
              <a:t>Hemodynamically</a:t>
            </a:r>
            <a:r>
              <a:rPr lang="en-US" b="1" dirty="0">
                <a:latin typeface="+mj-lt"/>
              </a:rPr>
              <a:t> stable</a:t>
            </a:r>
            <a:r>
              <a:rPr lang="en-US" b="1" dirty="0" smtClean="0">
                <a:latin typeface="+mj-lt"/>
              </a:rPr>
              <a:t>,</a:t>
            </a:r>
          </a:p>
          <a:p>
            <a:r>
              <a:rPr lang="en-US" b="1" dirty="0" smtClean="0">
                <a:latin typeface="+mj-lt"/>
              </a:rPr>
              <a:t>2- Arterial </a:t>
            </a:r>
            <a:r>
              <a:rPr lang="en-US" b="1" dirty="0">
                <a:latin typeface="+mj-lt"/>
              </a:rPr>
              <a:t>blood gases (ABGs) normalized or at patient’s baseline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                - </a:t>
            </a:r>
            <a:r>
              <a:rPr lang="en-US" b="1" dirty="0">
                <a:latin typeface="+mj-lt"/>
              </a:rPr>
              <a:t>PaCO2 </a:t>
            </a:r>
            <a:r>
              <a:rPr lang="en-US" b="1" dirty="0" smtClean="0">
                <a:latin typeface="+mj-lt"/>
              </a:rPr>
              <a:t> acceptable </a:t>
            </a:r>
          </a:p>
          <a:p>
            <a:r>
              <a:rPr lang="en-US" b="1" dirty="0" smtClean="0">
                <a:latin typeface="+mj-lt"/>
              </a:rPr>
              <a:t>               - </a:t>
            </a:r>
            <a:r>
              <a:rPr lang="en-US" b="1" dirty="0">
                <a:latin typeface="+mj-lt"/>
              </a:rPr>
              <a:t>PH of 7.35 – 7.45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                - PaO2 </a:t>
            </a:r>
            <a:r>
              <a:rPr lang="en-US" b="1" dirty="0">
                <a:latin typeface="+mj-lt"/>
              </a:rPr>
              <a:t>&gt; 60 mm Hg ,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                 - </a:t>
            </a:r>
            <a:r>
              <a:rPr lang="en-US" b="1" dirty="0">
                <a:latin typeface="+mj-lt"/>
              </a:rPr>
              <a:t>SaO2 &gt;92%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                 - </a:t>
            </a:r>
            <a:r>
              <a:rPr lang="en-US" b="1" dirty="0">
                <a:latin typeface="+mj-lt"/>
              </a:rPr>
              <a:t>FIO2 ≤40% o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3- (PEEP</a:t>
            </a:r>
            <a:r>
              <a:rPr lang="en-US" b="1" dirty="0">
                <a:latin typeface="+mj-lt"/>
              </a:rPr>
              <a:t>) </a:t>
            </a:r>
            <a:r>
              <a:rPr lang="en-US" b="1" dirty="0" smtClean="0">
                <a:latin typeface="+mj-lt"/>
              </a:rPr>
              <a:t>≤ 5 </a:t>
            </a:r>
            <a:r>
              <a:rPr lang="en-US" b="1" dirty="0">
                <a:latin typeface="+mj-lt"/>
              </a:rPr>
              <a:t>cm H2O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4- F /RR&lt; </a:t>
            </a:r>
            <a:r>
              <a:rPr lang="en-US" b="1" dirty="0">
                <a:latin typeface="+mj-lt"/>
              </a:rPr>
              <a:t>25 / </a:t>
            </a:r>
            <a:r>
              <a:rPr lang="en-US" b="1" dirty="0" smtClean="0">
                <a:latin typeface="+mj-lt"/>
              </a:rPr>
              <a:t>minute</a:t>
            </a:r>
          </a:p>
          <a:p>
            <a:r>
              <a:rPr lang="en-US" b="1" dirty="0" smtClean="0">
                <a:latin typeface="+mj-lt"/>
              </a:rPr>
              <a:t>5- </a:t>
            </a:r>
            <a:r>
              <a:rPr lang="en-US" b="1" dirty="0" err="1" smtClean="0">
                <a:latin typeface="+mj-lt"/>
              </a:rPr>
              <a:t>Vt</a:t>
            </a:r>
            <a:r>
              <a:rPr lang="en-US" b="1" dirty="0" smtClean="0">
                <a:latin typeface="+mj-lt"/>
              </a:rPr>
              <a:t>  </a:t>
            </a:r>
            <a:r>
              <a:rPr lang="en-US" b="1" dirty="0">
                <a:latin typeface="+mj-lt"/>
              </a:rPr>
              <a:t>5 ml / kg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6- VE  5- </a:t>
            </a:r>
            <a:r>
              <a:rPr lang="en-US" b="1" dirty="0">
                <a:latin typeface="+mj-lt"/>
              </a:rPr>
              <a:t>10 L/m (f x </a:t>
            </a:r>
            <a:r>
              <a:rPr lang="en-US" b="1" dirty="0" err="1">
                <a:latin typeface="+mj-lt"/>
              </a:rPr>
              <a:t>Vt</a:t>
            </a:r>
            <a:r>
              <a:rPr lang="en-US" b="1" dirty="0">
                <a:latin typeface="+mj-lt"/>
              </a:rPr>
              <a:t>)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 7- VC </a:t>
            </a:r>
            <a:r>
              <a:rPr lang="en-US" b="1" dirty="0">
                <a:latin typeface="+mj-lt"/>
              </a:rPr>
              <a:t>&gt; 10- 15 ml / kg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8- Chest </a:t>
            </a:r>
            <a:r>
              <a:rPr lang="en-US" b="1" dirty="0">
                <a:latin typeface="+mj-lt"/>
              </a:rPr>
              <a:t>x-ray reviewed for correctable factors; treated as indicated,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9- Major </a:t>
            </a:r>
            <a:r>
              <a:rPr lang="en-US" b="1" dirty="0">
                <a:latin typeface="+mj-lt"/>
              </a:rPr>
              <a:t>electrolytes within normal range,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 10- Hematocrit </a:t>
            </a:r>
            <a:r>
              <a:rPr lang="en-US" b="1" dirty="0">
                <a:latin typeface="+mj-lt"/>
              </a:rPr>
              <a:t>&gt;25%,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11- Core </a:t>
            </a:r>
            <a:r>
              <a:rPr lang="en-US" b="1" dirty="0">
                <a:latin typeface="+mj-lt"/>
              </a:rPr>
              <a:t>temperature &gt;36°C and </a:t>
            </a:r>
          </a:p>
        </p:txBody>
      </p:sp>
    </p:spTree>
    <p:extLst>
      <p:ext uri="{BB962C8B-B14F-4D97-AF65-F5344CB8AC3E}">
        <p14:creationId xmlns:p14="http://schemas.microsoft.com/office/powerpoint/2010/main" val="3417785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igns </a:t>
            </a:r>
            <a:r>
              <a:rPr lang="en-US" dirty="0"/>
              <a:t>of weaning intolerance: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latin typeface="+mj-lt"/>
              </a:rPr>
              <a:t>1-Diaphoresis </a:t>
            </a:r>
          </a:p>
          <a:p>
            <a:r>
              <a:rPr lang="en-US" b="1" dirty="0" smtClean="0">
                <a:latin typeface="+mj-lt"/>
              </a:rPr>
              <a:t> 2-Dyspnea </a:t>
            </a:r>
            <a:r>
              <a:rPr lang="en-US" b="1" dirty="0">
                <a:latin typeface="+mj-lt"/>
              </a:rPr>
              <a:t>&amp; Labored respiratory pattern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 3- Increased </a:t>
            </a:r>
            <a:r>
              <a:rPr lang="en-US" b="1" dirty="0">
                <a:latin typeface="+mj-lt"/>
              </a:rPr>
              <a:t>anxiety, Restlessness, Decrease in level of </a:t>
            </a:r>
            <a:r>
              <a:rPr lang="en-US" b="1" dirty="0" smtClean="0">
                <a:latin typeface="+mj-lt"/>
              </a:rPr>
              <a:t>consciousness</a:t>
            </a:r>
          </a:p>
          <a:p>
            <a:r>
              <a:rPr lang="en-US" b="1" dirty="0" smtClean="0">
                <a:latin typeface="+mj-lt"/>
              </a:rPr>
              <a:t>4- Dysrhythmia ,</a:t>
            </a:r>
            <a:r>
              <a:rPr lang="en-US" b="1" dirty="0">
                <a:latin typeface="+mj-lt"/>
              </a:rPr>
              <a:t>Increase or decrease in heart rate of &gt; 20 beats /min.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5-Increase </a:t>
            </a:r>
            <a:r>
              <a:rPr lang="en-US" b="1" dirty="0">
                <a:latin typeface="+mj-lt"/>
              </a:rPr>
              <a:t>or decrease in blood pressure of &gt; 20 mm Hg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6-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RR  greater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than 35 breaths/minute </a:t>
            </a:r>
            <a:endParaRPr lang="en-US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b="1" dirty="0" smtClean="0">
                <a:latin typeface="+mj-lt"/>
              </a:rPr>
              <a:t> 7-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Vt ≤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5 mL/kg</a:t>
            </a:r>
            <a:r>
              <a:rPr lang="en-US" b="1" dirty="0" smtClean="0">
                <a:latin typeface="+mj-lt"/>
              </a:rPr>
              <a:t>,   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ME&lt; 5 L/Min       SPO2 &lt;90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%,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+mj-lt"/>
              </a:rPr>
              <a:t>PaO2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&lt; 60 mmHg,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   PH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of &lt;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7.35</a:t>
            </a:r>
            <a:r>
              <a:rPr lang="en-US" b="1" dirty="0" smtClean="0">
                <a:latin typeface="+mj-lt"/>
              </a:rPr>
              <a:t>.   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Increase in PaCO2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668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4545" y="1"/>
            <a:ext cx="10317345" cy="6858000"/>
          </a:xfrm>
        </p:spPr>
      </p:pic>
    </p:spTree>
    <p:extLst>
      <p:ext uri="{BB962C8B-B14F-4D97-AF65-F5344CB8AC3E}">
        <p14:creationId xmlns:p14="http://schemas.microsoft.com/office/powerpoint/2010/main" val="76869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Pressure mode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472608"/>
          </a:xfrm>
        </p:spPr>
        <p:txBody>
          <a:bodyPr>
            <a:normAutofit/>
          </a:bodyPr>
          <a:lstStyle/>
          <a:p>
            <a:pPr algn="l" rtl="0"/>
            <a:r>
              <a:rPr lang="en-US" sz="2400" b="1" dirty="0">
                <a:solidFill>
                  <a:srgbClr val="FF0000"/>
                </a:solidFill>
                <a:latin typeface="+mj-lt"/>
              </a:rPr>
              <a:t>pressure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is consistent </a:t>
            </a:r>
            <a:r>
              <a:rPr lang="en-US" sz="2400" b="1" dirty="0">
                <a:latin typeface="+mj-lt"/>
              </a:rPr>
              <a:t>with these modes,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Volume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is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not</a:t>
            </a:r>
          </a:p>
          <a:p>
            <a:pPr algn="l" rtl="0"/>
            <a:endParaRPr lang="en-US" sz="2400" b="1" dirty="0" smtClean="0">
              <a:solidFill>
                <a:srgbClr val="FF0000"/>
              </a:solidFill>
              <a:latin typeface="+mj-lt"/>
            </a:endParaRPr>
          </a:p>
          <a:p>
            <a:pPr algn="l" rtl="0"/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inspiration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is terminated </a:t>
            </a:r>
            <a:r>
              <a:rPr lang="en-US" sz="2400" b="1" dirty="0">
                <a:latin typeface="+mj-lt"/>
              </a:rPr>
              <a:t>when a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specific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airway pressure has been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reached</a:t>
            </a:r>
            <a:r>
              <a:rPr lang="en-US" sz="2400" b="1" dirty="0" smtClean="0">
                <a:latin typeface="+mj-lt"/>
              </a:rPr>
              <a:t>.</a:t>
            </a:r>
          </a:p>
          <a:p>
            <a:pPr algn="l" rtl="0"/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inspiration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stops </a:t>
            </a:r>
            <a:r>
              <a:rPr lang="en-US" sz="2400" b="1" dirty="0">
                <a:latin typeface="+mj-lt"/>
              </a:rPr>
              <a:t>when the </a:t>
            </a:r>
            <a:r>
              <a:rPr lang="en-US" sz="2400" b="1" dirty="0" smtClean="0">
                <a:latin typeface="+mj-lt"/>
              </a:rPr>
              <a:t>preset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inspiratory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pressure is achieved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  <a:p>
            <a:pPr algn="l" rtl="0"/>
            <a:r>
              <a:rPr lang="en-US" sz="2400" b="1" dirty="0">
                <a:latin typeface="+mj-lt"/>
              </a:rPr>
              <a:t>pressure mode delivers a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selected gas pressure</a:t>
            </a:r>
            <a:r>
              <a:rPr lang="en-US" sz="2400" b="1" dirty="0">
                <a:latin typeface="+mj-lt"/>
              </a:rPr>
              <a:t> to the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patient early in inspiration</a:t>
            </a:r>
            <a:r>
              <a:rPr lang="en-US" sz="2400" b="1" dirty="0">
                <a:latin typeface="+mj-lt"/>
              </a:rPr>
              <a:t>, and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sustains</a:t>
            </a:r>
            <a:r>
              <a:rPr lang="en-US" sz="2400" b="1" dirty="0">
                <a:latin typeface="+mj-lt"/>
              </a:rPr>
              <a:t> the pressure throughout the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inspiratory phase</a:t>
            </a:r>
            <a:r>
              <a:rPr lang="en-US" sz="2400" b="1" dirty="0">
                <a:latin typeface="+mj-lt"/>
              </a:rPr>
              <a:t>.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0" t="9467" r="1424" b="20807"/>
          <a:stretch/>
        </p:blipFill>
        <p:spPr>
          <a:xfrm>
            <a:off x="3203848" y="4293096"/>
            <a:ext cx="5859849" cy="230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78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en-US" dirty="0"/>
              <a:t>Pressure </a:t>
            </a:r>
            <a:r>
              <a:rPr lang="en-US" dirty="0" smtClean="0"/>
              <a:t>modes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496" y="1052736"/>
            <a:ext cx="5184576" cy="5472608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800" b="1" dirty="0" smtClean="0">
                <a:latin typeface="+mj-lt"/>
              </a:rPr>
              <a:t>1-Pressure-controlled </a:t>
            </a:r>
            <a:r>
              <a:rPr lang="en-US" sz="2800" b="1" dirty="0">
                <a:latin typeface="+mj-lt"/>
              </a:rPr>
              <a:t>ventilation 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(PCV) </a:t>
            </a:r>
            <a:endParaRPr lang="en-US" sz="2800" b="1" dirty="0" smtClean="0">
              <a:solidFill>
                <a:srgbClr val="FF0000"/>
              </a:solidFill>
              <a:latin typeface="+mj-lt"/>
            </a:endParaRPr>
          </a:p>
          <a:p>
            <a:pPr algn="l" rtl="0"/>
            <a:r>
              <a:rPr lang="en-US" sz="2800" b="1" dirty="0" smtClean="0">
                <a:latin typeface="+mj-lt"/>
              </a:rPr>
              <a:t>2- </a:t>
            </a:r>
            <a:r>
              <a:rPr lang="en-US" sz="2800" b="1" dirty="0">
                <a:latin typeface="+mj-lt"/>
              </a:rPr>
              <a:t>Pressure-support ventilation 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(PSV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)</a:t>
            </a:r>
          </a:p>
          <a:p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3- 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Invasive </a:t>
            </a:r>
            <a:r>
              <a:rPr lang="en-US" sz="2800" b="1" dirty="0" smtClean="0">
                <a:latin typeface="+mj-lt"/>
              </a:rPr>
              <a:t>Continuous </a:t>
            </a:r>
            <a:r>
              <a:rPr lang="en-US" sz="2800" b="1" dirty="0">
                <a:latin typeface="+mj-lt"/>
              </a:rPr>
              <a:t>positive airway pressure 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(CPAP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)</a:t>
            </a:r>
          </a:p>
          <a:p>
            <a:pPr algn="l" rtl="0"/>
            <a:r>
              <a:rPr lang="en-US" sz="2800" b="1" dirty="0" smtClean="0">
                <a:latin typeface="+mj-lt"/>
              </a:rPr>
              <a:t>4- 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Noninvasive </a:t>
            </a:r>
            <a:r>
              <a:rPr lang="en-US" sz="2800" b="1" dirty="0">
                <a:latin typeface="+mj-lt"/>
              </a:rPr>
              <a:t>bi-level positive airway pressure ventilation 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(</a:t>
            </a:r>
            <a:r>
              <a:rPr lang="en-US" sz="2800" b="1" dirty="0" err="1">
                <a:solidFill>
                  <a:srgbClr val="FF0000"/>
                </a:solidFill>
                <a:latin typeface="+mj-lt"/>
              </a:rPr>
              <a:t>BiPAP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)</a:t>
            </a:r>
          </a:p>
          <a:p>
            <a:r>
              <a:rPr lang="en-US" sz="2800" b="1" dirty="0" smtClean="0">
                <a:latin typeface="+mj-lt"/>
              </a:rPr>
              <a:t> 5- </a:t>
            </a:r>
            <a:r>
              <a:rPr lang="en-US" sz="2800" b="1" dirty="0">
                <a:latin typeface="+mj-lt"/>
              </a:rPr>
              <a:t>High-frequency oscillatory </a:t>
            </a:r>
            <a:r>
              <a:rPr lang="en-US" sz="2800" b="1" dirty="0" smtClean="0">
                <a:latin typeface="+mj-lt"/>
              </a:rPr>
              <a:t>ventilation (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HFOV)</a:t>
            </a:r>
          </a:p>
          <a:p>
            <a:r>
              <a:rPr lang="en-US" sz="2800" b="1" dirty="0" smtClean="0">
                <a:latin typeface="+mj-lt"/>
              </a:rPr>
              <a:t>6-Airway </a:t>
            </a:r>
            <a:r>
              <a:rPr lang="en-US" sz="2800" b="1" dirty="0">
                <a:latin typeface="+mj-lt"/>
              </a:rPr>
              <a:t>pressure release </a:t>
            </a:r>
            <a:r>
              <a:rPr lang="en-US" sz="2800" b="1" dirty="0" smtClean="0">
                <a:latin typeface="+mj-lt"/>
              </a:rPr>
              <a:t>ventilation 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(APRV)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  <a:p>
            <a:pPr algn="l" rtl="0"/>
            <a:endParaRPr lang="en-US" dirty="0" smtClean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936104"/>
            <a:ext cx="4022706" cy="602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17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/>
              <a:t>1-Pressure-controlled ventilation </a:t>
            </a:r>
            <a:r>
              <a:rPr lang="en-US" sz="4000" dirty="0">
                <a:solidFill>
                  <a:srgbClr val="FF0000"/>
                </a:solidFill>
              </a:rPr>
              <a:t>(PCV) </a:t>
            </a:r>
            <a:r>
              <a:rPr lang="en-US" sz="4000" dirty="0" smtClean="0">
                <a:solidFill>
                  <a:srgbClr val="FF0000"/>
                </a:solidFill>
              </a:rPr>
              <a:t/>
            </a:r>
            <a:br>
              <a:rPr lang="en-US" sz="4000" dirty="0" smtClean="0">
                <a:solidFill>
                  <a:srgbClr val="FF0000"/>
                </a:solidFill>
              </a:rPr>
            </a:br>
            <a:endParaRPr lang="en-US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 smtClean="0">
                <a:latin typeface="+mj-lt"/>
              </a:rPr>
              <a:t>the </a:t>
            </a:r>
            <a:r>
              <a:rPr lang="en-US" sz="2400" b="1" dirty="0">
                <a:latin typeface="+mj-lt"/>
              </a:rPr>
              <a:t>breathing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gas flows under constant pressure </a:t>
            </a:r>
            <a:r>
              <a:rPr lang="en-US" sz="2400" b="1" dirty="0">
                <a:latin typeface="+mj-lt"/>
              </a:rPr>
              <a:t>into the lungs during the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selected inspiratory time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endParaRPr lang="en-US" sz="2400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ormal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peak inspiratory pressure (PIP) is 25-30 cm H2O</a:t>
            </a:r>
            <a:r>
              <a:rPr lang="en-US" sz="2400" b="1" dirty="0">
                <a:latin typeface="+mj-lt"/>
              </a:rPr>
              <a:t>. </a:t>
            </a:r>
            <a:endParaRPr lang="en-US" sz="2400" b="1" dirty="0" smtClean="0">
              <a:latin typeface="+mj-lt"/>
            </a:endParaRP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(PIP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 should be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kept below 20 to 25 cm H2O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whenever positive-pressure ventilation is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required</a:t>
            </a:r>
          </a:p>
          <a:p>
            <a:endParaRPr lang="en-US" sz="2400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en-US" sz="2400" b="1" dirty="0">
                <a:latin typeface="+mj-lt"/>
              </a:rPr>
              <a:t>The flow is highest at the beginning of inspiration (i.e. when the volume </a:t>
            </a:r>
            <a:r>
              <a:rPr lang="en-US" sz="2400" b="1" dirty="0" smtClean="0">
                <a:latin typeface="+mj-lt"/>
              </a:rPr>
              <a:t>is </a:t>
            </a:r>
            <a:r>
              <a:rPr lang="en-US" sz="2400" b="1" dirty="0">
                <a:latin typeface="+mj-lt"/>
              </a:rPr>
              <a:t>lowest in the lungs</a:t>
            </a:r>
            <a:r>
              <a:rPr lang="en-US" sz="2400" b="1" dirty="0" smtClean="0">
                <a:latin typeface="+mj-lt"/>
              </a:rPr>
              <a:t>).</a:t>
            </a:r>
          </a:p>
          <a:p>
            <a:endParaRPr lang="en-US" sz="2400" b="1" dirty="0" smtClean="0">
              <a:latin typeface="+mj-lt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+mj-lt"/>
              </a:rPr>
              <a:t>Tidal volume varies </a:t>
            </a:r>
            <a:r>
              <a:rPr lang="en-US" sz="2400" b="1" dirty="0">
                <a:latin typeface="+mj-lt"/>
              </a:rPr>
              <a:t>with </a:t>
            </a:r>
            <a:r>
              <a:rPr lang="en-US" sz="2400" b="1" dirty="0">
                <a:solidFill>
                  <a:srgbClr val="00B050"/>
                </a:solidFill>
                <a:latin typeface="+mj-lt"/>
              </a:rPr>
              <a:t>compliance</a:t>
            </a:r>
            <a:r>
              <a:rPr lang="en-US" sz="2400" b="1" dirty="0">
                <a:latin typeface="+mj-lt"/>
              </a:rPr>
              <a:t> and </a:t>
            </a:r>
            <a:r>
              <a:rPr lang="en-US" sz="2400" b="1" dirty="0">
                <a:solidFill>
                  <a:srgbClr val="00B050"/>
                </a:solidFill>
                <a:latin typeface="+mj-lt"/>
              </a:rPr>
              <a:t>airway resistance</a:t>
            </a:r>
            <a:r>
              <a:rPr lang="en-US" sz="2400" b="1" dirty="0">
                <a:latin typeface="+mj-lt"/>
              </a:rPr>
              <a:t> and must be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closely monitored</a:t>
            </a:r>
            <a:r>
              <a:rPr lang="en-US" sz="2400" b="1" dirty="0">
                <a:latin typeface="+mj-lt"/>
              </a:rPr>
              <a:t>. </a:t>
            </a:r>
            <a:endParaRPr lang="en-US" sz="2400" b="1" dirty="0" smtClean="0">
              <a:latin typeface="+mj-lt"/>
            </a:endParaRPr>
          </a:p>
          <a:p>
            <a:endParaRPr lang="en-US" sz="2400" b="1" dirty="0" smtClean="0">
              <a:latin typeface="+mj-lt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PIP .    I:E ratio/ Ti  . RR </a:t>
            </a:r>
            <a:r>
              <a:rPr lang="en-US" sz="2400" b="1" dirty="0" smtClean="0">
                <a:latin typeface="+mj-lt"/>
              </a:rPr>
              <a:t>must </a:t>
            </a:r>
            <a:r>
              <a:rPr lang="en-US" sz="2400" b="1" dirty="0">
                <a:latin typeface="+mj-lt"/>
              </a:rPr>
              <a:t>be selected</a:t>
            </a:r>
            <a:r>
              <a:rPr lang="en-US" sz="2400" b="1" dirty="0" smtClean="0">
                <a:latin typeface="+mj-lt"/>
              </a:rPr>
              <a:t>.</a:t>
            </a:r>
          </a:p>
          <a:p>
            <a:endParaRPr lang="en-US" sz="2400" b="1" dirty="0" smtClean="0">
              <a:latin typeface="+mj-lt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+mj-lt"/>
              </a:rPr>
              <a:t>Sedation</a:t>
            </a:r>
            <a:r>
              <a:rPr lang="en-US" sz="2400" b="1" dirty="0">
                <a:latin typeface="+mj-lt"/>
              </a:rPr>
              <a:t> and the use of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neuromuscular blocking agents </a:t>
            </a:r>
            <a:r>
              <a:rPr lang="en-US" sz="2400" b="1" dirty="0">
                <a:latin typeface="+mj-lt"/>
              </a:rPr>
              <a:t>are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frequently indicated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because any patient–ventilator asynchrony</a:t>
            </a:r>
            <a:r>
              <a:rPr lang="en-US" sz="2400" b="1" dirty="0">
                <a:latin typeface="+mj-lt"/>
              </a:rPr>
              <a:t> usually results in profound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drops in the SaO2</a:t>
            </a:r>
            <a:r>
              <a:rPr lang="en-US" sz="2400" b="1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6793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55576" y="-819472"/>
            <a:ext cx="8229600" cy="81947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عنصر نائب للمحتوى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5" t="148" r="332" b="7107"/>
          <a:stretch/>
        </p:blipFill>
        <p:spPr>
          <a:xfrm>
            <a:off x="107504" y="144016"/>
            <a:ext cx="8905316" cy="6381328"/>
          </a:xfrm>
        </p:spPr>
      </p:pic>
    </p:spTree>
    <p:extLst>
      <p:ext uri="{BB962C8B-B14F-4D97-AF65-F5344CB8AC3E}">
        <p14:creationId xmlns:p14="http://schemas.microsoft.com/office/powerpoint/2010/main" val="4044239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10"/>
            <a:ext cx="9119952" cy="6847090"/>
          </a:xfrm>
        </p:spPr>
      </p:pic>
    </p:spTree>
    <p:extLst>
      <p:ext uri="{BB962C8B-B14F-4D97-AF65-F5344CB8AC3E}">
        <p14:creationId xmlns:p14="http://schemas.microsoft.com/office/powerpoint/2010/main" val="78355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Use </a:t>
            </a:r>
            <a:r>
              <a:rPr lang="en-US" b="1" dirty="0" smtClean="0"/>
              <a:t>PCV mode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</a:rPr>
              <a:t>1-ventilation </a:t>
            </a:r>
            <a:r>
              <a:rPr lang="en-US" b="1" dirty="0">
                <a:latin typeface="+mj-lt"/>
              </a:rPr>
              <a:t>of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neonates </a:t>
            </a:r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2-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most complex </a:t>
            </a:r>
            <a:r>
              <a:rPr lang="en-US" b="1" dirty="0" err="1">
                <a:solidFill>
                  <a:srgbClr val="FF0000"/>
                </a:solidFill>
                <a:latin typeface="+mj-lt"/>
              </a:rPr>
              <a:t>ventilatory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 challenges</a:t>
            </a:r>
            <a:r>
              <a:rPr lang="en-US" b="1" dirty="0">
                <a:latin typeface="+mj-lt"/>
              </a:rPr>
              <a:t>, including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severe</a:t>
            </a:r>
            <a:r>
              <a:rPr lang="en-US" b="1" dirty="0">
                <a:latin typeface="+mj-lt"/>
              </a:rPr>
              <a:t> acute respiratory distress syndrome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(ARDS) </a:t>
            </a:r>
            <a:endParaRPr lang="en-US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b="1" dirty="0" smtClean="0">
                <a:latin typeface="+mj-lt"/>
              </a:rPr>
              <a:t>3-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>
                <a:latin typeface="+mj-lt"/>
              </a:rPr>
              <a:t>extremes of airflow obstruction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(COPD) </a:t>
            </a:r>
            <a:endParaRPr lang="en-US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b="1" dirty="0" smtClean="0">
                <a:latin typeface="+mj-lt"/>
              </a:rPr>
              <a:t>4- </a:t>
            </a:r>
            <a:r>
              <a:rPr lang="en-US" b="1" dirty="0">
                <a:latin typeface="+mj-lt"/>
              </a:rPr>
              <a:t>difficult to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wean</a:t>
            </a:r>
            <a:r>
              <a:rPr lang="en-US" b="1" dirty="0">
                <a:latin typeface="+mj-lt"/>
              </a:rPr>
              <a:t> patient.</a:t>
            </a:r>
            <a:endParaRPr lang="en-US" b="1" dirty="0">
              <a:solidFill>
                <a:srgbClr val="FF0000"/>
              </a:solidFill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912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675456"/>
            <a:ext cx="8229600" cy="50405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487888"/>
          </a:xfrm>
        </p:spPr>
        <p:txBody>
          <a:bodyPr>
            <a:normAutofit fontScale="92500"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+mj-lt"/>
              </a:rPr>
              <a:t>Advantages</a:t>
            </a:r>
          </a:p>
          <a:p>
            <a:endParaRPr lang="en-US" b="1" dirty="0">
              <a:latin typeface="+mj-lt"/>
            </a:endParaRPr>
          </a:p>
          <a:p>
            <a:r>
              <a:rPr lang="en-US" b="1" dirty="0" smtClean="0">
                <a:latin typeface="+mj-lt"/>
              </a:rPr>
              <a:t>1-Tidal </a:t>
            </a:r>
            <a:r>
              <a:rPr lang="en-US" b="1" dirty="0">
                <a:latin typeface="+mj-lt"/>
              </a:rPr>
              <a:t>volume variable with constant peak airway </a:t>
            </a:r>
            <a:r>
              <a:rPr lang="en-US" b="1" dirty="0" smtClean="0">
                <a:latin typeface="+mj-lt"/>
              </a:rPr>
              <a:t>pressure</a:t>
            </a:r>
            <a:endParaRPr lang="en-US" b="1" dirty="0">
              <a:latin typeface="+mj-lt"/>
            </a:endParaRPr>
          </a:p>
          <a:p>
            <a:r>
              <a:rPr lang="en-US" b="1" dirty="0" smtClean="0">
                <a:latin typeface="+mj-lt"/>
              </a:rPr>
              <a:t>2-Full </a:t>
            </a:r>
            <a:r>
              <a:rPr lang="en-US" b="1" dirty="0" err="1">
                <a:latin typeface="+mj-lt"/>
              </a:rPr>
              <a:t>ventilatory</a:t>
            </a:r>
            <a:r>
              <a:rPr lang="en-US" b="1" dirty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support</a:t>
            </a:r>
            <a:endParaRPr lang="en-US" b="1" dirty="0">
              <a:latin typeface="+mj-lt"/>
            </a:endParaRPr>
          </a:p>
          <a:p>
            <a:r>
              <a:rPr lang="en-US" b="1" dirty="0" smtClean="0">
                <a:latin typeface="+mj-lt"/>
              </a:rPr>
              <a:t>3- </a:t>
            </a:r>
            <a:r>
              <a:rPr lang="en-US" b="1" dirty="0">
                <a:latin typeface="+mj-lt"/>
              </a:rPr>
              <a:t>Decreased mean airway pressure</a:t>
            </a:r>
          </a:p>
          <a:p>
            <a:r>
              <a:rPr lang="en-US" b="1" dirty="0" smtClean="0">
                <a:latin typeface="+mj-lt"/>
              </a:rPr>
              <a:t>4- Control </a:t>
            </a:r>
            <a:r>
              <a:rPr lang="en-US" b="1" dirty="0">
                <a:latin typeface="+mj-lt"/>
              </a:rPr>
              <a:t>frequency</a:t>
            </a:r>
          </a:p>
          <a:p>
            <a:endParaRPr lang="en-US" b="1" dirty="0">
              <a:latin typeface="+mj-lt"/>
            </a:endParaRPr>
          </a:p>
          <a:p>
            <a:r>
              <a:rPr lang="en-US" sz="3500" b="1" dirty="0">
                <a:solidFill>
                  <a:srgbClr val="FF0000"/>
                </a:solidFill>
                <a:latin typeface="+mj-lt"/>
              </a:rPr>
              <a:t> Disadvantages</a:t>
            </a:r>
          </a:p>
          <a:p>
            <a:endParaRPr lang="en-US" b="1" dirty="0">
              <a:latin typeface="+mj-lt"/>
            </a:endParaRPr>
          </a:p>
          <a:p>
            <a:r>
              <a:rPr lang="en-US" b="1" dirty="0" smtClean="0">
                <a:latin typeface="+mj-lt"/>
              </a:rPr>
              <a:t>1- </a:t>
            </a:r>
            <a:r>
              <a:rPr lang="en-US" b="1" dirty="0">
                <a:latin typeface="+mj-lt"/>
              </a:rPr>
              <a:t>Requires sedation or </a:t>
            </a:r>
            <a:r>
              <a:rPr lang="en-US" b="1" dirty="0" smtClean="0">
                <a:latin typeface="+mj-lt"/>
              </a:rPr>
              <a:t>paralysis</a:t>
            </a:r>
            <a:endParaRPr lang="en-US" b="1" dirty="0">
              <a:latin typeface="+mj-lt"/>
            </a:endParaRPr>
          </a:p>
          <a:p>
            <a:r>
              <a:rPr lang="en-US" b="1" dirty="0" smtClean="0">
                <a:latin typeface="+mj-lt"/>
              </a:rPr>
              <a:t>2- </a:t>
            </a:r>
            <a:r>
              <a:rPr lang="en-US" b="1" dirty="0">
                <a:latin typeface="+mj-lt"/>
              </a:rPr>
              <a:t>Ventilation does not change in response to clinical </a:t>
            </a:r>
            <a:r>
              <a:rPr lang="en-US" b="1" dirty="0" smtClean="0">
                <a:latin typeface="+mj-lt"/>
              </a:rPr>
              <a:t>changing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313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259</TotalTime>
  <Words>911</Words>
  <Application>Microsoft Office PowerPoint</Application>
  <PresentationFormat>عرض على الشاشة (3:4)‏</PresentationFormat>
  <Paragraphs>130</Paragraphs>
  <Slides>22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تدفق</vt:lpstr>
      <vt:lpstr>ICU</vt:lpstr>
      <vt:lpstr>عرض تقديمي في PowerPoint</vt:lpstr>
      <vt:lpstr>Pressure mode</vt:lpstr>
      <vt:lpstr>Pressure modes</vt:lpstr>
      <vt:lpstr>1-Pressure-controlled ventilation (PCV)  </vt:lpstr>
      <vt:lpstr>عرض تقديمي في PowerPoint</vt:lpstr>
      <vt:lpstr>عرض تقديمي في PowerPoint</vt:lpstr>
      <vt:lpstr>Use PCV mode</vt:lpstr>
      <vt:lpstr>عرض تقديمي في PowerPoint</vt:lpstr>
      <vt:lpstr>2- Pressure-support ventilation (PSV) </vt:lpstr>
      <vt:lpstr>عرض تقديمي في PowerPoint</vt:lpstr>
      <vt:lpstr>عرض تقديمي في PowerPoint</vt:lpstr>
      <vt:lpstr> 3-Invasive CPAP</vt:lpstr>
      <vt:lpstr>  4- Noninvasive bi-level positive airway pressure ventilation (BiPAP)</vt:lpstr>
      <vt:lpstr>Weaning:</vt:lpstr>
      <vt:lpstr>T-piece trial:</vt:lpstr>
      <vt:lpstr>SIMV weaning</vt:lpstr>
      <vt:lpstr>CPAP weaning:</vt:lpstr>
      <vt:lpstr>PSV weaning:</vt:lpstr>
      <vt:lpstr>Weaning readiness criteria:</vt:lpstr>
      <vt:lpstr>Signs of weaning intolerance: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ICU</dc:title>
  <dc:creator>hp</dc:creator>
  <cp:lastModifiedBy>Maher</cp:lastModifiedBy>
  <cp:revision>22</cp:revision>
  <dcterms:created xsi:type="dcterms:W3CDTF">2022-11-29T16:52:27Z</dcterms:created>
  <dcterms:modified xsi:type="dcterms:W3CDTF">2023-11-08T05:36:28Z</dcterms:modified>
</cp:coreProperties>
</file>