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23C58B-18C1-4DCD-B978-C5C0397B6E44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3371AE-814D-4056-8ACB-B72F2770F53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L2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5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" y="152400"/>
            <a:ext cx="9367024" cy="6400800"/>
          </a:xfrm>
        </p:spPr>
      </p:pic>
    </p:spTree>
    <p:extLst>
      <p:ext uri="{BB962C8B-B14F-4D97-AF65-F5344CB8AC3E}">
        <p14:creationId xmlns:p14="http://schemas.microsoft.com/office/powerpoint/2010/main" val="273032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"/>
          <a:stretch/>
        </p:blipFill>
        <p:spPr>
          <a:xfrm>
            <a:off x="-15178" y="152400"/>
            <a:ext cx="9159178" cy="6212731"/>
          </a:xfrm>
        </p:spPr>
      </p:pic>
    </p:spTree>
    <p:extLst>
      <p:ext uri="{BB962C8B-B14F-4D97-AF65-F5344CB8AC3E}">
        <p14:creationId xmlns:p14="http://schemas.microsoft.com/office/powerpoint/2010/main" val="5386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face mask (SFM)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/>
              <a:t>a basic disposable mask, made of clear plastic, to provide oxygen therapy for patients who are experiencing conditions such as </a:t>
            </a:r>
            <a:r>
              <a:rPr lang="en-US" sz="3600" dirty="0">
                <a:solidFill>
                  <a:srgbClr val="FF0000"/>
                </a:solidFill>
              </a:rPr>
              <a:t>chest pain </a:t>
            </a:r>
            <a:r>
              <a:rPr lang="en-US" sz="3600" dirty="0"/>
              <a:t>(possible </a:t>
            </a:r>
            <a:r>
              <a:rPr lang="en-US" sz="3600" dirty="0">
                <a:solidFill>
                  <a:srgbClr val="FF0000"/>
                </a:solidFill>
              </a:rPr>
              <a:t>heart attacks</a:t>
            </a:r>
            <a:r>
              <a:rPr lang="en-US" sz="3600" dirty="0"/>
              <a:t>), </a:t>
            </a:r>
            <a:r>
              <a:rPr lang="en-US" sz="3600" dirty="0">
                <a:solidFill>
                  <a:srgbClr val="FF0000"/>
                </a:solidFill>
              </a:rPr>
              <a:t>dizziness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FF0000"/>
                </a:solidFill>
              </a:rPr>
              <a:t>minor hemorrhages</a:t>
            </a:r>
          </a:p>
        </p:txBody>
      </p:sp>
    </p:spTree>
    <p:extLst>
      <p:ext uri="{BB962C8B-B14F-4D97-AF65-F5344CB8AC3E}">
        <p14:creationId xmlns:p14="http://schemas.microsoft.com/office/powerpoint/2010/main" val="276157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8046"/>
          <a:stretch/>
        </p:blipFill>
        <p:spPr>
          <a:xfrm>
            <a:off x="-228600" y="68093"/>
            <a:ext cx="4377448" cy="636675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r="20284"/>
          <a:stretch/>
        </p:blipFill>
        <p:spPr>
          <a:xfrm>
            <a:off x="4114800" y="32426"/>
            <a:ext cx="531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01" y="35668"/>
            <a:ext cx="9239601" cy="6459166"/>
          </a:xfrm>
        </p:spPr>
      </p:pic>
    </p:spTree>
    <p:extLst>
      <p:ext uri="{BB962C8B-B14F-4D97-AF65-F5344CB8AC3E}">
        <p14:creationId xmlns:p14="http://schemas.microsoft.com/office/powerpoint/2010/main" val="408096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rebreather</a:t>
            </a:r>
            <a:r>
              <a:rPr lang="en-US" dirty="0"/>
              <a:t> mask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/>
              <a:t>a special medical device that helps provide you with oxygen in emergencies. These masks help people who can still breathe on their own but need a lot of </a:t>
            </a:r>
            <a:r>
              <a:rPr lang="en-US" sz="3600" dirty="0">
                <a:solidFill>
                  <a:srgbClr val="FF0000"/>
                </a:solidFill>
              </a:rPr>
              <a:t>extra oxygen</a:t>
            </a:r>
            <a:r>
              <a:rPr lang="en-US" sz="3600" dirty="0"/>
              <a:t>. Non-</a:t>
            </a:r>
            <a:r>
              <a:rPr lang="en-US" sz="3600" dirty="0" err="1"/>
              <a:t>rebreather</a:t>
            </a:r>
            <a:r>
              <a:rPr lang="en-US" sz="3600" dirty="0"/>
              <a:t> masks are used to treat several conditions</a:t>
            </a:r>
          </a:p>
        </p:txBody>
      </p:sp>
    </p:spTree>
    <p:extLst>
      <p:ext uri="{BB962C8B-B14F-4D97-AF65-F5344CB8AC3E}">
        <p14:creationId xmlns:p14="http://schemas.microsoft.com/office/powerpoint/2010/main" val="22699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6485"/>
            <a:ext cx="4982424" cy="65450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/>
          <a:stretch/>
        </p:blipFill>
        <p:spPr>
          <a:xfrm>
            <a:off x="3923491" y="-19455"/>
            <a:ext cx="524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76200"/>
            <a:ext cx="9735061" cy="6634264"/>
          </a:xfrm>
        </p:spPr>
      </p:pic>
    </p:spTree>
    <p:extLst>
      <p:ext uri="{BB962C8B-B14F-4D97-AF65-F5344CB8AC3E}">
        <p14:creationId xmlns:p14="http://schemas.microsoft.com/office/powerpoint/2010/main" val="82682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05256" cy="6705600"/>
          </a:xfrm>
        </p:spPr>
      </p:pic>
    </p:spTree>
    <p:extLst>
      <p:ext uri="{BB962C8B-B14F-4D97-AF65-F5344CB8AC3E}">
        <p14:creationId xmlns:p14="http://schemas.microsoft.com/office/powerpoint/2010/main" val="2129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941798" cy="6858000"/>
          </a:xfrm>
        </p:spPr>
      </p:pic>
    </p:spTree>
    <p:extLst>
      <p:ext uri="{BB962C8B-B14F-4D97-AF65-F5344CB8AC3E}">
        <p14:creationId xmlns:p14="http://schemas.microsoft.com/office/powerpoint/2010/main" val="23493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oxygen delivery system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 oxygen delivery system is </a:t>
            </a:r>
            <a:r>
              <a:rPr lang="en-US" sz="3600" b="1" dirty="0"/>
              <a:t>a device used to </a:t>
            </a:r>
            <a:r>
              <a:rPr lang="en-US" sz="3600" b="1" dirty="0">
                <a:solidFill>
                  <a:srgbClr val="FF0000"/>
                </a:solidFill>
              </a:rPr>
              <a:t>administer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regulate</a:t>
            </a:r>
            <a:r>
              <a:rPr lang="en-US" sz="3600" b="1" dirty="0"/>
              <a:t>, and supplement oxygen to a subject to </a:t>
            </a:r>
            <a:r>
              <a:rPr lang="en-US" sz="3600" b="1" dirty="0">
                <a:solidFill>
                  <a:srgbClr val="FF0000"/>
                </a:solidFill>
              </a:rPr>
              <a:t>increase</a:t>
            </a:r>
            <a:r>
              <a:rPr lang="en-US" sz="3600" b="1" dirty="0"/>
              <a:t> the </a:t>
            </a:r>
            <a:r>
              <a:rPr lang="en-US" sz="3600" b="1" dirty="0">
                <a:solidFill>
                  <a:srgbClr val="FF0000"/>
                </a:solidFill>
              </a:rPr>
              <a:t>arterial oxygenation</a:t>
            </a:r>
            <a:r>
              <a:rPr lang="en-US" sz="3600" dirty="0"/>
              <a:t>. In general, the system entrains oxygen and air to prepare a fixed concentration required for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7070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The </a:t>
            </a:r>
            <a:r>
              <a:rPr lang="en-US" sz="5400" dirty="0" err="1" smtClean="0"/>
              <a:t>Venturi</a:t>
            </a:r>
            <a:r>
              <a:rPr lang="en-US" sz="5400" dirty="0" smtClean="0"/>
              <a:t> mask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</a:t>
            </a:r>
            <a:r>
              <a:rPr lang="en-US" sz="3200" dirty="0"/>
              <a:t>a medical device to deliver a known oxygen concentration to patients on controlled oxygen therapy. The mask was invented by Moran Campbell at McMaster University Medical School as a replacement for intermittent oxygen treatment</a:t>
            </a:r>
          </a:p>
        </p:txBody>
      </p:sp>
    </p:spTree>
    <p:extLst>
      <p:ext uri="{BB962C8B-B14F-4D97-AF65-F5344CB8AC3E}">
        <p14:creationId xmlns:p14="http://schemas.microsoft.com/office/powerpoint/2010/main" val="47959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52857" cy="6477000"/>
          </a:xfrm>
        </p:spPr>
      </p:pic>
    </p:spTree>
    <p:extLst>
      <p:ext uri="{BB962C8B-B14F-4D97-AF65-F5344CB8AC3E}">
        <p14:creationId xmlns:p14="http://schemas.microsoft.com/office/powerpoint/2010/main" val="14920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964" cy="7010400"/>
          </a:xfrm>
        </p:spPr>
      </p:pic>
    </p:spTree>
    <p:extLst>
      <p:ext uri="{BB962C8B-B14F-4D97-AF65-F5344CB8AC3E}">
        <p14:creationId xmlns:p14="http://schemas.microsoft.com/office/powerpoint/2010/main" val="24304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2"/>
          <a:stretch/>
        </p:blipFill>
        <p:spPr>
          <a:xfrm>
            <a:off x="1" y="533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12206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7833"/>
            <a:ext cx="9601200" cy="6747510"/>
          </a:xfrm>
        </p:spPr>
      </p:pic>
    </p:spTree>
    <p:extLst>
      <p:ext uri="{BB962C8B-B14F-4D97-AF65-F5344CB8AC3E}">
        <p14:creationId xmlns:p14="http://schemas.microsoft.com/office/powerpoint/2010/main" val="246054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AMBU-bag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Bag Valve Mask (AMBU-bag). Used for manual ventilation of the patient in case of a respiratory emergency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855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982200" cy="7703942"/>
          </a:xfrm>
        </p:spPr>
      </p:pic>
    </p:spTree>
    <p:extLst>
      <p:ext uri="{BB962C8B-B14F-4D97-AF65-F5344CB8AC3E}">
        <p14:creationId xmlns:p14="http://schemas.microsoft.com/office/powerpoint/2010/main" val="206451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080000"/>
          </a:xfrm>
        </p:spPr>
      </p:pic>
    </p:spTree>
    <p:extLst>
      <p:ext uri="{BB962C8B-B14F-4D97-AF65-F5344CB8AC3E}">
        <p14:creationId xmlns:p14="http://schemas.microsoft.com/office/powerpoint/2010/main" val="161940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746071"/>
          </a:xfrm>
        </p:spPr>
      </p:pic>
    </p:spTree>
    <p:extLst>
      <p:ext uri="{BB962C8B-B14F-4D97-AF65-F5344CB8AC3E}">
        <p14:creationId xmlns:p14="http://schemas.microsoft.com/office/powerpoint/2010/main" val="341936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7138668"/>
          </a:xfrm>
        </p:spPr>
      </p:pic>
    </p:spTree>
    <p:extLst>
      <p:ext uri="{BB962C8B-B14F-4D97-AF65-F5344CB8AC3E}">
        <p14:creationId xmlns:p14="http://schemas.microsoft.com/office/powerpoint/2010/main" val="19715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FiO2</a:t>
            </a:r>
            <a:r>
              <a:rPr lang="en-US" dirty="0" smtClean="0"/>
              <a:t>:  </a:t>
            </a:r>
            <a:r>
              <a:rPr lang="en-US" dirty="0"/>
              <a:t>is </a:t>
            </a:r>
            <a:r>
              <a:rPr lang="en-US" b="1" dirty="0"/>
              <a:t>the concentration of oxygen in the gas </a:t>
            </a:r>
            <a:r>
              <a:rPr lang="en-US" b="1" dirty="0" smtClean="0"/>
              <a:t>mixture .normally there is oxygen in the air at </a:t>
            </a:r>
            <a:r>
              <a:rPr lang="en-US" b="1" dirty="0" smtClean="0">
                <a:solidFill>
                  <a:srgbClr val="FF0000"/>
                </a:solidFill>
              </a:rPr>
              <a:t>21%</a:t>
            </a:r>
          </a:p>
          <a:p>
            <a:r>
              <a:rPr lang="en-US" b="1" dirty="0">
                <a:solidFill>
                  <a:srgbClr val="FF0000"/>
                </a:solidFill>
              </a:rPr>
              <a:t>SpO2</a:t>
            </a:r>
            <a:r>
              <a:rPr lang="en-US" b="1" dirty="0"/>
              <a:t> :Oxygen saturation measures the percentage </a:t>
            </a:r>
            <a:r>
              <a:rPr lang="en-US" b="1" dirty="0" smtClean="0"/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oxyhemoglobin</a:t>
            </a:r>
            <a:r>
              <a:rPr lang="en-US" b="1" dirty="0" smtClean="0"/>
              <a:t> </a:t>
            </a:r>
            <a:r>
              <a:rPr lang="en-US" b="1" dirty="0"/>
              <a:t>(oxygen-bound hemoglobin) in the blood, and it is represented as arterial oxygen </a:t>
            </a:r>
            <a:r>
              <a:rPr lang="en-US" b="1" dirty="0" smtClean="0"/>
              <a:t>saturation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PaO2</a:t>
            </a:r>
            <a:r>
              <a:rPr lang="en-US" b="1" dirty="0"/>
              <a:t> : the oxygen pressure in </a:t>
            </a:r>
            <a:r>
              <a:rPr lang="en-US" b="1" dirty="0">
                <a:solidFill>
                  <a:srgbClr val="FF0000"/>
                </a:solidFill>
              </a:rPr>
              <a:t>arterial blood</a:t>
            </a:r>
            <a:r>
              <a:rPr lang="en-US" b="1" dirty="0"/>
              <a:t>. The PaO2 reflects how well oxygen is able to move from the lungs to the </a:t>
            </a:r>
            <a:r>
              <a:rPr lang="en-US" b="1" dirty="0" smtClean="0"/>
              <a:t>blood</a:t>
            </a:r>
          </a:p>
          <a:p>
            <a:r>
              <a:rPr lang="en-US" b="1" dirty="0">
                <a:solidFill>
                  <a:srgbClr val="FF0000"/>
                </a:solidFill>
              </a:rPr>
              <a:t>dead space </a:t>
            </a:r>
            <a:r>
              <a:rPr lang="en-US" dirty="0" smtClean="0"/>
              <a:t>: in </a:t>
            </a:r>
            <a:r>
              <a:rPr lang="en-US" dirty="0"/>
              <a:t>the average adult, </a:t>
            </a:r>
            <a:r>
              <a:rPr lang="en-US" b="1" dirty="0"/>
              <a:t>approximately </a:t>
            </a:r>
            <a:r>
              <a:rPr lang="en-US" b="1" dirty="0">
                <a:solidFill>
                  <a:srgbClr val="FF0000"/>
                </a:solidFill>
              </a:rPr>
              <a:t>150 mL </a:t>
            </a:r>
            <a:r>
              <a:rPr lang="en-US" b="1" dirty="0"/>
              <a:t>of the air that is inhaled with each breath never reaches the alveoli</a:t>
            </a:r>
            <a:r>
              <a:rPr lang="en-US" dirty="0"/>
              <a:t>. It fills the nose, mouth, larynx, trachea, bronchi, and bronchioles, a volume known as the “dead space.” This air is not available for gas mixing and exchange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1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50382"/>
            <a:ext cx="8454957" cy="7019731"/>
          </a:xfrm>
        </p:spPr>
      </p:pic>
    </p:spTree>
    <p:extLst>
      <p:ext uri="{BB962C8B-B14F-4D97-AF65-F5344CB8AC3E}">
        <p14:creationId xmlns:p14="http://schemas.microsoft.com/office/powerpoint/2010/main" val="1313425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57200"/>
            <a:ext cx="11399640" cy="5943600"/>
          </a:xfrm>
        </p:spPr>
      </p:pic>
    </p:spTree>
    <p:extLst>
      <p:ext uri="{BB962C8B-B14F-4D97-AF65-F5344CB8AC3E}">
        <p14:creationId xmlns:p14="http://schemas.microsoft.com/office/powerpoint/2010/main" val="102959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695495" cy="5791200"/>
          </a:xfrm>
        </p:spPr>
      </p:pic>
    </p:spTree>
    <p:extLst>
      <p:ext uri="{BB962C8B-B14F-4D97-AF65-F5344CB8AC3E}">
        <p14:creationId xmlns:p14="http://schemas.microsoft.com/office/powerpoint/2010/main" val="87847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143000"/>
            <a:ext cx="7772400" cy="7876961"/>
          </a:xfrm>
        </p:spPr>
      </p:pic>
    </p:spTree>
    <p:extLst>
      <p:ext uri="{BB962C8B-B14F-4D97-AF65-F5344CB8AC3E}">
        <p14:creationId xmlns:p14="http://schemas.microsoft.com/office/powerpoint/2010/main" val="269567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525000" cy="7696200"/>
          </a:xfrm>
        </p:spPr>
      </p:pic>
    </p:spTree>
    <p:extLst>
      <p:ext uri="{BB962C8B-B14F-4D97-AF65-F5344CB8AC3E}">
        <p14:creationId xmlns:p14="http://schemas.microsoft.com/office/powerpoint/2010/main" val="41420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9296401" cy="6188969"/>
          </a:xfrm>
        </p:spPr>
      </p:pic>
    </p:spTree>
    <p:extLst>
      <p:ext uri="{BB962C8B-B14F-4D97-AF65-F5344CB8AC3E}">
        <p14:creationId xmlns:p14="http://schemas.microsoft.com/office/powerpoint/2010/main" val="21738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3891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Hypoxia</a:t>
            </a:r>
            <a:r>
              <a:rPr lang="en-US" b="1" dirty="0"/>
              <a:t> :Hypoxia </a:t>
            </a:r>
            <a:r>
              <a:rPr lang="en-US" b="1" dirty="0">
                <a:solidFill>
                  <a:srgbClr val="FF0000"/>
                </a:solidFill>
              </a:rPr>
              <a:t>is low levels of oxygen </a:t>
            </a:r>
            <a:r>
              <a:rPr lang="en-US" b="1" dirty="0"/>
              <a:t>in </a:t>
            </a:r>
            <a:r>
              <a:rPr lang="en-US" b="1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body tissues</a:t>
            </a:r>
            <a:r>
              <a:rPr lang="en-US" b="1" dirty="0"/>
              <a:t>. It causes symptoms like </a:t>
            </a:r>
            <a:r>
              <a:rPr lang="en-US" b="1" dirty="0">
                <a:solidFill>
                  <a:srgbClr val="FF0000"/>
                </a:solidFill>
              </a:rPr>
              <a:t>confusion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restlessness</a:t>
            </a:r>
            <a:r>
              <a:rPr lang="en-US" b="1" dirty="0"/>
              <a:t>, difficulty breathing,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4860"/>
            <a:ext cx="8763000" cy="48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" y="704088"/>
            <a:ext cx="9067800" cy="16581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Hypoxemia</a:t>
            </a:r>
            <a:r>
              <a:rPr lang="en-US" sz="3200" dirty="0" smtClean="0"/>
              <a:t> </a:t>
            </a:r>
            <a:r>
              <a:rPr lang="en-US" sz="3200" dirty="0"/>
              <a:t>is a low level of oxygen in the blood. It starts in blood vessels </a:t>
            </a:r>
            <a:r>
              <a:rPr lang="en-US" sz="3200" dirty="0" smtClean="0"/>
              <a:t>(( </a:t>
            </a:r>
            <a:r>
              <a:rPr lang="en-US" sz="3200" dirty="0" smtClean="0">
                <a:solidFill>
                  <a:srgbClr val="FF0000"/>
                </a:solidFill>
              </a:rPr>
              <a:t>arteries</a:t>
            </a:r>
            <a:r>
              <a:rPr lang="en-US" sz="3200" dirty="0" smtClean="0"/>
              <a:t>)). </a:t>
            </a:r>
            <a:r>
              <a:rPr lang="en-US" sz="3200" dirty="0"/>
              <a:t>Hypoxemia </a:t>
            </a:r>
            <a:r>
              <a:rPr lang="en-US" sz="3200" dirty="0" smtClean="0"/>
              <a:t>It's </a:t>
            </a:r>
            <a:r>
              <a:rPr lang="en-US" sz="3200" dirty="0"/>
              <a:t>a sign of a problem </a:t>
            </a: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breathing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FF0000"/>
                </a:solidFill>
              </a:rPr>
              <a:t>blood flow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1"/>
          <a:stretch/>
        </p:blipFill>
        <p:spPr>
          <a:xfrm>
            <a:off x="0" y="2590800"/>
            <a:ext cx="9008075" cy="3683540"/>
          </a:xfrm>
        </p:spPr>
      </p:pic>
    </p:spTree>
    <p:extLst>
      <p:ext uri="{BB962C8B-B14F-4D97-AF65-F5344CB8AC3E}">
        <p14:creationId xmlns:p14="http://schemas.microsoft.com/office/powerpoint/2010/main" val="416943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4" y="-1"/>
            <a:ext cx="9173183" cy="6421229"/>
          </a:xfrm>
        </p:spPr>
      </p:pic>
    </p:spTree>
    <p:extLst>
      <p:ext uri="{BB962C8B-B14F-4D97-AF65-F5344CB8AC3E}">
        <p14:creationId xmlns:p14="http://schemas.microsoft.com/office/powerpoint/2010/main" val="206680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/>
              <a:t>nasal </a:t>
            </a:r>
            <a:r>
              <a:rPr lang="en-US" sz="5400" dirty="0" smtClean="0"/>
              <a:t>cannula / nasal prongs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495800"/>
          </a:xfrm>
        </p:spPr>
        <p:txBody>
          <a:bodyPr>
            <a:normAutofit/>
          </a:bodyPr>
          <a:lstStyle/>
          <a:p>
            <a:r>
              <a:rPr lang="en-US" sz="3200" dirty="0"/>
              <a:t>A nasal cannula is a medical device to provide supplemental oxygen therapy to people who have lower oxygen levels. There are two types of nasal cannulas: </a:t>
            </a:r>
            <a:r>
              <a:rPr lang="en-US" sz="3200" b="1" dirty="0" smtClean="0"/>
              <a:t>low flow </a:t>
            </a:r>
            <a:r>
              <a:rPr lang="en-US" sz="3200" dirty="0" smtClean="0"/>
              <a:t>and </a:t>
            </a:r>
            <a:r>
              <a:rPr lang="en-US" sz="3200" b="1" dirty="0"/>
              <a:t>high </a:t>
            </a:r>
            <a:r>
              <a:rPr lang="en-US" sz="3200" b="1" dirty="0" smtClean="0"/>
              <a:t>flow</a:t>
            </a:r>
            <a:r>
              <a:rPr lang="en-US" sz="3200" dirty="0"/>
              <a:t>. The device has two prongs and sits below the nose</a:t>
            </a:r>
          </a:p>
        </p:txBody>
      </p:sp>
    </p:spTree>
    <p:extLst>
      <p:ext uri="{BB962C8B-B14F-4D97-AF65-F5344CB8AC3E}">
        <p14:creationId xmlns:p14="http://schemas.microsoft.com/office/powerpoint/2010/main" val="14280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354949" cy="60198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9964"/>
          <a:stretch/>
        </p:blipFill>
        <p:spPr>
          <a:xfrm>
            <a:off x="4416357" y="152399"/>
            <a:ext cx="4575243" cy="61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231</Words>
  <Application>Microsoft Office PowerPoint</Application>
  <PresentationFormat>عرض على الشاشة (3:4)‏</PresentationFormat>
  <Paragraphs>22</Paragraphs>
  <Slides>34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تدفق</vt:lpstr>
      <vt:lpstr>ICU</vt:lpstr>
      <vt:lpstr>oxygen delivery system</vt:lpstr>
      <vt:lpstr>عرض تقديمي في PowerPoint</vt:lpstr>
      <vt:lpstr>عرض تقديمي في PowerPoint</vt:lpstr>
      <vt:lpstr>عرض تقديمي في PowerPoint</vt:lpstr>
      <vt:lpstr>Hypoxemia is a low level of oxygen in the blood. It starts in blood vessels (( arteries)). Hypoxemia It's a sign of a problem in breathing or blood flow</vt:lpstr>
      <vt:lpstr>عرض تقديمي في PowerPoint</vt:lpstr>
      <vt:lpstr>nasal cannula / nasal prongs</vt:lpstr>
      <vt:lpstr>عرض تقديمي في PowerPoint</vt:lpstr>
      <vt:lpstr>عرض تقديمي في PowerPoint</vt:lpstr>
      <vt:lpstr>عرض تقديمي في PowerPoint</vt:lpstr>
      <vt:lpstr>The simple face mask (SFM)</vt:lpstr>
      <vt:lpstr>عرض تقديمي في PowerPoint</vt:lpstr>
      <vt:lpstr>عرض تقديمي في PowerPoint</vt:lpstr>
      <vt:lpstr>non-rebreather mask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Venturi mask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AMBU-bag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</dc:title>
  <dc:creator>Maher</dc:creator>
  <cp:lastModifiedBy>Maher</cp:lastModifiedBy>
  <cp:revision>17</cp:revision>
  <dcterms:created xsi:type="dcterms:W3CDTF">2022-10-27T18:51:16Z</dcterms:created>
  <dcterms:modified xsi:type="dcterms:W3CDTF">2023-10-06T18:29:40Z</dcterms:modified>
</cp:coreProperties>
</file>