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3" r:id="rId2"/>
    <p:sldId id="257" r:id="rId3"/>
    <p:sldId id="260" r:id="rId4"/>
    <p:sldId id="263" r:id="rId5"/>
    <p:sldId id="264" r:id="rId6"/>
    <p:sldId id="266" r:id="rId7"/>
    <p:sldId id="258" r:id="rId8"/>
    <p:sldId id="262" r:id="rId9"/>
    <p:sldId id="267" r:id="rId10"/>
    <p:sldId id="259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ICU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200" y="5029200"/>
            <a:ext cx="4114800" cy="1447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200" b="1" dirty="0" smtClean="0"/>
              <a:t>Anesthesia </a:t>
            </a:r>
            <a:r>
              <a:rPr lang="en-US" sz="3200" b="1" dirty="0"/>
              <a:t>Technologist</a:t>
            </a:r>
            <a:br>
              <a:rPr lang="en-US" sz="3200" b="1" dirty="0"/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Karrar</a:t>
            </a:r>
            <a:r>
              <a:rPr lang="en-US" sz="4000" b="1" u="sng" dirty="0">
                <a:solidFill>
                  <a:schemeClr val="tx2">
                    <a:lumMod val="90000"/>
                  </a:schemeClr>
                </a:solidFill>
              </a:rPr>
              <a:t> Nader AL-</a:t>
            </a: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Taie</a:t>
            </a:r>
            <a:endParaRPr lang="en-US" sz="3200" b="1" u="sng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4572000" y="5029200"/>
            <a:ext cx="4343400" cy="1600200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Anesthesia Technologist</a:t>
            </a:r>
            <a:br>
              <a:rPr lang="en-US" sz="3200" b="1" dirty="0" smtClean="0"/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Muneer</a:t>
            </a:r>
            <a:r>
              <a:rPr lang="en-US" sz="4000" b="1" u="sng" dirty="0" smtClean="0">
                <a:solidFill>
                  <a:schemeClr val="tx2">
                    <a:lumMod val="90000"/>
                  </a:schemeClr>
                </a:solidFill>
              </a:rPr>
              <a:t> Salman </a:t>
            </a: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Hasan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2286000" y="3581400"/>
            <a:ext cx="4114800" cy="1143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L5-1</a:t>
            </a:r>
            <a:endParaRPr lang="en-US" sz="3200" b="1" u="sng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1765" cy="233463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3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6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Airway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839816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Loss of tone in the muscles of the airway and falling back of the tongue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procedure opening airway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1-Clear the airway </a:t>
            </a:r>
          </a:p>
          <a:p>
            <a:pPr marL="0" indent="0" algn="l" rtl="0">
              <a:buNone/>
            </a:pPr>
            <a:r>
              <a:rPr lang="en-US" sz="3200" dirty="0" smtClean="0"/>
              <a:t>2- head tilt , chin lift </a:t>
            </a:r>
          </a:p>
          <a:p>
            <a:pPr marL="0" indent="0" algn="l" rtl="0">
              <a:buNone/>
            </a:pPr>
            <a:r>
              <a:rPr lang="en-US" sz="3200" dirty="0" smtClean="0"/>
              <a:t>3-jaw thrust</a:t>
            </a:r>
          </a:p>
          <a:p>
            <a:pPr marL="0" indent="0" algn="l" rtl="0">
              <a:buNone/>
            </a:pPr>
            <a:r>
              <a:rPr lang="en-US" sz="3200" dirty="0" smtClean="0"/>
              <a:t>4- finger sweep</a:t>
            </a:r>
          </a:p>
          <a:p>
            <a:pPr marL="0" indent="0" algn="l" rtl="0">
              <a:buNone/>
            </a:pPr>
            <a:r>
              <a:rPr lang="en-US" sz="3200" dirty="0" smtClean="0"/>
              <a:t>5- Heimlich manoeuver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824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Rescue breathing can be:</a:t>
            </a:r>
          </a:p>
          <a:p>
            <a:r>
              <a:rPr lang="en-US" sz="4000" dirty="0" smtClean="0"/>
              <a:t>1-mouth to mouth breathing</a:t>
            </a:r>
          </a:p>
          <a:p>
            <a:r>
              <a:rPr lang="en-US" sz="4000" dirty="0" smtClean="0"/>
              <a:t>2-mouth to nose</a:t>
            </a:r>
          </a:p>
          <a:p>
            <a:r>
              <a:rPr lang="en-US" sz="4000" dirty="0" smtClean="0"/>
              <a:t>3-mouth to mouth and nose</a:t>
            </a:r>
          </a:p>
        </p:txBody>
      </p:sp>
    </p:spTree>
    <p:extLst>
      <p:ext uri="{BB962C8B-B14F-4D97-AF65-F5344CB8AC3E}">
        <p14:creationId xmlns:p14="http://schemas.microsoft.com/office/powerpoint/2010/main" val="256705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Assessment of restoration of breathing and circulation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3600" dirty="0"/>
              <a:t> </a:t>
            </a:r>
            <a:r>
              <a:rPr lang="en-US" sz="3600" dirty="0" smtClean="0"/>
              <a:t>1-Contraction </a:t>
            </a:r>
            <a:r>
              <a:rPr lang="en-US" sz="3600" dirty="0"/>
              <a:t>of </a:t>
            </a:r>
            <a:r>
              <a:rPr lang="en-US" sz="3600" dirty="0" smtClean="0"/>
              <a:t>pupil</a:t>
            </a:r>
            <a:endParaRPr lang="en-US" sz="3600" dirty="0"/>
          </a:p>
          <a:p>
            <a:r>
              <a:rPr lang="en-US" sz="3600" dirty="0" smtClean="0"/>
              <a:t>2- </a:t>
            </a:r>
            <a:r>
              <a:rPr lang="en-US" sz="3600" dirty="0"/>
              <a:t>Improved color of the </a:t>
            </a:r>
            <a:r>
              <a:rPr lang="en-US" sz="3600" dirty="0" smtClean="0"/>
              <a:t>skin</a:t>
            </a:r>
            <a:endParaRPr lang="en-US" sz="3600" dirty="0"/>
          </a:p>
          <a:p>
            <a:r>
              <a:rPr lang="en-US" sz="3600" dirty="0" smtClean="0"/>
              <a:t>3- </a:t>
            </a:r>
            <a:r>
              <a:rPr lang="en-US" sz="3600" dirty="0"/>
              <a:t>Free movement of the chest </a:t>
            </a:r>
            <a:r>
              <a:rPr lang="en-US" sz="3600" dirty="0" smtClean="0"/>
              <a:t>wall</a:t>
            </a:r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smtClean="0"/>
              <a:t>4-Swallowing attempts</a:t>
            </a:r>
            <a:endParaRPr lang="en-US" sz="3600" dirty="0"/>
          </a:p>
          <a:p>
            <a:r>
              <a:rPr lang="en-US" sz="3600" dirty="0" smtClean="0"/>
              <a:t>5- </a:t>
            </a:r>
            <a:r>
              <a:rPr lang="en-US" sz="3600" dirty="0"/>
              <a:t>Struggling movements</a:t>
            </a:r>
          </a:p>
        </p:txBody>
      </p:sp>
    </p:spTree>
    <p:extLst>
      <p:ext uri="{BB962C8B-B14F-4D97-AF65-F5344CB8AC3E}">
        <p14:creationId xmlns:p14="http://schemas.microsoft.com/office/powerpoint/2010/main" val="107819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Signs of restored ventilation and circulation include: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/>
          <a:lstStyle/>
          <a:p>
            <a:endParaRPr lang="en-US" dirty="0"/>
          </a:p>
          <a:p>
            <a:r>
              <a:rPr lang="en-US" sz="3600" dirty="0" smtClean="0"/>
              <a:t>1- </a:t>
            </a:r>
            <a:r>
              <a:rPr lang="en-US" sz="3600" dirty="0"/>
              <a:t>Struggling </a:t>
            </a:r>
            <a:r>
              <a:rPr lang="en-US" sz="3600" dirty="0" smtClean="0"/>
              <a:t>movements</a:t>
            </a:r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smtClean="0"/>
              <a:t>2-Improved color</a:t>
            </a:r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smtClean="0"/>
              <a:t>3-Return </a:t>
            </a:r>
            <a:r>
              <a:rPr lang="en-US" sz="3600" dirty="0"/>
              <a:t>of or strong </a:t>
            </a:r>
            <a:r>
              <a:rPr lang="en-US" sz="3600" dirty="0" smtClean="0"/>
              <a:t>pulse</a:t>
            </a:r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smtClean="0"/>
              <a:t>4-Return </a:t>
            </a:r>
            <a:r>
              <a:rPr lang="en-US" sz="3600" dirty="0"/>
              <a:t>of systemic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2692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to terminate BLS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1256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 smtClean="0"/>
              <a:t>1-Pulse </a:t>
            </a:r>
            <a:r>
              <a:rPr lang="en-US" sz="3200" dirty="0"/>
              <a:t>and respiration </a:t>
            </a:r>
            <a:r>
              <a:rPr lang="en-US" sz="3200" dirty="0" smtClean="0"/>
              <a:t>returns</a:t>
            </a:r>
            <a:endParaRPr lang="en-US" sz="3200" dirty="0"/>
          </a:p>
          <a:p>
            <a:r>
              <a:rPr lang="en-US" sz="3200" dirty="0" smtClean="0"/>
              <a:t>2-Emergency </a:t>
            </a:r>
            <a:r>
              <a:rPr lang="en-US" sz="3200" dirty="0"/>
              <a:t>medical help </a:t>
            </a:r>
            <a:r>
              <a:rPr lang="en-US" sz="3200" dirty="0" smtClean="0"/>
              <a:t>arrives</a:t>
            </a:r>
            <a:endParaRPr lang="en-US" sz="3200" dirty="0"/>
          </a:p>
          <a:p>
            <a:r>
              <a:rPr lang="en-US" sz="3200" dirty="0" smtClean="0"/>
              <a:t>3-Physician </a:t>
            </a:r>
            <a:r>
              <a:rPr lang="en-US" sz="3200" dirty="0"/>
              <a:t>declared patient is </a:t>
            </a:r>
            <a:r>
              <a:rPr lang="en-US" sz="3200" dirty="0" smtClean="0"/>
              <a:t>deceased</a:t>
            </a:r>
            <a:endParaRPr lang="en-US" sz="3200" dirty="0"/>
          </a:p>
          <a:p>
            <a:r>
              <a:rPr lang="en-US" sz="3200" dirty="0" smtClean="0"/>
              <a:t>4-In </a:t>
            </a:r>
            <a:r>
              <a:rPr lang="en-US" sz="3200" dirty="0"/>
              <a:t>a non health </a:t>
            </a:r>
            <a:r>
              <a:rPr lang="en-US" sz="3200" dirty="0" smtClean="0"/>
              <a:t>setting , another </a:t>
            </a:r>
            <a:r>
              <a:rPr lang="en-US" sz="3200" dirty="0"/>
              <a:t>indication to stop BLS would be that the rescuer was exhausted and physically unable to continue to perform BLS</a:t>
            </a:r>
          </a:p>
        </p:txBody>
      </p:sp>
    </p:spTree>
    <p:extLst>
      <p:ext uri="{BB962C8B-B14F-4D97-AF65-F5344CB8AC3E}">
        <p14:creationId xmlns:p14="http://schemas.microsoft.com/office/powerpoint/2010/main" val="1412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84" r="13488" b="-1215"/>
          <a:stretch/>
        </p:blipFill>
        <p:spPr>
          <a:xfrm>
            <a:off x="0" y="0"/>
            <a:ext cx="9144000" cy="6941384"/>
          </a:xfrm>
        </p:spPr>
      </p:pic>
    </p:spTree>
    <p:extLst>
      <p:ext uri="{BB962C8B-B14F-4D97-AF65-F5344CB8AC3E}">
        <p14:creationId xmlns:p14="http://schemas.microsoft.com/office/powerpoint/2010/main" val="17762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6000" dirty="0" smtClean="0"/>
              <a:t>CPR</a:t>
            </a:r>
          </a:p>
          <a:p>
            <a:pPr marL="0" indent="0" algn="ctr" rtl="0">
              <a:buNone/>
            </a:pPr>
            <a:r>
              <a:rPr lang="en-US" sz="6000" dirty="0" err="1" smtClean="0"/>
              <a:t>CardioPulmonary</a:t>
            </a:r>
            <a:r>
              <a:rPr lang="en-US" sz="6000" dirty="0" smtClean="0"/>
              <a:t> Resuscitation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9546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6430" y="260648"/>
            <a:ext cx="9150430" cy="6264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>
              <a:latin typeface="+mj-lt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 Cardio pulmonary resuscitation (CPR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algn="l" rtl="0"/>
            <a:r>
              <a:rPr lang="en-US" dirty="0" smtClean="0">
                <a:latin typeface="+mj-lt"/>
              </a:rPr>
              <a:t>Cardio </a:t>
            </a:r>
            <a:r>
              <a:rPr lang="en-US" dirty="0">
                <a:latin typeface="+mj-lt"/>
              </a:rPr>
              <a:t>pulmonary resuscitation (CPR) is a technique of basic life support for the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purpose of oxygenation to the heart, lungs and brain </a:t>
            </a:r>
            <a:r>
              <a:rPr lang="en-US" dirty="0">
                <a:latin typeface="+mj-lt"/>
              </a:rPr>
              <a:t>until and unless the appropriate medical treatment can come and restore the normal cardiopulmonary </a:t>
            </a:r>
            <a:r>
              <a:rPr lang="en-US" dirty="0" smtClean="0">
                <a:latin typeface="+mj-lt"/>
              </a:rPr>
              <a:t>function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+mj-lt"/>
              </a:rPr>
              <a:t>PURPOSE</a:t>
            </a:r>
          </a:p>
          <a:p>
            <a:pPr marL="0" indent="0" algn="l" rtl="0">
              <a:buNone/>
            </a:pPr>
            <a:r>
              <a:rPr lang="en-US" dirty="0" smtClean="0">
                <a:latin typeface="+mj-lt"/>
              </a:rPr>
              <a:t>1-Restore </a:t>
            </a:r>
            <a:r>
              <a:rPr lang="en-US" dirty="0">
                <a:latin typeface="+mj-lt"/>
              </a:rPr>
              <a:t>cardiopulmonary functioning.</a:t>
            </a:r>
          </a:p>
          <a:p>
            <a:pPr marL="0" indent="0" algn="l" rtl="0">
              <a:buNone/>
            </a:pPr>
            <a:r>
              <a:rPr lang="en-US" dirty="0" smtClean="0">
                <a:latin typeface="+mj-lt"/>
              </a:rPr>
              <a:t>2-Prevent </a:t>
            </a:r>
            <a:r>
              <a:rPr lang="en-US" dirty="0">
                <a:latin typeface="+mj-lt"/>
              </a:rPr>
              <a:t>irreversible brain damage from </a:t>
            </a:r>
            <a:r>
              <a:rPr lang="en-US" dirty="0" smtClean="0">
                <a:latin typeface="+mj-lt"/>
              </a:rPr>
              <a:t>anoxia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INDICATION CPR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marL="0" indent="0" algn="l" rtl="0">
              <a:buNone/>
            </a:pPr>
            <a:r>
              <a:rPr lang="en-US" dirty="0" smtClean="0"/>
              <a:t>1- </a:t>
            </a:r>
            <a:r>
              <a:rPr lang="en-US" dirty="0"/>
              <a:t>Cardiac </a:t>
            </a:r>
            <a:r>
              <a:rPr lang="en-US" dirty="0" smtClean="0"/>
              <a:t>arrest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2- Respiratory </a:t>
            </a:r>
            <a:r>
              <a:rPr lang="en-US" dirty="0" smtClean="0"/>
              <a:t>arrest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3-Combination of both</a:t>
            </a:r>
          </a:p>
          <a:p>
            <a:pPr marL="0" indent="0" algn="l" rtl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93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/>
              <a:t> Definition of Cardiac arrest: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dirty="0"/>
              <a:t>It is loss of </a:t>
            </a:r>
            <a:r>
              <a:rPr lang="en-US" dirty="0">
                <a:solidFill>
                  <a:srgbClr val="FF0000"/>
                </a:solidFill>
              </a:rPr>
              <a:t>cardiac function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breathing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loss of consciousness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 smtClean="0"/>
              <a:t>Causes of cardiac arrest </a:t>
            </a:r>
            <a:r>
              <a:rPr lang="ar-IQ" b="1" dirty="0"/>
              <a:t> </a:t>
            </a:r>
            <a:r>
              <a:rPr lang="en-US" b="1" dirty="0" smtClean="0"/>
              <a:t>6H 6T</a:t>
            </a:r>
            <a:endParaRPr lang="en-US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9" b="50000"/>
          <a:stretch/>
        </p:blipFill>
        <p:spPr>
          <a:xfrm>
            <a:off x="251520" y="3356992"/>
            <a:ext cx="4000770" cy="30416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211960" y="3412743"/>
            <a:ext cx="4927600" cy="30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1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phases of CPR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40960" cy="5076564"/>
          </a:xfrm>
        </p:spPr>
      </p:pic>
    </p:spTree>
    <p:extLst>
      <p:ext uri="{BB962C8B-B14F-4D97-AF65-F5344CB8AC3E}">
        <p14:creationId xmlns:p14="http://schemas.microsoft.com/office/powerpoint/2010/main" val="208413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84576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What is basic life support (</a:t>
            </a:r>
            <a:r>
              <a:rPr lang="en-US" sz="3200" dirty="0" smtClean="0">
                <a:solidFill>
                  <a:srgbClr val="FF0000"/>
                </a:solidFill>
              </a:rPr>
              <a:t>BLS</a:t>
            </a:r>
            <a:r>
              <a:rPr lang="en-US" sz="3200" dirty="0" smtClean="0"/>
              <a:t>)?</a:t>
            </a:r>
          </a:p>
          <a:p>
            <a:pPr algn="l" rtl="0"/>
            <a:r>
              <a:rPr lang="en-US" sz="3200" dirty="0" smtClean="0"/>
              <a:t> </a:t>
            </a:r>
            <a:r>
              <a:rPr lang="en-US" sz="3200" dirty="0"/>
              <a:t>It is life support </a:t>
            </a:r>
            <a:r>
              <a:rPr lang="en-US" sz="3200" dirty="0">
                <a:solidFill>
                  <a:srgbClr val="FF0000"/>
                </a:solidFill>
              </a:rPr>
              <a:t>without</a:t>
            </a:r>
            <a:r>
              <a:rPr lang="en-US" sz="3200" dirty="0"/>
              <a:t> the use of </a:t>
            </a:r>
            <a:r>
              <a:rPr lang="en-US" sz="3200" dirty="0" smtClean="0">
                <a:solidFill>
                  <a:srgbClr val="FF0000"/>
                </a:solidFill>
              </a:rPr>
              <a:t>special </a:t>
            </a:r>
            <a:r>
              <a:rPr lang="en-US" sz="3200" dirty="0">
                <a:solidFill>
                  <a:srgbClr val="FF0000"/>
                </a:solidFill>
              </a:rPr>
              <a:t>equipment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</a:p>
          <a:p>
            <a:pPr algn="l" rtl="0"/>
            <a:endParaRPr lang="en-US" sz="3200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algn="l" rtl="0"/>
            <a:r>
              <a:rPr lang="en-US" sz="3200" dirty="0"/>
              <a:t> What is Advanced Life Support (</a:t>
            </a:r>
            <a:r>
              <a:rPr lang="en-US" sz="3200" dirty="0">
                <a:solidFill>
                  <a:srgbClr val="FF0000"/>
                </a:solidFill>
              </a:rPr>
              <a:t>ACLS</a:t>
            </a:r>
            <a:r>
              <a:rPr lang="en-US" sz="3200" dirty="0"/>
              <a:t>)?</a:t>
            </a:r>
          </a:p>
          <a:p>
            <a:pPr marL="0" indent="0" algn="l" rtl="0">
              <a:buNone/>
            </a:pPr>
            <a:r>
              <a:rPr lang="en-US" sz="3200" dirty="0" smtClean="0"/>
              <a:t> </a:t>
            </a:r>
            <a:r>
              <a:rPr lang="en-US" sz="3200" dirty="0"/>
              <a:t>It is life support </a:t>
            </a:r>
            <a:r>
              <a:rPr lang="en-US" sz="3200" dirty="0">
                <a:solidFill>
                  <a:srgbClr val="FF0000"/>
                </a:solidFill>
              </a:rPr>
              <a:t>with </a:t>
            </a:r>
            <a:r>
              <a:rPr lang="en-US" sz="3200" dirty="0"/>
              <a:t>the use of </a:t>
            </a:r>
            <a:r>
              <a:rPr lang="en-US" sz="3200" dirty="0" smtClean="0">
                <a:solidFill>
                  <a:srgbClr val="FF0000"/>
                </a:solidFill>
              </a:rPr>
              <a:t>special </a:t>
            </a:r>
            <a:r>
              <a:rPr lang="en-US" sz="3200" dirty="0">
                <a:solidFill>
                  <a:srgbClr val="FF0000"/>
                </a:solidFill>
              </a:rPr>
              <a:t>equipment </a:t>
            </a:r>
            <a:r>
              <a:rPr lang="en-US" sz="3200" dirty="0"/>
              <a:t>(</a:t>
            </a:r>
            <a:r>
              <a:rPr lang="en-US" sz="3200" dirty="0" err="1"/>
              <a:t>eg</a:t>
            </a:r>
            <a:r>
              <a:rPr lang="en-US" sz="3200" dirty="0"/>
              <a:t>. </a:t>
            </a:r>
            <a:r>
              <a:rPr lang="en-US" sz="3200" dirty="0">
                <a:solidFill>
                  <a:srgbClr val="FF0000"/>
                </a:solidFill>
              </a:rPr>
              <a:t>Airway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endotracheal tube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defibrillator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8055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BLS / Basic </a:t>
            </a:r>
            <a:r>
              <a:rPr lang="en-US" dirty="0"/>
              <a:t>Life Support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96855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three basic parts of CPR are easily remembered as "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CAB</a:t>
            </a:r>
            <a:r>
              <a:rPr lang="en-US" dirty="0">
                <a:latin typeface="+mj-lt"/>
              </a:rPr>
              <a:t>": </a:t>
            </a:r>
            <a:r>
              <a:rPr lang="en-US" b="1" dirty="0">
                <a:latin typeface="+mj-lt"/>
              </a:rPr>
              <a:t>C for compressions, A for airway, and B for breathing</a:t>
            </a:r>
            <a:r>
              <a:rPr lang="en-US" dirty="0">
                <a:latin typeface="+mj-lt"/>
              </a:rPr>
              <a:t>. C is for compressions. Chest compressions can help the flow of blood to the heart, brain, and other </a:t>
            </a:r>
            <a:r>
              <a:rPr lang="en-US" dirty="0" smtClean="0">
                <a:latin typeface="+mj-lt"/>
              </a:rPr>
              <a:t>organs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-Early recognition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1-Check the victim response (are you Ok)?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2-no breathing or </a:t>
            </a:r>
            <a:r>
              <a:rPr lang="en-US" dirty="0" smtClean="0">
                <a:latin typeface="+mj-lt"/>
              </a:rPr>
              <a:t>normal </a:t>
            </a:r>
            <a:r>
              <a:rPr lang="en-US" dirty="0">
                <a:latin typeface="+mj-lt"/>
              </a:rPr>
              <a:t>breathing (only gasping)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3- no pulse felt within 10 seconds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-CPR sequence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1-C-</a:t>
            </a:r>
            <a:r>
              <a:rPr lang="en-US" dirty="0">
                <a:latin typeface="+mj-lt"/>
              </a:rPr>
              <a:t>chest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compressions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2-A-</a:t>
            </a:r>
            <a:r>
              <a:rPr lang="en-US" dirty="0">
                <a:latin typeface="+mj-lt"/>
              </a:rPr>
              <a:t>airway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3-B-</a:t>
            </a:r>
            <a:r>
              <a:rPr lang="en-US" dirty="0">
                <a:latin typeface="+mj-lt"/>
              </a:rPr>
              <a:t>Breathing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8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7" b="17157"/>
          <a:stretch/>
        </p:blipFill>
        <p:spPr>
          <a:xfrm>
            <a:off x="-9844" y="1484784"/>
            <a:ext cx="9144000" cy="45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smtClean="0"/>
              <a:t>Compression technique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96752"/>
            <a:ext cx="8697144" cy="547260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+mj-lt"/>
              </a:rPr>
              <a:t>1-petient most be placed on a hard surface </a:t>
            </a:r>
          </a:p>
          <a:p>
            <a:r>
              <a:rPr lang="en-US" b="1" dirty="0" smtClean="0">
                <a:latin typeface="+mj-lt"/>
              </a:rPr>
              <a:t>2-the palm of one hand is placed in the concavity of the lower half of the sternum . (2) fingers above the xiphoid process ( avoid </a:t>
            </a:r>
            <a:r>
              <a:rPr lang="en-US" b="1" dirty="0" err="1" smtClean="0">
                <a:latin typeface="+mj-lt"/>
              </a:rPr>
              <a:t>xiphisternal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juction</a:t>
            </a:r>
            <a:r>
              <a:rPr lang="en-US" b="1" dirty="0" smtClean="0">
                <a:latin typeface="+mj-lt"/>
              </a:rPr>
              <a:t> – fracture and injury)</a:t>
            </a:r>
          </a:p>
          <a:p>
            <a:r>
              <a:rPr lang="en-US" b="1" dirty="0" smtClean="0">
                <a:latin typeface="+mj-lt"/>
              </a:rPr>
              <a:t>3- sternum must be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depressed at least 5 cm in adults 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2-4 cm in children </a:t>
            </a:r>
            <a:r>
              <a:rPr lang="en-US" b="1" dirty="0" smtClean="0">
                <a:latin typeface="+mj-lt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1-2 cm in infant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3-preformed at a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rate of 100-120/ min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4- compression to ventilation ratio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 -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single rescuer = 30:2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 -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Tow rescuer = chest compression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Must not be interrupted for ventilation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  - 2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minutes = </a:t>
            </a:r>
            <a:r>
              <a:rPr lang="en-US" b="1" dirty="0" smtClean="0">
                <a:latin typeface="+mj-lt"/>
              </a:rPr>
              <a:t>5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cycles 30:2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  - Ensure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: rate , depth , recoil 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49" y="4509120"/>
            <a:ext cx="3053598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1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</TotalTime>
  <Words>443</Words>
  <Application>Microsoft Office PowerPoint</Application>
  <PresentationFormat>عرض على الشاشة (3:4)‏</PresentationFormat>
  <Paragraphs>80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تدفق</vt:lpstr>
      <vt:lpstr>ICU</vt:lpstr>
      <vt:lpstr>عرض تقديمي في PowerPoint</vt:lpstr>
      <vt:lpstr>عرض تقديمي في PowerPoint</vt:lpstr>
      <vt:lpstr> Definition of Cardiac arrest: </vt:lpstr>
      <vt:lpstr>phases of CPR</vt:lpstr>
      <vt:lpstr>عرض تقديمي في PowerPoint</vt:lpstr>
      <vt:lpstr>BLS / Basic Life Support</vt:lpstr>
      <vt:lpstr>عرض تقديمي في PowerPoint</vt:lpstr>
      <vt:lpstr>Compression technique</vt:lpstr>
      <vt:lpstr>Airway</vt:lpstr>
      <vt:lpstr>Breathing</vt:lpstr>
      <vt:lpstr>Assessment of restoration of breathing and circulation </vt:lpstr>
      <vt:lpstr>Signs of restored ventilation and circulation include: </vt:lpstr>
      <vt:lpstr>When to terminate BLS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ICU</dc:title>
  <dc:creator>hp</dc:creator>
  <cp:lastModifiedBy>Maher</cp:lastModifiedBy>
  <cp:revision>24</cp:revision>
  <dcterms:created xsi:type="dcterms:W3CDTF">2022-12-12T18:18:40Z</dcterms:created>
  <dcterms:modified xsi:type="dcterms:W3CDTF">2023-10-15T19:35:50Z</dcterms:modified>
</cp:coreProperties>
</file>