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275" r:id="rId2"/>
    <p:sldId id="274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34965-ABF5-4514-ADFE-4A6C0D1E9302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A9332-1166-482B-8591-9E7DA9F5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5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A9332-1166-482B-8591-9E7DA9F5DE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01/04/1445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art" TargetMode="External"/><Relationship Id="rId2" Type="http://schemas.openxmlformats.org/officeDocument/2006/relationships/hyperlink" Target="https://en.wikipedia.org/wiki/Cardiac_arre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ICU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" y="5029200"/>
            <a:ext cx="4114800" cy="1447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200" b="1" dirty="0" smtClean="0"/>
              <a:t>Anesthesia </a:t>
            </a:r>
            <a:r>
              <a:rPr lang="en-US" sz="3200" b="1" dirty="0"/>
              <a:t>Technologist</a:t>
            </a:r>
            <a:br>
              <a:rPr lang="en-US" sz="3200" b="1" dirty="0"/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Karrar</a:t>
            </a:r>
            <a:r>
              <a:rPr lang="en-US" sz="4000" b="1" u="sng" dirty="0">
                <a:solidFill>
                  <a:schemeClr val="tx2">
                    <a:lumMod val="90000"/>
                  </a:schemeClr>
                </a:solidFill>
              </a:rPr>
              <a:t> Nader AL-</a:t>
            </a:r>
            <a:r>
              <a:rPr lang="en-US" sz="4000" b="1" u="sng" dirty="0" err="1">
                <a:solidFill>
                  <a:schemeClr val="tx2">
                    <a:lumMod val="90000"/>
                  </a:schemeClr>
                </a:solidFill>
              </a:rPr>
              <a:t>Taie</a:t>
            </a:r>
            <a:endParaRPr lang="en-US" sz="3200" b="1" u="sng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4572000" y="5029200"/>
            <a:ext cx="4343400" cy="1600200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Anesthesia Technologist</a:t>
            </a:r>
            <a:br>
              <a:rPr lang="en-US" sz="3200" b="1" dirty="0" smtClean="0"/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BCS. Anesthesia. and IC</a:t>
            </a:r>
            <a: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ar-IQ" sz="2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diploma. Community health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Muneer</a:t>
            </a:r>
            <a:r>
              <a:rPr lang="en-US" sz="4000" b="1" u="sng" dirty="0" smtClean="0">
                <a:solidFill>
                  <a:schemeClr val="tx2">
                    <a:lumMod val="90000"/>
                  </a:schemeClr>
                </a:solidFill>
              </a:rPr>
              <a:t> Salman </a:t>
            </a: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</a:rPr>
              <a:t>Hasan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2286000" y="3581400"/>
            <a:ext cx="4114800" cy="1143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L5-2</a:t>
            </a:r>
            <a:endParaRPr lang="en-US" sz="3200" b="1" u="sng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1765" cy="233463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3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6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Shock Energy for </a:t>
            </a:r>
            <a:r>
              <a:rPr lang="en-US" b="1" dirty="0" smtClean="0"/>
              <a:t>Defibrillation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24536"/>
          </a:xfrm>
        </p:spPr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sz="3600" dirty="0"/>
              <a:t> </a:t>
            </a:r>
            <a:r>
              <a:rPr lang="en-US" sz="3600" b="1" dirty="0">
                <a:latin typeface="+mj-lt"/>
              </a:rPr>
              <a:t>Biphasic: </a:t>
            </a:r>
            <a:r>
              <a:rPr lang="en-US" sz="3600" dirty="0" smtClean="0">
                <a:latin typeface="+mj-lt"/>
              </a:rPr>
              <a:t>Manufacturer </a:t>
            </a:r>
            <a:r>
              <a:rPr lang="en-US" sz="3600" dirty="0">
                <a:latin typeface="+mj-lt"/>
              </a:rPr>
              <a:t>recommendation (</a:t>
            </a:r>
            <a:r>
              <a:rPr lang="en-US" sz="3600" dirty="0" err="1">
                <a:latin typeface="+mj-lt"/>
              </a:rPr>
              <a:t>eg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initial dose of 120-200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J </a:t>
            </a:r>
            <a:r>
              <a:rPr lang="en-US" sz="3600" dirty="0" smtClean="0">
                <a:latin typeface="+mj-lt"/>
              </a:rPr>
              <a:t>if </a:t>
            </a:r>
            <a:r>
              <a:rPr lang="en-US" sz="3600" dirty="0">
                <a:latin typeface="+mj-lt"/>
              </a:rPr>
              <a:t>unknown use maximum </a:t>
            </a:r>
            <a:r>
              <a:rPr lang="en-US" sz="3600" dirty="0" smtClean="0">
                <a:latin typeface="+mj-lt"/>
              </a:rPr>
              <a:t>available Second and </a:t>
            </a:r>
            <a:r>
              <a:rPr lang="en-US" sz="3600" dirty="0">
                <a:latin typeface="+mj-lt"/>
              </a:rPr>
              <a:t>subsequent doses should be equivalent, and </a:t>
            </a:r>
            <a:r>
              <a:rPr lang="en-US" sz="3600" dirty="0" smtClean="0">
                <a:latin typeface="+mj-lt"/>
              </a:rPr>
              <a:t>higher doses </a:t>
            </a:r>
            <a:r>
              <a:rPr lang="en-US" sz="3600" dirty="0">
                <a:latin typeface="+mj-lt"/>
              </a:rPr>
              <a:t>may be considered.</a:t>
            </a:r>
          </a:p>
          <a:p>
            <a:pPr algn="l" rtl="0"/>
            <a:endParaRPr lang="en-US" sz="3600" dirty="0">
              <a:latin typeface="+mj-lt"/>
            </a:endParaRPr>
          </a:p>
          <a:p>
            <a:pPr algn="l" rtl="0"/>
            <a:r>
              <a:rPr lang="en-US" sz="3600" dirty="0">
                <a:latin typeface="+mj-lt"/>
              </a:rPr>
              <a:t> </a:t>
            </a:r>
            <a:r>
              <a:rPr lang="en-US" sz="3600" b="1" dirty="0" smtClean="0">
                <a:latin typeface="+mj-lt"/>
              </a:rPr>
              <a:t>Monophasic</a:t>
            </a:r>
            <a:r>
              <a:rPr lang="en-US" sz="3600" dirty="0" smtClean="0">
                <a:latin typeface="+mj-lt"/>
              </a:rPr>
              <a:t>:360 J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18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Drug Therapy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772816"/>
            <a:ext cx="8686800" cy="4551784"/>
          </a:xfrm>
        </p:spPr>
        <p:txBody>
          <a:bodyPr>
            <a:normAutofit fontScale="85000" lnSpcReduction="10000"/>
          </a:bodyPr>
          <a:lstStyle/>
          <a:p>
            <a:pPr algn="l" rtl="0"/>
            <a:endParaRPr lang="en-US" dirty="0"/>
          </a:p>
          <a:p>
            <a:pPr algn="l" rtl="0"/>
            <a:r>
              <a:rPr lang="en-US" sz="3600" dirty="0">
                <a:latin typeface="+mj-lt"/>
              </a:rPr>
              <a:t> </a:t>
            </a:r>
            <a:r>
              <a:rPr lang="en-US" sz="3600" b="1" dirty="0">
                <a:latin typeface="+mj-lt"/>
              </a:rPr>
              <a:t>Epinephrine</a:t>
            </a:r>
            <a:r>
              <a:rPr lang="en-US" sz="3600" dirty="0">
                <a:latin typeface="+mj-lt"/>
              </a:rPr>
              <a:t> IV/IO dose</a:t>
            </a:r>
            <a:r>
              <a:rPr lang="en-US" sz="3600" dirty="0" smtClean="0">
                <a:latin typeface="+mj-lt"/>
              </a:rPr>
              <a:t>:  </a:t>
            </a:r>
            <a:r>
              <a:rPr lang="en-US" sz="3600" dirty="0">
                <a:latin typeface="+mj-lt"/>
              </a:rPr>
              <a:t>1 mg </a:t>
            </a:r>
            <a:r>
              <a:rPr lang="en-US" sz="3600" dirty="0" smtClean="0">
                <a:latin typeface="+mj-lt"/>
              </a:rPr>
              <a:t>every 3-5 </a:t>
            </a:r>
            <a:r>
              <a:rPr lang="en-US" sz="3600" dirty="0">
                <a:latin typeface="+mj-lt"/>
              </a:rPr>
              <a:t>minutes</a:t>
            </a:r>
          </a:p>
          <a:p>
            <a:pPr algn="l" rtl="0"/>
            <a:endParaRPr lang="en-US" sz="3600" dirty="0">
              <a:latin typeface="+mj-lt"/>
            </a:endParaRPr>
          </a:p>
          <a:p>
            <a:pPr algn="l" rtl="0"/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Amiodarone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IV/IO </a:t>
            </a:r>
            <a:r>
              <a:rPr lang="en-US" sz="3600" dirty="0" smtClean="0">
                <a:latin typeface="+mj-lt"/>
              </a:rPr>
              <a:t>dose: First </a:t>
            </a:r>
            <a:r>
              <a:rPr lang="en-US" sz="3600" dirty="0">
                <a:latin typeface="+mj-lt"/>
              </a:rPr>
              <a:t>dose</a:t>
            </a:r>
            <a:r>
              <a:rPr lang="en-US" sz="3600" dirty="0" smtClean="0">
                <a:latin typeface="+mj-lt"/>
              </a:rPr>
              <a:t>: 300 </a:t>
            </a:r>
            <a:r>
              <a:rPr lang="en-US" sz="3600" dirty="0">
                <a:latin typeface="+mj-lt"/>
              </a:rPr>
              <a:t>mg </a:t>
            </a:r>
            <a:r>
              <a:rPr lang="en-US" sz="3600" dirty="0" smtClean="0">
                <a:latin typeface="+mj-lt"/>
              </a:rPr>
              <a:t>bolus </a:t>
            </a:r>
          </a:p>
          <a:p>
            <a:pPr marL="0" indent="0" algn="l" rtl="0">
              <a:buNone/>
            </a:pPr>
            <a:r>
              <a:rPr lang="en-US" sz="3600" dirty="0" smtClean="0">
                <a:latin typeface="+mj-lt"/>
              </a:rPr>
              <a:t>     -Second </a:t>
            </a:r>
            <a:r>
              <a:rPr lang="en-US" sz="3600" dirty="0">
                <a:latin typeface="+mj-lt"/>
              </a:rPr>
              <a:t>dose: 150mg</a:t>
            </a:r>
          </a:p>
          <a:p>
            <a:pPr algn="l" rtl="0"/>
            <a:endParaRPr lang="en-US" sz="3600" dirty="0">
              <a:latin typeface="+mj-lt"/>
            </a:endParaRPr>
          </a:p>
          <a:p>
            <a:pPr algn="l" rtl="0"/>
            <a:r>
              <a:rPr lang="en-US" sz="3600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Lidocaine</a:t>
            </a:r>
            <a:r>
              <a:rPr lang="en-US" sz="3600" dirty="0">
                <a:latin typeface="+mj-lt"/>
              </a:rPr>
              <a:t> IV/IO </a:t>
            </a:r>
            <a:r>
              <a:rPr lang="en-US" sz="3600" dirty="0" smtClean="0">
                <a:latin typeface="+mj-lt"/>
              </a:rPr>
              <a:t>dose: First </a:t>
            </a:r>
            <a:r>
              <a:rPr lang="en-US" sz="3600" dirty="0">
                <a:latin typeface="+mj-lt"/>
              </a:rPr>
              <a:t>dose: 1-1.5 mg/kg.</a:t>
            </a:r>
          </a:p>
          <a:p>
            <a:pPr marL="0" indent="0" algn="l" rtl="0">
              <a:buNone/>
            </a:pPr>
            <a:r>
              <a:rPr lang="en-US" sz="3600" dirty="0" smtClean="0">
                <a:latin typeface="+mj-lt"/>
              </a:rPr>
              <a:t>     -Second </a:t>
            </a:r>
            <a:r>
              <a:rPr lang="en-US" sz="3600" dirty="0">
                <a:latin typeface="+mj-lt"/>
              </a:rPr>
              <a:t>dose:0.5-0.75mg/kg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47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Advanced Airway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25658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Endotracheal intubation or </a:t>
            </a:r>
            <a:r>
              <a:rPr lang="en-US" sz="3200" dirty="0" err="1" smtClean="0">
                <a:latin typeface="+mj-lt"/>
              </a:rPr>
              <a:t>supraglottic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advanced airway</a:t>
            </a:r>
          </a:p>
          <a:p>
            <a:pPr algn="l" rtl="0"/>
            <a:endParaRPr lang="en-US" sz="3200" dirty="0">
              <a:latin typeface="+mj-lt"/>
            </a:endParaRPr>
          </a:p>
          <a:p>
            <a:pPr algn="l" rtl="0"/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wave form </a:t>
            </a:r>
            <a:r>
              <a:rPr lang="en-US" sz="3200" dirty="0" err="1" smtClean="0">
                <a:latin typeface="+mj-lt"/>
              </a:rPr>
              <a:t>capnogram</a:t>
            </a:r>
            <a:r>
              <a:rPr lang="en-US" sz="3200" dirty="0" smtClean="0">
                <a:latin typeface="+mj-lt"/>
              </a:rPr>
              <a:t> or </a:t>
            </a:r>
            <a:r>
              <a:rPr lang="en-US" sz="3200" dirty="0" err="1" smtClean="0">
                <a:latin typeface="+mj-lt"/>
              </a:rPr>
              <a:t>capnometry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to confirm and </a:t>
            </a:r>
            <a:r>
              <a:rPr lang="en-US" sz="3200" dirty="0" smtClean="0">
                <a:latin typeface="+mj-lt"/>
              </a:rPr>
              <a:t>monitor ET tube </a:t>
            </a:r>
            <a:r>
              <a:rPr lang="en-US" sz="3200" dirty="0" err="1" smtClean="0">
                <a:latin typeface="+mj-lt"/>
              </a:rPr>
              <a:t>replesment</a:t>
            </a:r>
            <a:endParaRPr lang="en-US" sz="3200" dirty="0">
              <a:latin typeface="+mj-lt"/>
            </a:endParaRPr>
          </a:p>
          <a:p>
            <a:pPr algn="l" rtl="0"/>
            <a:endParaRPr lang="en-US" sz="3200" dirty="0">
              <a:latin typeface="+mj-lt"/>
            </a:endParaRPr>
          </a:p>
          <a:p>
            <a:pPr algn="l" rtl="0"/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Once advanced </a:t>
            </a:r>
            <a:r>
              <a:rPr lang="en-US" sz="3200" dirty="0">
                <a:latin typeface="+mj-lt"/>
              </a:rPr>
              <a:t>airway in place give 1 breath every 6 seconds (10 breaths/min) with </a:t>
            </a:r>
            <a:r>
              <a:rPr lang="en-US" sz="3200" dirty="0" smtClean="0">
                <a:latin typeface="+mj-lt"/>
              </a:rPr>
              <a:t>continuous </a:t>
            </a:r>
            <a:r>
              <a:rPr lang="en-US" sz="3200" dirty="0">
                <a:latin typeface="+mj-lt"/>
              </a:rPr>
              <a:t>chest compressions</a:t>
            </a:r>
          </a:p>
        </p:txBody>
      </p:sp>
    </p:spTree>
    <p:extLst>
      <p:ext uri="{BB962C8B-B14F-4D97-AF65-F5344CB8AC3E}">
        <p14:creationId xmlns:p14="http://schemas.microsoft.com/office/powerpoint/2010/main" val="4289102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Return of Spontaneous Circulation (ROSC)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263752"/>
          </a:xfrm>
        </p:spPr>
        <p:txBody>
          <a:bodyPr>
            <a:normAutofit fontScale="92500" lnSpcReduction="20000"/>
          </a:bodyPr>
          <a:lstStyle/>
          <a:p>
            <a:pPr algn="l" rtl="0"/>
            <a:endParaRPr lang="en-US" b="1" dirty="0">
              <a:latin typeface="+mj-lt"/>
            </a:endParaRPr>
          </a:p>
          <a:p>
            <a:pPr algn="l" rtl="0"/>
            <a:r>
              <a:rPr lang="en-US" sz="3900" b="1" dirty="0" smtClean="0">
                <a:latin typeface="+mj-lt"/>
              </a:rPr>
              <a:t>1- </a:t>
            </a:r>
            <a:r>
              <a:rPr lang="en-US" sz="3900" b="1" dirty="0">
                <a:latin typeface="+mj-lt"/>
              </a:rPr>
              <a:t>Pulse and blood pressure</a:t>
            </a:r>
          </a:p>
          <a:p>
            <a:pPr algn="l" rtl="0"/>
            <a:endParaRPr lang="en-US" sz="3900" b="1" dirty="0">
              <a:latin typeface="+mj-lt"/>
            </a:endParaRPr>
          </a:p>
          <a:p>
            <a:pPr algn="l" rtl="0"/>
            <a:r>
              <a:rPr lang="en-US" sz="3900" b="1" dirty="0">
                <a:latin typeface="+mj-lt"/>
              </a:rPr>
              <a:t> </a:t>
            </a:r>
            <a:r>
              <a:rPr lang="en-US" sz="3900" b="1" dirty="0" smtClean="0">
                <a:latin typeface="+mj-lt"/>
              </a:rPr>
              <a:t>2-Abrupt </a:t>
            </a:r>
            <a:r>
              <a:rPr lang="en-US" sz="3900" b="1" dirty="0">
                <a:latin typeface="+mj-lt"/>
              </a:rPr>
              <a:t>sustained </a:t>
            </a:r>
            <a:r>
              <a:rPr lang="en-US" sz="3900" b="1" dirty="0">
                <a:solidFill>
                  <a:srgbClr val="FF0000"/>
                </a:solidFill>
                <a:latin typeface="+mj-lt"/>
              </a:rPr>
              <a:t>increase in PETCO</a:t>
            </a:r>
            <a:r>
              <a:rPr lang="en-US" sz="3900" b="1" dirty="0">
                <a:latin typeface="+mj-lt"/>
              </a:rPr>
              <a:t>, (typically </a:t>
            </a:r>
            <a:r>
              <a:rPr lang="en-US" sz="3900" b="1" dirty="0" smtClean="0">
                <a:latin typeface="+mj-lt"/>
              </a:rPr>
              <a:t>&gt;40 </a:t>
            </a:r>
            <a:r>
              <a:rPr lang="en-US" sz="3900" b="1" dirty="0">
                <a:latin typeface="+mj-lt"/>
              </a:rPr>
              <a:t>mm Hg)</a:t>
            </a:r>
          </a:p>
          <a:p>
            <a:pPr algn="l" rtl="0"/>
            <a:endParaRPr lang="en-US" sz="3900" b="1" dirty="0">
              <a:latin typeface="+mj-lt"/>
            </a:endParaRPr>
          </a:p>
          <a:p>
            <a:pPr algn="l" rtl="0"/>
            <a:r>
              <a:rPr lang="en-US" sz="3900" b="1" dirty="0" smtClean="0">
                <a:latin typeface="+mj-lt"/>
              </a:rPr>
              <a:t>3- </a:t>
            </a:r>
            <a:r>
              <a:rPr lang="en-US" sz="3900" b="1" dirty="0">
                <a:latin typeface="+mj-lt"/>
              </a:rPr>
              <a:t>Spontaneous arterial pressure waves with </a:t>
            </a:r>
            <a:r>
              <a:rPr lang="en-US" sz="3900" b="1" dirty="0" smtClean="0">
                <a:latin typeface="+mj-lt"/>
              </a:rPr>
              <a:t>intra-arterial </a:t>
            </a:r>
            <a:r>
              <a:rPr lang="en-US" sz="3900" b="1" dirty="0">
                <a:latin typeface="+mj-lt"/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253549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Reversible Causes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9" b="50000"/>
          <a:stretch/>
        </p:blipFill>
        <p:spPr>
          <a:xfrm>
            <a:off x="179512" y="2554445"/>
            <a:ext cx="4451565" cy="338437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921822" y="2708919"/>
            <a:ext cx="5215632" cy="32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1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47037"/>
          </a:xfrm>
        </p:spPr>
      </p:pic>
    </p:spTree>
    <p:extLst>
      <p:ext uri="{BB962C8B-B14F-4D97-AF65-F5344CB8AC3E}">
        <p14:creationId xmlns:p14="http://schemas.microsoft.com/office/powerpoint/2010/main" val="219129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29597" r="30934" b="15018"/>
          <a:stretch/>
        </p:blipFill>
        <p:spPr bwMode="auto">
          <a:xfrm>
            <a:off x="55373" y="1412776"/>
            <a:ext cx="908862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511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20513" r="18819" b="6960"/>
          <a:stretch/>
        </p:blipFill>
        <p:spPr bwMode="auto">
          <a:xfrm>
            <a:off x="248305" y="980728"/>
            <a:ext cx="8792308" cy="49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45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t="17876" r="31841" b="5933"/>
          <a:stretch/>
        </p:blipFill>
        <p:spPr bwMode="auto">
          <a:xfrm>
            <a:off x="-3246" y="10891"/>
            <a:ext cx="9147246" cy="688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32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4" y="0"/>
            <a:ext cx="9263064" cy="7178875"/>
          </a:xfrm>
        </p:spPr>
      </p:pic>
    </p:spTree>
    <p:extLst>
      <p:ext uri="{BB962C8B-B14F-4D97-AF65-F5344CB8AC3E}">
        <p14:creationId xmlns:p14="http://schemas.microsoft.com/office/powerpoint/2010/main" val="108829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5631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/>
              <a:t> </a:t>
            </a:r>
            <a:endParaRPr lang="en-US" sz="6600" b="1" smtClean="0"/>
          </a:p>
          <a:p>
            <a:pPr marL="0" indent="0" algn="ctr">
              <a:buNone/>
            </a:pPr>
            <a:r>
              <a:rPr lang="en-US" sz="6600" b="1" smtClean="0"/>
              <a:t>CPR </a:t>
            </a:r>
            <a:endParaRPr lang="en-US" sz="6600" b="1" dirty="0" smtClean="0"/>
          </a:p>
          <a:p>
            <a:pPr marL="0" indent="0" algn="ctr">
              <a:buNone/>
            </a:pPr>
            <a:r>
              <a:rPr lang="en-US" sz="6000" b="1" dirty="0" smtClean="0"/>
              <a:t>Advanced </a:t>
            </a:r>
            <a:r>
              <a:rPr lang="en-US" sz="6000" b="1" dirty="0"/>
              <a:t>Life Support </a:t>
            </a:r>
            <a:endParaRPr lang="en-US" sz="6000" b="1" dirty="0" smtClean="0"/>
          </a:p>
          <a:p>
            <a:pPr marL="0" indent="0" algn="ctr">
              <a:buNone/>
            </a:pPr>
            <a:r>
              <a:rPr lang="en-US" sz="6600" b="1" dirty="0" smtClean="0"/>
              <a:t>(</a:t>
            </a:r>
            <a:r>
              <a:rPr lang="en-US" sz="6600" b="1" dirty="0"/>
              <a:t>ALS)</a:t>
            </a:r>
            <a:endParaRPr lang="en-US" sz="6600" dirty="0"/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3869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Shockable</a:t>
            </a:r>
            <a:r>
              <a:rPr lang="en-US" dirty="0"/>
              <a:t> rhythms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+mj-lt"/>
              </a:rPr>
              <a:t>one </a:t>
            </a:r>
            <a:r>
              <a:rPr lang="en-US" dirty="0">
                <a:latin typeface="+mj-lt"/>
              </a:rPr>
              <a:t>of advance life support equipment that we use in </a:t>
            </a:r>
            <a:r>
              <a:rPr lang="en-US" dirty="0" smtClean="0">
                <a:latin typeface="+mj-lt"/>
              </a:rPr>
              <a:t>CPR </a:t>
            </a:r>
            <a:r>
              <a:rPr lang="en-US" dirty="0">
                <a:latin typeface="+mj-lt"/>
              </a:rPr>
              <a:t>that is depend on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ECG reading </a:t>
            </a:r>
            <a:r>
              <a:rPr lang="en-US" dirty="0">
                <a:latin typeface="+mj-lt"/>
              </a:rPr>
              <a:t>to the heart </a:t>
            </a:r>
            <a:r>
              <a:rPr lang="en-US" dirty="0" smtClean="0">
                <a:latin typeface="+mj-lt"/>
              </a:rPr>
              <a:t>rhythm</a:t>
            </a:r>
          </a:p>
          <a:p>
            <a:pPr algn="l" rtl="0"/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Shockable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rhythms  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1-Ventricular Fibrillation</a:t>
            </a:r>
          </a:p>
          <a:p>
            <a:pPr algn="l" rtl="0"/>
            <a:r>
              <a:rPr lang="en-US" dirty="0" smtClean="0">
                <a:latin typeface="+mj-lt"/>
              </a:rPr>
              <a:t>2-ventricular tachycardia</a:t>
            </a:r>
          </a:p>
          <a:p>
            <a:pPr algn="l" rtl="0"/>
            <a:r>
              <a:rPr lang="en-US" b="1" dirty="0" err="1">
                <a:solidFill>
                  <a:srgbClr val="FF0000"/>
                </a:solidFill>
                <a:latin typeface="+mj-lt"/>
              </a:rPr>
              <a:t>nonshockable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rhythms</a:t>
            </a:r>
            <a:endParaRPr lang="en-US" b="1" dirty="0" smtClean="0">
              <a:solidFill>
                <a:srgbClr val="FF0000"/>
              </a:solidFill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1-pulseless </a:t>
            </a:r>
            <a:r>
              <a:rPr lang="en-US" dirty="0">
                <a:latin typeface="+mj-lt"/>
              </a:rPr>
              <a:t>electrical activity (PEA) </a:t>
            </a:r>
            <a:endParaRPr lang="en-US" dirty="0" smtClean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2- </a:t>
            </a:r>
            <a:r>
              <a:rPr lang="en-US" dirty="0" err="1">
                <a:latin typeface="+mj-lt"/>
              </a:rPr>
              <a:t>asystole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994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Ventricular fibrillation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+mj-lt"/>
              </a:rPr>
              <a:t>Ventricular </a:t>
            </a:r>
            <a:r>
              <a:rPr lang="en-US" dirty="0">
                <a:latin typeface="+mj-lt"/>
              </a:rPr>
              <a:t>fibrillation is </a:t>
            </a:r>
            <a:r>
              <a:rPr lang="en-US" b="1" dirty="0">
                <a:latin typeface="+mj-lt"/>
              </a:rPr>
              <a:t>a type of irregular heart rhythm (arrhythmia)</a:t>
            </a:r>
            <a:r>
              <a:rPr lang="en-US" dirty="0">
                <a:latin typeface="+mj-lt"/>
              </a:rPr>
              <a:t>. During ventricular fibrillation, the lower heart chambers contract in a very rapid and uncoordinated manner. As a result, the heart doesn't pump blood to the rest of the body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1128"/>
            <a:ext cx="84249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Ventricular tachycardia (VT or V-</a:t>
            </a:r>
            <a:r>
              <a:rPr lang="en-US" dirty="0" err="1"/>
              <a:t>tach</a:t>
            </a:r>
            <a:r>
              <a:rPr lang="en-US" dirty="0"/>
              <a:t>) 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latin typeface="+mj-lt"/>
              </a:rPr>
              <a:t> </a:t>
            </a:r>
            <a:r>
              <a:rPr lang="en-US" b="1" dirty="0">
                <a:latin typeface="+mj-lt"/>
              </a:rPr>
              <a:t>a type of abnormal heart rhythm, or arrhythmia</a:t>
            </a:r>
            <a:r>
              <a:rPr lang="en-US" dirty="0">
                <a:latin typeface="+mj-lt"/>
              </a:rPr>
              <a:t>. It occurs when the lower chamber of the heart beats too fast to pump well and the body doesn't receive enough oxygenated blood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7"/>
            <a:ext cx="8496944" cy="25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/>
              <a:t> </a:t>
            </a:r>
            <a:r>
              <a:rPr lang="en-US" b="1" dirty="0" err="1" smtClean="0"/>
              <a:t>Asystole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05883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Asystole</a:t>
            </a:r>
            <a:r>
              <a:rPr lang="en-US" dirty="0">
                <a:latin typeface="+mj-lt"/>
              </a:rPr>
              <a:t> is the most serious form of </a:t>
            </a:r>
            <a:r>
              <a:rPr lang="en-US" dirty="0">
                <a:latin typeface="+mj-lt"/>
                <a:hlinkClick r:id="rId2" tooltip="Cardiac arrest"/>
              </a:rPr>
              <a:t>cardiac arrest</a:t>
            </a:r>
            <a:r>
              <a:rPr lang="en-US" dirty="0">
                <a:latin typeface="+mj-lt"/>
              </a:rPr>
              <a:t> and is usually irreversible. Also referred to as </a:t>
            </a:r>
            <a:r>
              <a:rPr lang="en-US" b="1" dirty="0">
                <a:latin typeface="+mj-lt"/>
              </a:rPr>
              <a:t>cardiac </a:t>
            </a:r>
            <a:r>
              <a:rPr lang="en-US" b="1" dirty="0" err="1">
                <a:latin typeface="+mj-lt"/>
              </a:rPr>
              <a:t>flatline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asystole</a:t>
            </a:r>
            <a:r>
              <a:rPr lang="en-US" dirty="0">
                <a:latin typeface="+mj-lt"/>
              </a:rPr>
              <a:t> is the state of total </a:t>
            </a:r>
            <a:r>
              <a:rPr lang="en-US" dirty="0" smtClean="0">
                <a:latin typeface="+mj-lt"/>
              </a:rPr>
              <a:t>cessation (stop) </a:t>
            </a:r>
            <a:r>
              <a:rPr lang="en-US" dirty="0">
                <a:latin typeface="+mj-lt"/>
              </a:rPr>
              <a:t>of electrical activity from the </a:t>
            </a:r>
            <a:r>
              <a:rPr lang="en-US" dirty="0">
                <a:latin typeface="+mj-lt"/>
                <a:hlinkClick r:id="rId3" tooltip="Heart"/>
              </a:rPr>
              <a:t>heart</a:t>
            </a:r>
            <a:r>
              <a:rPr lang="en-US" dirty="0">
                <a:latin typeface="+mj-lt"/>
              </a:rPr>
              <a:t>, which means no tissue contraction from the heart muscle and therefore no blood flow to the rest of the body</a:t>
            </a:r>
            <a:r>
              <a:rPr lang="en-US" dirty="0" smtClean="0">
                <a:latin typeface="+mj-lt"/>
              </a:rPr>
              <a:t>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1" y="4725144"/>
            <a:ext cx="910725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6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Pulseless Electrical Activity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latin typeface="+mj-lt"/>
              </a:rPr>
              <a:t>PEA/ can lead to cardiac arrest</a:t>
            </a:r>
            <a:r>
              <a:rPr lang="en-US" dirty="0">
                <a:latin typeface="+mj-lt"/>
              </a:rPr>
              <a:t>. The difference is that with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PEA, your heart still has some detectable electrical activity</a:t>
            </a:r>
            <a:r>
              <a:rPr lang="en-US" dirty="0">
                <a:latin typeface="+mj-lt"/>
              </a:rPr>
              <a:t>.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With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asystole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, there's no electrical activity to detect</a:t>
            </a:r>
          </a:p>
          <a:p>
            <a:pPr algn="l" rtl="0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819"/>
          <a:stretch/>
        </p:blipFill>
        <p:spPr>
          <a:xfrm>
            <a:off x="1691680" y="3665620"/>
            <a:ext cx="5655136" cy="32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86303" cy="6165304"/>
          </a:xfrm>
        </p:spPr>
      </p:pic>
    </p:spTree>
    <p:extLst>
      <p:ext uri="{BB962C8B-B14F-4D97-AF65-F5344CB8AC3E}">
        <p14:creationId xmlns:p14="http://schemas.microsoft.com/office/powerpoint/2010/main" val="213862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CPR Quality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+mj-lt"/>
              </a:rPr>
              <a:t>1-Push hard at lest 2 inch 5 cm and fast 100-120/min and allow complete chest recoil  </a:t>
            </a:r>
          </a:p>
          <a:p>
            <a:pPr algn="l" rtl="0"/>
            <a:r>
              <a:rPr lang="en-US" dirty="0" smtClean="0">
                <a:latin typeface="+mj-lt"/>
              </a:rPr>
              <a:t>2- </a:t>
            </a:r>
            <a:r>
              <a:rPr lang="en-US" dirty="0">
                <a:latin typeface="+mj-lt"/>
              </a:rPr>
              <a:t>Minimize interruptions in </a:t>
            </a:r>
            <a:r>
              <a:rPr lang="en-US" dirty="0" smtClean="0">
                <a:latin typeface="+mj-lt"/>
              </a:rPr>
              <a:t>compressions</a:t>
            </a:r>
          </a:p>
          <a:p>
            <a:pPr algn="l" rtl="0"/>
            <a:r>
              <a:rPr lang="en-US" dirty="0" smtClean="0">
                <a:latin typeface="+mj-lt"/>
              </a:rPr>
              <a:t>3- </a:t>
            </a:r>
            <a:r>
              <a:rPr lang="en-US" dirty="0">
                <a:latin typeface="+mj-lt"/>
              </a:rPr>
              <a:t>Avoid excessive ventilation</a:t>
            </a:r>
            <a:r>
              <a:rPr lang="en-US" dirty="0" smtClean="0">
                <a:latin typeface="+mj-lt"/>
              </a:rPr>
              <a:t>.</a:t>
            </a:r>
          </a:p>
          <a:p>
            <a:pPr algn="l" rtl="0"/>
            <a:r>
              <a:rPr lang="en-US" dirty="0" smtClean="0">
                <a:latin typeface="+mj-lt"/>
              </a:rPr>
              <a:t>4-Change </a:t>
            </a:r>
            <a:r>
              <a:rPr lang="en-US" dirty="0">
                <a:latin typeface="+mj-lt"/>
              </a:rPr>
              <a:t>compressor every 2 minutes, or sooner if fatigued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5-If no advanced airway 30:2 compression-ventilation ratio</a:t>
            </a:r>
            <a:endParaRPr lang="en-US" dirty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6-Quantitative waveform </a:t>
            </a:r>
            <a:r>
              <a:rPr lang="en-US" dirty="0" err="1" smtClean="0">
                <a:latin typeface="+mj-lt"/>
              </a:rPr>
              <a:t>capnography</a:t>
            </a:r>
            <a:endParaRPr lang="en-US" dirty="0">
              <a:latin typeface="+mj-lt"/>
            </a:endParaRP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-</a:t>
            </a:r>
            <a:r>
              <a:rPr lang="en-US" dirty="0">
                <a:solidFill>
                  <a:srgbClr val="FF0000"/>
                </a:solidFill>
              </a:rPr>
              <a:t>if </a:t>
            </a:r>
            <a:r>
              <a:rPr lang="en-US" dirty="0" smtClean="0">
                <a:solidFill>
                  <a:srgbClr val="FF0000"/>
                </a:solidFill>
              </a:rPr>
              <a:t>ET-CO2, </a:t>
            </a:r>
            <a:r>
              <a:rPr lang="en-US" dirty="0">
                <a:solidFill>
                  <a:srgbClr val="FF0000"/>
                </a:solidFill>
              </a:rPr>
              <a:t>is low or decreasing reassess CPR quality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92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328</Words>
  <Application>Microsoft Office PowerPoint</Application>
  <PresentationFormat>عرض على الشاشة (3:4)‏</PresentationFormat>
  <Paragraphs>62</Paragraphs>
  <Slides>19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تدفق</vt:lpstr>
      <vt:lpstr>ICU</vt:lpstr>
      <vt:lpstr>عرض تقديمي في PowerPoint</vt:lpstr>
      <vt:lpstr>Shockable rhythms</vt:lpstr>
      <vt:lpstr>Ventricular fibrillation</vt:lpstr>
      <vt:lpstr>Ventricular tachycardia (VT or V-tach) </vt:lpstr>
      <vt:lpstr> Asystole</vt:lpstr>
      <vt:lpstr>Pulseless Electrical Activity</vt:lpstr>
      <vt:lpstr>عرض تقديمي في PowerPoint</vt:lpstr>
      <vt:lpstr>CPR Quality</vt:lpstr>
      <vt:lpstr>Shock Energy for Defibrillation</vt:lpstr>
      <vt:lpstr>Drug Therapy </vt:lpstr>
      <vt:lpstr>Advanced Airway </vt:lpstr>
      <vt:lpstr>Return of Spontaneous Circulation (ROSC) </vt:lpstr>
      <vt:lpstr>Reversible Causes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Maher</cp:lastModifiedBy>
  <cp:revision>21</cp:revision>
  <dcterms:created xsi:type="dcterms:W3CDTF">2022-12-20T17:23:16Z</dcterms:created>
  <dcterms:modified xsi:type="dcterms:W3CDTF">2023-10-15T19:37:28Z</dcterms:modified>
</cp:coreProperties>
</file>