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3" r:id="rId2"/>
    <p:sldId id="271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70" r:id="rId11"/>
    <p:sldId id="263" r:id="rId12"/>
    <p:sldId id="264" r:id="rId13"/>
    <p:sldId id="266" r:id="rId14"/>
    <p:sldId id="268" r:id="rId15"/>
    <p:sldId id="265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L</a:t>
            </a:r>
            <a:r>
              <a:rPr lang="ar-IQ" sz="3200" b="1" dirty="0" smtClean="0"/>
              <a:t>8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137323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/>
              <a:t>stress </a:t>
            </a:r>
            <a:r>
              <a:rPr lang="en-US" sz="5400" b="1" dirty="0" smtClean="0"/>
              <a:t>ulcer</a:t>
            </a:r>
            <a:endParaRPr lang="ar-IQ" sz="5400" b="1" dirty="0" smtClean="0"/>
          </a:p>
          <a:p>
            <a:pPr marL="0" indent="0" algn="ctr" rtl="0">
              <a:buNone/>
            </a:pPr>
            <a:r>
              <a:rPr lang="en-US" sz="5400" b="1" dirty="0" smtClean="0"/>
              <a:t>Stress related mucosal injury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0753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1029" y="116632"/>
            <a:ext cx="8229600" cy="1143000"/>
          </a:xfrm>
        </p:spPr>
        <p:txBody>
          <a:bodyPr/>
          <a:lstStyle/>
          <a:p>
            <a:r>
              <a:rPr lang="en-US" b="1" dirty="0"/>
              <a:t>stress ulcer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302433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stress </a:t>
            </a:r>
            <a:r>
              <a:rPr lang="en-US" dirty="0"/>
              <a:t>ulceration is defined as </a:t>
            </a:r>
            <a:r>
              <a:rPr lang="en-US" b="1" dirty="0"/>
              <a:t>ulceration of the upper gastrointestinal (GI) tract (esophagus, stomach, duodenum) that occurs due to </a:t>
            </a:r>
            <a:r>
              <a:rPr lang="en-US" b="1" dirty="0" smtClean="0"/>
              <a:t>hospitalization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Stress ulcers are multiple, </a:t>
            </a:r>
            <a:r>
              <a:rPr lang="en-US" b="1" dirty="0" smtClean="0"/>
              <a:t>superficial erosions </a:t>
            </a:r>
            <a:r>
              <a:rPr lang="en-US" dirty="0" smtClean="0"/>
              <a:t>which occur mainly in </a:t>
            </a:r>
            <a:r>
              <a:rPr lang="en-US" b="1" dirty="0" smtClean="0"/>
              <a:t>the fundus and body of the stomach</a:t>
            </a:r>
            <a:r>
              <a:rPr lang="en-US" dirty="0" smtClean="0"/>
              <a:t>. They develop after </a:t>
            </a:r>
            <a:r>
              <a:rPr lang="en-US" b="1" dirty="0" smtClean="0"/>
              <a:t>shock, sepsis, and trauma</a:t>
            </a:r>
            <a:r>
              <a:rPr lang="en-US" dirty="0" smtClean="0"/>
              <a:t> and </a:t>
            </a:r>
            <a:r>
              <a:rPr lang="en-US" sz="2800" dirty="0"/>
              <a:t>A </a:t>
            </a:r>
            <a:r>
              <a:rPr lang="en-US" sz="2800" b="1" dirty="0"/>
              <a:t>long period of bed rest or sitting for a long time </a:t>
            </a:r>
          </a:p>
          <a:p>
            <a:pPr algn="l" rtl="0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96477"/>
            <a:ext cx="4640677" cy="27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b="1" dirty="0"/>
              <a:t> stress ulcers caused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405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Stress </a:t>
            </a:r>
            <a:r>
              <a:rPr lang="en-US" dirty="0"/>
              <a:t>ulcers form </a:t>
            </a:r>
            <a:r>
              <a:rPr lang="en-US" b="1" dirty="0"/>
              <a:t>when physical stress </a:t>
            </a:r>
            <a:r>
              <a:rPr lang="en-US" b="1" dirty="0">
                <a:solidFill>
                  <a:srgbClr val="FF0000"/>
                </a:solidFill>
              </a:rPr>
              <a:t>changes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acid levels in the stomach</a:t>
            </a:r>
            <a:r>
              <a:rPr lang="en-US" b="1" dirty="0"/>
              <a:t>, which </a:t>
            </a:r>
            <a:r>
              <a:rPr lang="en-US" b="1" dirty="0">
                <a:solidFill>
                  <a:srgbClr val="FF0000"/>
                </a:solidFill>
              </a:rPr>
              <a:t>damages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lining of the stomach</a:t>
            </a:r>
            <a:r>
              <a:rPr lang="en-US" dirty="0"/>
              <a:t>. There are different types of stress ulcers, including </a:t>
            </a:r>
            <a:r>
              <a:rPr lang="en-US" b="1" dirty="0"/>
              <a:t>Curling ulcers </a:t>
            </a:r>
            <a:r>
              <a:rPr lang="en-US" dirty="0"/>
              <a:t>seen in people with </a:t>
            </a:r>
            <a:r>
              <a:rPr lang="en-US" b="1" dirty="0"/>
              <a:t>severe burns </a:t>
            </a:r>
            <a:r>
              <a:rPr lang="en-US" dirty="0"/>
              <a:t>and </a:t>
            </a:r>
            <a:r>
              <a:rPr lang="en-US" b="1" dirty="0"/>
              <a:t>Cushing ulcers </a:t>
            </a:r>
            <a:r>
              <a:rPr lang="en-US" dirty="0"/>
              <a:t>seen in people with </a:t>
            </a:r>
            <a:r>
              <a:rPr lang="en-US" b="1" dirty="0"/>
              <a:t>severe brain </a:t>
            </a:r>
            <a:r>
              <a:rPr lang="en-US" b="1" dirty="0" smtClean="0"/>
              <a:t>injury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72947"/>
            <a:ext cx="3577580" cy="23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Risk factors for stress ulcer bleeding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Mechanical </a:t>
            </a:r>
            <a:r>
              <a:rPr lang="en-US" dirty="0">
                <a:latin typeface="+mj-lt"/>
              </a:rPr>
              <a:t>ventilation (&gt;48hr).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Coagulopathy (platelets 1.5 or PTT&gt;2x control)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Burns involving &gt;30% of the body surface.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Circulatory shock.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Sever sepsis.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Traumatic brain and spinal cord injury.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Renal failure.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Steroid therapy.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Multisystem trauma.</a:t>
            </a:r>
          </a:p>
        </p:txBody>
      </p:sp>
    </p:spTree>
    <p:extLst>
      <p:ext uri="{BB962C8B-B14F-4D97-AF65-F5344CB8AC3E}">
        <p14:creationId xmlns:p14="http://schemas.microsoft.com/office/powerpoint/2010/main" val="14623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404664"/>
            <a:ext cx="9144509" cy="6096340"/>
          </a:xfrm>
        </p:spPr>
      </p:pic>
    </p:spTree>
    <p:extLst>
      <p:ext uri="{BB962C8B-B14F-4D97-AF65-F5344CB8AC3E}">
        <p14:creationId xmlns:p14="http://schemas.microsoft.com/office/powerpoint/2010/main" val="61960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Preventive measures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latin typeface="+mj-lt"/>
              </a:rPr>
              <a:t>The goal of prophylaxis for stress ulcer is not to be preventing their appearance but to prevent clinical significant bleeding from these lesions</a:t>
            </a:r>
          </a:p>
          <a:p>
            <a:pPr algn="l" rtl="0"/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Anti-histamine type-2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 Ranitidine     H2 blocker     IV     20mg every 12 hr.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Famotidine    H2 blocker     IV     50MG every 8 hr. </a:t>
            </a:r>
          </a:p>
          <a:p>
            <a:pPr algn="l" rtl="0"/>
            <a:r>
              <a:rPr lang="en-US" b="1" dirty="0" smtClean="0">
                <a:latin typeface="+mj-lt"/>
              </a:rPr>
              <a:t>Proton pump inhibitors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Omeprazole PPI       NG      20mg once daily.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Lansoprazole</a:t>
            </a:r>
            <a:r>
              <a:rPr lang="en-US" dirty="0" smtClean="0">
                <a:latin typeface="+mj-lt"/>
              </a:rPr>
              <a:t> PPI     NG     30mg once daily.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Pantoprazole PPI      IV       40mg once daily.</a:t>
            </a:r>
          </a:p>
          <a:p>
            <a:pPr algn="l" rtl="0"/>
            <a:r>
              <a:rPr lang="en-US" b="1" dirty="0" err="1" smtClean="0">
                <a:latin typeface="+mj-lt"/>
              </a:rPr>
              <a:t>Cytoprotective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Sucralfate</a:t>
            </a:r>
            <a:endParaRPr lang="en-US" b="1" dirty="0" smtClean="0">
              <a:latin typeface="+mj-lt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 protectant              NG       1gram every 6 </a:t>
            </a:r>
            <a:r>
              <a:rPr lang="en-US" dirty="0" err="1" smtClean="0">
                <a:latin typeface="+mj-lt"/>
              </a:rPr>
              <a:t>hr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23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8"/>
          <a:stretch/>
        </p:blipFill>
        <p:spPr>
          <a:xfrm>
            <a:off x="14108" y="-2382"/>
            <a:ext cx="9129892" cy="6800434"/>
          </a:xfrm>
        </p:spPr>
      </p:pic>
    </p:spTree>
    <p:extLst>
      <p:ext uri="{BB962C8B-B14F-4D97-AF65-F5344CB8AC3E}">
        <p14:creationId xmlns:p14="http://schemas.microsoft.com/office/powerpoint/2010/main" val="14961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5400" b="1" dirty="0" smtClean="0"/>
              <a:t>DVT</a:t>
            </a:r>
          </a:p>
          <a:p>
            <a:pPr marL="0" indent="0" algn="ctr" rtl="0">
              <a:buNone/>
            </a:pPr>
            <a:r>
              <a:rPr lang="en-US" sz="5400" b="1" dirty="0" smtClean="0"/>
              <a:t>Deep vein thrombosis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1879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6" y="476672"/>
            <a:ext cx="9234558" cy="5688632"/>
          </a:xfrm>
        </p:spPr>
      </p:pic>
    </p:spTree>
    <p:extLst>
      <p:ext uri="{BB962C8B-B14F-4D97-AF65-F5344CB8AC3E}">
        <p14:creationId xmlns:p14="http://schemas.microsoft.com/office/powerpoint/2010/main" val="15092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vein thrombosis (DVT)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</a:t>
            </a:r>
            <a:r>
              <a:rPr lang="en-US" dirty="0"/>
              <a:t> </a:t>
            </a:r>
            <a:r>
              <a:rPr lang="en-US" b="1" dirty="0"/>
              <a:t>a medical condition that occurs when a blood clot forms in a deep vein</a:t>
            </a:r>
            <a:r>
              <a:rPr lang="en-US" dirty="0"/>
              <a:t>. These clots usually develop in the lower leg, thigh, or pelvis, but they can also occur in the arm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404220" cy="309634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2725595" cy="31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Causes of Deep Vein Thrombosis (DVT)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Surgery</a:t>
            </a:r>
            <a:r>
              <a:rPr lang="en-US" sz="3200" dirty="0"/>
              <a:t>, </a:t>
            </a:r>
            <a:r>
              <a:rPr lang="en-US" sz="3200" dirty="0" smtClean="0"/>
              <a:t>particularly </a:t>
            </a:r>
            <a:r>
              <a:rPr lang="en-US" sz="3200" dirty="0"/>
              <a:t>surgery of the hip or leg, </a:t>
            </a:r>
            <a:r>
              <a:rPr lang="en-US" sz="3200" dirty="0" smtClean="0"/>
              <a:t>or abdominal </a:t>
            </a:r>
            <a:r>
              <a:rPr lang="en-US" sz="3200" dirty="0"/>
              <a:t>surgery</a:t>
            </a:r>
            <a:r>
              <a:rPr lang="en-US" sz="3200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/>
              <a:t>Trauma or bone fracture. </a:t>
            </a:r>
            <a:endParaRPr lang="en-US" sz="32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A </a:t>
            </a:r>
            <a:r>
              <a:rPr lang="en-US" sz="3200" dirty="0"/>
              <a:t>long period of bed rest or sitting for a long time </a:t>
            </a:r>
            <a:endParaRPr lang="en-US" sz="32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Cancer</a:t>
            </a:r>
            <a:r>
              <a:rPr lang="en-US" sz="3200" dirty="0"/>
              <a:t>. </a:t>
            </a:r>
            <a:endParaRPr lang="en-US" sz="32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Pregnancy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842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what </a:t>
            </a:r>
            <a:r>
              <a:rPr lang="en-US" b="1" dirty="0"/>
              <a:t>is DVT </a:t>
            </a:r>
            <a:r>
              <a:rPr lang="en-US" b="1" dirty="0" smtClean="0"/>
              <a:t>classification?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DVT is classified as </a:t>
            </a:r>
            <a:r>
              <a:rPr lang="en-US" b="1" dirty="0"/>
              <a:t>acute when the clots are developing or have recently developed, </a:t>
            </a:r>
            <a:endParaRPr lang="en-US" b="1" dirty="0" smtClean="0"/>
          </a:p>
          <a:p>
            <a:pPr algn="l" rtl="0"/>
            <a:r>
              <a:rPr lang="en-US" b="1" dirty="0" smtClean="0"/>
              <a:t>whereas </a:t>
            </a:r>
            <a:r>
              <a:rPr lang="en-US" b="1" dirty="0"/>
              <a:t>chronic DVT persists more than 28 days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Differences </a:t>
            </a:r>
            <a:r>
              <a:rPr lang="en-US" dirty="0"/>
              <a:t>between these two types of DVT can be seen with </a:t>
            </a:r>
            <a:r>
              <a:rPr lang="en-US" b="1" dirty="0"/>
              <a:t>ultrasound</a:t>
            </a:r>
            <a:r>
              <a:rPr lang="en-US" dirty="0"/>
              <a:t>. An episode of VTE after an initial one is classified as recurrent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6" y="332656"/>
            <a:ext cx="9175316" cy="6192359"/>
          </a:xfrm>
        </p:spPr>
      </p:pic>
    </p:spTree>
    <p:extLst>
      <p:ext uri="{BB962C8B-B14F-4D97-AF65-F5344CB8AC3E}">
        <p14:creationId xmlns:p14="http://schemas.microsoft.com/office/powerpoint/2010/main" val="96637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are </a:t>
            </a:r>
            <a:r>
              <a:rPr lang="en-US" b="1" dirty="0" smtClean="0"/>
              <a:t>risk </a:t>
            </a:r>
            <a:r>
              <a:rPr lang="en-US" b="1" dirty="0"/>
              <a:t>factors for DVT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overweight </a:t>
            </a:r>
            <a:r>
              <a:rPr lang="en-US" dirty="0"/>
              <a:t>or obese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family </a:t>
            </a:r>
            <a:r>
              <a:rPr lang="en-US" dirty="0"/>
              <a:t>history of </a:t>
            </a:r>
            <a:r>
              <a:rPr lang="en-US" dirty="0" smtClean="0"/>
              <a:t>DVT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pulmonary embolisms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clotting </a:t>
            </a:r>
            <a:r>
              <a:rPr lang="en-US" dirty="0"/>
              <a:t>disorders.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smoker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91389"/>
            <a:ext cx="3466611" cy="34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 DVT in ICU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935480"/>
            <a:ext cx="9036496" cy="487789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aspirin</a:t>
            </a:r>
            <a:r>
              <a:rPr lang="en-US" b="1" dirty="0"/>
              <a:t> may be helpful in preventing DVT in such patients</a:t>
            </a:r>
            <a:r>
              <a:rPr lang="en-US" dirty="0"/>
              <a:t>. When anticoagulation is contraindicated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There are three main types of anticoagulant medications: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Vitamin K antagonists.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Direct Oral Anticoagulants (DOACs)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molecular weight heparins (LMWH)</a:t>
            </a:r>
          </a:p>
          <a:p>
            <a:pPr algn="l" rtl="0"/>
            <a:r>
              <a:rPr lang="en-US" b="1" dirty="0" smtClean="0"/>
              <a:t> mechanical </a:t>
            </a:r>
            <a:r>
              <a:rPr lang="en-US" b="1" dirty="0" err="1" smtClean="0"/>
              <a:t>thromboprophylaxis</a:t>
            </a:r>
            <a:r>
              <a:rPr lang="en-US" b="1" dirty="0" smtClean="0"/>
              <a:t> using either</a:t>
            </a:r>
            <a:r>
              <a:rPr lang="en-US" dirty="0" smtClean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graduated </a:t>
            </a:r>
            <a:r>
              <a:rPr lang="en-US" dirty="0"/>
              <a:t>compression stockings (GCS)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intermittent pneumatic compression (IPC) may be proposed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26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2045</TotalTime>
  <Words>313</Words>
  <Application>Microsoft Office PowerPoint</Application>
  <PresentationFormat>عرض على الشاشة (3:4)‏</PresentationFormat>
  <Paragraphs>61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تدفق</vt:lpstr>
      <vt:lpstr>ICU</vt:lpstr>
      <vt:lpstr>عرض تقديمي في PowerPoint</vt:lpstr>
      <vt:lpstr>عرض تقديمي في PowerPoint</vt:lpstr>
      <vt:lpstr>Deep vein thrombosis (DVT) </vt:lpstr>
      <vt:lpstr>Causes of Deep Vein Thrombosis (DVT)</vt:lpstr>
      <vt:lpstr>what is DVT classification?</vt:lpstr>
      <vt:lpstr>عرض تقديمي في PowerPoint</vt:lpstr>
      <vt:lpstr>what are risk factors for DVT?</vt:lpstr>
      <vt:lpstr>prevent DVT in ICU</vt:lpstr>
      <vt:lpstr>عرض تقديمي في PowerPoint</vt:lpstr>
      <vt:lpstr>stress ulcer</vt:lpstr>
      <vt:lpstr> stress ulcers caused</vt:lpstr>
      <vt:lpstr>Risk factors for stress ulcer bleeding </vt:lpstr>
      <vt:lpstr>عرض تقديمي في PowerPoint</vt:lpstr>
      <vt:lpstr>Preventive measures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22</cp:revision>
  <dcterms:created xsi:type="dcterms:W3CDTF">2023-02-08T21:43:21Z</dcterms:created>
  <dcterms:modified xsi:type="dcterms:W3CDTF">2023-11-14T14:09:36Z</dcterms:modified>
</cp:coreProperties>
</file>