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1"/>
  </p:notesMasterIdLst>
  <p:sldIdLst>
    <p:sldId id="276" r:id="rId3"/>
    <p:sldId id="256" r:id="rId4"/>
    <p:sldId id="257" r:id="rId5"/>
    <p:sldId id="258" r:id="rId6"/>
    <p:sldId id="259" r:id="rId7"/>
    <p:sldId id="260" r:id="rId8"/>
    <p:sldId id="264" r:id="rId9"/>
    <p:sldId id="263" r:id="rId10"/>
    <p:sldId id="265" r:id="rId11"/>
    <p:sldId id="266" r:id="rId12"/>
    <p:sldId id="267" r:id="rId13"/>
    <p:sldId id="270" r:id="rId14"/>
    <p:sldId id="268" r:id="rId15"/>
    <p:sldId id="271" r:id="rId16"/>
    <p:sldId id="272" r:id="rId17"/>
    <p:sldId id="273" r:id="rId18"/>
    <p:sldId id="274" r:id="rId19"/>
    <p:sldId id="277"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6CA3DD5-09ED-4258-B333-DB31AFE8103E}" type="datetimeFigureOut">
              <a:rPr lang="en-US" smtClean="0"/>
              <a:t>11/15/2023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C26FF74-AAF4-45E7-A883-BEED5BE3E885}" type="slidenum">
              <a:rPr lang="en-US" smtClean="0"/>
              <a:t>‹#›</a:t>
            </a:fld>
            <a:endParaRPr lang="en-US"/>
          </a:p>
        </p:txBody>
      </p:sp>
    </p:spTree>
    <p:extLst>
      <p:ext uri="{BB962C8B-B14F-4D97-AF65-F5344CB8AC3E}">
        <p14:creationId xmlns:p14="http://schemas.microsoft.com/office/powerpoint/2010/main" val="12008346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C26FF74-AAF4-45E7-A883-BEED5BE3E885}" type="slidenum">
              <a:rPr lang="en-US" smtClean="0"/>
              <a:t>3</a:t>
            </a:fld>
            <a:endParaRPr lang="en-US"/>
          </a:p>
        </p:txBody>
      </p:sp>
    </p:spTree>
    <p:extLst>
      <p:ext uri="{BB962C8B-B14F-4D97-AF65-F5344CB8AC3E}">
        <p14:creationId xmlns:p14="http://schemas.microsoft.com/office/powerpoint/2010/main" val="261115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0C26FF74-AAF4-45E7-A883-BEED5BE3E885}" type="slidenum">
              <a:rPr lang="en-US" smtClean="0"/>
              <a:t>8</a:t>
            </a:fld>
            <a:endParaRPr lang="en-US"/>
          </a:p>
        </p:txBody>
      </p:sp>
    </p:spTree>
    <p:extLst>
      <p:ext uri="{BB962C8B-B14F-4D97-AF65-F5344CB8AC3E}">
        <p14:creationId xmlns:p14="http://schemas.microsoft.com/office/powerpoint/2010/main" val="368257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C26FF74-AAF4-45E7-A883-BEED5BE3E885}" type="slidenum">
              <a:rPr lang="en-US" smtClean="0"/>
              <a:t>14</a:t>
            </a:fld>
            <a:endParaRPr lang="en-US"/>
          </a:p>
        </p:txBody>
      </p:sp>
    </p:spTree>
    <p:extLst>
      <p:ext uri="{BB962C8B-B14F-4D97-AF65-F5344CB8AC3E}">
        <p14:creationId xmlns:p14="http://schemas.microsoft.com/office/powerpoint/2010/main" val="318517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12D8455-DAD0-4327-AC36-FFA7880B571C}" type="datetimeFigureOut">
              <a:rPr lang="en-US" smtClean="0"/>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145719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12D8455-DAD0-4327-AC36-FFA7880B571C}" type="datetimeFigureOut">
              <a:rPr lang="en-US" smtClean="0"/>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124227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12D8455-DAD0-4327-AC36-FFA7880B571C}" type="datetimeFigureOut">
              <a:rPr lang="en-US" smtClean="0"/>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1455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3953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4089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3849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3259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880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3389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8174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998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12D8455-DAD0-4327-AC36-FFA7880B571C}" type="datetimeFigureOut">
              <a:rPr lang="en-US" smtClean="0"/>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331567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781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0115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590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12D8455-DAD0-4327-AC36-FFA7880B571C}" type="datetimeFigureOut">
              <a:rPr lang="en-US" smtClean="0"/>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175725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12D8455-DAD0-4327-AC36-FFA7880B571C}" type="datetimeFigureOut">
              <a:rPr lang="en-US" smtClean="0"/>
              <a:t>11/15/2023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41044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12D8455-DAD0-4327-AC36-FFA7880B571C}" type="datetimeFigureOut">
              <a:rPr lang="en-US" smtClean="0"/>
              <a:t>11/15/2023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201765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12D8455-DAD0-4327-AC36-FFA7880B571C}" type="datetimeFigureOut">
              <a:rPr lang="en-US" smtClean="0"/>
              <a:t>11/15/2023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262291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12D8455-DAD0-4327-AC36-FFA7880B571C}" type="datetimeFigureOut">
              <a:rPr lang="en-US" smtClean="0"/>
              <a:t>11/15/2023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391648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2D8455-DAD0-4327-AC36-FFA7880B571C}" type="datetimeFigureOut">
              <a:rPr lang="en-US" smtClean="0"/>
              <a:t>11/15/2023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138974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2D8455-DAD0-4327-AC36-FFA7880B571C}" type="datetimeFigureOut">
              <a:rPr lang="en-US" smtClean="0"/>
              <a:t>11/15/2023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8879CE8-67DD-41C8-83B4-ACE6C8DE555C}" type="slidenum">
              <a:rPr lang="en-US" smtClean="0"/>
              <a:t>‹#›</a:t>
            </a:fld>
            <a:endParaRPr lang="en-US"/>
          </a:p>
        </p:txBody>
      </p:sp>
    </p:spTree>
    <p:extLst>
      <p:ext uri="{BB962C8B-B14F-4D97-AF65-F5344CB8AC3E}">
        <p14:creationId xmlns:p14="http://schemas.microsoft.com/office/powerpoint/2010/main" val="263124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2D8455-DAD0-4327-AC36-FFA7880B571C}" type="datetimeFigureOut">
              <a:rPr lang="en-US" smtClean="0"/>
              <a:t>11/15/2023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879CE8-67DD-41C8-83B4-ACE6C8DE555C}" type="slidenum">
              <a:rPr lang="en-US" smtClean="0"/>
              <a:t>‹#›</a:t>
            </a:fld>
            <a:endParaRPr lang="en-US"/>
          </a:p>
        </p:txBody>
      </p:sp>
    </p:spTree>
    <p:extLst>
      <p:ext uri="{BB962C8B-B14F-4D97-AF65-F5344CB8AC3E}">
        <p14:creationId xmlns:p14="http://schemas.microsoft.com/office/powerpoint/2010/main" val="340734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03/05/1445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5564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8964488" cy="6480720"/>
          </a:xfrm>
        </p:spPr>
        <p:txBody>
          <a:bodyPr/>
          <a:lstStyle/>
          <a:p>
            <a:endParaRPr lang="en-US" dirty="0"/>
          </a:p>
        </p:txBody>
      </p:sp>
      <p:pic>
        <p:nvPicPr>
          <p:cNvPr id="1057" name="Picture 33" descr="C:\Users\alnaseem\Desktop\صورة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11" y="261938"/>
            <a:ext cx="7742237"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0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79512" y="188640"/>
            <a:ext cx="8964488" cy="2304256"/>
          </a:xfrm>
        </p:spPr>
        <p:txBody>
          <a:bodyPr>
            <a:normAutofit fontScale="85000" lnSpcReduction="10000"/>
          </a:bodyPr>
          <a:lstStyle/>
          <a:p>
            <a:pPr algn="l" rtl="0"/>
            <a:r>
              <a:rPr lang="en-US" sz="3400" b="1" dirty="0">
                <a:solidFill>
                  <a:srgbClr val="FF0000"/>
                </a:solidFill>
              </a:rPr>
              <a:t>Mucosa-associated lymphoid </a:t>
            </a:r>
            <a:r>
              <a:rPr lang="en-US" sz="3400" b="1" dirty="0" smtClean="0">
                <a:solidFill>
                  <a:srgbClr val="FF0000"/>
                </a:solidFill>
              </a:rPr>
              <a:t>tissue: </a:t>
            </a:r>
            <a:r>
              <a:rPr lang="en-US" sz="3400" b="1" dirty="0">
                <a:solidFill>
                  <a:srgbClr val="FF0000"/>
                </a:solidFill>
              </a:rPr>
              <a:t>(MALT</a:t>
            </a:r>
            <a:r>
              <a:rPr lang="en-US" sz="3400" b="1" dirty="0" smtClean="0">
                <a:solidFill>
                  <a:srgbClr val="FF0000"/>
                </a:solidFill>
              </a:rPr>
              <a:t>)    </a:t>
            </a:r>
            <a:r>
              <a:rPr lang="en-US" sz="2600" b="1" dirty="0" smtClean="0">
                <a:solidFill>
                  <a:schemeClr val="tx1">
                    <a:lumMod val="95000"/>
                    <a:lumOff val="5000"/>
                  </a:schemeClr>
                </a:solidFill>
              </a:rPr>
              <a:t>These</a:t>
            </a:r>
            <a:r>
              <a:rPr lang="en-US" sz="2600" b="1" dirty="0" smtClean="0">
                <a:solidFill>
                  <a:srgbClr val="FF0000"/>
                </a:solidFill>
              </a:rPr>
              <a:t> </a:t>
            </a:r>
            <a:r>
              <a:rPr lang="en-US" sz="2600" b="1" dirty="0"/>
              <a:t>are bundles of lymphatic cells, called </a:t>
            </a:r>
            <a:r>
              <a:rPr lang="en-US" sz="2600" b="1" dirty="0">
                <a:solidFill>
                  <a:srgbClr val="FF0000"/>
                </a:solidFill>
              </a:rPr>
              <a:t>lymphatic nodules</a:t>
            </a:r>
            <a:r>
              <a:rPr lang="en-US" sz="2600" b="1" dirty="0"/>
              <a:t>, located within the </a:t>
            </a:r>
            <a:r>
              <a:rPr lang="en-US" sz="2600" b="1" dirty="0">
                <a:solidFill>
                  <a:srgbClr val="FF0000"/>
                </a:solidFill>
              </a:rPr>
              <a:t>mucus membranes </a:t>
            </a:r>
            <a:r>
              <a:rPr lang="en-US" sz="2600" b="1" dirty="0"/>
              <a:t>that line the </a:t>
            </a:r>
            <a:r>
              <a:rPr lang="en-US" sz="2600" b="1" dirty="0">
                <a:solidFill>
                  <a:srgbClr val="0070C0"/>
                </a:solidFill>
              </a:rPr>
              <a:t>gastrointestinal</a:t>
            </a:r>
            <a:r>
              <a:rPr lang="en-US" sz="2600" b="1" dirty="0"/>
              <a:t>, </a:t>
            </a:r>
            <a:r>
              <a:rPr lang="en-US" sz="2600" b="1" dirty="0">
                <a:solidFill>
                  <a:srgbClr val="00B050"/>
                </a:solidFill>
              </a:rPr>
              <a:t>respiratory, </a:t>
            </a:r>
            <a:r>
              <a:rPr lang="en-US" sz="2600" b="1" dirty="0">
                <a:solidFill>
                  <a:srgbClr val="7030A0"/>
                </a:solidFill>
              </a:rPr>
              <a:t>reproductive, </a:t>
            </a:r>
            <a:r>
              <a:rPr lang="en-US" sz="2600" b="1" dirty="0"/>
              <a:t>and </a:t>
            </a:r>
            <a:r>
              <a:rPr lang="en-US" sz="2600" b="1" dirty="0">
                <a:solidFill>
                  <a:srgbClr val="0070C0"/>
                </a:solidFill>
              </a:rPr>
              <a:t>urinary tracts. </a:t>
            </a:r>
            <a:r>
              <a:rPr lang="en-US" sz="2600" b="1" dirty="0"/>
              <a:t>These nodules contain </a:t>
            </a:r>
            <a:r>
              <a:rPr lang="en-US" sz="2600" b="1" dirty="0">
                <a:solidFill>
                  <a:srgbClr val="FF0000"/>
                </a:solidFill>
              </a:rPr>
              <a:t>lymphocytes </a:t>
            </a:r>
            <a:r>
              <a:rPr lang="en-US" sz="2600" b="1" dirty="0"/>
              <a:t>and </a:t>
            </a:r>
            <a:r>
              <a:rPr lang="en-US" sz="2600" b="1" dirty="0">
                <a:solidFill>
                  <a:srgbClr val="FF0000"/>
                </a:solidFill>
              </a:rPr>
              <a:t>macrophages</a:t>
            </a:r>
            <a:r>
              <a:rPr lang="en-US" sz="2600" b="1" dirty="0"/>
              <a:t> which defend against invading bacteria and other pathogens that enter these passages along with food, air, or urine. These nodules can be </a:t>
            </a:r>
            <a:r>
              <a:rPr lang="en-US" sz="2400" b="1" dirty="0"/>
              <a:t>solitary or grouped together in clusters</a:t>
            </a:r>
            <a:r>
              <a:rPr lang="en-US" sz="2400" dirty="0"/>
              <a:t>.</a:t>
            </a:r>
          </a:p>
        </p:txBody>
      </p:sp>
      <p:sp>
        <p:nvSpPr>
          <p:cNvPr id="2" name="مستطيل 1"/>
          <p:cNvSpPr/>
          <p:nvPr/>
        </p:nvSpPr>
        <p:spPr>
          <a:xfrm>
            <a:off x="584799" y="2338971"/>
            <a:ext cx="8280920" cy="2369880"/>
          </a:xfrm>
          <a:prstGeom prst="rect">
            <a:avLst/>
          </a:prstGeom>
        </p:spPr>
        <p:txBody>
          <a:bodyPr wrap="square">
            <a:spAutoFit/>
          </a:bodyPr>
          <a:lstStyle/>
          <a:p>
            <a:pPr algn="l"/>
            <a:r>
              <a:rPr lang="en-US" sz="2800" b="1" dirty="0">
                <a:solidFill>
                  <a:srgbClr val="FF0000"/>
                </a:solidFill>
              </a:rPr>
              <a:t>Lymph nodes</a:t>
            </a:r>
          </a:p>
          <a:p>
            <a:r>
              <a:rPr lang="en-US" sz="2400" b="1" dirty="0"/>
              <a:t>Small bean-shaped glands that produce lymphocytes, filter harmful substances from the tissues, and contain macrophages, which are cells that digest cellular debris, pathogens and other foreign substances. Major groups of lymph nodes are located in the tonsils, adenoids, armpits, neck, groin and mediastinum</a:t>
            </a:r>
            <a:r>
              <a:rPr lang="en-US" dirty="0"/>
              <a:t>.</a:t>
            </a:r>
          </a:p>
        </p:txBody>
      </p:sp>
    </p:spTree>
    <p:extLst>
      <p:ext uri="{BB962C8B-B14F-4D97-AF65-F5344CB8AC3E}">
        <p14:creationId xmlns:p14="http://schemas.microsoft.com/office/powerpoint/2010/main" val="416730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239" y="3361908"/>
            <a:ext cx="4680520" cy="320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t="5691" r="24619" b="71296"/>
          <a:stretch/>
        </p:blipFill>
        <p:spPr bwMode="auto">
          <a:xfrm>
            <a:off x="4788024" y="86581"/>
            <a:ext cx="4176464" cy="276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457200" y="692696"/>
            <a:ext cx="8229600" cy="5433468"/>
          </a:xfrm>
        </p:spPr>
        <p:txBody>
          <a:bodyPr/>
          <a:lstStyle/>
          <a:p>
            <a:pPr marL="0" indent="0">
              <a:buNone/>
            </a:pPr>
            <a:endParaRPr lang="en-US" dirty="0"/>
          </a:p>
          <a:p>
            <a:pPr marL="0" indent="0">
              <a:buNone/>
            </a:pPr>
            <a:endParaRPr lang="en-US" dirty="0" smtClean="0"/>
          </a:p>
          <a:p>
            <a:pPr marL="0" indent="0">
              <a:buNone/>
            </a:pPr>
            <a:r>
              <a:rPr lang="en-US" dirty="0"/>
              <a:t> </a:t>
            </a:r>
          </a:p>
        </p:txBody>
      </p:sp>
      <p:pic>
        <p:nvPicPr>
          <p:cNvPr id="5122" name="Picture 2" descr="C:\Users\alnaseem\Desktop\صورة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14" y="308351"/>
            <a:ext cx="3743325" cy="61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3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480720"/>
          </a:xfrm>
        </p:spPr>
        <p:txBody>
          <a:bodyPr/>
          <a:lstStyle/>
          <a:p>
            <a:pPr marL="0" indent="0" algn="ctr" rtl="0">
              <a:buNone/>
            </a:pPr>
            <a:r>
              <a:rPr lang="en-US" dirty="0" smtClean="0"/>
              <a:t> </a:t>
            </a:r>
            <a:r>
              <a:rPr lang="en-US" sz="2400" b="1" dirty="0" smtClean="0">
                <a:solidFill>
                  <a:srgbClr val="FF0000"/>
                </a:solidFill>
              </a:rPr>
              <a:t>Lymphatic and immune combing forms  </a:t>
            </a:r>
          </a:p>
          <a:p>
            <a:pPr marL="0" indent="0" algn="l" rtl="0">
              <a:buNone/>
            </a:pPr>
            <a:r>
              <a:rPr lang="en-US" sz="2400" b="1" dirty="0" smtClean="0">
                <a:solidFill>
                  <a:srgbClr val="FF0000"/>
                </a:solidFill>
              </a:rPr>
              <a:t>Adenoid/o                </a:t>
            </a:r>
            <a:r>
              <a:rPr lang="en-US" sz="2400" b="1" dirty="0" smtClean="0">
                <a:solidFill>
                  <a:srgbClr val="00B050"/>
                </a:solidFill>
              </a:rPr>
              <a:t>adenoids</a:t>
            </a:r>
            <a:r>
              <a:rPr lang="en-US" sz="2400" b="1" dirty="0" smtClean="0">
                <a:solidFill>
                  <a:srgbClr val="FF0000"/>
                </a:solidFill>
              </a:rPr>
              <a:t>                  </a:t>
            </a:r>
            <a:r>
              <a:rPr lang="en-US" sz="2400" b="1" dirty="0" err="1" smtClean="0">
                <a:solidFill>
                  <a:srgbClr val="FF0000"/>
                </a:solidFill>
              </a:rPr>
              <a:t>Rhen</a:t>
            </a:r>
            <a:r>
              <a:rPr lang="en-US" sz="2400" b="1" dirty="0" smtClean="0">
                <a:solidFill>
                  <a:srgbClr val="FF0000"/>
                </a:solidFill>
              </a:rPr>
              <a:t>/o           </a:t>
            </a:r>
            <a:r>
              <a:rPr lang="en-US" sz="2400" b="1" dirty="0" smtClean="0">
                <a:solidFill>
                  <a:srgbClr val="92D050"/>
                </a:solidFill>
              </a:rPr>
              <a:t>nose</a:t>
            </a:r>
            <a:r>
              <a:rPr lang="en-US" sz="2400" b="1" dirty="0" smtClean="0">
                <a:solidFill>
                  <a:srgbClr val="FF0000"/>
                </a:solidFill>
              </a:rPr>
              <a:t>       </a:t>
            </a:r>
          </a:p>
          <a:p>
            <a:pPr marL="0" indent="0" algn="l" rtl="0">
              <a:buNone/>
            </a:pPr>
            <a:r>
              <a:rPr lang="en-US" sz="2400" b="1" dirty="0" err="1" smtClean="0">
                <a:solidFill>
                  <a:srgbClr val="FF0000"/>
                </a:solidFill>
              </a:rPr>
              <a:t>Immun</a:t>
            </a:r>
            <a:r>
              <a:rPr lang="en-US" sz="2400" b="1" dirty="0" smtClean="0">
                <a:solidFill>
                  <a:srgbClr val="FF0000"/>
                </a:solidFill>
              </a:rPr>
              <a:t>/o                    </a:t>
            </a:r>
            <a:r>
              <a:rPr lang="en-US" sz="2400" b="1" dirty="0" smtClean="0">
                <a:solidFill>
                  <a:srgbClr val="00B050"/>
                </a:solidFill>
              </a:rPr>
              <a:t>protection                </a:t>
            </a:r>
            <a:r>
              <a:rPr lang="en-US" sz="2400" b="1" dirty="0" err="1" smtClean="0">
                <a:solidFill>
                  <a:srgbClr val="FF0000"/>
                </a:solidFill>
              </a:rPr>
              <a:t>nas</a:t>
            </a:r>
            <a:r>
              <a:rPr lang="en-US" sz="2400" b="1" dirty="0" smtClean="0">
                <a:solidFill>
                  <a:srgbClr val="FF0000"/>
                </a:solidFill>
              </a:rPr>
              <a:t>/o</a:t>
            </a:r>
            <a:r>
              <a:rPr lang="en-US" sz="2400" b="1" dirty="0" smtClean="0">
                <a:solidFill>
                  <a:srgbClr val="00B050"/>
                </a:solidFill>
              </a:rPr>
              <a:t>              nose  </a:t>
            </a:r>
          </a:p>
          <a:p>
            <a:pPr marL="0" indent="0" algn="l" rtl="0">
              <a:buNone/>
            </a:pPr>
            <a:r>
              <a:rPr lang="en-US" sz="2400" b="1" dirty="0" err="1" smtClean="0">
                <a:solidFill>
                  <a:srgbClr val="FF0000"/>
                </a:solidFill>
              </a:rPr>
              <a:t>Lymphlo</a:t>
            </a:r>
            <a:r>
              <a:rPr lang="en-US" sz="2400" b="1" dirty="0" smtClean="0">
                <a:solidFill>
                  <a:srgbClr val="FF0000"/>
                </a:solidFill>
              </a:rPr>
              <a:t>                      </a:t>
            </a:r>
            <a:r>
              <a:rPr lang="en-US" sz="2400" b="1" dirty="0" smtClean="0">
                <a:solidFill>
                  <a:srgbClr val="00B050"/>
                </a:solidFill>
              </a:rPr>
              <a:t>lymph                      </a:t>
            </a:r>
            <a:r>
              <a:rPr lang="en-US" sz="2400" b="1" dirty="0" err="1" smtClean="0">
                <a:solidFill>
                  <a:srgbClr val="FF0000"/>
                </a:solidFill>
              </a:rPr>
              <a:t>Axill</a:t>
            </a:r>
            <a:r>
              <a:rPr lang="en-US" sz="2400" b="1" dirty="0" smtClean="0">
                <a:solidFill>
                  <a:srgbClr val="FF0000"/>
                </a:solidFill>
              </a:rPr>
              <a:t>/o</a:t>
            </a:r>
            <a:r>
              <a:rPr lang="en-US" sz="2400" b="1" dirty="0" smtClean="0">
                <a:solidFill>
                  <a:srgbClr val="00B050"/>
                </a:solidFill>
              </a:rPr>
              <a:t>            axilla   </a:t>
            </a:r>
          </a:p>
          <a:p>
            <a:pPr marL="0" indent="0" algn="l" rtl="0">
              <a:buNone/>
            </a:pPr>
            <a:r>
              <a:rPr lang="en-US" sz="2400" b="1" dirty="0" err="1" smtClean="0">
                <a:solidFill>
                  <a:srgbClr val="FF0000"/>
                </a:solidFill>
              </a:rPr>
              <a:t>Lymphaden</a:t>
            </a:r>
            <a:r>
              <a:rPr lang="en-US" sz="2400" b="1" dirty="0" smtClean="0">
                <a:solidFill>
                  <a:srgbClr val="FF0000"/>
                </a:solidFill>
              </a:rPr>
              <a:t>/o           </a:t>
            </a:r>
            <a:r>
              <a:rPr lang="en-US" sz="2400" b="1" dirty="0" smtClean="0">
                <a:solidFill>
                  <a:srgbClr val="00B050"/>
                </a:solidFill>
              </a:rPr>
              <a:t>lymph node              </a:t>
            </a:r>
            <a:r>
              <a:rPr lang="en-US" sz="2400" b="1" dirty="0" err="1" smtClean="0">
                <a:solidFill>
                  <a:srgbClr val="FF0000"/>
                </a:solidFill>
              </a:rPr>
              <a:t>Inguin</a:t>
            </a:r>
            <a:r>
              <a:rPr lang="en-US" sz="2400" b="1" dirty="0" smtClean="0">
                <a:solidFill>
                  <a:srgbClr val="FF0000"/>
                </a:solidFill>
              </a:rPr>
              <a:t>/o     </a:t>
            </a:r>
            <a:r>
              <a:rPr lang="en-US" sz="2400" b="1" dirty="0" smtClean="0">
                <a:solidFill>
                  <a:srgbClr val="00B050"/>
                </a:solidFill>
              </a:rPr>
              <a:t> inguinal                                      </a:t>
            </a:r>
          </a:p>
          <a:p>
            <a:pPr marL="0" indent="0" algn="l" rtl="0">
              <a:buNone/>
            </a:pPr>
            <a:r>
              <a:rPr lang="en-US" sz="2400" b="1" dirty="0" err="1" smtClean="0">
                <a:solidFill>
                  <a:srgbClr val="FF0000"/>
                </a:solidFill>
              </a:rPr>
              <a:t>Lymphangi</a:t>
            </a:r>
            <a:r>
              <a:rPr lang="en-US" sz="2400" b="1" dirty="0" smtClean="0">
                <a:solidFill>
                  <a:srgbClr val="FF0000"/>
                </a:solidFill>
              </a:rPr>
              <a:t>/o             </a:t>
            </a:r>
            <a:r>
              <a:rPr lang="en-US" sz="2400" b="1" dirty="0" smtClean="0">
                <a:solidFill>
                  <a:srgbClr val="00B050"/>
                </a:solidFill>
              </a:rPr>
              <a:t>lymph vessel          </a:t>
            </a:r>
            <a:r>
              <a:rPr lang="en-US" sz="2400" b="1" dirty="0" err="1" smtClean="0">
                <a:solidFill>
                  <a:srgbClr val="FF0000"/>
                </a:solidFill>
              </a:rPr>
              <a:t>Pneum</a:t>
            </a:r>
            <a:r>
              <a:rPr lang="en-US" sz="2400" b="1" dirty="0" smtClean="0">
                <a:solidFill>
                  <a:srgbClr val="FF0000"/>
                </a:solidFill>
              </a:rPr>
              <a:t>/o</a:t>
            </a:r>
            <a:r>
              <a:rPr lang="en-US" sz="2400" b="1" dirty="0" smtClean="0">
                <a:solidFill>
                  <a:srgbClr val="00B050"/>
                </a:solidFill>
              </a:rPr>
              <a:t>       lung</a:t>
            </a:r>
          </a:p>
          <a:p>
            <a:pPr marL="0" indent="0" algn="l" rtl="0">
              <a:buNone/>
            </a:pPr>
            <a:r>
              <a:rPr lang="en-US" sz="2400" b="1" dirty="0" smtClean="0">
                <a:solidFill>
                  <a:srgbClr val="FF0000"/>
                </a:solidFill>
              </a:rPr>
              <a:t>Path/o</a:t>
            </a:r>
            <a:r>
              <a:rPr lang="en-US" sz="2400" b="1" dirty="0" smtClean="0">
                <a:solidFill>
                  <a:srgbClr val="00B050"/>
                </a:solidFill>
              </a:rPr>
              <a:t>                        disease                      </a:t>
            </a:r>
            <a:r>
              <a:rPr lang="en-US" sz="2400" b="1" dirty="0" err="1" smtClean="0">
                <a:solidFill>
                  <a:srgbClr val="FF0000"/>
                </a:solidFill>
              </a:rPr>
              <a:t>nucle</a:t>
            </a:r>
            <a:r>
              <a:rPr lang="en-US" sz="2400" b="1" dirty="0" smtClean="0">
                <a:solidFill>
                  <a:srgbClr val="FF0000"/>
                </a:solidFill>
              </a:rPr>
              <a:t>/o</a:t>
            </a:r>
            <a:r>
              <a:rPr lang="en-US" sz="2400" b="1" dirty="0" smtClean="0">
                <a:solidFill>
                  <a:srgbClr val="00B050"/>
                </a:solidFill>
              </a:rPr>
              <a:t>          nucleus     </a:t>
            </a:r>
          </a:p>
          <a:p>
            <a:pPr marL="0" indent="0" algn="l" rtl="0">
              <a:buNone/>
            </a:pPr>
            <a:r>
              <a:rPr lang="en-US" sz="2400" b="1" dirty="0" err="1" smtClean="0">
                <a:solidFill>
                  <a:srgbClr val="FF0000"/>
                </a:solidFill>
              </a:rPr>
              <a:t>Splen</a:t>
            </a:r>
            <a:r>
              <a:rPr lang="en-US" sz="2400" b="1" dirty="0" smtClean="0">
                <a:solidFill>
                  <a:srgbClr val="FF0000"/>
                </a:solidFill>
              </a:rPr>
              <a:t>/o </a:t>
            </a:r>
            <a:r>
              <a:rPr lang="en-US" sz="2400" b="1" dirty="0" smtClean="0">
                <a:solidFill>
                  <a:srgbClr val="00B050"/>
                </a:solidFill>
              </a:rPr>
              <a:t>                      spleen</a:t>
            </a:r>
          </a:p>
          <a:p>
            <a:pPr marL="0" indent="0" algn="l" rtl="0">
              <a:buNone/>
            </a:pPr>
            <a:r>
              <a:rPr lang="en-US" sz="2400" b="1" dirty="0" smtClean="0">
                <a:solidFill>
                  <a:srgbClr val="FF0000"/>
                </a:solidFill>
              </a:rPr>
              <a:t>Lien/o</a:t>
            </a:r>
            <a:r>
              <a:rPr lang="en-US" sz="2400" b="1" dirty="0" smtClean="0">
                <a:solidFill>
                  <a:srgbClr val="00B050"/>
                </a:solidFill>
              </a:rPr>
              <a:t>                          spleen</a:t>
            </a:r>
          </a:p>
          <a:p>
            <a:pPr marL="0" indent="0" algn="l" rtl="0">
              <a:buNone/>
            </a:pPr>
            <a:r>
              <a:rPr lang="en-US" sz="2400" b="1" dirty="0" err="1" smtClean="0">
                <a:solidFill>
                  <a:srgbClr val="FF0000"/>
                </a:solidFill>
              </a:rPr>
              <a:t>Thym</a:t>
            </a:r>
            <a:r>
              <a:rPr lang="en-US" sz="2400" b="1" dirty="0" smtClean="0">
                <a:solidFill>
                  <a:srgbClr val="FF0000"/>
                </a:solidFill>
              </a:rPr>
              <a:t>/o</a:t>
            </a:r>
            <a:r>
              <a:rPr lang="en-US" sz="2400" b="1" dirty="0" smtClean="0">
                <a:solidFill>
                  <a:srgbClr val="00B050"/>
                </a:solidFill>
              </a:rPr>
              <a:t>                       thymus  </a:t>
            </a:r>
          </a:p>
          <a:p>
            <a:pPr marL="0" indent="0" algn="l" rtl="0">
              <a:buNone/>
            </a:pPr>
            <a:r>
              <a:rPr lang="en-US" sz="2400" b="1" dirty="0" err="1" smtClean="0">
                <a:solidFill>
                  <a:srgbClr val="FF0000"/>
                </a:solidFill>
              </a:rPr>
              <a:t>Tonsill</a:t>
            </a:r>
            <a:r>
              <a:rPr lang="en-US" sz="2400" b="1" dirty="0" smtClean="0">
                <a:solidFill>
                  <a:srgbClr val="FF0000"/>
                </a:solidFill>
              </a:rPr>
              <a:t>/o</a:t>
            </a:r>
            <a:r>
              <a:rPr lang="en-US" sz="2400" b="1" dirty="0" smtClean="0">
                <a:solidFill>
                  <a:srgbClr val="00B050"/>
                </a:solidFill>
              </a:rPr>
              <a:t>                     tonsils  </a:t>
            </a:r>
          </a:p>
          <a:p>
            <a:pPr marL="0" indent="0" algn="l" rtl="0">
              <a:buNone/>
            </a:pPr>
            <a:r>
              <a:rPr lang="en-US" sz="2400" b="1" dirty="0" err="1" smtClean="0">
                <a:solidFill>
                  <a:srgbClr val="FF0000"/>
                </a:solidFill>
              </a:rPr>
              <a:t>Tox</a:t>
            </a:r>
            <a:r>
              <a:rPr lang="en-US" sz="2400" b="1" dirty="0" smtClean="0">
                <a:solidFill>
                  <a:srgbClr val="FF0000"/>
                </a:solidFill>
              </a:rPr>
              <a:t>/o</a:t>
            </a:r>
            <a:r>
              <a:rPr lang="en-US" sz="2400" b="1" dirty="0" smtClean="0">
                <a:solidFill>
                  <a:srgbClr val="00B050"/>
                </a:solidFill>
              </a:rPr>
              <a:t>                           poison</a:t>
            </a:r>
          </a:p>
          <a:p>
            <a:pPr marL="0" indent="0" algn="l" rtl="0">
              <a:buNone/>
            </a:pPr>
            <a:r>
              <a:rPr lang="en-US" sz="2400" b="1" dirty="0" smtClean="0">
                <a:solidFill>
                  <a:srgbClr val="00B050"/>
                </a:solidFill>
              </a:rPr>
              <a:t>-</a:t>
            </a:r>
            <a:r>
              <a:rPr lang="en-US" sz="2400" b="1" dirty="0" smtClean="0">
                <a:solidFill>
                  <a:srgbClr val="FF0000"/>
                </a:solidFill>
              </a:rPr>
              <a:t>globulin</a:t>
            </a:r>
            <a:r>
              <a:rPr lang="en-US" sz="2400" b="1" dirty="0" smtClean="0">
                <a:solidFill>
                  <a:srgbClr val="00B050"/>
                </a:solidFill>
              </a:rPr>
              <a:t>                     protein         </a:t>
            </a:r>
          </a:p>
          <a:p>
            <a:pPr marL="0" indent="0" algn="l" rtl="0">
              <a:buNone/>
            </a:pPr>
            <a:r>
              <a:rPr lang="en-US" sz="2400" b="1" dirty="0" err="1" smtClean="0">
                <a:solidFill>
                  <a:srgbClr val="FF0000"/>
                </a:solidFill>
              </a:rPr>
              <a:t>Myel</a:t>
            </a:r>
            <a:r>
              <a:rPr lang="en-US" sz="2400" b="1" dirty="0" smtClean="0">
                <a:solidFill>
                  <a:srgbClr val="FF0000"/>
                </a:solidFill>
              </a:rPr>
              <a:t>/o</a:t>
            </a:r>
            <a:r>
              <a:rPr lang="en-US" sz="2400" b="1" dirty="0" smtClean="0">
                <a:solidFill>
                  <a:srgbClr val="00B050"/>
                </a:solidFill>
              </a:rPr>
              <a:t>                       bone marrow </a:t>
            </a:r>
            <a:endParaRPr lang="en-US" sz="2400" b="1" dirty="0">
              <a:solidFill>
                <a:srgbClr val="00B050"/>
              </a:solidFill>
            </a:endParaRPr>
          </a:p>
        </p:txBody>
      </p:sp>
    </p:spTree>
    <p:extLst>
      <p:ext uri="{BB962C8B-B14F-4D97-AF65-F5344CB8AC3E}">
        <p14:creationId xmlns:p14="http://schemas.microsoft.com/office/powerpoint/2010/main" val="257445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33264"/>
            <a:ext cx="9144000" cy="6624736"/>
          </a:xfrm>
        </p:spPr>
        <p:txBody>
          <a:bodyPr>
            <a:normAutofit/>
          </a:bodyPr>
          <a:lstStyle/>
          <a:p>
            <a:pPr marL="0" indent="0" algn="ctr" rtl="0">
              <a:buNone/>
            </a:pPr>
            <a:r>
              <a:rPr lang="en-US" b="1" dirty="0" smtClean="0">
                <a:solidFill>
                  <a:srgbClr val="FF0000"/>
                </a:solidFill>
              </a:rPr>
              <a:t>Immunity  </a:t>
            </a:r>
          </a:p>
          <a:p>
            <a:pPr marL="0" indent="0" algn="l" rtl="0">
              <a:buNone/>
            </a:pPr>
            <a:r>
              <a:rPr lang="en-US" sz="2000" b="1" dirty="0" smtClean="0"/>
              <a:t>It is body ability to defend against pathogens like bacteria ,viruses , protozoans </a:t>
            </a:r>
          </a:p>
          <a:p>
            <a:pPr marL="0" indent="0" algn="l" rtl="0">
              <a:buNone/>
            </a:pPr>
            <a:r>
              <a:rPr lang="en-US" sz="2000" b="1" dirty="0" smtClean="0"/>
              <a:t>                  toxin , cancerous  tumors </a:t>
            </a:r>
          </a:p>
          <a:p>
            <a:pPr marL="0" indent="0" algn="l" rtl="0">
              <a:buNone/>
            </a:pPr>
            <a:r>
              <a:rPr lang="en-US" sz="2000" b="1" dirty="0"/>
              <a:t> </a:t>
            </a:r>
            <a:r>
              <a:rPr lang="en-US" sz="2000" b="1" dirty="0" smtClean="0">
                <a:solidFill>
                  <a:srgbClr val="FF0000"/>
                </a:solidFill>
              </a:rPr>
              <a:t>Two forms    1-</a:t>
            </a:r>
            <a:r>
              <a:rPr lang="en-US" sz="2000" b="1" dirty="0" smtClean="0">
                <a:solidFill>
                  <a:schemeClr val="tx1">
                    <a:lumMod val="95000"/>
                    <a:lumOff val="5000"/>
                  </a:schemeClr>
                </a:solidFill>
              </a:rPr>
              <a:t>Natural immunity            </a:t>
            </a:r>
            <a:r>
              <a:rPr lang="en-US" sz="2000" b="1" dirty="0" smtClean="0">
                <a:solidFill>
                  <a:srgbClr val="FF0000"/>
                </a:solidFill>
              </a:rPr>
              <a:t>2-</a:t>
            </a:r>
            <a:r>
              <a:rPr lang="en-US" sz="2000" b="1" dirty="0" smtClean="0">
                <a:solidFill>
                  <a:schemeClr val="tx1">
                    <a:lumMod val="95000"/>
                    <a:lumOff val="5000"/>
                  </a:schemeClr>
                </a:solidFill>
              </a:rPr>
              <a:t>Acquired immunity      </a:t>
            </a:r>
          </a:p>
          <a:p>
            <a:pPr marL="0" indent="0" algn="l" rtl="0">
              <a:buNone/>
            </a:pPr>
            <a:r>
              <a:rPr lang="en-US" sz="2000" b="1" dirty="0">
                <a:solidFill>
                  <a:schemeClr val="tx1">
                    <a:lumMod val="95000"/>
                    <a:lumOff val="5000"/>
                  </a:schemeClr>
                </a:solidFill>
              </a:rPr>
              <a:t> </a:t>
            </a:r>
            <a:r>
              <a:rPr lang="en-US" sz="2000" b="1" dirty="0" smtClean="0">
                <a:solidFill>
                  <a:schemeClr val="tx1">
                    <a:lumMod val="95000"/>
                    <a:lumOff val="5000"/>
                  </a:schemeClr>
                </a:solidFill>
              </a:rPr>
              <a:t>1-     </a:t>
            </a:r>
            <a:r>
              <a:rPr lang="en-US" sz="2400" b="1" dirty="0" smtClean="0">
                <a:solidFill>
                  <a:srgbClr val="FF0000"/>
                </a:solidFill>
              </a:rPr>
              <a:t>Natural immunity (innate immunity): Like ( skin ,Saliva , tonsil  )    </a:t>
            </a:r>
            <a:r>
              <a:rPr lang="en-US" sz="2000" b="1" dirty="0" smtClean="0">
                <a:solidFill>
                  <a:srgbClr val="FF0000"/>
                </a:solidFill>
              </a:rPr>
              <a:t>    </a:t>
            </a:r>
          </a:p>
          <a:p>
            <a:pPr marL="0" indent="0" algn="l" rtl="0">
              <a:buNone/>
            </a:pPr>
            <a:r>
              <a:rPr lang="en-US" sz="2000" b="1" dirty="0" smtClean="0">
                <a:solidFill>
                  <a:srgbClr val="FF0000"/>
                </a:solidFill>
              </a:rPr>
              <a:t>2-    </a:t>
            </a:r>
            <a:r>
              <a:rPr lang="en-US" sz="2400" b="1" dirty="0" smtClean="0">
                <a:solidFill>
                  <a:srgbClr val="FF0000"/>
                </a:solidFill>
              </a:rPr>
              <a:t>Acquired immunity  :Two types </a:t>
            </a:r>
          </a:p>
          <a:p>
            <a:pPr marL="0" indent="0" algn="l" rtl="0">
              <a:buNone/>
            </a:pPr>
            <a:r>
              <a:rPr lang="en-US" sz="2000" b="1" dirty="0">
                <a:solidFill>
                  <a:srgbClr val="FF0000"/>
                </a:solidFill>
              </a:rPr>
              <a:t> </a:t>
            </a:r>
            <a:r>
              <a:rPr lang="en-US" sz="2000" b="1" dirty="0" smtClean="0">
                <a:solidFill>
                  <a:srgbClr val="FF0000"/>
                </a:solidFill>
              </a:rPr>
              <a:t>A- </a:t>
            </a:r>
            <a:r>
              <a:rPr lang="en-US" sz="2200" b="1" dirty="0" smtClean="0">
                <a:solidFill>
                  <a:srgbClr val="0070C0"/>
                </a:solidFill>
              </a:rPr>
              <a:t>Passives acquired   immunity</a:t>
            </a:r>
            <a:r>
              <a:rPr lang="en-US" sz="2200" b="1" dirty="0" smtClean="0"/>
              <a:t>: </a:t>
            </a:r>
            <a:r>
              <a:rPr lang="en-US" sz="2000" b="1" dirty="0" smtClean="0"/>
              <a:t>result when a person receive protective substance by anther human , animal ,maternal antibodies .</a:t>
            </a:r>
            <a:endParaRPr lang="en-US" sz="2200" b="1" dirty="0" smtClean="0"/>
          </a:p>
          <a:p>
            <a:pPr marL="0" indent="0" algn="l" rtl="0">
              <a:buNone/>
            </a:pPr>
            <a:r>
              <a:rPr lang="en-US" sz="2000" b="1" dirty="0" smtClean="0"/>
              <a:t>B-</a:t>
            </a:r>
            <a:r>
              <a:rPr lang="en-US" sz="2000" b="1" dirty="0" smtClean="0">
                <a:solidFill>
                  <a:srgbClr val="0070C0"/>
                </a:solidFill>
              </a:rPr>
              <a:t>Active a</a:t>
            </a:r>
            <a:r>
              <a:rPr lang="en-US" sz="2200" b="1" dirty="0" smtClean="0">
                <a:solidFill>
                  <a:srgbClr val="0070C0"/>
                </a:solidFill>
              </a:rPr>
              <a:t>cquired immunity </a:t>
            </a:r>
            <a:r>
              <a:rPr lang="en-US" sz="2000" b="1" dirty="0" smtClean="0"/>
              <a:t>:develops direct exposure to pathogen stimulates immune series of mechanism to designed  to neutralized pathogen</a:t>
            </a:r>
          </a:p>
          <a:p>
            <a:pPr marL="0" indent="0" algn="l" rtl="0">
              <a:buNone/>
            </a:pPr>
            <a:r>
              <a:rPr lang="en-US" sz="2000" b="1" dirty="0" smtClean="0">
                <a:solidFill>
                  <a:srgbClr val="FF0000"/>
                </a:solidFill>
              </a:rPr>
              <a:t>I</a:t>
            </a:r>
            <a:r>
              <a:rPr lang="en-US" sz="2400" b="1" dirty="0" smtClean="0">
                <a:solidFill>
                  <a:srgbClr val="FF0000"/>
                </a:solidFill>
              </a:rPr>
              <a:t>mmunization</a:t>
            </a:r>
            <a:r>
              <a:rPr lang="en-US" sz="2000" b="1" dirty="0" smtClean="0">
                <a:solidFill>
                  <a:srgbClr val="FF0000"/>
                </a:solidFill>
              </a:rPr>
              <a:t> </a:t>
            </a:r>
            <a:r>
              <a:rPr lang="en-US" sz="2400" b="1" dirty="0" smtClean="0"/>
              <a:t>or</a:t>
            </a:r>
            <a:r>
              <a:rPr lang="en-US" sz="2000" b="1" dirty="0" smtClean="0"/>
              <a:t> </a:t>
            </a:r>
            <a:r>
              <a:rPr lang="en-US" sz="2400" b="1" dirty="0" smtClean="0">
                <a:solidFill>
                  <a:srgbClr val="FF0000"/>
                </a:solidFill>
              </a:rPr>
              <a:t>Vaccination</a:t>
            </a:r>
            <a:r>
              <a:rPr lang="en-US" sz="2000" b="1" dirty="0" smtClean="0"/>
              <a:t> are special  types of active  acquired immunity.</a:t>
            </a:r>
            <a:endParaRPr lang="en-US" sz="2000" b="1" dirty="0"/>
          </a:p>
          <a:p>
            <a:pPr marL="0" indent="0" algn="l" rtl="0">
              <a:buNone/>
            </a:pPr>
            <a:endParaRPr lang="en-US" sz="2000" b="1" dirty="0" smtClean="0">
              <a:solidFill>
                <a:srgbClr val="FF0000"/>
              </a:solidFill>
            </a:endParaRPr>
          </a:p>
          <a:p>
            <a:pPr marL="0" indent="0" algn="l" rtl="0">
              <a:buNone/>
            </a:pPr>
            <a:endParaRPr lang="en-US" sz="2000" b="1" dirty="0">
              <a:solidFill>
                <a:srgbClr val="FF0000"/>
              </a:solidFill>
            </a:endParaRPr>
          </a:p>
          <a:p>
            <a:pPr marL="0" indent="0" algn="l" rtl="0">
              <a:buNone/>
            </a:pPr>
            <a:endParaRPr lang="en-US" sz="1600" b="1" dirty="0" smtClean="0">
              <a:solidFill>
                <a:srgbClr val="FF0000"/>
              </a:solidFill>
            </a:endParaRPr>
          </a:p>
          <a:p>
            <a:pPr marL="0" indent="0" algn="l" rtl="0">
              <a:buNone/>
            </a:pPr>
            <a:endParaRPr lang="en-US" sz="2000" b="1" dirty="0">
              <a:solidFill>
                <a:srgbClr val="FF0000"/>
              </a:solidFill>
            </a:endParaRPr>
          </a:p>
          <a:p>
            <a:pPr marL="0" indent="0" algn="l" rtl="0">
              <a:buNone/>
            </a:pPr>
            <a:r>
              <a:rPr lang="en-US" sz="1800" b="1" dirty="0" smtClean="0">
                <a:solidFill>
                  <a:schemeClr val="tx1">
                    <a:lumMod val="95000"/>
                    <a:lumOff val="5000"/>
                  </a:schemeClr>
                </a:solidFill>
              </a:rPr>
              <a:t>.</a:t>
            </a:r>
            <a:endParaRPr lang="en-US" sz="1800" b="1" dirty="0">
              <a:solidFill>
                <a:schemeClr val="tx1">
                  <a:lumMod val="95000"/>
                  <a:lumOff val="5000"/>
                </a:schemeClr>
              </a:solidFill>
            </a:endParaRPr>
          </a:p>
        </p:txBody>
      </p:sp>
    </p:spTree>
    <p:extLst>
      <p:ext uri="{BB962C8B-B14F-4D97-AF65-F5344CB8AC3E}">
        <p14:creationId xmlns:p14="http://schemas.microsoft.com/office/powerpoint/2010/main" val="98855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9036496" cy="6741368"/>
          </a:xfrm>
        </p:spPr>
        <p:txBody>
          <a:bodyPr>
            <a:normAutofit fontScale="92500" lnSpcReduction="20000"/>
          </a:bodyPr>
          <a:lstStyle/>
          <a:p>
            <a:pPr marL="0" indent="0" algn="l" rtl="0">
              <a:buNone/>
            </a:pPr>
            <a:r>
              <a:rPr lang="en-US" sz="3000" b="1" dirty="0" smtClean="0">
                <a:solidFill>
                  <a:srgbClr val="FF0000"/>
                </a:solidFill>
              </a:rPr>
              <a:t>Lymphatic and immune prefixes              Anatomical Terms</a:t>
            </a:r>
            <a:endParaRPr lang="en-US" sz="2400" b="1" dirty="0" smtClean="0">
              <a:solidFill>
                <a:srgbClr val="FF0000"/>
              </a:solidFill>
            </a:endParaRPr>
          </a:p>
          <a:p>
            <a:pPr marL="0" indent="0" algn="l" rtl="0">
              <a:buNone/>
            </a:pPr>
            <a:r>
              <a:rPr lang="en-US" sz="2400" b="1" dirty="0" smtClean="0">
                <a:solidFill>
                  <a:srgbClr val="FF0000"/>
                </a:solidFill>
              </a:rPr>
              <a:t> </a:t>
            </a:r>
            <a:r>
              <a:rPr lang="en-US" sz="2400" b="1" dirty="0" smtClean="0">
                <a:solidFill>
                  <a:schemeClr val="tx1">
                    <a:lumMod val="95000"/>
                    <a:lumOff val="5000"/>
                  </a:schemeClr>
                </a:solidFill>
              </a:rPr>
              <a:t>prefix         Definition                                            Term                  definition     </a:t>
            </a:r>
          </a:p>
          <a:p>
            <a:pPr marL="0" indent="0" algn="l" rtl="0">
              <a:buNone/>
            </a:pPr>
            <a:r>
              <a:rPr lang="en-US" sz="2400" b="1" dirty="0" smtClean="0">
                <a:solidFill>
                  <a:srgbClr val="FF0000"/>
                </a:solidFill>
              </a:rPr>
              <a:t>Anti-             </a:t>
            </a:r>
            <a:r>
              <a:rPr lang="en-US" sz="2400" b="1" dirty="0" smtClean="0">
                <a:solidFill>
                  <a:srgbClr val="0070C0"/>
                </a:solidFill>
              </a:rPr>
              <a:t>against                                            </a:t>
            </a:r>
            <a:r>
              <a:rPr lang="en-US" sz="2400" b="1" dirty="0" smtClean="0">
                <a:solidFill>
                  <a:srgbClr val="FF0000"/>
                </a:solidFill>
              </a:rPr>
              <a:t> axillary            </a:t>
            </a:r>
            <a:r>
              <a:rPr lang="en-US" sz="2400" b="1" dirty="0" smtClean="0">
                <a:solidFill>
                  <a:srgbClr val="0070C0"/>
                </a:solidFill>
              </a:rPr>
              <a:t>underarm region</a:t>
            </a:r>
          </a:p>
          <a:p>
            <a:pPr marL="0" indent="0" algn="l" rtl="0">
              <a:buNone/>
            </a:pPr>
            <a:r>
              <a:rPr lang="en-US" sz="2400" b="1" dirty="0" smtClean="0">
                <a:solidFill>
                  <a:srgbClr val="FF0000"/>
                </a:solidFill>
              </a:rPr>
              <a:t>Auto            </a:t>
            </a:r>
            <a:r>
              <a:rPr lang="en-US" sz="2400" b="1" dirty="0" smtClean="0">
                <a:solidFill>
                  <a:srgbClr val="0070C0"/>
                </a:solidFill>
              </a:rPr>
              <a:t>self                                                      </a:t>
            </a:r>
            <a:r>
              <a:rPr lang="en-US" sz="2400" b="1" dirty="0" smtClean="0">
                <a:solidFill>
                  <a:srgbClr val="FF0000"/>
                </a:solidFill>
              </a:rPr>
              <a:t>inguinal</a:t>
            </a:r>
            <a:r>
              <a:rPr lang="en-US" sz="2400" b="1" dirty="0" smtClean="0">
                <a:solidFill>
                  <a:srgbClr val="0070C0"/>
                </a:solidFill>
              </a:rPr>
              <a:t>            groin    </a:t>
            </a:r>
            <a:endParaRPr lang="en-US" sz="2400" b="1" dirty="0" smtClean="0">
              <a:solidFill>
                <a:srgbClr val="FF0000"/>
              </a:solidFill>
            </a:endParaRPr>
          </a:p>
          <a:p>
            <a:pPr marL="0" indent="0" algn="l" rtl="0">
              <a:buNone/>
            </a:pPr>
            <a:r>
              <a:rPr lang="en-US" sz="2400" b="1" dirty="0" smtClean="0">
                <a:solidFill>
                  <a:srgbClr val="FF0000"/>
                </a:solidFill>
              </a:rPr>
              <a:t>Mono           </a:t>
            </a:r>
            <a:r>
              <a:rPr lang="en-US" sz="2400" b="1" dirty="0" smtClean="0">
                <a:solidFill>
                  <a:srgbClr val="0070C0"/>
                </a:solidFill>
              </a:rPr>
              <a:t>one                                                    </a:t>
            </a:r>
            <a:r>
              <a:rPr lang="en-US" sz="2400" b="1" dirty="0" err="1" smtClean="0">
                <a:solidFill>
                  <a:srgbClr val="FF0000"/>
                </a:solidFill>
              </a:rPr>
              <a:t>lymphangial</a:t>
            </a:r>
            <a:r>
              <a:rPr lang="en-US" sz="2400" b="1" dirty="0" smtClean="0">
                <a:solidFill>
                  <a:srgbClr val="0070C0"/>
                </a:solidFill>
              </a:rPr>
              <a:t>     lymph vessels </a:t>
            </a:r>
          </a:p>
          <a:p>
            <a:pPr marL="0" indent="0" algn="l" rtl="0">
              <a:buNone/>
            </a:pPr>
            <a:r>
              <a:rPr lang="en-US" sz="3000" b="1" dirty="0" smtClean="0">
                <a:solidFill>
                  <a:schemeClr val="tx1">
                    <a:lumMod val="85000"/>
                    <a:lumOff val="15000"/>
                  </a:schemeClr>
                </a:solidFill>
              </a:rPr>
              <a:t>Lymphatic and immune suffixes     </a:t>
            </a:r>
            <a:r>
              <a:rPr lang="en-US" sz="3000" b="1" dirty="0" smtClean="0">
                <a:solidFill>
                  <a:srgbClr val="FF0000"/>
                </a:solidFill>
              </a:rPr>
              <a:t> </a:t>
            </a:r>
            <a:r>
              <a:rPr lang="en-US" sz="2200" b="1" dirty="0" smtClean="0">
                <a:solidFill>
                  <a:srgbClr val="FF0000"/>
                </a:solidFill>
              </a:rPr>
              <a:t>lymphatic           </a:t>
            </a:r>
            <a:r>
              <a:rPr lang="en-US" sz="2200" b="1" dirty="0" smtClean="0">
                <a:solidFill>
                  <a:srgbClr val="0070C0"/>
                </a:solidFill>
              </a:rPr>
              <a:t>lymph </a:t>
            </a:r>
          </a:p>
          <a:p>
            <a:pPr marL="0" indent="0" algn="l" rtl="0">
              <a:buNone/>
            </a:pPr>
            <a:r>
              <a:rPr lang="en-US" sz="2400" b="1" dirty="0" smtClean="0">
                <a:solidFill>
                  <a:srgbClr val="FF0000"/>
                </a:solidFill>
              </a:rPr>
              <a:t>  suffix               definition                                     splenic           </a:t>
            </a:r>
            <a:r>
              <a:rPr lang="en-US" sz="2400" b="1" dirty="0" smtClean="0">
                <a:solidFill>
                  <a:srgbClr val="0070C0"/>
                </a:solidFill>
              </a:rPr>
              <a:t>spleen  </a:t>
            </a:r>
          </a:p>
          <a:p>
            <a:pPr marL="0" indent="0" algn="l" rtl="0">
              <a:buNone/>
            </a:pPr>
            <a:r>
              <a:rPr lang="en-US" sz="2400" b="1" dirty="0" smtClean="0">
                <a:solidFill>
                  <a:srgbClr val="FF0000"/>
                </a:solidFill>
              </a:rPr>
              <a:t>  -</a:t>
            </a:r>
            <a:r>
              <a:rPr lang="en-US" sz="2400" b="1" dirty="0" err="1" smtClean="0">
                <a:solidFill>
                  <a:srgbClr val="0070C0"/>
                </a:solidFill>
              </a:rPr>
              <a:t>ectomy</a:t>
            </a:r>
            <a:r>
              <a:rPr lang="en-US" sz="2400" b="1" dirty="0" smtClean="0">
                <a:solidFill>
                  <a:srgbClr val="0070C0"/>
                </a:solidFill>
              </a:rPr>
              <a:t> </a:t>
            </a:r>
            <a:r>
              <a:rPr lang="en-US" sz="2400" b="1" dirty="0" smtClean="0">
                <a:solidFill>
                  <a:srgbClr val="FF0000"/>
                </a:solidFill>
              </a:rPr>
              <a:t>        </a:t>
            </a:r>
            <a:r>
              <a:rPr lang="en-US" sz="2400" b="1" dirty="0" smtClean="0">
                <a:solidFill>
                  <a:srgbClr val="00B050"/>
                </a:solidFill>
              </a:rPr>
              <a:t>surgical remove                           </a:t>
            </a:r>
            <a:r>
              <a:rPr lang="en-US" sz="2400" b="1" dirty="0" err="1" smtClean="0">
                <a:solidFill>
                  <a:srgbClr val="FF0000"/>
                </a:solidFill>
              </a:rPr>
              <a:t>thymic</a:t>
            </a:r>
            <a:r>
              <a:rPr lang="en-US" sz="2400" b="1" dirty="0" smtClean="0">
                <a:solidFill>
                  <a:srgbClr val="00B050"/>
                </a:solidFill>
              </a:rPr>
              <a:t>             </a:t>
            </a:r>
            <a:r>
              <a:rPr lang="en-US" sz="2400" b="1" dirty="0" smtClean="0">
                <a:solidFill>
                  <a:srgbClr val="002060"/>
                </a:solidFill>
              </a:rPr>
              <a:t>thymus gland  </a:t>
            </a:r>
          </a:p>
          <a:p>
            <a:pPr marL="0" indent="0" algn="l" rtl="0">
              <a:buNone/>
            </a:pPr>
            <a:r>
              <a:rPr lang="en-US" sz="2400" b="1" dirty="0" smtClean="0">
                <a:solidFill>
                  <a:srgbClr val="FF0000"/>
                </a:solidFill>
              </a:rPr>
              <a:t> </a:t>
            </a:r>
            <a:r>
              <a:rPr lang="en-US" sz="2400" b="1" dirty="0" smtClean="0">
                <a:solidFill>
                  <a:srgbClr val="0070C0"/>
                </a:solidFill>
              </a:rPr>
              <a:t>-edema</a:t>
            </a:r>
            <a:r>
              <a:rPr lang="en-US" sz="2400" b="1" dirty="0" smtClean="0">
                <a:solidFill>
                  <a:srgbClr val="FF0000"/>
                </a:solidFill>
              </a:rPr>
              <a:t>            </a:t>
            </a:r>
            <a:r>
              <a:rPr lang="en-US" sz="2400" b="1" dirty="0" smtClean="0">
                <a:solidFill>
                  <a:srgbClr val="00B050"/>
                </a:solidFill>
              </a:rPr>
              <a:t>swelling</a:t>
            </a:r>
            <a:r>
              <a:rPr lang="en-US" sz="2400" b="1" dirty="0" smtClean="0">
                <a:solidFill>
                  <a:srgbClr val="FF0000"/>
                </a:solidFill>
              </a:rPr>
              <a:t>                                        </a:t>
            </a:r>
            <a:r>
              <a:rPr lang="en-US" sz="2400" b="1" dirty="0" err="1" smtClean="0">
                <a:solidFill>
                  <a:srgbClr val="FF0000"/>
                </a:solidFill>
              </a:rPr>
              <a:t>tonsillar</a:t>
            </a:r>
            <a:r>
              <a:rPr lang="en-US" sz="2400" b="1" dirty="0" smtClean="0">
                <a:solidFill>
                  <a:srgbClr val="FF0000"/>
                </a:solidFill>
              </a:rPr>
              <a:t>           </a:t>
            </a:r>
            <a:r>
              <a:rPr lang="en-US" sz="2400" b="1" dirty="0" err="1" smtClean="0">
                <a:solidFill>
                  <a:srgbClr val="002060"/>
                </a:solidFill>
              </a:rPr>
              <a:t>tonsile</a:t>
            </a:r>
            <a:endParaRPr lang="en-US" sz="2400" b="1" dirty="0" smtClean="0">
              <a:solidFill>
                <a:srgbClr val="002060"/>
              </a:solidFill>
            </a:endParaRPr>
          </a:p>
          <a:p>
            <a:pPr marL="0" indent="0" algn="l" rtl="0">
              <a:buNone/>
            </a:pPr>
            <a:r>
              <a:rPr lang="en-US" sz="2400" b="1" dirty="0" smtClean="0">
                <a:solidFill>
                  <a:srgbClr val="FF0000"/>
                </a:solidFill>
              </a:rPr>
              <a:t>- </a:t>
            </a:r>
            <a:r>
              <a:rPr lang="en-US" sz="2400" b="1" dirty="0" smtClean="0">
                <a:solidFill>
                  <a:srgbClr val="0070C0"/>
                </a:solidFill>
              </a:rPr>
              <a:t> gram               </a:t>
            </a:r>
            <a:r>
              <a:rPr lang="en-US" sz="2400" b="1" dirty="0" smtClean="0">
                <a:solidFill>
                  <a:srgbClr val="00B050"/>
                </a:solidFill>
              </a:rPr>
              <a:t>record     </a:t>
            </a:r>
          </a:p>
          <a:p>
            <a:pPr marL="0" indent="0" algn="l" rtl="0">
              <a:buNone/>
            </a:pPr>
            <a:r>
              <a:rPr lang="en-US" sz="2400" b="1" dirty="0">
                <a:solidFill>
                  <a:srgbClr val="FF0000"/>
                </a:solidFill>
              </a:rPr>
              <a:t> </a:t>
            </a:r>
            <a:r>
              <a:rPr lang="en-US" sz="2400" b="1" dirty="0" smtClean="0">
                <a:solidFill>
                  <a:srgbClr val="0070C0"/>
                </a:solidFill>
              </a:rPr>
              <a:t> -</a:t>
            </a:r>
            <a:r>
              <a:rPr lang="en-US" sz="2400" b="1" dirty="0" err="1" smtClean="0">
                <a:solidFill>
                  <a:srgbClr val="0070C0"/>
                </a:solidFill>
              </a:rPr>
              <a:t>graphy</a:t>
            </a:r>
            <a:r>
              <a:rPr lang="en-US" sz="2400" b="1" dirty="0" smtClean="0">
                <a:solidFill>
                  <a:srgbClr val="0070C0"/>
                </a:solidFill>
              </a:rPr>
              <a:t>           </a:t>
            </a:r>
            <a:r>
              <a:rPr lang="en-US" sz="2400" b="1" dirty="0" smtClean="0">
                <a:solidFill>
                  <a:srgbClr val="00B050"/>
                </a:solidFill>
              </a:rPr>
              <a:t>process of recording  </a:t>
            </a:r>
          </a:p>
          <a:p>
            <a:pPr marL="0" indent="0" algn="l" rtl="0">
              <a:buNone/>
            </a:pPr>
            <a:r>
              <a:rPr lang="en-US" sz="2400" b="1" dirty="0">
                <a:solidFill>
                  <a:srgbClr val="FF0000"/>
                </a:solidFill>
              </a:rPr>
              <a:t> </a:t>
            </a:r>
            <a:r>
              <a:rPr lang="en-US" sz="2400" b="1" dirty="0" smtClean="0">
                <a:solidFill>
                  <a:srgbClr val="0070C0"/>
                </a:solidFill>
              </a:rPr>
              <a:t>-globulin           </a:t>
            </a:r>
            <a:r>
              <a:rPr lang="en-US" sz="2400" b="1" dirty="0" smtClean="0">
                <a:solidFill>
                  <a:srgbClr val="00B050"/>
                </a:solidFill>
              </a:rPr>
              <a:t>protein</a:t>
            </a:r>
          </a:p>
          <a:p>
            <a:pPr marL="0" indent="0" algn="l" rtl="0">
              <a:buNone/>
            </a:pPr>
            <a:r>
              <a:rPr lang="en-US" sz="2400" b="1" dirty="0">
                <a:solidFill>
                  <a:srgbClr val="0070C0"/>
                </a:solidFill>
              </a:rPr>
              <a:t> </a:t>
            </a:r>
            <a:r>
              <a:rPr lang="en-US" sz="2400" b="1" dirty="0" smtClean="0">
                <a:solidFill>
                  <a:srgbClr val="0070C0"/>
                </a:solidFill>
              </a:rPr>
              <a:t>- </a:t>
            </a:r>
            <a:r>
              <a:rPr lang="en-US" sz="2400" b="1" dirty="0" err="1" smtClean="0">
                <a:solidFill>
                  <a:srgbClr val="0070C0"/>
                </a:solidFill>
              </a:rPr>
              <a:t>itis</a:t>
            </a:r>
            <a:r>
              <a:rPr lang="en-US" sz="2400" b="1" dirty="0" smtClean="0">
                <a:solidFill>
                  <a:srgbClr val="0070C0"/>
                </a:solidFill>
              </a:rPr>
              <a:t>                   </a:t>
            </a:r>
            <a:r>
              <a:rPr lang="en-US" sz="2400" b="1" dirty="0" smtClean="0">
                <a:solidFill>
                  <a:srgbClr val="00B050"/>
                </a:solidFill>
              </a:rPr>
              <a:t>inflammation </a:t>
            </a:r>
            <a:r>
              <a:rPr lang="en-US" sz="2400" b="1" dirty="0" smtClean="0">
                <a:solidFill>
                  <a:srgbClr val="FF0000"/>
                </a:solidFill>
              </a:rPr>
              <a:t>  </a:t>
            </a:r>
          </a:p>
          <a:p>
            <a:pPr marL="0" indent="0" algn="l" rtl="0">
              <a:buNone/>
            </a:pPr>
            <a:r>
              <a:rPr lang="en-US" sz="2400" b="1" dirty="0">
                <a:solidFill>
                  <a:srgbClr val="FF0000"/>
                </a:solidFill>
              </a:rPr>
              <a:t> </a:t>
            </a:r>
            <a:r>
              <a:rPr lang="en-US" sz="2400" b="1" dirty="0" smtClean="0">
                <a:solidFill>
                  <a:srgbClr val="0070C0"/>
                </a:solidFill>
              </a:rPr>
              <a:t>-logy                 </a:t>
            </a:r>
            <a:r>
              <a:rPr lang="en-US" sz="2400" b="1" dirty="0" smtClean="0">
                <a:solidFill>
                  <a:srgbClr val="00B050"/>
                </a:solidFill>
              </a:rPr>
              <a:t>study   of</a:t>
            </a:r>
          </a:p>
          <a:p>
            <a:pPr marL="0" indent="0" algn="l" rtl="0">
              <a:buNone/>
            </a:pPr>
            <a:r>
              <a:rPr lang="en-US" sz="2400" b="1" dirty="0" smtClean="0">
                <a:solidFill>
                  <a:srgbClr val="FF0000"/>
                </a:solidFill>
              </a:rPr>
              <a:t>-</a:t>
            </a:r>
            <a:r>
              <a:rPr lang="en-US" sz="2400" b="1" dirty="0" err="1" smtClean="0">
                <a:solidFill>
                  <a:srgbClr val="0070C0"/>
                </a:solidFill>
              </a:rPr>
              <a:t>megaly</a:t>
            </a:r>
            <a:r>
              <a:rPr lang="en-US" sz="2400" b="1" dirty="0" smtClean="0">
                <a:solidFill>
                  <a:srgbClr val="0070C0"/>
                </a:solidFill>
              </a:rPr>
              <a:t>  </a:t>
            </a:r>
            <a:r>
              <a:rPr lang="en-US" sz="2400" b="1" dirty="0" smtClean="0">
                <a:solidFill>
                  <a:srgbClr val="FF0000"/>
                </a:solidFill>
              </a:rPr>
              <a:t>           </a:t>
            </a:r>
            <a:r>
              <a:rPr lang="en-US" sz="2400" b="1" dirty="0" smtClean="0">
                <a:solidFill>
                  <a:srgbClr val="00B050"/>
                </a:solidFill>
              </a:rPr>
              <a:t>enlarged</a:t>
            </a:r>
            <a:r>
              <a:rPr lang="en-US" sz="2400" b="1" dirty="0" smtClean="0">
                <a:solidFill>
                  <a:srgbClr val="FF0000"/>
                </a:solidFill>
              </a:rPr>
              <a:t> </a:t>
            </a:r>
          </a:p>
          <a:p>
            <a:pPr marL="0" indent="0" algn="l" rtl="0">
              <a:buNone/>
            </a:pPr>
            <a:r>
              <a:rPr lang="en-US" sz="2400" b="1" dirty="0" smtClean="0">
                <a:solidFill>
                  <a:srgbClr val="0070C0"/>
                </a:solidFill>
              </a:rPr>
              <a:t>-</a:t>
            </a:r>
            <a:r>
              <a:rPr lang="en-US" sz="2400" b="1" dirty="0" err="1" smtClean="0">
                <a:solidFill>
                  <a:srgbClr val="0070C0"/>
                </a:solidFill>
              </a:rPr>
              <a:t>oma</a:t>
            </a:r>
            <a:r>
              <a:rPr lang="en-US" sz="2400" b="1" dirty="0" smtClean="0">
                <a:solidFill>
                  <a:srgbClr val="0070C0"/>
                </a:solidFill>
              </a:rPr>
              <a:t>                  </a:t>
            </a:r>
            <a:r>
              <a:rPr lang="en-US" sz="2400" b="1" dirty="0" smtClean="0">
                <a:solidFill>
                  <a:srgbClr val="00B050"/>
                </a:solidFill>
              </a:rPr>
              <a:t>tumor </a:t>
            </a:r>
          </a:p>
          <a:p>
            <a:pPr marL="0" indent="0" algn="l" rtl="0">
              <a:buNone/>
            </a:pPr>
            <a:r>
              <a:rPr lang="en-US" sz="2400" b="1" dirty="0" smtClean="0">
                <a:solidFill>
                  <a:srgbClr val="FF0000"/>
                </a:solidFill>
              </a:rPr>
              <a:t> </a:t>
            </a:r>
            <a:r>
              <a:rPr lang="en-US" sz="2400" b="1" dirty="0" smtClean="0">
                <a:solidFill>
                  <a:srgbClr val="0070C0"/>
                </a:solidFill>
              </a:rPr>
              <a:t>-phage              </a:t>
            </a:r>
            <a:r>
              <a:rPr lang="en-US" sz="2400" b="1" dirty="0" smtClean="0">
                <a:solidFill>
                  <a:srgbClr val="00B050"/>
                </a:solidFill>
              </a:rPr>
              <a:t>to eat   </a:t>
            </a:r>
          </a:p>
          <a:p>
            <a:pPr marL="0" indent="0" algn="l" rtl="0">
              <a:buNone/>
            </a:pPr>
            <a:r>
              <a:rPr lang="en-US" sz="2400" b="1" dirty="0">
                <a:solidFill>
                  <a:srgbClr val="FF0000"/>
                </a:solidFill>
              </a:rPr>
              <a:t> </a:t>
            </a:r>
            <a:r>
              <a:rPr lang="en-US" sz="2400" b="1" dirty="0" smtClean="0">
                <a:solidFill>
                  <a:srgbClr val="FF0000"/>
                </a:solidFill>
              </a:rPr>
              <a:t>- </a:t>
            </a:r>
            <a:r>
              <a:rPr lang="en-US" sz="2400" b="1" dirty="0" err="1" smtClean="0">
                <a:solidFill>
                  <a:srgbClr val="0070C0"/>
                </a:solidFill>
              </a:rPr>
              <a:t>toxix</a:t>
            </a:r>
            <a:r>
              <a:rPr lang="en-US" sz="2400" b="1" dirty="0" smtClean="0">
                <a:solidFill>
                  <a:srgbClr val="FF0000"/>
                </a:solidFill>
              </a:rPr>
              <a:t>               </a:t>
            </a:r>
            <a:r>
              <a:rPr lang="en-US" sz="2400" b="1" dirty="0" smtClean="0">
                <a:solidFill>
                  <a:srgbClr val="00B050"/>
                </a:solidFill>
              </a:rPr>
              <a:t>poison</a:t>
            </a:r>
          </a:p>
          <a:p>
            <a:pPr marL="0" indent="0" algn="l" rtl="0">
              <a:buNone/>
            </a:pPr>
            <a:endParaRPr lang="en-US" sz="2400" b="1" dirty="0">
              <a:solidFill>
                <a:srgbClr val="FF0000"/>
              </a:solidFill>
            </a:endParaRPr>
          </a:p>
        </p:txBody>
      </p:sp>
    </p:spTree>
    <p:extLst>
      <p:ext uri="{BB962C8B-B14F-4D97-AF65-F5344CB8AC3E}">
        <p14:creationId xmlns:p14="http://schemas.microsoft.com/office/powerpoint/2010/main" val="49495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964488" cy="6552728"/>
          </a:xfrm>
        </p:spPr>
        <p:txBody>
          <a:bodyPr>
            <a:normAutofit/>
          </a:bodyPr>
          <a:lstStyle/>
          <a:p>
            <a:pPr marL="0" indent="0" algn="l" rtl="0">
              <a:buNone/>
            </a:pPr>
            <a:r>
              <a:rPr lang="en-US" sz="2800" b="1" dirty="0" smtClean="0">
                <a:solidFill>
                  <a:srgbClr val="FF0000"/>
                </a:solidFill>
              </a:rPr>
              <a:t>Clinical laboratory Tests  </a:t>
            </a:r>
          </a:p>
          <a:p>
            <a:pPr marL="0" indent="0" algn="l" rtl="0">
              <a:buNone/>
            </a:pPr>
            <a:r>
              <a:rPr lang="en-US" sz="2400" b="1" dirty="0" smtClean="0">
                <a:solidFill>
                  <a:schemeClr val="tx1">
                    <a:lumMod val="95000"/>
                    <a:lumOff val="5000"/>
                  </a:schemeClr>
                </a:solidFill>
              </a:rPr>
              <a:t>Antinuclear antibody test </a:t>
            </a:r>
            <a:r>
              <a:rPr lang="en-US" sz="2800" b="1" dirty="0" smtClean="0">
                <a:solidFill>
                  <a:srgbClr val="FF0000"/>
                </a:solidFill>
              </a:rPr>
              <a:t>(ANA)= </a:t>
            </a:r>
            <a:r>
              <a:rPr lang="en-US" sz="2000" b="1" dirty="0" smtClean="0">
                <a:solidFill>
                  <a:srgbClr val="FF0000"/>
                </a:solidFill>
              </a:rPr>
              <a:t>it is used in </a:t>
            </a:r>
            <a:r>
              <a:rPr lang="en-US" sz="2000" b="1" dirty="0" err="1" smtClean="0">
                <a:solidFill>
                  <a:srgbClr val="FF0000"/>
                </a:solidFill>
              </a:rPr>
              <a:t>diagosis</a:t>
            </a:r>
            <a:r>
              <a:rPr lang="en-US" sz="2000" b="1" dirty="0" smtClean="0">
                <a:solidFill>
                  <a:srgbClr val="FF0000"/>
                </a:solidFill>
              </a:rPr>
              <a:t> of autoimmune by   </a:t>
            </a:r>
          </a:p>
          <a:p>
            <a:pPr marL="0" indent="0" algn="l" rtl="0">
              <a:buNone/>
            </a:pPr>
            <a:r>
              <a:rPr lang="en-US" sz="2000" b="1" dirty="0">
                <a:solidFill>
                  <a:srgbClr val="FF0000"/>
                </a:solidFill>
              </a:rPr>
              <a:t> </a:t>
            </a:r>
            <a:r>
              <a:rPr lang="en-US" sz="2000" b="1" dirty="0" smtClean="0">
                <a:solidFill>
                  <a:srgbClr val="FF0000"/>
                </a:solidFill>
              </a:rPr>
              <a:t>                       presence antibodies in blood   </a:t>
            </a:r>
          </a:p>
          <a:p>
            <a:pPr marL="0" indent="0" algn="l" rtl="0">
              <a:buNone/>
            </a:pPr>
            <a:r>
              <a:rPr lang="en-US" sz="2400" b="1" dirty="0" smtClean="0">
                <a:solidFill>
                  <a:schemeClr val="tx1">
                    <a:lumMod val="95000"/>
                    <a:lumOff val="5000"/>
                  </a:schemeClr>
                </a:solidFill>
              </a:rPr>
              <a:t>HIV antigen /antibody </a:t>
            </a:r>
            <a:r>
              <a:rPr lang="en-US" sz="2400" b="1" dirty="0" err="1" smtClean="0">
                <a:solidFill>
                  <a:schemeClr val="tx1">
                    <a:lumMod val="95000"/>
                    <a:lumOff val="5000"/>
                  </a:schemeClr>
                </a:solidFill>
              </a:rPr>
              <a:t>immunaossay</a:t>
            </a:r>
            <a:r>
              <a:rPr lang="en-US" sz="2400" b="1" dirty="0" smtClean="0">
                <a:solidFill>
                  <a:schemeClr val="tx1">
                    <a:lumMod val="95000"/>
                    <a:lumOff val="5000"/>
                  </a:schemeClr>
                </a:solidFill>
              </a:rPr>
              <a:t>  </a:t>
            </a:r>
            <a:r>
              <a:rPr lang="en-US" sz="2000" b="1" dirty="0" smtClean="0">
                <a:solidFill>
                  <a:srgbClr val="FF0000"/>
                </a:solidFill>
              </a:rPr>
              <a:t>=blood test for HIV antigens and antibodies </a:t>
            </a:r>
          </a:p>
          <a:p>
            <a:pPr marL="0" indent="0" algn="l" rtl="0">
              <a:buNone/>
            </a:pPr>
            <a:r>
              <a:rPr lang="en-US" sz="2400" b="1" dirty="0" err="1" smtClean="0">
                <a:solidFill>
                  <a:schemeClr val="tx1">
                    <a:lumMod val="95000"/>
                    <a:lumOff val="5000"/>
                  </a:schemeClr>
                </a:solidFill>
              </a:rPr>
              <a:t>Monospot</a:t>
            </a:r>
            <a:r>
              <a:rPr lang="en-US" sz="2400" b="1" dirty="0" smtClean="0">
                <a:solidFill>
                  <a:schemeClr val="tx1">
                    <a:lumMod val="95000"/>
                    <a:lumOff val="5000"/>
                  </a:schemeClr>
                </a:solidFill>
              </a:rPr>
              <a:t>   </a:t>
            </a:r>
            <a:r>
              <a:rPr lang="en-US" sz="2400" b="1" dirty="0" smtClean="0">
                <a:solidFill>
                  <a:srgbClr val="FF0000"/>
                </a:solidFill>
              </a:rPr>
              <a:t>     </a:t>
            </a:r>
            <a:r>
              <a:rPr lang="en-US" sz="2000" b="1" dirty="0" smtClean="0">
                <a:solidFill>
                  <a:srgbClr val="FF0000"/>
                </a:solidFill>
              </a:rPr>
              <a:t>= blood test  for infectious mononucleosis    </a:t>
            </a:r>
          </a:p>
          <a:p>
            <a:pPr marL="0" indent="0" algn="l" rtl="0">
              <a:buNone/>
            </a:pPr>
            <a:r>
              <a:rPr lang="en-US" sz="2000" b="1" dirty="0">
                <a:solidFill>
                  <a:srgbClr val="FF0000"/>
                </a:solidFill>
              </a:rPr>
              <a:t> </a:t>
            </a:r>
            <a:r>
              <a:rPr lang="en-US" sz="2800" b="1" dirty="0" smtClean="0">
                <a:solidFill>
                  <a:srgbClr val="FF0000"/>
                </a:solidFill>
              </a:rPr>
              <a:t>Diagnostic imaging    </a:t>
            </a:r>
          </a:p>
          <a:p>
            <a:pPr marL="0" indent="0" algn="l" rtl="0">
              <a:buNone/>
            </a:pPr>
            <a:r>
              <a:rPr lang="en-US" sz="2400" b="1" dirty="0" err="1" smtClean="0">
                <a:solidFill>
                  <a:schemeClr val="tx1">
                    <a:lumMod val="95000"/>
                    <a:lumOff val="5000"/>
                  </a:schemeClr>
                </a:solidFill>
              </a:rPr>
              <a:t>lymphangiogram</a:t>
            </a:r>
            <a:r>
              <a:rPr lang="en-US" sz="2800" b="1" dirty="0" smtClean="0">
                <a:solidFill>
                  <a:srgbClr val="FF0000"/>
                </a:solidFill>
              </a:rPr>
              <a:t> </a:t>
            </a:r>
            <a:r>
              <a:rPr lang="en-US" sz="2400" b="1" dirty="0" smtClean="0">
                <a:solidFill>
                  <a:srgbClr val="FF0000"/>
                </a:solidFill>
              </a:rPr>
              <a:t>= </a:t>
            </a:r>
            <a:r>
              <a:rPr lang="en-US" sz="2800" b="1" dirty="0" smtClean="0">
                <a:solidFill>
                  <a:srgbClr val="FF0000"/>
                </a:solidFill>
              </a:rPr>
              <a:t>    </a:t>
            </a:r>
            <a:r>
              <a:rPr lang="en-US" sz="2400" b="1" dirty="0" smtClean="0">
                <a:solidFill>
                  <a:srgbClr val="FF0000"/>
                </a:solidFill>
              </a:rPr>
              <a:t>x-ray record of lymphatic vessels </a:t>
            </a:r>
          </a:p>
          <a:p>
            <a:pPr marL="0" indent="0" algn="l" rtl="0">
              <a:buNone/>
            </a:pPr>
            <a:r>
              <a:rPr lang="en-US" sz="2400" b="1" dirty="0" err="1" smtClean="0">
                <a:solidFill>
                  <a:schemeClr val="tx1">
                    <a:lumMod val="95000"/>
                    <a:lumOff val="5000"/>
                  </a:schemeClr>
                </a:solidFill>
              </a:rPr>
              <a:t>Lymphanginography</a:t>
            </a:r>
            <a:r>
              <a:rPr lang="en-US" sz="2400" b="1" dirty="0" smtClean="0">
                <a:solidFill>
                  <a:srgbClr val="FF0000"/>
                </a:solidFill>
              </a:rPr>
              <a:t> =X-ray take of lymphatic after injection of dye  </a:t>
            </a:r>
          </a:p>
          <a:p>
            <a:pPr marL="0" indent="0" algn="l" rtl="0">
              <a:buNone/>
            </a:pPr>
            <a:r>
              <a:rPr lang="en-US" sz="2400" b="1" dirty="0" smtClean="0">
                <a:solidFill>
                  <a:schemeClr val="tx1">
                    <a:lumMod val="95000"/>
                    <a:lumOff val="5000"/>
                  </a:schemeClr>
                </a:solidFill>
              </a:rPr>
              <a:t>Magnetic resonance imaging </a:t>
            </a:r>
            <a:r>
              <a:rPr lang="en-US" sz="2400" b="1" dirty="0" smtClean="0">
                <a:solidFill>
                  <a:srgbClr val="FF0000"/>
                </a:solidFill>
              </a:rPr>
              <a:t>(MRI)</a:t>
            </a:r>
            <a:endParaRPr lang="en-US" sz="1800" b="1" dirty="0">
              <a:solidFill>
                <a:srgbClr val="FF0000"/>
              </a:solidFill>
            </a:endParaRPr>
          </a:p>
        </p:txBody>
      </p:sp>
    </p:spTree>
    <p:extLst>
      <p:ext uri="{BB962C8B-B14F-4D97-AF65-F5344CB8AC3E}">
        <p14:creationId xmlns:p14="http://schemas.microsoft.com/office/powerpoint/2010/main" val="14162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49288"/>
            <a:ext cx="9036496" cy="6408712"/>
          </a:xfrm>
        </p:spPr>
        <p:txBody>
          <a:bodyPr>
            <a:normAutofit/>
          </a:bodyPr>
          <a:lstStyle/>
          <a:p>
            <a:pPr marL="0" indent="0" algn="l" rtl="0">
              <a:buNone/>
            </a:pPr>
            <a:r>
              <a:rPr lang="en-US" sz="2800" b="1" dirty="0" smtClean="0">
                <a:solidFill>
                  <a:srgbClr val="FF0000"/>
                </a:solidFill>
              </a:rPr>
              <a:t>Signs and symptoms   And pathology                                </a:t>
            </a:r>
          </a:p>
          <a:p>
            <a:pPr marL="0" indent="0" algn="l" rtl="0">
              <a:buNone/>
            </a:pPr>
            <a:r>
              <a:rPr lang="en-US" sz="2400" b="1" dirty="0" smtClean="0">
                <a:solidFill>
                  <a:schemeClr val="tx1">
                    <a:lumMod val="95000"/>
                    <a:lumOff val="5000"/>
                  </a:schemeClr>
                </a:solidFill>
              </a:rPr>
              <a:t>Term                           definition                                    </a:t>
            </a:r>
          </a:p>
          <a:p>
            <a:pPr marL="0" indent="0" algn="l" rtl="0">
              <a:buNone/>
            </a:pPr>
            <a:r>
              <a:rPr lang="en-US" sz="2000" b="1" dirty="0" smtClean="0">
                <a:solidFill>
                  <a:srgbClr val="FF0000"/>
                </a:solidFill>
              </a:rPr>
              <a:t>Hives  </a:t>
            </a:r>
            <a:r>
              <a:rPr lang="en-US" sz="2400" b="1" dirty="0" smtClean="0">
                <a:solidFill>
                  <a:schemeClr val="tx1">
                    <a:lumMod val="95000"/>
                    <a:lumOff val="5000"/>
                  </a:schemeClr>
                </a:solidFill>
              </a:rPr>
              <a:t>                       </a:t>
            </a:r>
            <a:r>
              <a:rPr lang="en-US" sz="2000" b="1" dirty="0" smtClean="0">
                <a:solidFill>
                  <a:srgbClr val="0070C0"/>
                </a:solidFill>
              </a:rPr>
              <a:t>wheals as part of allergic reaction          </a:t>
            </a:r>
          </a:p>
          <a:p>
            <a:pPr marL="0" indent="0" algn="l" rtl="0">
              <a:buNone/>
            </a:pPr>
            <a:r>
              <a:rPr lang="en-US" sz="2000" b="1" dirty="0" smtClean="0">
                <a:solidFill>
                  <a:srgbClr val="FF0000"/>
                </a:solidFill>
              </a:rPr>
              <a:t>Inflammation  </a:t>
            </a:r>
            <a:r>
              <a:rPr lang="en-US" sz="2000" b="1" dirty="0" smtClean="0">
                <a:solidFill>
                  <a:srgbClr val="0070C0"/>
                </a:solidFill>
              </a:rPr>
              <a:t>             Tissue response  to injury</a:t>
            </a:r>
            <a:r>
              <a:rPr lang="en-US" sz="2000" b="1" dirty="0" smtClean="0">
                <a:solidFill>
                  <a:srgbClr val="FF0000"/>
                </a:solidFill>
              </a:rPr>
              <a:t>( redness  ,pain, swelling ,hot)    </a:t>
            </a:r>
          </a:p>
          <a:p>
            <a:pPr marL="0" indent="0" algn="l" rtl="0">
              <a:buNone/>
            </a:pPr>
            <a:r>
              <a:rPr lang="en-US" sz="2000" b="1" dirty="0" smtClean="0">
                <a:solidFill>
                  <a:srgbClr val="FF0000"/>
                </a:solidFill>
              </a:rPr>
              <a:t>Lymphedema               </a:t>
            </a:r>
            <a:r>
              <a:rPr lang="en-US" sz="2000" b="1" dirty="0" smtClean="0">
                <a:solidFill>
                  <a:srgbClr val="0070C0"/>
                </a:solidFill>
              </a:rPr>
              <a:t>edema  in extremities due to obstruction of lymph  </a:t>
            </a:r>
          </a:p>
          <a:p>
            <a:pPr marL="0" indent="0" algn="l" rtl="0">
              <a:buNone/>
            </a:pPr>
            <a:r>
              <a:rPr lang="en-US" sz="2000" b="1" dirty="0" smtClean="0">
                <a:solidFill>
                  <a:srgbClr val="FF0000"/>
                </a:solidFill>
              </a:rPr>
              <a:t>Splenomegaly              </a:t>
            </a:r>
            <a:r>
              <a:rPr lang="en-US" sz="2000" b="1" dirty="0" smtClean="0">
                <a:solidFill>
                  <a:srgbClr val="0070C0"/>
                </a:solidFill>
              </a:rPr>
              <a:t>enlarged spleen  </a:t>
            </a:r>
          </a:p>
          <a:p>
            <a:pPr marL="0" indent="0" algn="l" rtl="0">
              <a:buNone/>
            </a:pPr>
            <a:r>
              <a:rPr lang="en-US" sz="2000" b="1" dirty="0" err="1" smtClean="0">
                <a:solidFill>
                  <a:srgbClr val="FF0000"/>
                </a:solidFill>
              </a:rPr>
              <a:t>Splenomalacia</a:t>
            </a:r>
            <a:r>
              <a:rPr lang="en-US" sz="2000" b="1" dirty="0" smtClean="0">
                <a:solidFill>
                  <a:srgbClr val="FF0000"/>
                </a:solidFill>
              </a:rPr>
              <a:t>            </a:t>
            </a:r>
            <a:r>
              <a:rPr lang="en-US" sz="2000" b="1" dirty="0" smtClean="0">
                <a:solidFill>
                  <a:srgbClr val="0070C0"/>
                </a:solidFill>
              </a:rPr>
              <a:t>very small spleen  </a:t>
            </a:r>
          </a:p>
          <a:p>
            <a:pPr marL="0" indent="0" algn="l" rtl="0">
              <a:buNone/>
            </a:pPr>
            <a:r>
              <a:rPr lang="en-US" sz="2000" b="1" dirty="0" smtClean="0">
                <a:solidFill>
                  <a:srgbClr val="FF0000"/>
                </a:solidFill>
              </a:rPr>
              <a:t>Allergic asthma            </a:t>
            </a:r>
            <a:r>
              <a:rPr lang="en-US" sz="2000" b="1" dirty="0" smtClean="0">
                <a:solidFill>
                  <a:srgbClr val="0070C0"/>
                </a:solidFill>
              </a:rPr>
              <a:t>inflammation and narrowing  of air ways  due to inhalation </a:t>
            </a:r>
          </a:p>
          <a:p>
            <a:pPr marL="0" indent="0" algn="l" rtl="0">
              <a:buNone/>
            </a:pPr>
            <a:r>
              <a:rPr lang="en-US" sz="2000" b="1" dirty="0">
                <a:solidFill>
                  <a:srgbClr val="0070C0"/>
                </a:solidFill>
              </a:rPr>
              <a:t> </a:t>
            </a:r>
            <a:r>
              <a:rPr lang="en-US" sz="2000" b="1" dirty="0" smtClean="0">
                <a:solidFill>
                  <a:srgbClr val="0070C0"/>
                </a:solidFill>
              </a:rPr>
              <a:t>                                       of allergen         </a:t>
            </a:r>
          </a:p>
          <a:p>
            <a:pPr marL="0" indent="0" algn="l" rtl="0">
              <a:buNone/>
            </a:pPr>
            <a:r>
              <a:rPr lang="en-US" sz="2000" b="1" dirty="0" smtClean="0">
                <a:solidFill>
                  <a:srgbClr val="FF0000"/>
                </a:solidFill>
              </a:rPr>
              <a:t>Allergic rhinitis              </a:t>
            </a:r>
            <a:r>
              <a:rPr lang="en-US" sz="2000" b="1" dirty="0" smtClean="0">
                <a:solidFill>
                  <a:srgbClr val="0070C0"/>
                </a:solidFill>
              </a:rPr>
              <a:t>inflammation of  nose caused allergen in air (</a:t>
            </a:r>
            <a:r>
              <a:rPr lang="en-US" sz="2000" b="1" dirty="0" smtClean="0">
                <a:solidFill>
                  <a:srgbClr val="FF0000"/>
                </a:solidFill>
              </a:rPr>
              <a:t>pollen , gases</a:t>
            </a:r>
            <a:r>
              <a:rPr lang="en-US" sz="2000" b="1" dirty="0" smtClean="0">
                <a:solidFill>
                  <a:srgbClr val="0070C0"/>
                </a:solidFill>
              </a:rPr>
              <a:t>)</a:t>
            </a:r>
          </a:p>
          <a:p>
            <a:pPr marL="0" indent="0" algn="l" rtl="0">
              <a:buNone/>
            </a:pPr>
            <a:r>
              <a:rPr lang="en-US" sz="2000" b="1" dirty="0" smtClean="0">
                <a:solidFill>
                  <a:srgbClr val="FF0000"/>
                </a:solidFill>
              </a:rPr>
              <a:t>Allergic conjunctivitis   </a:t>
            </a:r>
            <a:r>
              <a:rPr lang="en-US" sz="2000" b="1" dirty="0" smtClean="0">
                <a:solidFill>
                  <a:srgbClr val="0070C0"/>
                </a:solidFill>
              </a:rPr>
              <a:t>inflammation of conjunctiva of eye due to allergen  </a:t>
            </a:r>
          </a:p>
          <a:p>
            <a:pPr marL="0" indent="0" algn="l" rtl="0">
              <a:buNone/>
            </a:pPr>
            <a:r>
              <a:rPr lang="en-US" sz="2000" b="1" dirty="0" smtClean="0">
                <a:solidFill>
                  <a:srgbClr val="FF0000"/>
                </a:solidFill>
              </a:rPr>
              <a:t>Contact dermatitis        </a:t>
            </a:r>
            <a:r>
              <a:rPr lang="en-US" sz="2000" b="1" dirty="0" smtClean="0">
                <a:solidFill>
                  <a:srgbClr val="0070C0"/>
                </a:solidFill>
              </a:rPr>
              <a:t>inflammation due to direct  contact  with allergen </a:t>
            </a:r>
          </a:p>
          <a:p>
            <a:pPr marL="0" indent="0" algn="l" rtl="0">
              <a:buNone/>
            </a:pPr>
            <a:r>
              <a:rPr lang="en-US" sz="2000" b="1" dirty="0" smtClean="0">
                <a:solidFill>
                  <a:srgbClr val="FF0000"/>
                </a:solidFill>
              </a:rPr>
              <a:t>Anaphylactic shock       </a:t>
            </a:r>
            <a:r>
              <a:rPr lang="en-US" sz="2000" b="1" dirty="0" smtClean="0">
                <a:solidFill>
                  <a:srgbClr val="0070C0"/>
                </a:solidFill>
              </a:rPr>
              <a:t>life-threating (</a:t>
            </a:r>
            <a:r>
              <a:rPr lang="en-US" sz="2000" b="1" dirty="0" smtClean="0">
                <a:solidFill>
                  <a:srgbClr val="FF0000"/>
                </a:solidFill>
              </a:rPr>
              <a:t>sever  circulatory and respiratory problems)</a:t>
            </a:r>
            <a:r>
              <a:rPr lang="en-US" sz="2000" b="1" dirty="0" smtClean="0">
                <a:solidFill>
                  <a:srgbClr val="0070C0"/>
                </a:solidFill>
              </a:rPr>
              <a:t> </a:t>
            </a:r>
          </a:p>
          <a:p>
            <a:pPr marL="0" indent="0" algn="l" rtl="0">
              <a:buNone/>
            </a:pPr>
            <a:r>
              <a:rPr lang="en-US" sz="2000" b="1" dirty="0" smtClean="0">
                <a:solidFill>
                  <a:srgbClr val="FF0000"/>
                </a:solidFill>
              </a:rPr>
              <a:t>Adenoiditis</a:t>
            </a:r>
            <a:r>
              <a:rPr lang="en-US" sz="2000" b="1" dirty="0" smtClean="0">
                <a:solidFill>
                  <a:srgbClr val="0070C0"/>
                </a:solidFill>
              </a:rPr>
              <a:t>                     inflammation  of adenoid  </a:t>
            </a:r>
          </a:p>
          <a:p>
            <a:pPr marL="0" indent="0" algn="l" rtl="0">
              <a:buNone/>
            </a:pPr>
            <a:r>
              <a:rPr lang="en-US" sz="2000" b="1" dirty="0" smtClean="0">
                <a:solidFill>
                  <a:srgbClr val="FF0000"/>
                </a:solidFill>
              </a:rPr>
              <a:t>Auto immune                </a:t>
            </a:r>
            <a:r>
              <a:rPr lang="en-US" sz="2000" b="1" dirty="0" smtClean="0">
                <a:solidFill>
                  <a:srgbClr val="0070C0"/>
                </a:solidFill>
              </a:rPr>
              <a:t>disease resulting from immune system attacking its own   </a:t>
            </a:r>
          </a:p>
          <a:p>
            <a:pPr marL="0" indent="0" algn="l" rtl="0">
              <a:buNone/>
            </a:pPr>
            <a:r>
              <a:rPr lang="en-US" sz="2000" b="1" dirty="0">
                <a:solidFill>
                  <a:srgbClr val="0070C0"/>
                </a:solidFill>
              </a:rPr>
              <a:t> </a:t>
            </a:r>
            <a:r>
              <a:rPr lang="en-US" sz="2000" b="1" dirty="0" smtClean="0">
                <a:solidFill>
                  <a:srgbClr val="0070C0"/>
                </a:solidFill>
              </a:rPr>
              <a:t>   </a:t>
            </a:r>
            <a:r>
              <a:rPr lang="en-US" sz="2000" b="1" dirty="0" smtClean="0">
                <a:solidFill>
                  <a:srgbClr val="FF0000"/>
                </a:solidFill>
              </a:rPr>
              <a:t>disease  </a:t>
            </a:r>
            <a:r>
              <a:rPr lang="en-US" sz="2000" b="1" dirty="0" smtClean="0">
                <a:solidFill>
                  <a:srgbClr val="0070C0"/>
                </a:solidFill>
              </a:rPr>
              <a:t>                      body such as      </a:t>
            </a:r>
            <a:r>
              <a:rPr lang="en-US" sz="2000" b="1" dirty="0" smtClean="0">
                <a:solidFill>
                  <a:srgbClr val="FF0000"/>
                </a:solidFill>
              </a:rPr>
              <a:t>Rheumatic arthritis                                        </a:t>
            </a:r>
          </a:p>
        </p:txBody>
      </p:sp>
    </p:spTree>
    <p:extLst>
      <p:ext uri="{BB962C8B-B14F-4D97-AF65-F5344CB8AC3E}">
        <p14:creationId xmlns:p14="http://schemas.microsoft.com/office/powerpoint/2010/main" val="200150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856984" cy="6531474"/>
          </a:xfrm>
        </p:spPr>
        <p:txBody>
          <a:bodyPr>
            <a:normAutofit/>
          </a:bodyPr>
          <a:lstStyle/>
          <a:p>
            <a:pPr marL="0" indent="0" algn="l" rtl="0">
              <a:buNone/>
            </a:pPr>
            <a:r>
              <a:rPr lang="en-US" sz="2400" b="1" dirty="0" smtClean="0">
                <a:solidFill>
                  <a:srgbClr val="FF0000"/>
                </a:solidFill>
              </a:rPr>
              <a:t>El</a:t>
            </a:r>
            <a:r>
              <a:rPr lang="en-US" sz="2000" b="1" dirty="0" smtClean="0">
                <a:solidFill>
                  <a:srgbClr val="FF0000"/>
                </a:solidFill>
              </a:rPr>
              <a:t>ephantiasis               =         </a:t>
            </a:r>
            <a:r>
              <a:rPr lang="en-US" sz="2000" b="1" dirty="0" smtClean="0">
                <a:solidFill>
                  <a:srgbClr val="0070C0"/>
                </a:solidFill>
              </a:rPr>
              <a:t>inflammation and obstruction  of lymphatic vessels </a:t>
            </a:r>
          </a:p>
          <a:p>
            <a:pPr marL="0" indent="0" algn="l" rtl="0">
              <a:buNone/>
            </a:pPr>
            <a:r>
              <a:rPr lang="en-US" sz="2000" b="1" dirty="0">
                <a:solidFill>
                  <a:srgbClr val="0070C0"/>
                </a:solidFill>
              </a:rPr>
              <a:t> </a:t>
            </a:r>
            <a:r>
              <a:rPr lang="en-US" sz="2000" b="1" dirty="0" smtClean="0">
                <a:solidFill>
                  <a:srgbClr val="FF0000"/>
                </a:solidFill>
              </a:rPr>
              <a:t>Hodgkin's  disease           </a:t>
            </a:r>
            <a:r>
              <a:rPr lang="en-US" sz="2000" b="1" dirty="0" smtClean="0">
                <a:solidFill>
                  <a:srgbClr val="0070C0"/>
                </a:solidFill>
              </a:rPr>
              <a:t>=cancer of lymphocytes in concentration of lymph nodes </a:t>
            </a:r>
          </a:p>
          <a:p>
            <a:pPr marL="0" indent="0" algn="l" rtl="0">
              <a:buNone/>
            </a:pPr>
            <a:r>
              <a:rPr lang="en-US" sz="2000" b="1" dirty="0" smtClean="0">
                <a:solidFill>
                  <a:srgbClr val="FF0000"/>
                </a:solidFill>
              </a:rPr>
              <a:t>Lymphadenitis </a:t>
            </a:r>
            <a:r>
              <a:rPr lang="en-US" sz="2000" b="1" dirty="0" smtClean="0">
                <a:solidFill>
                  <a:srgbClr val="0070C0"/>
                </a:solidFill>
              </a:rPr>
              <a:t>                    inflammation of   lymph node (swollen gland )    </a:t>
            </a:r>
          </a:p>
          <a:p>
            <a:pPr marL="0" indent="0" algn="l" rtl="0">
              <a:buNone/>
            </a:pPr>
            <a:r>
              <a:rPr lang="en-US" sz="2000" b="1" dirty="0" smtClean="0">
                <a:solidFill>
                  <a:srgbClr val="FF0000"/>
                </a:solidFill>
              </a:rPr>
              <a:t>Lymphadenopathy</a:t>
            </a:r>
            <a:r>
              <a:rPr lang="en-US" sz="2000" b="1" dirty="0" smtClean="0">
                <a:solidFill>
                  <a:srgbClr val="0070C0"/>
                </a:solidFill>
              </a:rPr>
              <a:t>              disease of lymph nodes     </a:t>
            </a:r>
          </a:p>
          <a:p>
            <a:pPr marL="0" indent="0" algn="l" rtl="0">
              <a:buNone/>
            </a:pPr>
            <a:r>
              <a:rPr lang="en-US" sz="2000" b="1" dirty="0" smtClean="0">
                <a:solidFill>
                  <a:srgbClr val="FF0000"/>
                </a:solidFill>
              </a:rPr>
              <a:t>Lymphangioma </a:t>
            </a:r>
            <a:r>
              <a:rPr lang="en-US" sz="2000" b="1" dirty="0" smtClean="0">
                <a:solidFill>
                  <a:srgbClr val="0070C0"/>
                </a:solidFill>
              </a:rPr>
              <a:t>                   Tumor of   lymphatic vessels   </a:t>
            </a:r>
          </a:p>
          <a:p>
            <a:pPr marL="0" indent="0" algn="l" rtl="0">
              <a:buNone/>
            </a:pPr>
            <a:r>
              <a:rPr lang="en-US" sz="2000" b="1" dirty="0" smtClean="0">
                <a:solidFill>
                  <a:srgbClr val="FF0000"/>
                </a:solidFill>
              </a:rPr>
              <a:t>Lymphoma  </a:t>
            </a:r>
            <a:r>
              <a:rPr lang="en-US" sz="2000" b="1" dirty="0" smtClean="0">
                <a:solidFill>
                  <a:srgbClr val="0070C0"/>
                </a:solidFill>
              </a:rPr>
              <a:t>                           Tumor of  lymphatic tissues   </a:t>
            </a:r>
          </a:p>
          <a:p>
            <a:pPr marL="0" indent="0" algn="l" rtl="0">
              <a:buNone/>
            </a:pPr>
            <a:r>
              <a:rPr lang="en-US" sz="2000" b="1" dirty="0" smtClean="0">
                <a:solidFill>
                  <a:srgbClr val="FF0000"/>
                </a:solidFill>
              </a:rPr>
              <a:t>Mononucleosis </a:t>
            </a:r>
            <a:r>
              <a:rPr lang="en-US" sz="2000" b="1" dirty="0" smtClean="0">
                <a:solidFill>
                  <a:srgbClr val="0070C0"/>
                </a:solidFill>
              </a:rPr>
              <a:t>                     active  viral infection  with large number of atypical</a:t>
            </a:r>
          </a:p>
          <a:p>
            <a:pPr marL="0" indent="0" algn="l" rtl="0">
              <a:buNone/>
            </a:pPr>
            <a:r>
              <a:rPr lang="en-US" sz="2000" b="1" dirty="0">
                <a:solidFill>
                  <a:srgbClr val="0070C0"/>
                </a:solidFill>
              </a:rPr>
              <a:t> </a:t>
            </a:r>
            <a:r>
              <a:rPr lang="en-US" sz="2000" b="1" dirty="0" smtClean="0">
                <a:solidFill>
                  <a:srgbClr val="0070C0"/>
                </a:solidFill>
              </a:rPr>
              <a:t>                                                 lymphocytes in blood due to virus (Epstein Bar virus)  </a:t>
            </a:r>
          </a:p>
          <a:p>
            <a:pPr marL="0" indent="0" algn="l" rtl="0">
              <a:buNone/>
            </a:pPr>
            <a:r>
              <a:rPr lang="en-US" sz="2000" b="1" dirty="0" err="1" smtClean="0">
                <a:solidFill>
                  <a:srgbClr val="FF0000"/>
                </a:solidFill>
              </a:rPr>
              <a:t>Thyoma</a:t>
            </a:r>
            <a:r>
              <a:rPr lang="en-US" sz="2000" b="1" dirty="0" smtClean="0">
                <a:solidFill>
                  <a:srgbClr val="FF0000"/>
                </a:solidFill>
              </a:rPr>
              <a:t> </a:t>
            </a:r>
            <a:r>
              <a:rPr lang="en-US" sz="2000" b="1" dirty="0" smtClean="0">
                <a:solidFill>
                  <a:srgbClr val="0070C0"/>
                </a:solidFill>
              </a:rPr>
              <a:t>                                   cancer of thymus gland </a:t>
            </a:r>
          </a:p>
          <a:p>
            <a:pPr marL="0" indent="0" algn="l" rtl="0">
              <a:buNone/>
            </a:pPr>
            <a:r>
              <a:rPr lang="en-US" sz="2000" b="1" dirty="0" smtClean="0">
                <a:solidFill>
                  <a:srgbClr val="FF0000"/>
                </a:solidFill>
              </a:rPr>
              <a:t>Tonsillitis</a:t>
            </a:r>
            <a:r>
              <a:rPr lang="en-US" sz="2000" b="1" dirty="0" smtClean="0">
                <a:solidFill>
                  <a:srgbClr val="0070C0"/>
                </a:solidFill>
              </a:rPr>
              <a:t>                                  inflammation of tonsils  </a:t>
            </a:r>
          </a:p>
          <a:p>
            <a:pPr marL="0" indent="0" algn="l" rtl="0">
              <a:buNone/>
            </a:pPr>
            <a:r>
              <a:rPr lang="en-US" sz="2000" b="1" dirty="0" smtClean="0">
                <a:solidFill>
                  <a:srgbClr val="FF0000"/>
                </a:solidFill>
              </a:rPr>
              <a:t>Acquired immune  (AI DS)      </a:t>
            </a:r>
            <a:r>
              <a:rPr lang="en-US" sz="2000" b="1" dirty="0" smtClean="0">
                <a:solidFill>
                  <a:srgbClr val="0070C0"/>
                </a:solidFill>
              </a:rPr>
              <a:t>defect in cell- mediated immunity as final  result HIV     </a:t>
            </a:r>
            <a:r>
              <a:rPr lang="en-US" sz="2000" b="1" dirty="0" smtClean="0">
                <a:solidFill>
                  <a:srgbClr val="FF0000"/>
                </a:solidFill>
              </a:rPr>
              <a:t>deficiency syndrome    </a:t>
            </a:r>
          </a:p>
          <a:p>
            <a:pPr marL="0" indent="0" algn="l" rtl="0">
              <a:buNone/>
            </a:pPr>
            <a:r>
              <a:rPr lang="en-US" sz="2000" b="1" dirty="0" smtClean="0">
                <a:solidFill>
                  <a:srgbClr val="FF0000"/>
                </a:solidFill>
              </a:rPr>
              <a:t>Multiple  myeloma                </a:t>
            </a:r>
            <a:r>
              <a:rPr lang="en-US" sz="2000" b="1" dirty="0" smtClean="0">
                <a:solidFill>
                  <a:srgbClr val="0070C0"/>
                </a:solidFill>
              </a:rPr>
              <a:t>originate in plasma cells with malignant change </a:t>
            </a:r>
          </a:p>
          <a:p>
            <a:pPr marL="0" indent="0" algn="l" rtl="0">
              <a:buNone/>
            </a:pPr>
            <a:r>
              <a:rPr lang="en-US" sz="2000" b="1" dirty="0" err="1" smtClean="0">
                <a:solidFill>
                  <a:srgbClr val="FF0000"/>
                </a:solidFill>
              </a:rPr>
              <a:t>Sarcoidosis</a:t>
            </a:r>
            <a:r>
              <a:rPr lang="en-US" sz="2000" b="1" dirty="0" smtClean="0">
                <a:solidFill>
                  <a:srgbClr val="FF0000"/>
                </a:solidFill>
              </a:rPr>
              <a:t>  </a:t>
            </a:r>
            <a:r>
              <a:rPr lang="en-US" sz="2000" b="1" dirty="0" smtClean="0">
                <a:solidFill>
                  <a:srgbClr val="0070C0"/>
                </a:solidFill>
              </a:rPr>
              <a:t>                           Auto immune disease(fibrous  lesion in multiple organs </a:t>
            </a:r>
          </a:p>
          <a:p>
            <a:pPr marL="0" indent="0" algn="l" rtl="0">
              <a:buNone/>
            </a:pPr>
            <a:r>
              <a:rPr lang="en-US" sz="2000" b="1" dirty="0" smtClean="0">
                <a:solidFill>
                  <a:srgbClr val="0070C0"/>
                </a:solidFill>
              </a:rPr>
              <a:t> </a:t>
            </a:r>
            <a:endParaRPr lang="en-US" sz="2000" b="1" dirty="0">
              <a:solidFill>
                <a:srgbClr val="0070C0"/>
              </a:solidFill>
            </a:endParaRPr>
          </a:p>
        </p:txBody>
      </p:sp>
    </p:spTree>
    <p:extLst>
      <p:ext uri="{BB962C8B-B14F-4D97-AF65-F5344CB8AC3E}">
        <p14:creationId xmlns:p14="http://schemas.microsoft.com/office/powerpoint/2010/main" val="427911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99792" y="1988840"/>
            <a:ext cx="3816424"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b="1" i="1" dirty="0" smtClean="0"/>
              <a:t>Thank you</a:t>
            </a:r>
            <a:endParaRPr lang="en-US" sz="6600" b="1" i="1" dirty="0"/>
          </a:p>
        </p:txBody>
      </p:sp>
      <p:sp>
        <p:nvSpPr>
          <p:cNvPr id="3" name="عنصر نائب للمحتوى 2"/>
          <p:cNvSpPr>
            <a:spLocks noGrp="1"/>
          </p:cNvSpPr>
          <p:nvPr>
            <p:ph idx="1"/>
          </p:nvPr>
        </p:nvSpPr>
        <p:spPr/>
        <p:txBody>
          <a:bodyPr/>
          <a:lstStyle/>
          <a:p>
            <a:endParaRPr lang="en-US"/>
          </a:p>
        </p:txBody>
      </p:sp>
      <p:pic>
        <p:nvPicPr>
          <p:cNvPr id="4098" name="Picture 2" descr="C:\Users\alnaseem\Desktop\صورة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254000"/>
            <a:ext cx="8396287" cy="635000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2852192" y="2141240"/>
            <a:ext cx="3816424"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600" b="1" i="1" dirty="0" smtClean="0"/>
              <a:t>Thank you</a:t>
            </a:r>
            <a:endParaRPr lang="en-US" sz="6600" b="1" i="1" dirty="0"/>
          </a:p>
        </p:txBody>
      </p:sp>
    </p:spTree>
    <p:extLst>
      <p:ext uri="{BB962C8B-B14F-4D97-AF65-F5344CB8AC3E}">
        <p14:creationId xmlns:p14="http://schemas.microsoft.com/office/powerpoint/2010/main" val="18109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07504" y="116632"/>
            <a:ext cx="8784976" cy="6741368"/>
          </a:xfrm>
        </p:spPr>
        <p:txBody>
          <a:bodyPr/>
          <a:lstStyle/>
          <a:p>
            <a:pPr rtl="0"/>
            <a:r>
              <a:rPr lang="en-US" dirty="0" smtClean="0"/>
              <a:t>H                                </a:t>
            </a:r>
            <a:r>
              <a:rPr lang="en-US" dirty="0" err="1" smtClean="0"/>
              <a:t>h</a:t>
            </a:r>
            <a:endParaRPr lang="en-US" dirty="0"/>
          </a:p>
        </p:txBody>
      </p:sp>
      <p:pic>
        <p:nvPicPr>
          <p:cNvPr id="2050" name="Picture 2" descr="C:\Users\alnaseem\Desktop\صورة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79" y="3140968"/>
            <a:ext cx="6423025" cy="34321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lnaseem\Desktop\صورة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73" y="188640"/>
            <a:ext cx="6153150" cy="27797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lnaseem\Desktop\صورة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183" y="764704"/>
            <a:ext cx="2573337" cy="496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669360"/>
          </a:xfrm>
        </p:spPr>
        <p:txBody>
          <a:bodyPr/>
          <a:lstStyle/>
          <a:p>
            <a:pPr marL="0" indent="0" algn="l" rtl="0">
              <a:buNone/>
            </a:pPr>
            <a:r>
              <a:rPr lang="en-US" b="1" dirty="0" err="1" smtClean="0">
                <a:solidFill>
                  <a:srgbClr val="FF0000"/>
                </a:solidFill>
              </a:rPr>
              <a:t>Heamat</a:t>
            </a:r>
            <a:r>
              <a:rPr lang="en-US" b="1" dirty="0" err="1" smtClean="0">
                <a:solidFill>
                  <a:srgbClr val="00B050"/>
                </a:solidFill>
              </a:rPr>
              <a:t>o</a:t>
            </a:r>
            <a:r>
              <a:rPr lang="en-US" b="1" dirty="0" err="1" smtClean="0">
                <a:solidFill>
                  <a:srgbClr val="0070C0"/>
                </a:solidFill>
              </a:rPr>
              <a:t>logist</a:t>
            </a:r>
            <a:r>
              <a:rPr lang="en-US" dirty="0" smtClean="0"/>
              <a:t>=  </a:t>
            </a:r>
            <a:r>
              <a:rPr lang="en-US" sz="2800" b="1" dirty="0" smtClean="0"/>
              <a:t>specliazed in</a:t>
            </a:r>
            <a:r>
              <a:rPr lang="en-US" sz="2800" b="1" dirty="0" smtClean="0">
                <a:solidFill>
                  <a:srgbClr val="FF0000"/>
                </a:solidFill>
              </a:rPr>
              <a:t> blood </a:t>
            </a:r>
            <a:r>
              <a:rPr lang="en-US" sz="2800" b="1" dirty="0" smtClean="0"/>
              <a:t>diseases               </a:t>
            </a:r>
          </a:p>
          <a:p>
            <a:pPr marL="0" indent="0" algn="l" rtl="0">
              <a:buNone/>
            </a:pPr>
            <a:endParaRPr lang="en-US" sz="2800" b="1" dirty="0"/>
          </a:p>
          <a:p>
            <a:pPr marL="0" indent="0" algn="l" rtl="0">
              <a:buNone/>
            </a:pPr>
            <a:r>
              <a:rPr lang="en-US" sz="2800" b="1" dirty="0" smtClean="0"/>
              <a:t>                                                  </a:t>
            </a:r>
          </a:p>
          <a:p>
            <a:pPr marL="0" indent="0" algn="l" rtl="0">
              <a:buNone/>
            </a:pPr>
            <a:endParaRPr lang="en-US" sz="2800" b="1" dirty="0"/>
          </a:p>
          <a:p>
            <a:pPr marL="0" indent="0" algn="l" rtl="0">
              <a:buNone/>
            </a:pPr>
            <a:endParaRPr lang="en-US" sz="2800" b="1" dirty="0" smtClean="0"/>
          </a:p>
          <a:p>
            <a:pPr marL="0" indent="0" algn="l" rtl="0">
              <a:buNone/>
            </a:pPr>
            <a:endParaRPr lang="en-US" sz="2800" b="1" dirty="0"/>
          </a:p>
          <a:p>
            <a:pPr marL="0" indent="0" algn="l" rtl="0">
              <a:buNone/>
            </a:pPr>
            <a:endParaRPr lang="en-US" sz="2800" b="1" dirty="0" smtClean="0"/>
          </a:p>
          <a:p>
            <a:pPr marL="0" indent="0" algn="l" rtl="0">
              <a:buNone/>
            </a:pPr>
            <a:endParaRPr lang="en-US" sz="2800" b="1" dirty="0"/>
          </a:p>
          <a:p>
            <a:pPr marL="0" indent="0" algn="l" rtl="0">
              <a:buNone/>
            </a:pPr>
            <a:endParaRPr lang="en-US" sz="2800" b="1" dirty="0" smtClean="0"/>
          </a:p>
          <a:p>
            <a:pPr marL="0" indent="0" algn="l" rtl="0">
              <a:buNone/>
            </a:pPr>
            <a:r>
              <a:rPr lang="en-US" sz="2800" b="1" dirty="0" err="1" smtClean="0">
                <a:solidFill>
                  <a:srgbClr val="0070C0"/>
                </a:solidFill>
              </a:rPr>
              <a:t>Hyper</a:t>
            </a:r>
            <a:r>
              <a:rPr lang="en-US" sz="2800" b="1" dirty="0" err="1" smtClean="0">
                <a:solidFill>
                  <a:srgbClr val="00B050"/>
                </a:solidFill>
              </a:rPr>
              <a:t>albumin</a:t>
            </a:r>
            <a:r>
              <a:rPr lang="en-US" sz="2800" b="1" dirty="0" err="1" smtClean="0">
                <a:solidFill>
                  <a:srgbClr val="FF0000"/>
                </a:solidFill>
              </a:rPr>
              <a:t>aemia</a:t>
            </a:r>
            <a:r>
              <a:rPr lang="en-US" sz="2800" b="1" dirty="0" smtClean="0"/>
              <a:t> </a:t>
            </a:r>
            <a:endParaRPr lang="en-US" sz="28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6" t="8410" r="13277" b="74186"/>
          <a:stretch/>
        </p:blipFill>
        <p:spPr bwMode="auto">
          <a:xfrm>
            <a:off x="305780" y="908720"/>
            <a:ext cx="3906181" cy="177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207" t="5940" r="1176" b="75694"/>
          <a:stretch/>
        </p:blipFill>
        <p:spPr bwMode="auto">
          <a:xfrm>
            <a:off x="5004048" y="725488"/>
            <a:ext cx="3886990" cy="161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988" t="4737" r="8167" b="73385"/>
          <a:stretch/>
        </p:blipFill>
        <p:spPr bwMode="auto">
          <a:xfrm>
            <a:off x="270689" y="2852936"/>
            <a:ext cx="3727275" cy="203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6150" t="5922" r="7807" b="77365"/>
          <a:stretch/>
        </p:blipFill>
        <p:spPr bwMode="auto">
          <a:xfrm>
            <a:off x="5086337" y="2508065"/>
            <a:ext cx="3722412" cy="203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793" t="6735" r="3955" b="75040"/>
          <a:stretch/>
        </p:blipFill>
        <p:spPr bwMode="auto">
          <a:xfrm>
            <a:off x="4866813" y="4539301"/>
            <a:ext cx="3958998" cy="190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15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408712"/>
          </a:xfrm>
        </p:spPr>
        <p:txBody>
          <a:bodyPr/>
          <a:lstStyle/>
          <a:p>
            <a:endParaRPr lang="en-US"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0" t="5047" r="2277" b="78058"/>
          <a:stretch/>
        </p:blipFill>
        <p:spPr bwMode="auto">
          <a:xfrm>
            <a:off x="251520" y="276672"/>
            <a:ext cx="3888432" cy="22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50" t="6249" r="8533" b="72875"/>
          <a:stretch/>
        </p:blipFill>
        <p:spPr bwMode="auto">
          <a:xfrm>
            <a:off x="4139952" y="116112"/>
            <a:ext cx="4752528" cy="237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74" t="4643" r="17300" b="74871"/>
          <a:stretch/>
        </p:blipFill>
        <p:spPr bwMode="auto">
          <a:xfrm>
            <a:off x="179512" y="2492896"/>
            <a:ext cx="391112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036" t="4113" r="10838" b="73422"/>
          <a:stretch/>
        </p:blipFill>
        <p:spPr bwMode="auto">
          <a:xfrm>
            <a:off x="4139952" y="2492896"/>
            <a:ext cx="475252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6150" t="5329" r="5697" b="72799"/>
          <a:stretch/>
        </p:blipFill>
        <p:spPr bwMode="auto">
          <a:xfrm>
            <a:off x="4139952" y="4509120"/>
            <a:ext cx="489654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117" t="6426" r="9461" b="76027"/>
          <a:stretch/>
        </p:blipFill>
        <p:spPr bwMode="auto">
          <a:xfrm>
            <a:off x="273279" y="4725144"/>
            <a:ext cx="388843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48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6632"/>
            <a:ext cx="8892480" cy="6624736"/>
          </a:xfrm>
        </p:spPr>
        <p:txBody>
          <a:bodyPr/>
          <a:lstStyle/>
          <a:p>
            <a:pPr algn="l" rtl="0"/>
            <a:endParaRPr lang="en-US" dirty="0" smtClean="0"/>
          </a:p>
          <a:p>
            <a:pPr algn="l" rtl="0"/>
            <a:endParaRPr lang="en-US" dirty="0"/>
          </a:p>
          <a:p>
            <a:pPr algn="l" rtl="0"/>
            <a:endParaRPr lang="en-US" dirty="0" smtClean="0"/>
          </a:p>
          <a:p>
            <a:pPr algn="l" rtl="0"/>
            <a:endParaRPr lang="en-US" dirty="0"/>
          </a:p>
          <a:p>
            <a:pPr algn="l" rtl="0"/>
            <a:r>
              <a:rPr lang="en-US" dirty="0" smtClean="0"/>
              <a:t> </a:t>
            </a:r>
          </a:p>
          <a:p>
            <a:pPr marL="0" indent="0" algn="l" rtl="0">
              <a:buNone/>
            </a:pPr>
            <a:r>
              <a:rPr lang="en-US" b="1" dirty="0" smtClean="0">
                <a:solidFill>
                  <a:srgbClr val="FF0000"/>
                </a:solidFill>
              </a:rPr>
              <a:t>Blood </a:t>
            </a:r>
            <a:r>
              <a:rPr lang="en-US" b="1" dirty="0">
                <a:solidFill>
                  <a:srgbClr val="FF0000"/>
                </a:solidFill>
              </a:rPr>
              <a:t>vessels </a:t>
            </a:r>
            <a:r>
              <a:rPr lang="en-US" sz="2400" dirty="0"/>
              <a:t>:</a:t>
            </a:r>
            <a:r>
              <a:rPr lang="en-US" sz="2400" dirty="0" smtClean="0"/>
              <a:t> </a:t>
            </a:r>
            <a:r>
              <a:rPr lang="en-US" sz="2400" dirty="0"/>
              <a:t>Blood pumped by the</a:t>
            </a:r>
            <a:r>
              <a:rPr lang="en-US" sz="2400" b="1" dirty="0">
                <a:solidFill>
                  <a:srgbClr val="FF0000"/>
                </a:solidFill>
              </a:rPr>
              <a:t> heart </a:t>
            </a:r>
            <a:r>
              <a:rPr lang="en-US" sz="2400" dirty="0"/>
              <a:t>flows through a series of vessels known as</a:t>
            </a:r>
            <a:r>
              <a:rPr lang="en-US" sz="2400" b="1" dirty="0">
                <a:solidFill>
                  <a:srgbClr val="FF0000"/>
                </a:solidFill>
              </a:rPr>
              <a:t> arteries</a:t>
            </a:r>
            <a:r>
              <a:rPr lang="en-US" sz="2400" dirty="0"/>
              <a:t>, </a:t>
            </a:r>
            <a:r>
              <a:rPr lang="en-US" sz="2400" b="1" dirty="0">
                <a:solidFill>
                  <a:srgbClr val="FF0000"/>
                </a:solidFill>
              </a:rPr>
              <a:t>arterioles, capillaries, </a:t>
            </a:r>
            <a:r>
              <a:rPr lang="en-US" sz="2400" b="1" dirty="0" err="1">
                <a:solidFill>
                  <a:srgbClr val="FF0000"/>
                </a:solidFill>
              </a:rPr>
              <a:t>venules</a:t>
            </a:r>
            <a:r>
              <a:rPr lang="en-US" sz="2400" b="1" dirty="0">
                <a:solidFill>
                  <a:srgbClr val="FF0000"/>
                </a:solidFill>
              </a:rPr>
              <a:t>, </a:t>
            </a:r>
            <a:r>
              <a:rPr lang="en-US" sz="2400" dirty="0"/>
              <a:t>and </a:t>
            </a:r>
            <a:r>
              <a:rPr lang="en-US" sz="2400" b="1" dirty="0">
                <a:solidFill>
                  <a:srgbClr val="FF0000"/>
                </a:solidFill>
              </a:rPr>
              <a:t>veins</a:t>
            </a:r>
            <a:r>
              <a:rPr lang="en-US" sz="2400" dirty="0"/>
              <a:t> before returning to the </a:t>
            </a:r>
            <a:r>
              <a:rPr lang="en-US" sz="2400" b="1" dirty="0">
                <a:solidFill>
                  <a:srgbClr val="FF0000"/>
                </a:solidFill>
              </a:rPr>
              <a:t>heart.</a:t>
            </a:r>
          </a:p>
          <a:p>
            <a:pPr marL="0" indent="0" algn="l" rtl="0">
              <a:buNone/>
            </a:pPr>
            <a:r>
              <a:rPr lang="en-US" sz="2400" b="1" dirty="0" smtClean="0">
                <a:solidFill>
                  <a:srgbClr val="FF0000"/>
                </a:solidFill>
              </a:rPr>
              <a:t>Blood vessel</a:t>
            </a:r>
            <a:r>
              <a:rPr lang="en-US" dirty="0" smtClean="0"/>
              <a:t>: </a:t>
            </a:r>
            <a:r>
              <a:rPr lang="en-US" sz="2400" b="1" dirty="0" smtClean="0">
                <a:solidFill>
                  <a:srgbClr val="0070C0"/>
                </a:solidFill>
              </a:rPr>
              <a:t>Vas/o ,</a:t>
            </a:r>
            <a:r>
              <a:rPr lang="en-US" sz="2400" b="1" dirty="0" err="1" smtClean="0">
                <a:solidFill>
                  <a:srgbClr val="0070C0"/>
                </a:solidFill>
              </a:rPr>
              <a:t>vasculo,ang</a:t>
            </a:r>
            <a:r>
              <a:rPr lang="en-US" sz="2400" b="1" dirty="0" smtClean="0">
                <a:solidFill>
                  <a:srgbClr val="0070C0"/>
                </a:solidFill>
              </a:rPr>
              <a:t>/o         </a:t>
            </a:r>
            <a:r>
              <a:rPr lang="en-US" sz="2400" b="1" dirty="0" err="1" smtClean="0">
                <a:solidFill>
                  <a:srgbClr val="00B050"/>
                </a:solidFill>
              </a:rPr>
              <a:t>vasostenosis</a:t>
            </a:r>
            <a:r>
              <a:rPr lang="en-US" sz="2400" b="1" dirty="0" smtClean="0">
                <a:solidFill>
                  <a:srgbClr val="0070C0"/>
                </a:solidFill>
              </a:rPr>
              <a:t>   , </a:t>
            </a:r>
            <a:r>
              <a:rPr lang="en-US" sz="2400" b="1" dirty="0" err="1" smtClean="0">
                <a:solidFill>
                  <a:srgbClr val="00B050"/>
                </a:solidFill>
              </a:rPr>
              <a:t>vasculitis</a:t>
            </a:r>
            <a:r>
              <a:rPr lang="en-US" sz="2400" b="1" dirty="0" smtClean="0">
                <a:solidFill>
                  <a:srgbClr val="00B050"/>
                </a:solidFill>
              </a:rPr>
              <a:t> </a:t>
            </a:r>
          </a:p>
          <a:p>
            <a:pPr marL="0" indent="0" algn="l" rtl="0">
              <a:buNone/>
            </a:pPr>
            <a:r>
              <a:rPr lang="en-US" dirty="0" smtClean="0"/>
              <a:t>                         </a:t>
            </a:r>
            <a:r>
              <a:rPr lang="en-US" sz="2400" b="1" dirty="0" smtClean="0">
                <a:solidFill>
                  <a:srgbClr val="00B050"/>
                </a:solidFill>
              </a:rPr>
              <a:t>angiography   </a:t>
            </a:r>
          </a:p>
          <a:p>
            <a:pPr marL="0" indent="0" algn="l" rtl="0">
              <a:buNone/>
            </a:pPr>
            <a:r>
              <a:rPr lang="en-US" sz="2400" b="1" dirty="0" smtClean="0">
                <a:solidFill>
                  <a:srgbClr val="FF0000"/>
                </a:solidFill>
              </a:rPr>
              <a:t>Arteries: </a:t>
            </a:r>
            <a:r>
              <a:rPr lang="en-US" sz="2400" b="1" dirty="0" err="1" smtClean="0">
                <a:solidFill>
                  <a:srgbClr val="FF0000"/>
                </a:solidFill>
              </a:rPr>
              <a:t>Arteri</a:t>
            </a:r>
            <a:r>
              <a:rPr lang="en-US" sz="2400" b="1" dirty="0" smtClean="0">
                <a:solidFill>
                  <a:srgbClr val="FF0000"/>
                </a:solidFill>
              </a:rPr>
              <a:t>/o ,</a:t>
            </a:r>
            <a:r>
              <a:rPr lang="en-US" sz="2400" b="1" dirty="0" err="1" smtClean="0">
                <a:solidFill>
                  <a:srgbClr val="FF0000"/>
                </a:solidFill>
              </a:rPr>
              <a:t>Arter</a:t>
            </a:r>
            <a:r>
              <a:rPr lang="en-US" sz="2400" b="1" dirty="0" smtClean="0">
                <a:solidFill>
                  <a:srgbClr val="FF0000"/>
                </a:solidFill>
              </a:rPr>
              <a:t>/o                     </a:t>
            </a:r>
            <a:r>
              <a:rPr lang="en-US" sz="2400" b="1" dirty="0" err="1" smtClean="0">
                <a:solidFill>
                  <a:srgbClr val="FF0000"/>
                </a:solidFill>
              </a:rPr>
              <a:t>arterioscloresis</a:t>
            </a:r>
            <a:r>
              <a:rPr lang="en-US" sz="2400" b="1" dirty="0" smtClean="0">
                <a:solidFill>
                  <a:srgbClr val="FF0000"/>
                </a:solidFill>
              </a:rPr>
              <a:t> ,</a:t>
            </a:r>
            <a:r>
              <a:rPr lang="en-US" sz="2400" b="1" dirty="0" err="1" smtClean="0">
                <a:solidFill>
                  <a:srgbClr val="FF0000"/>
                </a:solidFill>
              </a:rPr>
              <a:t>arterioectomy</a:t>
            </a:r>
            <a:r>
              <a:rPr lang="en-US" sz="2400" b="1" dirty="0" smtClean="0">
                <a:solidFill>
                  <a:srgbClr val="FF0000"/>
                </a:solidFill>
              </a:rPr>
              <a:t> </a:t>
            </a:r>
          </a:p>
          <a:p>
            <a:pPr marL="0" indent="0" algn="l" rtl="0">
              <a:buNone/>
            </a:pPr>
            <a:r>
              <a:rPr lang="en-US" sz="2400" b="1" dirty="0" smtClean="0">
                <a:solidFill>
                  <a:srgbClr val="FF0000"/>
                </a:solidFill>
              </a:rPr>
              <a:t>Vein      :</a:t>
            </a:r>
            <a:r>
              <a:rPr lang="en-US" sz="2400" b="1" dirty="0" err="1" smtClean="0">
                <a:solidFill>
                  <a:srgbClr val="FF0000"/>
                </a:solidFill>
              </a:rPr>
              <a:t>Ven</a:t>
            </a:r>
            <a:r>
              <a:rPr lang="en-US" sz="2400" b="1" dirty="0" smtClean="0">
                <a:solidFill>
                  <a:srgbClr val="FF0000"/>
                </a:solidFill>
              </a:rPr>
              <a:t>/o      ,</a:t>
            </a:r>
            <a:r>
              <a:rPr lang="en-US" sz="2400" b="1" dirty="0" err="1" smtClean="0">
                <a:solidFill>
                  <a:srgbClr val="FF0000"/>
                </a:solidFill>
              </a:rPr>
              <a:t>phlep</a:t>
            </a:r>
            <a:r>
              <a:rPr lang="en-US" sz="2400" b="1" dirty="0" smtClean="0">
                <a:solidFill>
                  <a:srgbClr val="FF0000"/>
                </a:solidFill>
              </a:rPr>
              <a:t>/o                   </a:t>
            </a:r>
            <a:r>
              <a:rPr lang="en-US" sz="2400" b="1" dirty="0" err="1" smtClean="0">
                <a:solidFill>
                  <a:srgbClr val="FF0000"/>
                </a:solidFill>
              </a:rPr>
              <a:t>phlepitis</a:t>
            </a:r>
            <a:r>
              <a:rPr lang="en-US" sz="2400" b="1" dirty="0" smtClean="0">
                <a:solidFill>
                  <a:srgbClr val="FF0000"/>
                </a:solidFill>
              </a:rPr>
              <a:t>        venography  </a:t>
            </a:r>
          </a:p>
          <a:p>
            <a:pPr marL="0" indent="0" algn="l" rtl="0">
              <a:buNone/>
            </a:pPr>
            <a:endParaRPr lang="en-US" sz="2400" b="1" dirty="0">
              <a:solidFill>
                <a:srgbClr val="FF0000"/>
              </a:solidFill>
            </a:endParaRPr>
          </a:p>
        </p:txBody>
      </p:sp>
      <p:pic>
        <p:nvPicPr>
          <p:cNvPr id="2" name="Picture 2" descr="C:\Users\alnaseem\Desktop\صورة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058"/>
            <a:ext cx="426243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lnaseem\Desktop\صورة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669" y="174058"/>
            <a:ext cx="446405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1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892480" cy="6552728"/>
          </a:xfrm>
        </p:spPr>
        <p:txBody>
          <a:bodyPr/>
          <a:lstStyle/>
          <a:p>
            <a:pPr marL="0" indent="0" algn="l" rtl="0">
              <a:buNone/>
            </a:pPr>
            <a:r>
              <a:rPr lang="en-US" sz="2400" b="1" dirty="0" err="1" smtClean="0">
                <a:solidFill>
                  <a:srgbClr val="FF0000"/>
                </a:solidFill>
              </a:rPr>
              <a:t>Venule</a:t>
            </a:r>
            <a:r>
              <a:rPr lang="en-US" sz="2400" b="1" dirty="0" smtClean="0"/>
              <a:t> :</a:t>
            </a:r>
            <a:r>
              <a:rPr lang="en-US" sz="2400" b="1" dirty="0" smtClean="0">
                <a:solidFill>
                  <a:srgbClr val="00B0F0"/>
                </a:solidFill>
              </a:rPr>
              <a:t> </a:t>
            </a:r>
            <a:r>
              <a:rPr lang="en-US" sz="2400" b="1" dirty="0" err="1" smtClean="0">
                <a:solidFill>
                  <a:srgbClr val="00B0F0"/>
                </a:solidFill>
              </a:rPr>
              <a:t>venu</a:t>
            </a:r>
            <a:r>
              <a:rPr lang="en-US" sz="2400" b="1" dirty="0" smtClean="0">
                <a:solidFill>
                  <a:srgbClr val="00B0F0"/>
                </a:solidFill>
              </a:rPr>
              <a:t>/o </a:t>
            </a:r>
          </a:p>
          <a:p>
            <a:pPr marL="0" indent="0" algn="l" rtl="0">
              <a:buNone/>
            </a:pPr>
            <a:r>
              <a:rPr lang="en-US" sz="2400" b="1" dirty="0" err="1" smtClean="0">
                <a:solidFill>
                  <a:srgbClr val="FF0000"/>
                </a:solidFill>
              </a:rPr>
              <a:t>Ateriole</a:t>
            </a:r>
            <a:r>
              <a:rPr lang="en-US" sz="2400" b="1" dirty="0" smtClean="0"/>
              <a:t> </a:t>
            </a:r>
            <a:r>
              <a:rPr lang="en-US" dirty="0" smtClean="0"/>
              <a:t>:</a:t>
            </a:r>
            <a:r>
              <a:rPr lang="en-US" sz="2400" b="1" dirty="0" err="1" smtClean="0">
                <a:solidFill>
                  <a:srgbClr val="00B0F0"/>
                </a:solidFill>
              </a:rPr>
              <a:t>Arteriol</a:t>
            </a:r>
            <a:r>
              <a:rPr lang="en-US" sz="2400" b="1" dirty="0" smtClean="0">
                <a:solidFill>
                  <a:srgbClr val="00B0F0"/>
                </a:solidFill>
              </a:rPr>
              <a:t>/o   </a:t>
            </a:r>
            <a:endParaRPr lang="en-US" sz="2400" b="1" dirty="0">
              <a:solidFill>
                <a:srgbClr val="00B0F0"/>
              </a:solidFill>
            </a:endParaRPr>
          </a:p>
        </p:txBody>
      </p:sp>
      <p:pic>
        <p:nvPicPr>
          <p:cNvPr id="3074" name="Picture 2" descr="C:\Users\alnaseem\Desktop\صورة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793" y="188640"/>
            <a:ext cx="5681663" cy="628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15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16632"/>
            <a:ext cx="9036496" cy="1512168"/>
          </a:xfrm>
        </p:spPr>
        <p:txBody>
          <a:bodyPr>
            <a:normAutofit fontScale="90000"/>
          </a:bodyPr>
          <a:lstStyle/>
          <a:p>
            <a:pPr algn="l" rtl="0"/>
            <a:r>
              <a:rPr lang="en-US" sz="3200" b="1" dirty="0" smtClean="0">
                <a:solidFill>
                  <a:srgbClr val="0070C0"/>
                </a:solidFill>
              </a:rPr>
              <a:t>               </a:t>
            </a:r>
            <a:r>
              <a:rPr lang="en-US" sz="3200" b="1" dirty="0" smtClean="0">
                <a:solidFill>
                  <a:srgbClr val="FF0000"/>
                </a:solidFill>
              </a:rPr>
              <a:t>Terminology</a:t>
            </a:r>
            <a:r>
              <a:rPr lang="en-US" sz="3200" b="1" dirty="0" smtClean="0">
                <a:solidFill>
                  <a:srgbClr val="0070C0"/>
                </a:solidFill>
              </a:rPr>
              <a:t> of</a:t>
            </a:r>
            <a:r>
              <a:rPr lang="en-US" sz="3200" b="1" dirty="0" smtClean="0">
                <a:solidFill>
                  <a:srgbClr val="00B050"/>
                </a:solidFill>
              </a:rPr>
              <a:t> lymphatic </a:t>
            </a:r>
            <a:r>
              <a:rPr lang="en-US" sz="3200" b="1" dirty="0" smtClean="0">
                <a:solidFill>
                  <a:srgbClr val="0070C0"/>
                </a:solidFill>
              </a:rPr>
              <a:t>and </a:t>
            </a:r>
            <a:r>
              <a:rPr lang="en-US" sz="3200" b="1" dirty="0" smtClean="0">
                <a:solidFill>
                  <a:schemeClr val="tx1">
                    <a:lumMod val="95000"/>
                    <a:lumOff val="5000"/>
                  </a:schemeClr>
                </a:solidFill>
              </a:rPr>
              <a:t>immune system</a:t>
            </a:r>
            <a:r>
              <a:rPr lang="en-US" sz="3200" b="1" dirty="0" smtClean="0">
                <a:solidFill>
                  <a:srgbClr val="0070C0"/>
                </a:solidFill>
              </a:rPr>
              <a:t/>
            </a:r>
            <a:br>
              <a:rPr lang="en-US" sz="3200" b="1" dirty="0" smtClean="0">
                <a:solidFill>
                  <a:srgbClr val="0070C0"/>
                </a:solidFill>
              </a:rPr>
            </a:br>
            <a:r>
              <a:rPr lang="en-US" sz="3200" b="1" dirty="0">
                <a:solidFill>
                  <a:srgbClr val="0070C0"/>
                </a:solidFill>
              </a:rPr>
              <a:t> </a:t>
            </a:r>
            <a:endParaRPr lang="en-US" sz="2800" b="1" dirty="0">
              <a:solidFill>
                <a:srgbClr val="002060"/>
              </a:solidFill>
            </a:endParaRPr>
          </a:p>
        </p:txBody>
      </p:sp>
      <p:sp>
        <p:nvSpPr>
          <p:cNvPr id="5" name="عنوان فرعي 4"/>
          <p:cNvSpPr>
            <a:spLocks noGrp="1"/>
          </p:cNvSpPr>
          <p:nvPr>
            <p:ph type="subTitle" idx="1"/>
          </p:nvPr>
        </p:nvSpPr>
        <p:spPr>
          <a:xfrm>
            <a:off x="107504" y="908720"/>
            <a:ext cx="8928992" cy="5949280"/>
          </a:xfrm>
        </p:spPr>
        <p:txBody>
          <a:bodyPr/>
          <a:lstStyle/>
          <a:p>
            <a:endParaRPr lang="en-US" dirty="0" smtClean="0"/>
          </a:p>
          <a:p>
            <a:endParaRPr lang="en-US" dirty="0"/>
          </a:p>
          <a:p>
            <a:endParaRPr lang="en-US" dirty="0" smtClean="0"/>
          </a:p>
          <a:p>
            <a:r>
              <a:rPr lang="en-US" dirty="0" smtClean="0"/>
              <a:t>   </a:t>
            </a:r>
            <a:endParaRPr lang="en-US" dirty="0"/>
          </a:p>
          <a:p>
            <a:endParaRPr lang="en-US" dirty="0" smtClean="0"/>
          </a:p>
          <a:p>
            <a:pPr rtl="0"/>
            <a:endParaRPr lang="en-US" dirty="0"/>
          </a:p>
        </p:txBody>
      </p:sp>
      <p:pic>
        <p:nvPicPr>
          <p:cNvPr id="4098" name="Picture 2" descr="C:\Users\alnaseem\Desktop\صورة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377" y="966936"/>
            <a:ext cx="5145087"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lnaseem\Desktop\صورة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 y="1607357"/>
            <a:ext cx="3163887"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3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8" y="116632"/>
            <a:ext cx="8964487" cy="656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07229" y="2327960"/>
            <a:ext cx="6324656" cy="461665"/>
          </a:xfrm>
          <a:prstGeom prst="rect">
            <a:avLst/>
          </a:prstGeom>
          <a:noFill/>
        </p:spPr>
        <p:txBody>
          <a:bodyPr wrap="square" rtlCol="1">
            <a:spAutoFit/>
          </a:bodyPr>
          <a:lstStyle/>
          <a:p>
            <a:pPr algn="l"/>
            <a:r>
              <a:rPr lang="en-US" sz="2400" b="1" dirty="0" smtClean="0">
                <a:solidFill>
                  <a:srgbClr val="FF0000"/>
                </a:solidFill>
              </a:rPr>
              <a:t>Function of the lymphatic system</a:t>
            </a:r>
            <a:endParaRPr lang="en-US" sz="2400" b="1" dirty="0">
              <a:solidFill>
                <a:srgbClr val="FF0000"/>
              </a:solidFill>
            </a:endParaRPr>
          </a:p>
        </p:txBody>
      </p:sp>
      <p:sp>
        <p:nvSpPr>
          <p:cNvPr id="6" name="مستطيل 5"/>
          <p:cNvSpPr/>
          <p:nvPr/>
        </p:nvSpPr>
        <p:spPr>
          <a:xfrm>
            <a:off x="233775" y="2789625"/>
            <a:ext cx="8442682" cy="4066966"/>
          </a:xfrm>
          <a:prstGeom prst="rect">
            <a:avLst/>
          </a:prstGeom>
        </p:spPr>
        <p:txBody>
          <a:bodyPr wrap="square">
            <a:spAutoFit/>
          </a:bodyPr>
          <a:lstStyle/>
          <a:p>
            <a:pPr algn="l" rtl="0"/>
            <a:r>
              <a:rPr lang="en-US" sz="2000" b="1" dirty="0">
                <a:solidFill>
                  <a:srgbClr val="7030A0"/>
                </a:solidFill>
                <a:latin typeface="Helvetica Neue"/>
              </a:rPr>
              <a:t>There are three primary functions of the lymphatic system</a:t>
            </a:r>
            <a:r>
              <a:rPr lang="en-US" sz="2400" b="1" dirty="0">
                <a:solidFill>
                  <a:srgbClr val="202124"/>
                </a:solidFill>
                <a:latin typeface="Helvetica Neue"/>
              </a:rPr>
              <a:t>: </a:t>
            </a:r>
            <a:r>
              <a:rPr lang="en-US" sz="2400" b="1" dirty="0">
                <a:solidFill>
                  <a:srgbClr val="FF0000"/>
                </a:solidFill>
                <a:latin typeface="Helvetica Neue"/>
              </a:rPr>
              <a:t>first</a:t>
            </a:r>
            <a:r>
              <a:rPr lang="en-US" sz="2400" b="1" dirty="0">
                <a:solidFill>
                  <a:srgbClr val="202124"/>
                </a:solidFill>
                <a:latin typeface="Helvetica Neue"/>
              </a:rPr>
              <a:t> is the </a:t>
            </a:r>
            <a:r>
              <a:rPr lang="en-US" sz="2000" b="1" dirty="0">
                <a:solidFill>
                  <a:srgbClr val="202124"/>
                </a:solidFill>
                <a:latin typeface="Helvetica Neue"/>
              </a:rPr>
              <a:t>maintenance of fluid balance,</a:t>
            </a:r>
            <a:r>
              <a:rPr lang="en-US" sz="2400" b="1" dirty="0">
                <a:solidFill>
                  <a:srgbClr val="FF0000"/>
                </a:solidFill>
                <a:latin typeface="Helvetica Neue"/>
              </a:rPr>
              <a:t> second </a:t>
            </a:r>
            <a:r>
              <a:rPr lang="en-US" sz="2000" b="1" dirty="0">
                <a:solidFill>
                  <a:srgbClr val="202124"/>
                </a:solidFill>
                <a:latin typeface="Helvetica Neue"/>
              </a:rPr>
              <a:t>is the facilitation of the absorption of dietary fats from the gastrointestinal tract to the </a:t>
            </a:r>
            <a:endParaRPr lang="en-US" sz="2000" b="1" dirty="0" smtClean="0">
              <a:solidFill>
                <a:srgbClr val="202124"/>
              </a:solidFill>
              <a:latin typeface="Helvetica Neue"/>
            </a:endParaRPr>
          </a:p>
          <a:p>
            <a:pPr algn="l" rtl="0"/>
            <a:r>
              <a:rPr lang="en-US" sz="2000" b="1" dirty="0" smtClean="0">
                <a:solidFill>
                  <a:srgbClr val="202124"/>
                </a:solidFill>
                <a:latin typeface="Helvetica Neue"/>
              </a:rPr>
              <a:t>bloodstream </a:t>
            </a:r>
            <a:r>
              <a:rPr lang="en-US" sz="2000" b="1" dirty="0">
                <a:solidFill>
                  <a:srgbClr val="202124"/>
                </a:solidFill>
                <a:latin typeface="Helvetica Neue"/>
              </a:rPr>
              <a:t>for metabolism or storage, </a:t>
            </a:r>
            <a:r>
              <a:rPr lang="en-US" sz="2400" b="1" dirty="0">
                <a:solidFill>
                  <a:srgbClr val="FF0000"/>
                </a:solidFill>
                <a:latin typeface="Helvetica Neue"/>
              </a:rPr>
              <a:t>and third </a:t>
            </a:r>
            <a:r>
              <a:rPr lang="en-US" sz="2000" b="1" dirty="0">
                <a:solidFill>
                  <a:srgbClr val="202124"/>
                </a:solidFill>
                <a:latin typeface="Helvetica Neue"/>
              </a:rPr>
              <a:t>is the </a:t>
            </a:r>
            <a:endParaRPr lang="en-US" sz="2000" b="1" dirty="0" smtClean="0">
              <a:solidFill>
                <a:srgbClr val="202124"/>
              </a:solidFill>
              <a:latin typeface="Helvetica Neue"/>
            </a:endParaRPr>
          </a:p>
          <a:p>
            <a:pPr algn="l" rtl="0"/>
            <a:r>
              <a:rPr lang="en-US" sz="2000" b="1" dirty="0">
                <a:solidFill>
                  <a:srgbClr val="202124"/>
                </a:solidFill>
                <a:latin typeface="Helvetica Neue"/>
              </a:rPr>
              <a:t> </a:t>
            </a:r>
            <a:r>
              <a:rPr lang="en-US" sz="2000" b="1" dirty="0" smtClean="0">
                <a:solidFill>
                  <a:srgbClr val="202124"/>
                </a:solidFill>
                <a:latin typeface="Helvetica Neue"/>
              </a:rPr>
              <a:t>enhancement </a:t>
            </a:r>
            <a:r>
              <a:rPr lang="en-US" sz="2000" b="1" dirty="0">
                <a:solidFill>
                  <a:srgbClr val="202124"/>
                </a:solidFill>
                <a:latin typeface="Helvetica Neue"/>
              </a:rPr>
              <a:t>and facilitation of the immune </a:t>
            </a:r>
            <a:r>
              <a:rPr lang="en-US" sz="2000" b="1" dirty="0" smtClean="0">
                <a:solidFill>
                  <a:srgbClr val="202124"/>
                </a:solidFill>
                <a:latin typeface="Helvetica Neue"/>
              </a:rPr>
              <a:t>system          </a:t>
            </a:r>
          </a:p>
          <a:p>
            <a:pPr algn="l" rtl="0"/>
            <a:r>
              <a:rPr lang="en-US" sz="2000" b="1" dirty="0" smtClean="0">
                <a:solidFill>
                  <a:srgbClr val="202124"/>
                </a:solidFill>
                <a:latin typeface="Helvetica Neue"/>
              </a:rPr>
              <a:t>  </a:t>
            </a:r>
            <a:r>
              <a:rPr lang="en-US" sz="2400" b="1" dirty="0" smtClean="0">
                <a:solidFill>
                  <a:srgbClr val="00B050"/>
                </a:solidFill>
                <a:latin typeface="Helvetica Neue"/>
              </a:rPr>
              <a:t>Lymph: </a:t>
            </a:r>
            <a:r>
              <a:rPr lang="en-US" sz="2000" b="1" dirty="0" smtClean="0">
                <a:solidFill>
                  <a:schemeClr val="bg2">
                    <a:lumMod val="10000"/>
                  </a:schemeClr>
                </a:solidFill>
                <a:latin typeface="Helvetica Neue"/>
              </a:rPr>
              <a:t>is clear to white fluid made of white blood cells especially</a:t>
            </a:r>
            <a:endParaRPr lang="en-US" sz="2400" b="1" dirty="0">
              <a:solidFill>
                <a:schemeClr val="bg2">
                  <a:lumMod val="10000"/>
                </a:schemeClr>
              </a:solidFill>
              <a:latin typeface="Helvetica Neue"/>
            </a:endParaRPr>
          </a:p>
          <a:p>
            <a:pPr algn="l" rtl="0"/>
            <a:r>
              <a:rPr lang="en-US" sz="2000" b="1" dirty="0" smtClean="0"/>
              <a:t>                        </a:t>
            </a:r>
            <a:r>
              <a:rPr lang="en-US" sz="2000" b="1" dirty="0" err="1" smtClean="0"/>
              <a:t>lymphocytes,the</a:t>
            </a:r>
            <a:r>
              <a:rPr lang="en-US" sz="2000" b="1" dirty="0" smtClean="0"/>
              <a:t> cells that attack any foreign bodies (bacteria, </a:t>
            </a:r>
          </a:p>
          <a:p>
            <a:pPr algn="l" rtl="0"/>
            <a:r>
              <a:rPr lang="en-US" sz="2000" b="1" dirty="0"/>
              <a:t> </a:t>
            </a:r>
            <a:r>
              <a:rPr lang="en-US" sz="2000" b="1" dirty="0" smtClean="0"/>
              <a:t>                 viruses ,cancerous cells)     </a:t>
            </a:r>
          </a:p>
          <a:p>
            <a:pPr algn="l" rtl="0"/>
            <a:r>
              <a:rPr lang="en-US" sz="2400" b="1" dirty="0" smtClean="0">
                <a:solidFill>
                  <a:srgbClr val="FF0000"/>
                </a:solidFill>
              </a:rPr>
              <a:t>Lymph vessels</a:t>
            </a:r>
            <a:r>
              <a:rPr lang="en-US" sz="2000" b="1" dirty="0" smtClean="0">
                <a:solidFill>
                  <a:srgbClr val="FF0000"/>
                </a:solidFill>
              </a:rPr>
              <a:t>: </a:t>
            </a:r>
            <a:r>
              <a:rPr lang="en-US" sz="2000" b="1" dirty="0" smtClean="0"/>
              <a:t>it is formed of net work of lymphatic capillary empty into larger vessels which contain one way valves are located fairly close to on other</a:t>
            </a:r>
          </a:p>
          <a:p>
            <a:pPr algn="l" rtl="0"/>
            <a:r>
              <a:rPr lang="en-US" sz="2000" b="1" dirty="0" smtClean="0"/>
              <a:t> Which is either</a:t>
            </a:r>
            <a:r>
              <a:rPr lang="en-US" sz="2000" b="1" dirty="0" smtClean="0">
                <a:solidFill>
                  <a:srgbClr val="FF0000"/>
                </a:solidFill>
              </a:rPr>
              <a:t> superficial </a:t>
            </a:r>
            <a:r>
              <a:rPr lang="en-US" sz="2000" b="1" dirty="0" smtClean="0"/>
              <a:t>follow same rout as veins ,while </a:t>
            </a:r>
            <a:r>
              <a:rPr lang="en-US" sz="2000" b="1" dirty="0" smtClean="0">
                <a:solidFill>
                  <a:srgbClr val="FF0000"/>
                </a:solidFill>
              </a:rPr>
              <a:t>deep lymphatic </a:t>
            </a:r>
            <a:r>
              <a:rPr lang="en-US" sz="2000" b="1" dirty="0" smtClean="0"/>
              <a:t>vessels  from viscera  generally follow apathies of arteries</a:t>
            </a:r>
            <a:endParaRPr lang="en-US" sz="2000" b="1" dirty="0"/>
          </a:p>
        </p:txBody>
      </p:sp>
      <p:sp>
        <p:nvSpPr>
          <p:cNvPr id="7" name="مستطيل 6"/>
          <p:cNvSpPr/>
          <p:nvPr/>
        </p:nvSpPr>
        <p:spPr>
          <a:xfrm>
            <a:off x="1259633" y="1412776"/>
            <a:ext cx="7734652" cy="1077218"/>
          </a:xfrm>
          <a:prstGeom prst="rect">
            <a:avLst/>
          </a:prstGeom>
        </p:spPr>
        <p:txBody>
          <a:bodyPr wrap="square">
            <a:spAutoFit/>
          </a:bodyPr>
          <a:lstStyle/>
          <a:p>
            <a:pPr algn="l" rtl="0"/>
            <a:r>
              <a:rPr lang="en-US" sz="2000" b="1" dirty="0">
                <a:solidFill>
                  <a:srgbClr val="FF0000"/>
                </a:solidFill>
                <a:latin typeface="Helvetica Neue"/>
              </a:rPr>
              <a:t>The</a:t>
            </a:r>
            <a:r>
              <a:rPr lang="en-US" sz="2000" dirty="0">
                <a:solidFill>
                  <a:srgbClr val="FF0000"/>
                </a:solidFill>
                <a:latin typeface="Helvetica Neue"/>
              </a:rPr>
              <a:t> </a:t>
            </a:r>
            <a:r>
              <a:rPr lang="en-US" sz="2000" b="1" dirty="0">
                <a:solidFill>
                  <a:srgbClr val="FF0000"/>
                </a:solidFill>
                <a:latin typeface="Helvetica Neue"/>
              </a:rPr>
              <a:t>major components</a:t>
            </a:r>
            <a:r>
              <a:rPr lang="en-US" sz="2000" dirty="0">
                <a:solidFill>
                  <a:srgbClr val="FF0000"/>
                </a:solidFill>
                <a:latin typeface="Helvetica Neue"/>
              </a:rPr>
              <a:t> </a:t>
            </a:r>
            <a:r>
              <a:rPr lang="en-US" sz="2000" b="1" dirty="0">
                <a:solidFill>
                  <a:srgbClr val="FF0000"/>
                </a:solidFill>
                <a:latin typeface="Helvetica Neue"/>
              </a:rPr>
              <a:t>of the</a:t>
            </a:r>
            <a:r>
              <a:rPr lang="en-US" sz="2000" dirty="0">
                <a:solidFill>
                  <a:srgbClr val="FF0000"/>
                </a:solidFill>
                <a:latin typeface="Helvetica Neue"/>
              </a:rPr>
              <a:t> </a:t>
            </a:r>
            <a:r>
              <a:rPr lang="en-US" sz="2000" b="1" dirty="0" smtClean="0">
                <a:solidFill>
                  <a:srgbClr val="FF0000"/>
                </a:solidFill>
                <a:latin typeface="Helvetica Neue"/>
              </a:rPr>
              <a:t>lymphatic system </a:t>
            </a:r>
            <a:r>
              <a:rPr lang="en-US" sz="2000" b="1" dirty="0" smtClean="0">
                <a:solidFill>
                  <a:srgbClr val="0070C0"/>
                </a:solidFill>
                <a:latin typeface="Helvetica Neue"/>
              </a:rPr>
              <a:t>are </a:t>
            </a:r>
            <a:r>
              <a:rPr lang="en-US" dirty="0" smtClean="0">
                <a:solidFill>
                  <a:srgbClr val="4D5156"/>
                </a:solidFill>
                <a:latin typeface="Helvetica Neue"/>
              </a:rPr>
              <a:t> </a:t>
            </a:r>
            <a:r>
              <a:rPr lang="en-US" sz="2000" dirty="0">
                <a:solidFill>
                  <a:srgbClr val="00B050"/>
                </a:solidFill>
                <a:latin typeface="Helvetica Neue"/>
              </a:rPr>
              <a:t> </a:t>
            </a:r>
            <a:r>
              <a:rPr lang="en-US" sz="2000" b="1" dirty="0">
                <a:solidFill>
                  <a:srgbClr val="00B050"/>
                </a:solidFill>
                <a:latin typeface="Helvetica Neue"/>
              </a:rPr>
              <a:t>lymph</a:t>
            </a:r>
            <a:r>
              <a:rPr lang="en-US" dirty="0">
                <a:solidFill>
                  <a:srgbClr val="4D5156"/>
                </a:solidFill>
                <a:latin typeface="Helvetica Neue"/>
              </a:rPr>
              <a:t>, </a:t>
            </a:r>
            <a:r>
              <a:rPr lang="en-US" sz="2000" b="1" dirty="0">
                <a:solidFill>
                  <a:srgbClr val="002060"/>
                </a:solidFill>
                <a:latin typeface="Helvetica Neue"/>
              </a:rPr>
              <a:t>lymphatic </a:t>
            </a:r>
            <a:r>
              <a:rPr lang="en-US" b="1" dirty="0">
                <a:solidFill>
                  <a:srgbClr val="002060"/>
                </a:solidFill>
                <a:latin typeface="Helvetica Neue"/>
              </a:rPr>
              <a:t>vessels</a:t>
            </a:r>
            <a:r>
              <a:rPr lang="en-US" sz="1600" dirty="0">
                <a:solidFill>
                  <a:srgbClr val="4D5156"/>
                </a:solidFill>
                <a:latin typeface="Helvetica Neue"/>
              </a:rPr>
              <a:t>, </a:t>
            </a:r>
            <a:r>
              <a:rPr lang="en-US" sz="2000" b="1" dirty="0">
                <a:solidFill>
                  <a:srgbClr val="00B0F0"/>
                </a:solidFill>
                <a:latin typeface="Helvetica Neue"/>
              </a:rPr>
              <a:t>lymph</a:t>
            </a:r>
            <a:r>
              <a:rPr lang="en-US" sz="2000" dirty="0">
                <a:solidFill>
                  <a:srgbClr val="00B0F0"/>
                </a:solidFill>
                <a:latin typeface="Helvetica Neue"/>
              </a:rPr>
              <a:t> </a:t>
            </a:r>
            <a:r>
              <a:rPr lang="en-US" sz="2000" b="1" dirty="0">
                <a:solidFill>
                  <a:srgbClr val="00B0F0"/>
                </a:solidFill>
                <a:latin typeface="Helvetica Neue"/>
              </a:rPr>
              <a:t>nodes</a:t>
            </a:r>
            <a:r>
              <a:rPr lang="en-US" sz="1600" b="1" dirty="0">
                <a:solidFill>
                  <a:srgbClr val="4D5156"/>
                </a:solidFill>
                <a:latin typeface="Helvetica Neue"/>
              </a:rPr>
              <a:t>, </a:t>
            </a:r>
            <a:r>
              <a:rPr lang="en-US" sz="2000" b="1" dirty="0">
                <a:solidFill>
                  <a:srgbClr val="C00000"/>
                </a:solidFill>
                <a:latin typeface="Helvetica Neue"/>
              </a:rPr>
              <a:t>thymus</a:t>
            </a:r>
            <a:r>
              <a:rPr lang="en-US" sz="2400" b="1" dirty="0">
                <a:solidFill>
                  <a:srgbClr val="C00000"/>
                </a:solidFill>
                <a:latin typeface="Helvetica Neue"/>
              </a:rPr>
              <a:t>, </a:t>
            </a:r>
            <a:r>
              <a:rPr lang="en-US" sz="2400" b="1" dirty="0">
                <a:solidFill>
                  <a:srgbClr val="7030A0"/>
                </a:solidFill>
                <a:latin typeface="Helvetica Neue"/>
              </a:rPr>
              <a:t>spleen</a:t>
            </a:r>
            <a:r>
              <a:rPr lang="en-US" b="1" dirty="0">
                <a:solidFill>
                  <a:srgbClr val="4D5156"/>
                </a:solidFill>
                <a:latin typeface="Helvetica Neue"/>
              </a:rPr>
              <a:t>, </a:t>
            </a:r>
            <a:r>
              <a:rPr lang="en-US" sz="2000" b="1" dirty="0">
                <a:solidFill>
                  <a:srgbClr val="FF0000"/>
                </a:solidFill>
                <a:latin typeface="Helvetica Neue"/>
              </a:rPr>
              <a:t>tonsils</a:t>
            </a:r>
            <a:r>
              <a:rPr lang="en-US" sz="2000" b="1" dirty="0">
                <a:solidFill>
                  <a:srgbClr val="4D5156"/>
                </a:solidFill>
                <a:latin typeface="Helvetica Neue"/>
              </a:rPr>
              <a:t>, </a:t>
            </a:r>
            <a:r>
              <a:rPr lang="en-US" sz="2000" b="1" dirty="0">
                <a:solidFill>
                  <a:srgbClr val="0070C0"/>
                </a:solidFill>
                <a:latin typeface="Helvetica Neue"/>
              </a:rPr>
              <a:t>and</a:t>
            </a:r>
            <a:r>
              <a:rPr lang="en-US" sz="2000" b="1" dirty="0">
                <a:solidFill>
                  <a:srgbClr val="4D5156"/>
                </a:solidFill>
                <a:latin typeface="Helvetica Neue"/>
              </a:rPr>
              <a:t> bone marrow</a:t>
            </a:r>
            <a:endParaRPr lang="en-US" sz="2000" b="1" dirty="0"/>
          </a:p>
        </p:txBody>
      </p:sp>
    </p:spTree>
    <p:extLst>
      <p:ext uri="{BB962C8B-B14F-4D97-AF65-F5344CB8AC3E}">
        <p14:creationId xmlns:p14="http://schemas.microsoft.com/office/powerpoint/2010/main" val="316909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642" y="0"/>
            <a:ext cx="8854846" cy="3861048"/>
          </a:xfrm>
        </p:spPr>
        <p:txBody>
          <a:bodyPr>
            <a:noAutofit/>
          </a:bodyPr>
          <a:lstStyle/>
          <a:p>
            <a:pPr algn="l" rtl="0"/>
            <a:r>
              <a:rPr lang="en-US" sz="2400" b="1" dirty="0">
                <a:solidFill>
                  <a:srgbClr val="FF0000"/>
                </a:solidFill>
              </a:rPr>
              <a:t>Thymus gland</a:t>
            </a:r>
            <a:r>
              <a:rPr lang="en-US" sz="2000" b="1" dirty="0"/>
              <a:t>: The thymus gland is a lymphatic organ and an endocrine gland behind the sternum. It secretes </a:t>
            </a:r>
            <a:r>
              <a:rPr lang="en-US" sz="2000" b="1" dirty="0" smtClean="0"/>
              <a:t>hormone </a:t>
            </a:r>
            <a:r>
              <a:rPr lang="en-US" sz="2000" b="1" dirty="0" err="1" smtClean="0">
                <a:solidFill>
                  <a:srgbClr val="FF0000"/>
                </a:solidFill>
              </a:rPr>
              <a:t>thymosin</a:t>
            </a:r>
            <a:r>
              <a:rPr lang="en-US" sz="2000" b="1" dirty="0" smtClean="0"/>
              <a:t> for </a:t>
            </a:r>
            <a:r>
              <a:rPr lang="en-US" sz="2000" b="1" dirty="0" err="1" smtClean="0"/>
              <a:t>producation</a:t>
            </a:r>
            <a:r>
              <a:rPr lang="en-US" sz="2000" b="1" dirty="0" smtClean="0"/>
              <a:t>, </a:t>
            </a:r>
            <a:r>
              <a:rPr lang="en-US" sz="2000" b="1" dirty="0"/>
              <a:t>maturation, and </a:t>
            </a:r>
            <a:r>
              <a:rPr lang="en-US" sz="2000" b="1" dirty="0" smtClean="0"/>
              <a:t>differentiation of</a:t>
            </a:r>
            <a:r>
              <a:rPr lang="en-US" sz="2000" b="1" dirty="0" smtClean="0">
                <a:solidFill>
                  <a:srgbClr val="FF0000"/>
                </a:solidFill>
              </a:rPr>
              <a:t> lymphocyte </a:t>
            </a:r>
            <a:r>
              <a:rPr lang="en-US" sz="2000" b="1" dirty="0" smtClean="0"/>
              <a:t>into</a:t>
            </a:r>
            <a:r>
              <a:rPr lang="en-US" sz="2000" b="1" dirty="0" smtClean="0">
                <a:solidFill>
                  <a:srgbClr val="002060"/>
                </a:solidFill>
              </a:rPr>
              <a:t> </a:t>
            </a:r>
            <a:r>
              <a:rPr lang="en-US" sz="2000" b="1" dirty="0" smtClean="0">
                <a:solidFill>
                  <a:srgbClr val="0070C0"/>
                </a:solidFill>
              </a:rPr>
              <a:t>T</a:t>
            </a:r>
            <a:r>
              <a:rPr lang="en-US" sz="2000" b="1" dirty="0" smtClean="0">
                <a:solidFill>
                  <a:srgbClr val="002060"/>
                </a:solidFill>
              </a:rPr>
              <a:t> -</a:t>
            </a:r>
            <a:r>
              <a:rPr lang="en-US" sz="2000" b="1" dirty="0" smtClean="0">
                <a:solidFill>
                  <a:srgbClr val="FF0000"/>
                </a:solidFill>
              </a:rPr>
              <a:t>lymphocyte</a:t>
            </a:r>
            <a:r>
              <a:rPr lang="en-US" sz="2000" b="1" dirty="0" smtClean="0"/>
              <a:t>.it is active in</a:t>
            </a:r>
          </a:p>
          <a:p>
            <a:pPr algn="l" rtl="0"/>
            <a:r>
              <a:rPr lang="en-US" sz="2000" b="1" dirty="0" smtClean="0"/>
              <a:t>Unborn and childhood until adolescence when it begins to shrink in size</a:t>
            </a:r>
            <a:endParaRPr lang="en-US" sz="2000" b="1" dirty="0"/>
          </a:p>
          <a:p>
            <a:pPr algn="l"/>
            <a:r>
              <a:rPr lang="en-US" sz="2400" b="1" dirty="0">
                <a:solidFill>
                  <a:srgbClr val="FF0000"/>
                </a:solidFill>
              </a:rPr>
              <a:t>Tonsils: </a:t>
            </a:r>
            <a:r>
              <a:rPr lang="en-US" sz="2000" b="1" dirty="0"/>
              <a:t>The tonsils produce lymphocytes and antibodies. They can help protect </a:t>
            </a:r>
            <a:r>
              <a:rPr lang="en-US" sz="2000" b="1" dirty="0" smtClean="0"/>
              <a:t>against inhaled </a:t>
            </a:r>
            <a:r>
              <a:rPr lang="en-US" sz="2000" b="1" dirty="0"/>
              <a:t>and swallowed foreign bodies.</a:t>
            </a:r>
          </a:p>
          <a:p>
            <a:pPr algn="l"/>
            <a:r>
              <a:rPr lang="en-US" sz="2400" b="1" dirty="0">
                <a:solidFill>
                  <a:srgbClr val="FF0000"/>
                </a:solidFill>
              </a:rPr>
              <a:t>Spleen</a:t>
            </a:r>
            <a:r>
              <a:rPr lang="en-US" sz="2000" b="1" dirty="0"/>
              <a:t>: The spleen is not part of the connected lymphatic system, but it is lymphoid tissue. It produces white blood cells and filters the blood to remove microbes as well as old and damaged red blood cells and platelets.</a:t>
            </a:r>
          </a:p>
          <a:p>
            <a:pPr algn="l" rtl="0"/>
            <a:r>
              <a:rPr lang="en-US" sz="2400" b="1" dirty="0">
                <a:solidFill>
                  <a:srgbClr val="FF0000"/>
                </a:solidFill>
              </a:rPr>
              <a:t>Bone marrow</a:t>
            </a:r>
            <a:r>
              <a:rPr lang="en-US" sz="2000" b="1" dirty="0"/>
              <a:t>: Bone marrow is not lymphatic tissue but is part of the lymphatic system because it is here that the B cell lymphocytes of the immune system mature.</a:t>
            </a:r>
          </a:p>
        </p:txBody>
      </p:sp>
      <p:sp>
        <p:nvSpPr>
          <p:cNvPr id="4" name="مستطيل 3"/>
          <p:cNvSpPr/>
          <p:nvPr/>
        </p:nvSpPr>
        <p:spPr>
          <a:xfrm>
            <a:off x="467544" y="4149080"/>
            <a:ext cx="8280920" cy="1384995"/>
          </a:xfrm>
          <a:prstGeom prst="rect">
            <a:avLst/>
          </a:prstGeom>
        </p:spPr>
        <p:txBody>
          <a:bodyPr wrap="square">
            <a:spAutoFit/>
          </a:bodyPr>
          <a:lstStyle/>
          <a:p>
            <a:pPr algn="l"/>
            <a:r>
              <a:rPr lang="en-US" sz="2400" b="1" dirty="0">
                <a:solidFill>
                  <a:srgbClr val="FF0000"/>
                </a:solidFill>
              </a:rPr>
              <a:t>Adenoids</a:t>
            </a:r>
            <a:r>
              <a:rPr lang="en-US" sz="2000" b="1" dirty="0"/>
              <a:t>: A cluster of lymphatic tissue that hangs from the upper part of the back of the nasal cavity. Adenoids get bigger after birth but usually stop growing by the age of 7. Like the Tonsils, they can be removed without significantly increased risk of infections.</a:t>
            </a:r>
          </a:p>
        </p:txBody>
      </p:sp>
      <p:sp>
        <p:nvSpPr>
          <p:cNvPr id="5" name="مستطيل 4"/>
          <p:cNvSpPr/>
          <p:nvPr/>
        </p:nvSpPr>
        <p:spPr>
          <a:xfrm>
            <a:off x="179512" y="5373216"/>
            <a:ext cx="8424936" cy="1384995"/>
          </a:xfrm>
          <a:prstGeom prst="rect">
            <a:avLst/>
          </a:prstGeom>
        </p:spPr>
        <p:txBody>
          <a:bodyPr wrap="square">
            <a:spAutoFit/>
          </a:bodyPr>
          <a:lstStyle/>
          <a:p>
            <a:pPr algn="l" rtl="0"/>
            <a:r>
              <a:rPr lang="en-US" sz="2400" b="1" dirty="0" err="1">
                <a:solidFill>
                  <a:srgbClr val="FF0000"/>
                </a:solidFill>
              </a:rPr>
              <a:t>Peyer's</a:t>
            </a:r>
            <a:r>
              <a:rPr lang="en-US" sz="2400" b="1" dirty="0">
                <a:solidFill>
                  <a:srgbClr val="FF0000"/>
                </a:solidFill>
              </a:rPr>
              <a:t> patches</a:t>
            </a:r>
            <a:r>
              <a:rPr lang="en-US" sz="2000" b="1" dirty="0"/>
              <a:t>: these are clusters of lymphatic nodules in the mucosa that lines the ileum of the small intestine. They play an important role in defending against the large number of pathogens that enter the gastrointestinal system.</a:t>
            </a:r>
          </a:p>
        </p:txBody>
      </p:sp>
    </p:spTree>
    <p:extLst>
      <p:ext uri="{BB962C8B-B14F-4D97-AF65-F5344CB8AC3E}">
        <p14:creationId xmlns:p14="http://schemas.microsoft.com/office/powerpoint/2010/main" val="352392830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2676</TotalTime>
  <Words>1071</Words>
  <Application>Microsoft Office PowerPoint</Application>
  <PresentationFormat>عرض على الشاشة (3:4)‏</PresentationFormat>
  <Paragraphs>141</Paragraphs>
  <Slides>18</Slides>
  <Notes>3</Notes>
  <HiddenSlides>0</HiddenSlides>
  <MMClips>0</MMClips>
  <ScaleCrop>false</ScaleCrop>
  <HeadingPairs>
    <vt:vector size="4" baseType="variant">
      <vt:variant>
        <vt:lpstr>نسق</vt:lpstr>
      </vt:variant>
      <vt:variant>
        <vt:i4>2</vt:i4>
      </vt:variant>
      <vt:variant>
        <vt:lpstr>عناوين الشرائح</vt:lpstr>
      </vt:variant>
      <vt:variant>
        <vt:i4>18</vt:i4>
      </vt:variant>
    </vt:vector>
  </HeadingPairs>
  <TitlesOfParts>
    <vt:vector size="20" baseType="lpstr">
      <vt:lpstr>نسق Office</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Terminology of lymphatic and immune system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221</cp:revision>
  <dcterms:created xsi:type="dcterms:W3CDTF">2023-02-21T18:20:51Z</dcterms:created>
  <dcterms:modified xsi:type="dcterms:W3CDTF">2023-11-15T09:02:48Z</dcterms:modified>
</cp:coreProperties>
</file>