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4"/>
  </p:notesMasterIdLst>
  <p:sldIdLst>
    <p:sldId id="263" r:id="rId2"/>
    <p:sldId id="256" r:id="rId3"/>
    <p:sldId id="257" r:id="rId4"/>
    <p:sldId id="262" r:id="rId5"/>
    <p:sldId id="258" r:id="rId6"/>
    <p:sldId id="266" r:id="rId7"/>
    <p:sldId id="259" r:id="rId8"/>
    <p:sldId id="264" r:id="rId9"/>
    <p:sldId id="260" r:id="rId10"/>
    <p:sldId id="267" r:id="rId11"/>
    <p:sldId id="261" r:id="rId12"/>
    <p:sldId id="265" r:id="rId1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2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C4A6646-420D-4719-97BF-B87BD0902D59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A78F1B3-2AC1-461E-BA7E-C381B4B95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81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78F1B3-2AC1-461E-BA7E-C381B4B9529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34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25/04/1445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25/04/1445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25/04/1445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25/04/1445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25/04/1445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25/04/1445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25/04/1445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25/04/1445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25/04/1445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25/04/1445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25/04/1445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25/04/1445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115616" y="1759312"/>
            <a:ext cx="6984776" cy="5424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endParaRPr lang="ar-IQ" sz="1200" dirty="0">
              <a:solidFill>
                <a:srgbClr val="000000"/>
              </a:solidFill>
              <a:latin typeface="Verdana"/>
            </a:endParaRPr>
          </a:p>
          <a:p>
            <a:endParaRPr lang="ar-IQ" sz="1200" dirty="0">
              <a:latin typeface="Verdana"/>
            </a:endParaRPr>
          </a:p>
          <a:p>
            <a:r>
              <a:rPr lang="en-US" sz="1200" dirty="0">
                <a:latin typeface="Verdana"/>
              </a:rPr>
              <a:t> </a:t>
            </a:r>
            <a:r>
              <a:rPr lang="en-US" sz="4500" b="1" i="1" dirty="0">
                <a:solidFill>
                  <a:srgbClr val="FF0000"/>
                </a:solidFill>
                <a:latin typeface="Verdana"/>
              </a:rPr>
              <a:t>M</a:t>
            </a:r>
            <a:r>
              <a:rPr lang="en-US" sz="4500" b="1" i="1" dirty="0" smtClean="0">
                <a:solidFill>
                  <a:srgbClr val="FF0000"/>
                </a:solidFill>
                <a:latin typeface="Verdana"/>
              </a:rPr>
              <a:t>edical terminology</a:t>
            </a:r>
          </a:p>
          <a:p>
            <a:pPr algn="ctr"/>
            <a:r>
              <a:rPr lang="en-US" sz="4500" b="1" dirty="0" smtClean="0">
                <a:latin typeface="Verdana"/>
              </a:rPr>
              <a:t>2</a:t>
            </a:r>
            <a:r>
              <a:rPr lang="en-US" sz="4500" b="1" baseline="30000" dirty="0" smtClean="0">
                <a:latin typeface="Verdana"/>
              </a:rPr>
              <a:t>nd</a:t>
            </a:r>
            <a:r>
              <a:rPr lang="en-US" sz="4500" b="1" dirty="0" smtClean="0">
                <a:latin typeface="Verdana"/>
              </a:rPr>
              <a:t> stage</a:t>
            </a:r>
            <a:endParaRPr lang="en-US" sz="4500" dirty="0">
              <a:latin typeface="Verdana"/>
            </a:endParaRPr>
          </a:p>
          <a:p>
            <a:pPr algn="ctr">
              <a:lnSpc>
                <a:spcPct val="150000"/>
              </a:lnSpc>
            </a:pPr>
            <a:r>
              <a:rPr lang="en-US" b="1" dirty="0" smtClean="0">
                <a:latin typeface="Verdana"/>
              </a:rPr>
              <a:t>The presentation is done by </a:t>
            </a:r>
          </a:p>
          <a:p>
            <a:pPr algn="ctr">
              <a:lnSpc>
                <a:spcPct val="150000"/>
              </a:lnSpc>
            </a:pPr>
            <a:r>
              <a:rPr lang="en-US" b="1" dirty="0" err="1" smtClean="0">
                <a:latin typeface="Verdana"/>
              </a:rPr>
              <a:t>Dr.Talib</a:t>
            </a:r>
            <a:r>
              <a:rPr lang="en-US" b="1" dirty="0" smtClean="0">
                <a:latin typeface="Verdana"/>
              </a:rPr>
              <a:t> </a:t>
            </a:r>
            <a:r>
              <a:rPr lang="en-US" b="1" dirty="0" err="1" smtClean="0">
                <a:latin typeface="Verdana"/>
              </a:rPr>
              <a:t>chichan</a:t>
            </a:r>
            <a:endParaRPr lang="en-US" b="1" dirty="0">
              <a:latin typeface="Verdana"/>
            </a:endParaRPr>
          </a:p>
          <a:p>
            <a:pPr algn="ctr" rtl="0">
              <a:lnSpc>
                <a:spcPct val="150000"/>
              </a:lnSpc>
            </a:pPr>
            <a:r>
              <a:rPr lang="en-US" sz="2800" b="1" dirty="0" smtClean="0">
                <a:solidFill>
                  <a:srgbClr val="FF0000"/>
                </a:solidFill>
                <a:latin typeface="Verdana"/>
              </a:rPr>
              <a:t>Al. </a:t>
            </a:r>
            <a:r>
              <a:rPr lang="en-US" sz="2800" b="1" dirty="0" err="1" smtClean="0">
                <a:solidFill>
                  <a:srgbClr val="FF0000"/>
                </a:solidFill>
                <a:latin typeface="Verdana"/>
              </a:rPr>
              <a:t>Mustaqbal</a:t>
            </a:r>
            <a:r>
              <a:rPr lang="en-US" sz="2800" b="1" dirty="0" smtClean="0">
                <a:solidFill>
                  <a:srgbClr val="FF0000"/>
                </a:solidFill>
                <a:latin typeface="Verdana"/>
              </a:rPr>
              <a:t> University</a:t>
            </a:r>
          </a:p>
          <a:p>
            <a:pPr algn="ctr" rtl="0">
              <a:lnSpc>
                <a:spcPct val="150000"/>
              </a:lnSpc>
            </a:pPr>
            <a:r>
              <a:rPr lang="en-US" sz="2400" b="1" dirty="0" smtClean="0">
                <a:solidFill>
                  <a:srgbClr val="00421E"/>
                </a:solidFill>
                <a:latin typeface="Verdana"/>
              </a:rPr>
              <a:t>Collage of medical technology</a:t>
            </a:r>
          </a:p>
          <a:p>
            <a:pPr algn="ctr" rtl="0">
              <a:lnSpc>
                <a:spcPct val="150000"/>
              </a:lnSpc>
            </a:pPr>
            <a:r>
              <a:rPr lang="en-US" sz="2400" b="1" dirty="0" smtClean="0">
                <a:solidFill>
                  <a:srgbClr val="00421E"/>
                </a:solidFill>
                <a:latin typeface="Verdana"/>
              </a:rPr>
              <a:t>Anesthetic department</a:t>
            </a:r>
          </a:p>
          <a:p>
            <a:pPr algn="l" rtl="0">
              <a:lnSpc>
                <a:spcPct val="150000"/>
              </a:lnSpc>
            </a:pPr>
            <a:endParaRPr lang="en-US" sz="1100" b="1" dirty="0">
              <a:latin typeface="Verdana"/>
            </a:endParaRPr>
          </a:p>
          <a:p>
            <a:pPr algn="ctr"/>
            <a:endParaRPr lang="en-US" b="1" dirty="0" smtClean="0">
              <a:latin typeface="Verdana"/>
            </a:endParaRPr>
          </a:p>
          <a:p>
            <a:pPr algn="ctr"/>
            <a:endParaRPr lang="en-US" b="1" dirty="0">
              <a:latin typeface="Verdana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177" y="116632"/>
            <a:ext cx="1977653" cy="19390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92598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08712"/>
          </a:xfrm>
        </p:spPr>
        <p:txBody>
          <a:bodyPr>
            <a:normAutofit fontScale="70000" lnSpcReduction="20000"/>
          </a:bodyPr>
          <a:lstStyle/>
          <a:p>
            <a:pPr marL="0" indent="0" algn="l" rtl="0">
              <a:buNone/>
            </a:pPr>
            <a:r>
              <a:rPr lang="en-US" b="1" dirty="0">
                <a:solidFill>
                  <a:srgbClr val="FF0000"/>
                </a:solidFill>
              </a:rPr>
              <a:t>Medical </a:t>
            </a:r>
            <a:r>
              <a:rPr lang="en-US" b="1" dirty="0" smtClean="0">
                <a:solidFill>
                  <a:srgbClr val="FF0000"/>
                </a:solidFill>
              </a:rPr>
              <a:t>Prefix </a:t>
            </a:r>
            <a:r>
              <a:rPr lang="en-US" b="1" dirty="0" smtClean="0">
                <a:solidFill>
                  <a:srgbClr val="00B050"/>
                </a:solidFill>
              </a:rPr>
              <a:t>According </a:t>
            </a:r>
            <a:r>
              <a:rPr lang="en-US" b="1" dirty="0">
                <a:solidFill>
                  <a:srgbClr val="00B050"/>
                </a:solidFill>
              </a:rPr>
              <a:t>to the </a:t>
            </a:r>
            <a:r>
              <a:rPr lang="en-US" b="1" dirty="0" smtClean="0">
                <a:solidFill>
                  <a:srgbClr val="00B050"/>
                </a:solidFill>
              </a:rPr>
              <a:t>Position:</a:t>
            </a:r>
            <a:r>
              <a:rPr lang="en-US" b="1" dirty="0" smtClean="0"/>
              <a:t>                                   </a:t>
            </a:r>
          </a:p>
          <a:p>
            <a:pPr marL="0" indent="0" algn="l" rtl="0">
              <a:buNone/>
            </a:pPr>
            <a:r>
              <a:rPr lang="en-US" b="1" dirty="0" smtClean="0"/>
              <a:t>  16- </a:t>
            </a:r>
            <a:r>
              <a:rPr lang="en-US" b="1" dirty="0" err="1" smtClean="0">
                <a:solidFill>
                  <a:srgbClr val="FF0000"/>
                </a:solidFill>
              </a:rPr>
              <a:t>Ab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= </a:t>
            </a:r>
            <a:r>
              <a:rPr lang="en-US" b="1" dirty="0" smtClean="0"/>
              <a:t>Away                     </a:t>
            </a:r>
            <a:r>
              <a:rPr lang="en-US" b="1" dirty="0" err="1" smtClean="0">
                <a:solidFill>
                  <a:srgbClr val="FF0000"/>
                </a:solidFill>
              </a:rPr>
              <a:t>Abd</a:t>
            </a:r>
            <a:r>
              <a:rPr lang="en-US" b="1" dirty="0" err="1" smtClean="0"/>
              <a:t>ucation</a:t>
            </a:r>
            <a:r>
              <a:rPr lang="en-US" b="1" dirty="0" smtClean="0"/>
              <a:t>         </a:t>
            </a:r>
          </a:p>
          <a:p>
            <a:pPr marL="0" indent="0" algn="l" rtl="0">
              <a:buNone/>
            </a:pPr>
            <a:r>
              <a:rPr lang="en-US" b="1" dirty="0" smtClean="0"/>
              <a:t> 17- </a:t>
            </a:r>
            <a:r>
              <a:rPr lang="en-US" b="1" dirty="0" smtClean="0">
                <a:solidFill>
                  <a:srgbClr val="FF0000"/>
                </a:solidFill>
              </a:rPr>
              <a:t>Ad</a:t>
            </a:r>
            <a:r>
              <a:rPr lang="en-US" b="1" dirty="0" smtClean="0"/>
              <a:t>  </a:t>
            </a:r>
            <a:r>
              <a:rPr lang="en-US" b="1" dirty="0" smtClean="0">
                <a:solidFill>
                  <a:srgbClr val="0070C0"/>
                </a:solidFill>
              </a:rPr>
              <a:t>= </a:t>
            </a:r>
            <a:r>
              <a:rPr lang="en-US" b="1" dirty="0" smtClean="0"/>
              <a:t>Toward                  </a:t>
            </a:r>
            <a:r>
              <a:rPr lang="en-US" b="1" dirty="0" err="1" smtClean="0">
                <a:solidFill>
                  <a:srgbClr val="FF0000"/>
                </a:solidFill>
              </a:rPr>
              <a:t>Add</a:t>
            </a:r>
            <a:r>
              <a:rPr lang="en-US" b="1" dirty="0" err="1" smtClean="0"/>
              <a:t>ucation</a:t>
            </a:r>
            <a:r>
              <a:rPr lang="en-US" b="1" dirty="0" smtClean="0"/>
              <a:t>         </a:t>
            </a:r>
          </a:p>
          <a:p>
            <a:pPr marL="0" indent="0" algn="l" rtl="0">
              <a:buNone/>
            </a:pPr>
            <a:r>
              <a:rPr lang="en-US" b="1" dirty="0" smtClean="0"/>
              <a:t> 18- </a:t>
            </a:r>
            <a:r>
              <a:rPr lang="en-US" b="1" dirty="0" smtClean="0">
                <a:solidFill>
                  <a:srgbClr val="FF0000"/>
                </a:solidFill>
              </a:rPr>
              <a:t>Ante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= </a:t>
            </a:r>
            <a:r>
              <a:rPr lang="en-US" b="1" dirty="0" smtClean="0"/>
              <a:t>Anterior</a:t>
            </a:r>
          </a:p>
          <a:p>
            <a:pPr marL="0" indent="0" algn="l" rtl="0">
              <a:buNone/>
            </a:pPr>
            <a:r>
              <a:rPr lang="en-US" b="1" dirty="0" smtClean="0"/>
              <a:t>19- </a:t>
            </a:r>
            <a:r>
              <a:rPr lang="en-US" b="1" dirty="0" err="1" smtClean="0">
                <a:solidFill>
                  <a:srgbClr val="FF0000"/>
                </a:solidFill>
              </a:rPr>
              <a:t>Anterio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= </a:t>
            </a:r>
            <a:r>
              <a:rPr lang="en-US" b="1" dirty="0"/>
              <a:t>Anterior</a:t>
            </a:r>
            <a:endParaRPr lang="en-US" b="1" dirty="0" smtClean="0"/>
          </a:p>
          <a:p>
            <a:pPr marL="0" indent="0" algn="l" rtl="0">
              <a:buNone/>
            </a:pPr>
            <a:r>
              <a:rPr lang="en-US" b="1" dirty="0" smtClean="0"/>
              <a:t>20- </a:t>
            </a:r>
            <a:r>
              <a:rPr lang="en-US" b="1" dirty="0" err="1" smtClean="0">
                <a:solidFill>
                  <a:srgbClr val="FF0000"/>
                </a:solidFill>
              </a:rPr>
              <a:t>Posterio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= </a:t>
            </a:r>
            <a:r>
              <a:rPr lang="en-US" b="1" dirty="0" smtClean="0"/>
              <a:t>Posterior</a:t>
            </a:r>
          </a:p>
          <a:p>
            <a:pPr marL="0" indent="0" algn="l" rtl="0">
              <a:buNone/>
            </a:pPr>
            <a:r>
              <a:rPr lang="en-US" b="1" dirty="0" smtClean="0"/>
              <a:t>21- </a:t>
            </a:r>
            <a:r>
              <a:rPr lang="en-US" b="1" dirty="0" err="1">
                <a:solidFill>
                  <a:srgbClr val="FF0000"/>
                </a:solidFill>
              </a:rPr>
              <a:t>Dorsi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– </a:t>
            </a:r>
            <a:r>
              <a:rPr lang="en-US" b="1" dirty="0" err="1" smtClean="0">
                <a:solidFill>
                  <a:srgbClr val="FF0000"/>
                </a:solidFill>
              </a:rPr>
              <a:t>Dorso</a:t>
            </a:r>
            <a:endParaRPr lang="en-US" b="1" dirty="0" smtClean="0"/>
          </a:p>
          <a:p>
            <a:pPr marL="0" indent="0" algn="l" rtl="0">
              <a:buNone/>
            </a:pPr>
            <a:r>
              <a:rPr lang="en-US" b="1" dirty="0" smtClean="0"/>
              <a:t>22- </a:t>
            </a:r>
            <a:r>
              <a:rPr lang="en-US" b="1" dirty="0" err="1" smtClean="0">
                <a:solidFill>
                  <a:srgbClr val="FF0000"/>
                </a:solidFill>
              </a:rPr>
              <a:t>Ventro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= </a:t>
            </a:r>
            <a:r>
              <a:rPr lang="en-US" b="1" dirty="0" smtClean="0"/>
              <a:t>Ventral </a:t>
            </a:r>
          </a:p>
          <a:p>
            <a:pPr marL="0" indent="0" algn="l" rtl="0">
              <a:buNone/>
            </a:pPr>
            <a:r>
              <a:rPr lang="en-US" b="1" dirty="0" smtClean="0"/>
              <a:t>23- </a:t>
            </a:r>
            <a:r>
              <a:rPr lang="en-US" b="1" dirty="0" err="1" smtClean="0">
                <a:solidFill>
                  <a:srgbClr val="FF0000"/>
                </a:solidFill>
              </a:rPr>
              <a:t>Peri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/>
              <a:t>  Around                   </a:t>
            </a:r>
            <a:r>
              <a:rPr lang="en-US" b="1" dirty="0" smtClean="0">
                <a:solidFill>
                  <a:srgbClr val="FF0000"/>
                </a:solidFill>
              </a:rPr>
              <a:t>Peri</a:t>
            </a:r>
            <a:r>
              <a:rPr lang="en-US" b="1" dirty="0" smtClean="0"/>
              <a:t>cardium</a:t>
            </a:r>
          </a:p>
          <a:p>
            <a:pPr marL="0" indent="0" algn="l" rtl="0">
              <a:buNone/>
            </a:pPr>
            <a:r>
              <a:rPr lang="en-US" b="1" dirty="0" smtClean="0"/>
              <a:t>24- </a:t>
            </a:r>
            <a:r>
              <a:rPr lang="en-US" b="1" dirty="0" err="1" smtClean="0">
                <a:solidFill>
                  <a:srgbClr val="FF0000"/>
                </a:solidFill>
              </a:rPr>
              <a:t>Circum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/>
              <a:t>Around               </a:t>
            </a:r>
            <a:r>
              <a:rPr lang="en-US" b="1" dirty="0" err="1" smtClean="0">
                <a:solidFill>
                  <a:srgbClr val="FF0000"/>
                </a:solidFill>
              </a:rPr>
              <a:t>Cirum</a:t>
            </a:r>
            <a:r>
              <a:rPr lang="en-US" b="1" dirty="0" err="1" smtClean="0"/>
              <a:t>renal</a:t>
            </a:r>
            <a:endParaRPr lang="en-US" b="1" dirty="0" smtClean="0"/>
          </a:p>
          <a:p>
            <a:pPr marL="0" indent="0" algn="l" rtl="0">
              <a:buNone/>
            </a:pPr>
            <a:r>
              <a:rPr lang="en-US" b="1" dirty="0" smtClean="0"/>
              <a:t>25- </a:t>
            </a:r>
            <a:r>
              <a:rPr lang="en-US" b="1" dirty="0" err="1" smtClean="0">
                <a:solidFill>
                  <a:srgbClr val="FF0000"/>
                </a:solidFill>
              </a:rPr>
              <a:t>Meso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/>
              <a:t> Middle               </a:t>
            </a:r>
            <a:r>
              <a:rPr lang="en-US" b="1" dirty="0" smtClean="0">
                <a:solidFill>
                  <a:srgbClr val="FF0000"/>
                </a:solidFill>
              </a:rPr>
              <a:t>Meso</a:t>
            </a:r>
            <a:r>
              <a:rPr lang="en-US" b="1" dirty="0" smtClean="0"/>
              <a:t>derm </a:t>
            </a:r>
          </a:p>
          <a:p>
            <a:pPr marL="0" indent="0" algn="l" rtl="0">
              <a:buNone/>
            </a:pPr>
            <a:r>
              <a:rPr lang="en-US" b="1" dirty="0" smtClean="0"/>
              <a:t>26- </a:t>
            </a:r>
            <a:r>
              <a:rPr lang="en-US" b="1" dirty="0" err="1" smtClean="0">
                <a:solidFill>
                  <a:srgbClr val="FF0000"/>
                </a:solidFill>
              </a:rPr>
              <a:t>Medio</a:t>
            </a:r>
            <a:r>
              <a:rPr lang="en-US" b="1" dirty="0" smtClean="0"/>
              <a:t>/ a </a:t>
            </a:r>
            <a:r>
              <a:rPr lang="en-US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/>
              <a:t> Middle          </a:t>
            </a:r>
            <a:r>
              <a:rPr lang="en-US" b="1" dirty="0" err="1" smtClean="0">
                <a:solidFill>
                  <a:srgbClr val="FF0000"/>
                </a:solidFill>
              </a:rPr>
              <a:t>Medio</a:t>
            </a:r>
            <a:r>
              <a:rPr lang="en-US" b="1" dirty="0" err="1" smtClean="0"/>
              <a:t>lateral</a:t>
            </a:r>
            <a:endParaRPr lang="en-US" b="1" dirty="0" smtClean="0"/>
          </a:p>
          <a:p>
            <a:pPr marL="0" indent="0" algn="l" rtl="0">
              <a:buNone/>
            </a:pPr>
            <a:r>
              <a:rPr lang="en-US" b="1" dirty="0" smtClean="0"/>
              <a:t>27- </a:t>
            </a:r>
            <a:r>
              <a:rPr lang="en-US" b="1" dirty="0" err="1" smtClean="0">
                <a:solidFill>
                  <a:srgbClr val="FF0000"/>
                </a:solidFill>
              </a:rPr>
              <a:t>Latero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/>
              <a:t> Lateral</a:t>
            </a:r>
          </a:p>
          <a:p>
            <a:pPr marL="0" indent="0" algn="l" rtl="0">
              <a:buNone/>
            </a:pPr>
            <a:r>
              <a:rPr lang="en-US" b="1" dirty="0" smtClean="0"/>
              <a:t>28- </a:t>
            </a:r>
            <a:r>
              <a:rPr lang="en-US" b="1" dirty="0" smtClean="0">
                <a:solidFill>
                  <a:srgbClr val="FF0000"/>
                </a:solidFill>
              </a:rPr>
              <a:t>Para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/>
              <a:t> Nearby or Beside     </a:t>
            </a:r>
            <a:r>
              <a:rPr lang="en-US" b="1" dirty="0" err="1" smtClean="0">
                <a:solidFill>
                  <a:srgbClr val="FF0000"/>
                </a:solidFill>
              </a:rPr>
              <a:t>Para</a:t>
            </a:r>
            <a:r>
              <a:rPr lang="en-US" b="1" dirty="0" err="1" smtClean="0"/>
              <a:t>sympathic</a:t>
            </a:r>
            <a:r>
              <a:rPr lang="en-US" b="1" dirty="0" smtClean="0"/>
              <a:t> nervous system</a:t>
            </a:r>
          </a:p>
          <a:p>
            <a:pPr marL="0" indent="0" algn="l" rtl="0">
              <a:buNone/>
            </a:pPr>
            <a:r>
              <a:rPr lang="en-US" b="1" dirty="0" smtClean="0"/>
              <a:t>29- </a:t>
            </a:r>
            <a:r>
              <a:rPr lang="en-US" b="1" dirty="0" err="1" smtClean="0">
                <a:solidFill>
                  <a:srgbClr val="FF0000"/>
                </a:solidFill>
              </a:rPr>
              <a:t>Jeuxta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/>
              <a:t> Next                        </a:t>
            </a:r>
            <a:r>
              <a:rPr lang="en-US" b="1" dirty="0" err="1" smtClean="0">
                <a:solidFill>
                  <a:srgbClr val="FF0000"/>
                </a:solidFill>
              </a:rPr>
              <a:t>Jeuxta</a:t>
            </a:r>
            <a:r>
              <a:rPr lang="en-US" b="1" dirty="0" smtClean="0"/>
              <a:t> </a:t>
            </a:r>
            <a:r>
              <a:rPr lang="en-US" b="1" dirty="0" err="1" smtClean="0"/>
              <a:t>glomerli</a:t>
            </a:r>
            <a:r>
              <a:rPr lang="en-US" b="1" dirty="0" smtClean="0"/>
              <a:t> cells</a:t>
            </a:r>
          </a:p>
          <a:p>
            <a:pPr marL="0" indent="0" algn="l" rtl="0">
              <a:buNone/>
            </a:pPr>
            <a:r>
              <a:rPr lang="en-US" b="1" dirty="0" smtClean="0"/>
              <a:t>30- </a:t>
            </a:r>
            <a:r>
              <a:rPr lang="en-US" b="1" dirty="0" smtClean="0">
                <a:solidFill>
                  <a:srgbClr val="FF0000"/>
                </a:solidFill>
              </a:rPr>
              <a:t>Contra</a:t>
            </a:r>
            <a:r>
              <a:rPr lang="en-US" b="1" dirty="0" smtClean="0"/>
              <a:t>  = Against                 </a:t>
            </a:r>
            <a:r>
              <a:rPr lang="en-US" b="1" dirty="0" smtClean="0">
                <a:solidFill>
                  <a:srgbClr val="FF0000"/>
                </a:solidFill>
              </a:rPr>
              <a:t>Contra</a:t>
            </a:r>
            <a:r>
              <a:rPr lang="en-US" b="1" dirty="0" smtClean="0"/>
              <a:t> lateral         </a:t>
            </a:r>
          </a:p>
          <a:p>
            <a:pPr marL="0" indent="0" algn="l" rtl="0">
              <a:buNone/>
            </a:pPr>
            <a:r>
              <a:rPr lang="en-US" b="1" dirty="0" smtClean="0"/>
              <a:t> 31-Retro   =Behind                    </a:t>
            </a:r>
            <a:r>
              <a:rPr lang="en-US" b="1" dirty="0" smtClean="0">
                <a:solidFill>
                  <a:srgbClr val="FF0000"/>
                </a:solidFill>
              </a:rPr>
              <a:t>Retro</a:t>
            </a:r>
            <a:r>
              <a:rPr lang="en-US" b="1" dirty="0" smtClean="0"/>
              <a:t>peritoneal     </a:t>
            </a:r>
          </a:p>
          <a:p>
            <a:pPr marL="0" indent="0" algn="l" rtl="0">
              <a:buNone/>
            </a:pPr>
            <a:r>
              <a:rPr lang="en-US" b="1" dirty="0" smtClean="0"/>
              <a:t>32-Sub    =   Under                     </a:t>
            </a:r>
            <a:r>
              <a:rPr lang="en-US" b="1" dirty="0" smtClean="0">
                <a:solidFill>
                  <a:srgbClr val="FF0000"/>
                </a:solidFill>
              </a:rPr>
              <a:t>Sub</a:t>
            </a:r>
            <a:r>
              <a:rPr lang="en-US" b="1" dirty="0" smtClean="0"/>
              <a:t>cutaneous        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282557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80720"/>
          </a:xfrm>
        </p:spPr>
        <p:txBody>
          <a:bodyPr/>
          <a:lstStyle/>
          <a:p>
            <a:pPr marL="0" indent="0" algn="l" rtl="0">
              <a:buNone/>
            </a:pPr>
            <a:r>
              <a:rPr lang="en-US" b="1" dirty="0">
                <a:solidFill>
                  <a:srgbClr val="FF0000"/>
                </a:solidFill>
              </a:rPr>
              <a:t>Medical </a:t>
            </a:r>
            <a:r>
              <a:rPr lang="en-US" b="1" dirty="0" smtClean="0">
                <a:solidFill>
                  <a:srgbClr val="FF0000"/>
                </a:solidFill>
              </a:rPr>
              <a:t>Prefix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According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to Color</a:t>
            </a:r>
          </a:p>
          <a:p>
            <a:pPr marL="0" indent="0" algn="l" rtl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Alb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=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Pale</a:t>
            </a:r>
            <a:r>
              <a:rPr lang="en-US" b="1" dirty="0" smtClean="0"/>
              <a:t>             Albinism</a:t>
            </a:r>
          </a:p>
          <a:p>
            <a:pPr marL="0" indent="0" algn="l" rtl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Chloro</a:t>
            </a:r>
            <a:r>
              <a:rPr lang="en-US" b="1" dirty="0" smtClean="0"/>
              <a:t> = </a:t>
            </a:r>
            <a:r>
              <a:rPr lang="en-US" b="1" dirty="0" smtClean="0">
                <a:solidFill>
                  <a:srgbClr val="92D050"/>
                </a:solidFill>
              </a:rPr>
              <a:t>Green</a:t>
            </a:r>
            <a:r>
              <a:rPr lang="en-US" b="1" dirty="0" smtClean="0"/>
              <a:t>    </a:t>
            </a:r>
            <a:r>
              <a:rPr lang="en-US" b="1" dirty="0" smtClean="0">
                <a:solidFill>
                  <a:srgbClr val="00B050"/>
                </a:solidFill>
              </a:rPr>
              <a:t>Chloro</a:t>
            </a:r>
            <a:r>
              <a:rPr lang="en-US" b="1" dirty="0" smtClean="0"/>
              <a:t>phyll</a:t>
            </a:r>
          </a:p>
          <a:p>
            <a:pPr marL="0" indent="0" algn="l" rtl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Cyno</a:t>
            </a:r>
            <a:r>
              <a:rPr lang="en-US" b="1" dirty="0" smtClean="0"/>
              <a:t> = </a:t>
            </a:r>
            <a:r>
              <a:rPr lang="en-US" b="1" dirty="0" smtClean="0">
                <a:solidFill>
                  <a:srgbClr val="0070C0"/>
                </a:solidFill>
              </a:rPr>
              <a:t>Blue </a:t>
            </a:r>
            <a:r>
              <a:rPr lang="en-US" b="1" dirty="0" smtClean="0"/>
              <a:t>                 </a:t>
            </a:r>
            <a:r>
              <a:rPr lang="en-US" b="1" dirty="0" smtClean="0">
                <a:solidFill>
                  <a:srgbClr val="0070C0"/>
                </a:solidFill>
              </a:rPr>
              <a:t>Cyano</a:t>
            </a:r>
            <a:r>
              <a:rPr lang="en-US" b="1" dirty="0" smtClean="0"/>
              <a:t>sis</a:t>
            </a:r>
          </a:p>
          <a:p>
            <a:pPr marL="0" indent="0" algn="l" rtl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Erythro</a:t>
            </a:r>
            <a:r>
              <a:rPr lang="en-US" b="1" dirty="0" smtClean="0"/>
              <a:t> = Red                      </a:t>
            </a:r>
            <a:r>
              <a:rPr lang="en-US" b="1" dirty="0" smtClean="0">
                <a:solidFill>
                  <a:srgbClr val="FF0000"/>
                </a:solidFill>
              </a:rPr>
              <a:t>Erythro</a:t>
            </a:r>
            <a:r>
              <a:rPr lang="en-US" b="1" dirty="0" smtClean="0"/>
              <a:t>cyte</a:t>
            </a:r>
          </a:p>
          <a:p>
            <a:pPr marL="0" indent="0" algn="l" rtl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Leuko</a:t>
            </a:r>
            <a:r>
              <a:rPr lang="en-US" b="1" dirty="0" smtClean="0"/>
              <a:t> = White                   </a:t>
            </a:r>
            <a:r>
              <a:rPr lang="en-US" b="1" dirty="0" smtClean="0">
                <a:solidFill>
                  <a:srgbClr val="FF0000"/>
                </a:solidFill>
              </a:rPr>
              <a:t>Leuko</a:t>
            </a:r>
            <a:r>
              <a:rPr lang="en-US" b="1" dirty="0" smtClean="0"/>
              <a:t>cyte</a:t>
            </a:r>
          </a:p>
          <a:p>
            <a:pPr marL="0" indent="0" algn="l" rtl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Melano</a:t>
            </a:r>
            <a:r>
              <a:rPr lang="en-US" b="1" dirty="0" smtClean="0"/>
              <a:t> = Black                Melanin</a:t>
            </a:r>
          </a:p>
          <a:p>
            <a:pPr marL="0" indent="0" algn="l" rtl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Porophyl</a:t>
            </a:r>
            <a:r>
              <a:rPr lang="en-US" b="1" dirty="0" smtClean="0"/>
              <a:t> = Purple</a:t>
            </a:r>
          </a:p>
          <a:p>
            <a:pPr marL="0" indent="0" algn="l" rtl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Xantho</a:t>
            </a:r>
            <a:r>
              <a:rPr lang="en-US" b="1" dirty="0" smtClean="0"/>
              <a:t> = </a:t>
            </a:r>
            <a:r>
              <a:rPr lang="en-US" b="1" dirty="0" smtClean="0">
                <a:solidFill>
                  <a:srgbClr val="FFFF00"/>
                </a:solidFill>
              </a:rPr>
              <a:t>yellow </a:t>
            </a:r>
            <a:r>
              <a:rPr lang="en-US" b="1" dirty="0" smtClean="0"/>
              <a:t>          </a:t>
            </a:r>
            <a:r>
              <a:rPr lang="en-US" b="1" dirty="0" err="1" smtClean="0">
                <a:solidFill>
                  <a:srgbClr val="FFC000"/>
                </a:solidFill>
              </a:rPr>
              <a:t>Xantho</a:t>
            </a:r>
            <a:r>
              <a:rPr lang="en-US" b="1" dirty="0" err="1" smtClean="0"/>
              <a:t>derma</a:t>
            </a:r>
            <a:endParaRPr lang="en-US" b="1" dirty="0" smtClean="0"/>
          </a:p>
          <a:p>
            <a:pPr marL="0" indent="0" algn="l" rtl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Rhodo</a:t>
            </a:r>
            <a:r>
              <a:rPr lang="en-US" b="1" dirty="0" smtClean="0"/>
              <a:t> = Rose-red</a:t>
            </a:r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Chromo</a:t>
            </a:r>
            <a:r>
              <a:rPr lang="en-US" b="1" dirty="0" smtClean="0"/>
              <a:t> = Chromatin           </a:t>
            </a:r>
            <a:r>
              <a:rPr lang="en-US" b="1" dirty="0" err="1" smtClean="0">
                <a:solidFill>
                  <a:srgbClr val="00B050"/>
                </a:solidFill>
              </a:rPr>
              <a:t>Ch</a:t>
            </a:r>
            <a:r>
              <a:rPr lang="en-US" b="1" dirty="0" err="1" smtClean="0">
                <a:solidFill>
                  <a:srgbClr val="FF0000"/>
                </a:solidFill>
              </a:rPr>
              <a:t>ro</a:t>
            </a:r>
            <a:r>
              <a:rPr lang="en-US" b="1" dirty="0" err="1" smtClean="0"/>
              <a:t>m</a:t>
            </a:r>
            <a:r>
              <a:rPr lang="en-US" b="1" dirty="0" err="1" smtClean="0">
                <a:solidFill>
                  <a:srgbClr val="FFC000"/>
                </a:solidFill>
              </a:rPr>
              <a:t>o</a:t>
            </a:r>
            <a:r>
              <a:rPr lang="en-US" b="1" dirty="0" err="1" smtClean="0"/>
              <a:t>protein</a:t>
            </a:r>
            <a:endParaRPr lang="en-US" b="1" dirty="0" smtClean="0"/>
          </a:p>
          <a:p>
            <a:pPr marL="0" indent="0" algn="l" rtl="0">
              <a:buNone/>
            </a:pPr>
            <a:endParaRPr lang="en-US" b="1" dirty="0"/>
          </a:p>
          <a:p>
            <a:pPr marL="0" indent="0" algn="l" rtl="0">
              <a:buNone/>
            </a:pPr>
            <a:endParaRPr lang="en-US" b="1" dirty="0" smtClean="0"/>
          </a:p>
          <a:p>
            <a:pPr marL="0" indent="0" algn="l" rtl="0">
              <a:buNone/>
            </a:pP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21433609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43" y="0"/>
            <a:ext cx="9122957" cy="6691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7390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640960" cy="1470025"/>
          </a:xfrm>
        </p:spPr>
        <p:txBody>
          <a:bodyPr/>
          <a:lstStyle/>
          <a:p>
            <a:pPr rtl="0"/>
            <a:r>
              <a:rPr lang="en-US" b="1" dirty="0" smtClean="0">
                <a:solidFill>
                  <a:srgbClr val="FF0000"/>
                </a:solidFill>
              </a:rPr>
              <a:t>Medical Terminology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1772815"/>
            <a:ext cx="8631223" cy="4889241"/>
          </a:xfrm>
        </p:spPr>
        <p:txBody>
          <a:bodyPr/>
          <a:lstStyle/>
          <a:p>
            <a:pPr algn="l" rtl="0"/>
            <a:r>
              <a:rPr lang="en-US" b="1" dirty="0">
                <a:solidFill>
                  <a:srgbClr val="00B050"/>
                </a:solidFill>
                <a:cs typeface="+mj-cs"/>
              </a:rPr>
              <a:t>Medical </a:t>
            </a:r>
            <a:r>
              <a:rPr lang="en-US" b="1" dirty="0" smtClean="0">
                <a:solidFill>
                  <a:srgbClr val="00B050"/>
                </a:solidFill>
                <a:cs typeface="+mj-cs"/>
              </a:rPr>
              <a:t>Terminology </a:t>
            </a:r>
            <a:r>
              <a:rPr lang="en-US" b="1" dirty="0" smtClean="0">
                <a:solidFill>
                  <a:schemeClr val="tx1"/>
                </a:solidFill>
                <a:cs typeface="+mj-cs"/>
              </a:rPr>
              <a:t>is used in :</a:t>
            </a:r>
          </a:p>
          <a:p>
            <a:pPr algn="l" rtl="0"/>
            <a:r>
              <a:rPr lang="en-US" b="1" dirty="0" smtClean="0">
                <a:solidFill>
                  <a:schemeClr val="tx1"/>
                </a:solidFill>
                <a:cs typeface="+mj-cs"/>
              </a:rPr>
              <a:t>1- anatomy</a:t>
            </a:r>
          </a:p>
          <a:p>
            <a:pPr algn="l" rtl="0"/>
            <a:r>
              <a:rPr lang="en-US" b="1" dirty="0" smtClean="0">
                <a:solidFill>
                  <a:schemeClr val="tx1"/>
                </a:solidFill>
                <a:cs typeface="+mj-cs"/>
              </a:rPr>
              <a:t>2- Structures</a:t>
            </a:r>
          </a:p>
          <a:p>
            <a:pPr algn="l" rtl="0"/>
            <a:r>
              <a:rPr lang="en-US" b="1" dirty="0" smtClean="0">
                <a:solidFill>
                  <a:schemeClr val="tx1"/>
                </a:solidFill>
                <a:cs typeface="+mj-cs"/>
              </a:rPr>
              <a:t>3- Conditions</a:t>
            </a:r>
          </a:p>
          <a:p>
            <a:pPr algn="l" rtl="0"/>
            <a:r>
              <a:rPr lang="en-US" b="1" dirty="0" smtClean="0">
                <a:solidFill>
                  <a:schemeClr val="tx1"/>
                </a:solidFill>
                <a:cs typeface="+mj-cs"/>
              </a:rPr>
              <a:t>4- Procedures</a:t>
            </a:r>
          </a:p>
          <a:p>
            <a:pPr algn="l" rtl="0"/>
            <a:r>
              <a:rPr lang="en-US" b="1" dirty="0" smtClean="0">
                <a:solidFill>
                  <a:schemeClr val="tx1"/>
                </a:solidFill>
                <a:cs typeface="+mj-cs"/>
              </a:rPr>
              <a:t>5- Diagnoses</a:t>
            </a:r>
          </a:p>
          <a:p>
            <a:pPr algn="l" rtl="0"/>
            <a:r>
              <a:rPr lang="en-US" b="1" dirty="0" smtClean="0">
                <a:solidFill>
                  <a:schemeClr val="tx1"/>
                </a:solidFill>
                <a:cs typeface="+mj-cs"/>
              </a:rPr>
              <a:t>6- Treatments</a:t>
            </a:r>
          </a:p>
          <a:p>
            <a:pPr algn="l" rtl="0"/>
            <a:r>
              <a:rPr lang="en-US" b="1" dirty="0">
                <a:solidFill>
                  <a:srgbClr val="FF0000"/>
                </a:solidFill>
              </a:rPr>
              <a:t>Medical </a:t>
            </a:r>
            <a:r>
              <a:rPr lang="en-US" b="1" dirty="0" smtClean="0">
                <a:solidFill>
                  <a:srgbClr val="FF0000"/>
                </a:solidFill>
              </a:rPr>
              <a:t>Terminology is </a:t>
            </a:r>
            <a:r>
              <a:rPr lang="en-US" b="1" dirty="0" smtClean="0">
                <a:solidFill>
                  <a:schemeClr val="tx1"/>
                </a:solidFill>
              </a:rPr>
              <a:t>composed of:</a:t>
            </a:r>
          </a:p>
          <a:p>
            <a:pPr algn="l" rtl="0"/>
            <a:endParaRPr lang="en-US" b="1" dirty="0" smtClean="0">
              <a:solidFill>
                <a:schemeClr val="tx1"/>
              </a:solidFill>
              <a:cs typeface="+mj-cs"/>
            </a:endParaRPr>
          </a:p>
          <a:p>
            <a:pPr algn="l" rtl="0"/>
            <a:endParaRPr lang="ar-IQ" dirty="0">
              <a:solidFill>
                <a:srgbClr val="00B05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05495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3730426"/>
          </a:xfrm>
        </p:spPr>
        <p:txBody>
          <a:bodyPr>
            <a:normAutofit/>
          </a:bodyPr>
          <a:lstStyle/>
          <a:p>
            <a:pPr algn="l" rtl="0"/>
            <a:r>
              <a:rPr lang="en-US" sz="3200" dirty="0" smtClean="0"/>
              <a:t>1- </a:t>
            </a:r>
            <a:r>
              <a:rPr lang="en-US" sz="3200" b="1" dirty="0" smtClean="0">
                <a:solidFill>
                  <a:srgbClr val="FF0000"/>
                </a:solidFill>
              </a:rPr>
              <a:t>Prefix = </a:t>
            </a:r>
            <a:r>
              <a:rPr lang="en-US" sz="3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Beginning(descriptive</a:t>
            </a:r>
            <a:r>
              <a:rPr lang="en-US" sz="3200" b="1" dirty="0" smtClean="0"/>
              <a:t> is related to the location , direction , numbers, quantity , amount, size and color ).</a:t>
            </a:r>
            <a:br>
              <a:rPr lang="en-US" sz="3200" b="1" dirty="0" smtClean="0"/>
            </a:br>
            <a:r>
              <a:rPr lang="en-US" sz="3200" b="1" dirty="0" smtClean="0"/>
              <a:t>2- </a:t>
            </a:r>
            <a:r>
              <a:rPr lang="en-US" sz="3200" b="1" dirty="0" smtClean="0">
                <a:solidFill>
                  <a:srgbClr val="00B050"/>
                </a:solidFill>
              </a:rPr>
              <a:t>Root = </a:t>
            </a:r>
            <a:r>
              <a:rPr lang="en-US" sz="3200" b="1" dirty="0" smtClean="0"/>
              <a:t>middle part ( referred to body part or system).</a:t>
            </a:r>
            <a:br>
              <a:rPr lang="en-US" sz="3200" b="1" dirty="0" smtClean="0"/>
            </a:br>
            <a:r>
              <a:rPr lang="en-US" sz="3200" b="1" dirty="0" smtClean="0"/>
              <a:t>3 </a:t>
            </a:r>
            <a:r>
              <a:rPr lang="en-US" sz="3200" b="1" dirty="0" smtClean="0">
                <a:solidFill>
                  <a:srgbClr val="0070C0"/>
                </a:solidFill>
              </a:rPr>
              <a:t>Suffix</a:t>
            </a:r>
            <a:r>
              <a:rPr lang="en-US" sz="3200" b="1" dirty="0" smtClean="0">
                <a:solidFill>
                  <a:schemeClr val="tx2"/>
                </a:solidFill>
              </a:rPr>
              <a:t>= </a:t>
            </a:r>
            <a:r>
              <a:rPr lang="en-US" sz="3200" b="1" dirty="0" smtClean="0"/>
              <a:t>ending of the word part ( disease disorder, condition, process, specialty and test ).</a:t>
            </a:r>
            <a:endParaRPr lang="ar-IQ" sz="3200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3528" y="4149080"/>
            <a:ext cx="8712968" cy="2376264"/>
          </a:xfrm>
        </p:spPr>
        <p:txBody>
          <a:bodyPr/>
          <a:lstStyle/>
          <a:p>
            <a:pPr marL="0" indent="0" algn="ctr" rtl="0">
              <a:buNone/>
            </a:pPr>
            <a:r>
              <a:rPr lang="en-US" sz="4800" b="1" dirty="0" smtClean="0">
                <a:solidFill>
                  <a:srgbClr val="FF0000"/>
                </a:solidFill>
              </a:rPr>
              <a:t>Prefix</a:t>
            </a:r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Medical Prefix </a:t>
            </a:r>
            <a:r>
              <a:rPr lang="en-US" b="1" dirty="0" smtClean="0"/>
              <a:t>related to the number and amount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1285008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188640"/>
            <a:ext cx="8856984" cy="6480720"/>
          </a:xfrm>
        </p:spPr>
        <p:txBody>
          <a:bodyPr>
            <a:normAutofit fontScale="92500" lnSpcReduction="20000"/>
          </a:bodyPr>
          <a:lstStyle/>
          <a:p>
            <a:pPr marL="0" indent="0" algn="ctr" rtl="0">
              <a:buNone/>
            </a:pPr>
            <a:r>
              <a:rPr lang="en-US" sz="4400" b="1" dirty="0" smtClean="0">
                <a:solidFill>
                  <a:srgbClr val="FF0000"/>
                </a:solidFill>
              </a:rPr>
              <a:t>Prefix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 algn="l" rtl="0">
              <a:buNone/>
            </a:pPr>
            <a:r>
              <a:rPr lang="en-US" dirty="0" smtClean="0"/>
              <a:t>It is added to the beginning of the word to influence the meaning of the term . It is usually indicated the  location , position , time , number and color .</a:t>
            </a:r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Prefix related to time for example :</a:t>
            </a:r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0070C0"/>
                </a:solidFill>
              </a:rPr>
              <a:t>-natal = birth</a:t>
            </a:r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Pre</a:t>
            </a:r>
            <a:r>
              <a:rPr lang="en-US" b="1" dirty="0" smtClean="0">
                <a:solidFill>
                  <a:srgbClr val="0070C0"/>
                </a:solidFill>
              </a:rPr>
              <a:t>natal = </a:t>
            </a:r>
            <a:r>
              <a:rPr lang="en-US" b="1" dirty="0" smtClean="0"/>
              <a:t>mean the time and events before birth.</a:t>
            </a:r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Per</a:t>
            </a:r>
            <a:r>
              <a:rPr lang="en-US" b="1" dirty="0" smtClean="0">
                <a:solidFill>
                  <a:srgbClr val="0070C0"/>
                </a:solidFill>
              </a:rPr>
              <a:t>inatal = </a:t>
            </a:r>
            <a:r>
              <a:rPr lang="en-US" b="1" dirty="0" smtClean="0"/>
              <a:t>mean the time and the event surrounding the birth is just </a:t>
            </a:r>
            <a:r>
              <a:rPr lang="en-US" b="1" dirty="0" err="1" smtClean="0"/>
              <a:t>befor</a:t>
            </a:r>
            <a:r>
              <a:rPr lang="en-US" b="1" dirty="0" smtClean="0"/>
              <a:t> and during just after birth.</a:t>
            </a:r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Post</a:t>
            </a:r>
            <a:r>
              <a:rPr lang="en-US" b="1" dirty="0" smtClean="0">
                <a:solidFill>
                  <a:srgbClr val="0070C0"/>
                </a:solidFill>
              </a:rPr>
              <a:t>natal = </a:t>
            </a:r>
            <a:r>
              <a:rPr lang="en-US" b="1" dirty="0" smtClean="0"/>
              <a:t>mean to the time and the events after birth.</a:t>
            </a:r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Prefix </a:t>
            </a:r>
            <a:r>
              <a:rPr lang="en-US" b="1" dirty="0" smtClean="0">
                <a:solidFill>
                  <a:srgbClr val="00421E"/>
                </a:solidFill>
              </a:rPr>
              <a:t>related to function for </a:t>
            </a:r>
            <a:r>
              <a:rPr lang="en-US" b="1" dirty="0" smtClean="0">
                <a:solidFill>
                  <a:srgbClr val="00B050"/>
                </a:solidFill>
              </a:rPr>
              <a:t>example</a:t>
            </a:r>
            <a:r>
              <a:rPr lang="en-US" b="1" dirty="0" smtClean="0">
                <a:solidFill>
                  <a:srgbClr val="00421E"/>
                </a:solidFill>
              </a:rPr>
              <a:t>:</a:t>
            </a:r>
          </a:p>
          <a:p>
            <a:pPr marL="0" indent="0" algn="l" rtl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Dys</a:t>
            </a:r>
            <a:r>
              <a:rPr lang="en-US" b="1" dirty="0" smtClean="0">
                <a:solidFill>
                  <a:srgbClr val="FF0000"/>
                </a:solidFill>
              </a:rPr>
              <a:t> = </a:t>
            </a:r>
            <a:r>
              <a:rPr lang="en-US" b="1" dirty="0" smtClean="0">
                <a:solidFill>
                  <a:srgbClr val="00421E"/>
                </a:solidFill>
              </a:rPr>
              <a:t>difficult like dysuria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Contra = </a:t>
            </a:r>
            <a:r>
              <a:rPr lang="en-US" b="1" dirty="0" smtClean="0">
                <a:solidFill>
                  <a:srgbClr val="00421E"/>
                </a:solidFill>
              </a:rPr>
              <a:t>against </a:t>
            </a:r>
          </a:p>
          <a:p>
            <a:pPr marL="0" indent="0" algn="l" rtl="0">
              <a:buNone/>
            </a:pPr>
            <a:endParaRPr lang="en-US" b="1" dirty="0" smtClean="0"/>
          </a:p>
          <a:p>
            <a:pPr marL="0" indent="0" algn="l" rtl="0">
              <a:buNone/>
            </a:pPr>
            <a:endParaRPr lang="en-US" b="1" dirty="0" smtClean="0"/>
          </a:p>
          <a:p>
            <a:pPr marL="0" indent="0" algn="l" rtl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3898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552728"/>
          </a:xfrm>
        </p:spPr>
        <p:txBody>
          <a:bodyPr>
            <a:normAutofit fontScale="62500" lnSpcReduction="20000"/>
          </a:bodyPr>
          <a:lstStyle/>
          <a:p>
            <a:pPr marL="0" indent="0" algn="l" rtl="0">
              <a:buNone/>
            </a:pPr>
            <a:r>
              <a:rPr lang="en-US" b="1" dirty="0" smtClean="0"/>
              <a:t>For Example according </a:t>
            </a:r>
            <a:r>
              <a:rPr lang="en-US" b="1" dirty="0" smtClean="0">
                <a:solidFill>
                  <a:srgbClr val="FF0000"/>
                </a:solidFill>
              </a:rPr>
              <a:t>to number:</a:t>
            </a:r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Mono </a:t>
            </a:r>
            <a:r>
              <a:rPr lang="en-US" b="1" dirty="0" smtClean="0">
                <a:solidFill>
                  <a:srgbClr val="00B050"/>
                </a:solidFill>
              </a:rPr>
              <a:t>=</a:t>
            </a:r>
            <a:r>
              <a:rPr lang="en-US" b="1" dirty="0" smtClean="0"/>
              <a:t> One                      </a:t>
            </a:r>
            <a:r>
              <a:rPr lang="en-US" b="1" dirty="0" smtClean="0">
                <a:solidFill>
                  <a:srgbClr val="FF0000"/>
                </a:solidFill>
              </a:rPr>
              <a:t>Mono</a:t>
            </a:r>
            <a:r>
              <a:rPr lang="en-US" b="1" dirty="0" smtClean="0"/>
              <a:t>nuclear</a:t>
            </a:r>
          </a:p>
          <a:p>
            <a:pPr marL="0" indent="0" algn="l" rtl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Uni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B050"/>
                </a:solidFill>
              </a:rPr>
              <a:t>=</a:t>
            </a:r>
            <a:r>
              <a:rPr lang="en-US" b="1" dirty="0" smtClean="0"/>
              <a:t> One                           </a:t>
            </a:r>
            <a:r>
              <a:rPr lang="en-US" b="1" dirty="0" smtClean="0">
                <a:solidFill>
                  <a:srgbClr val="FF0000"/>
                </a:solidFill>
              </a:rPr>
              <a:t>Un</a:t>
            </a:r>
            <a:r>
              <a:rPr lang="en-US" b="1" dirty="0" smtClean="0"/>
              <a:t>ilateral      </a:t>
            </a:r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Bi, Di, Diplo </a:t>
            </a:r>
            <a:r>
              <a:rPr lang="en-US" b="1" dirty="0" smtClean="0">
                <a:solidFill>
                  <a:srgbClr val="00B050"/>
                </a:solidFill>
              </a:rPr>
              <a:t>=</a:t>
            </a:r>
            <a:r>
              <a:rPr lang="en-US" b="1" dirty="0" smtClean="0"/>
              <a:t>Two           </a:t>
            </a:r>
            <a:r>
              <a:rPr lang="en-US" b="1" dirty="0" smtClean="0">
                <a:solidFill>
                  <a:srgbClr val="FF0000"/>
                </a:solidFill>
              </a:rPr>
              <a:t>Diplo</a:t>
            </a:r>
            <a:r>
              <a:rPr lang="en-US" b="1" dirty="0" smtClean="0"/>
              <a:t>pia       </a:t>
            </a:r>
            <a:r>
              <a:rPr lang="en-US" b="1" dirty="0" smtClean="0">
                <a:solidFill>
                  <a:srgbClr val="FF0000"/>
                </a:solidFill>
              </a:rPr>
              <a:t>Bi</a:t>
            </a:r>
            <a:r>
              <a:rPr lang="en-US" b="1" dirty="0" smtClean="0"/>
              <a:t>ceps     </a:t>
            </a:r>
            <a:r>
              <a:rPr lang="en-US" b="1" dirty="0" err="1" smtClean="0">
                <a:solidFill>
                  <a:srgbClr val="FF0000"/>
                </a:solidFill>
              </a:rPr>
              <a:t>Diplo</a:t>
            </a:r>
            <a:r>
              <a:rPr lang="en-US" b="1" dirty="0" err="1" smtClean="0"/>
              <a:t>cocci</a:t>
            </a:r>
            <a:r>
              <a:rPr lang="en-US" b="1" dirty="0" smtClean="0"/>
              <a:t>       </a:t>
            </a:r>
            <a:r>
              <a:rPr lang="en-US" b="1" dirty="0" err="1" smtClean="0">
                <a:solidFill>
                  <a:srgbClr val="FF0000"/>
                </a:solidFill>
              </a:rPr>
              <a:t>Di</a:t>
            </a:r>
            <a:r>
              <a:rPr lang="en-US" b="1" dirty="0" err="1" smtClean="0"/>
              <a:t>hydrotestestron</a:t>
            </a:r>
            <a:endParaRPr lang="en-US" b="1" dirty="0" smtClean="0"/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Tri </a:t>
            </a:r>
            <a:r>
              <a:rPr lang="en-US" b="1" dirty="0" smtClean="0">
                <a:solidFill>
                  <a:srgbClr val="00B050"/>
                </a:solidFill>
              </a:rPr>
              <a:t>=</a:t>
            </a:r>
            <a:r>
              <a:rPr lang="en-US" b="1" dirty="0" smtClean="0"/>
              <a:t> Three                  </a:t>
            </a:r>
            <a:r>
              <a:rPr lang="en-US" b="1" dirty="0" smtClean="0">
                <a:solidFill>
                  <a:srgbClr val="FF0000"/>
                </a:solidFill>
              </a:rPr>
              <a:t>Tri</a:t>
            </a:r>
            <a:r>
              <a:rPr lang="en-US" b="1" dirty="0" smtClean="0"/>
              <a:t>ceps  muscle     </a:t>
            </a:r>
          </a:p>
          <a:p>
            <a:pPr marL="0" indent="0" algn="l" rtl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Quadri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B050"/>
                </a:solidFill>
              </a:rPr>
              <a:t>= </a:t>
            </a:r>
            <a:r>
              <a:rPr lang="en-US" b="1" dirty="0" smtClean="0"/>
              <a:t>Four            </a:t>
            </a:r>
            <a:r>
              <a:rPr lang="en-US" b="1" dirty="0" smtClean="0">
                <a:solidFill>
                  <a:srgbClr val="FF0000"/>
                </a:solidFill>
              </a:rPr>
              <a:t>Quadri</a:t>
            </a:r>
            <a:r>
              <a:rPr lang="en-US" b="1" dirty="0" smtClean="0"/>
              <a:t>plegia               </a:t>
            </a:r>
          </a:p>
          <a:p>
            <a:pPr marL="0" indent="0" algn="l" rtl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Nulli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      =Non            </a:t>
            </a:r>
            <a:r>
              <a:rPr lang="en-US" b="1" dirty="0" err="1" smtClean="0">
                <a:solidFill>
                  <a:srgbClr val="FF0000"/>
                </a:solidFill>
              </a:rPr>
              <a:t>Nulli</a:t>
            </a:r>
            <a:r>
              <a:rPr lang="en-US" b="1" dirty="0" err="1" smtClean="0"/>
              <a:t>gravida</a:t>
            </a:r>
            <a:endParaRPr lang="en-US" b="1" dirty="0" smtClean="0"/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Semi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B050"/>
                </a:solidFill>
              </a:rPr>
              <a:t>=</a:t>
            </a:r>
            <a:r>
              <a:rPr lang="en-US" b="1" dirty="0" smtClean="0"/>
              <a:t> Half or one side      </a:t>
            </a:r>
            <a:r>
              <a:rPr lang="en-US" b="1" dirty="0" smtClean="0">
                <a:solidFill>
                  <a:srgbClr val="FF0000"/>
                </a:solidFill>
              </a:rPr>
              <a:t>Sem</a:t>
            </a:r>
            <a:r>
              <a:rPr lang="en-US" b="1" dirty="0" smtClean="0"/>
              <a:t>isolid       Semilunar  bone</a:t>
            </a:r>
          </a:p>
          <a:p>
            <a:pPr marL="0" indent="0" algn="l" rtl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Equi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</a:rPr>
              <a:t>Iso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=</a:t>
            </a:r>
            <a:r>
              <a:rPr lang="en-US" b="1" dirty="0" smtClean="0"/>
              <a:t> Equal                  </a:t>
            </a:r>
            <a:r>
              <a:rPr lang="en-US" b="1" dirty="0" err="1" smtClean="0">
                <a:solidFill>
                  <a:srgbClr val="FF0000"/>
                </a:solidFill>
              </a:rPr>
              <a:t>Iso</a:t>
            </a:r>
            <a:r>
              <a:rPr lang="en-US" b="1" dirty="0" err="1" smtClean="0"/>
              <a:t>graft</a:t>
            </a:r>
            <a:r>
              <a:rPr lang="en-US" b="1" dirty="0" smtClean="0"/>
              <a:t>       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Equilatera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 algn="l" rtl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Eu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B050"/>
                </a:solidFill>
              </a:rPr>
              <a:t>=</a:t>
            </a:r>
            <a:r>
              <a:rPr lang="en-US" b="1" dirty="0" smtClean="0"/>
              <a:t> Normal                            </a:t>
            </a:r>
            <a:r>
              <a:rPr lang="en-US" b="1" dirty="0" err="1" smtClean="0">
                <a:solidFill>
                  <a:srgbClr val="FF0000"/>
                </a:solidFill>
              </a:rPr>
              <a:t>Eu</a:t>
            </a:r>
            <a:r>
              <a:rPr lang="en-US" b="1" dirty="0" err="1" smtClean="0"/>
              <a:t>thyroid</a:t>
            </a:r>
            <a:endParaRPr lang="en-US" b="1" dirty="0" smtClean="0"/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Poly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B050"/>
                </a:solidFill>
              </a:rPr>
              <a:t>=</a:t>
            </a:r>
            <a:r>
              <a:rPr lang="en-US" b="1" dirty="0" smtClean="0"/>
              <a:t> Many                             </a:t>
            </a:r>
            <a:r>
              <a:rPr lang="en-US" b="1" dirty="0" err="1" smtClean="0">
                <a:solidFill>
                  <a:srgbClr val="FF0000"/>
                </a:solidFill>
              </a:rPr>
              <a:t>Poly</a:t>
            </a:r>
            <a:r>
              <a:rPr lang="en-US" b="1" dirty="0" err="1" smtClean="0"/>
              <a:t>cthemia</a:t>
            </a:r>
            <a:r>
              <a:rPr lang="en-US" b="1" dirty="0" smtClean="0"/>
              <a:t>                     </a:t>
            </a:r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Hemi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B050"/>
                </a:solidFill>
              </a:rPr>
              <a:t>=</a:t>
            </a:r>
            <a:r>
              <a:rPr lang="en-US" b="1" dirty="0" smtClean="0"/>
              <a:t> Half                              </a:t>
            </a:r>
            <a:r>
              <a:rPr lang="en-US" b="1" dirty="0" smtClean="0">
                <a:solidFill>
                  <a:srgbClr val="FF0000"/>
                </a:solidFill>
              </a:rPr>
              <a:t>Hemi</a:t>
            </a:r>
            <a:r>
              <a:rPr lang="en-US" b="1" dirty="0" smtClean="0"/>
              <a:t>plegia</a:t>
            </a:r>
          </a:p>
          <a:p>
            <a:pPr marL="0" indent="0" algn="l" rtl="0">
              <a:buNone/>
            </a:pPr>
            <a:r>
              <a:rPr lang="en-US" b="1" dirty="0" err="1">
                <a:solidFill>
                  <a:srgbClr val="FF0000"/>
                </a:solidFill>
              </a:rPr>
              <a:t>I</a:t>
            </a:r>
            <a:r>
              <a:rPr lang="en-US" b="1" dirty="0" err="1" smtClean="0">
                <a:solidFill>
                  <a:srgbClr val="FF0000"/>
                </a:solidFill>
              </a:rPr>
              <a:t>psi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=</a:t>
            </a:r>
            <a:r>
              <a:rPr lang="en-US" b="1" dirty="0" smtClean="0"/>
              <a:t> same                                                                     </a:t>
            </a:r>
          </a:p>
          <a:p>
            <a:pPr marL="0" indent="0" algn="l" rtl="0">
              <a:buNone/>
            </a:pPr>
            <a:r>
              <a:rPr lang="en-US" sz="3800" b="1" dirty="0" err="1" smtClean="0">
                <a:solidFill>
                  <a:srgbClr val="FF0000"/>
                </a:solidFill>
              </a:rPr>
              <a:t>Primi</a:t>
            </a:r>
            <a:r>
              <a:rPr lang="en-US" sz="3800" b="1" dirty="0" smtClean="0">
                <a:solidFill>
                  <a:srgbClr val="00B050"/>
                </a:solidFill>
              </a:rPr>
              <a:t>=</a:t>
            </a:r>
            <a:r>
              <a:rPr lang="en-US" sz="3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First                      </a:t>
            </a:r>
            <a:r>
              <a:rPr lang="en-US" sz="3800" b="1" dirty="0" err="1" smtClean="0">
                <a:solidFill>
                  <a:srgbClr val="FF0000"/>
                </a:solidFill>
              </a:rPr>
              <a:t>Primi</a:t>
            </a:r>
            <a:r>
              <a:rPr lang="en-US" sz="3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gravida</a:t>
            </a:r>
            <a:r>
              <a:rPr lang="en-US" sz="3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</a:t>
            </a:r>
          </a:p>
          <a:p>
            <a:pPr marL="0" indent="0" algn="l" rtl="0">
              <a:buNone/>
            </a:pPr>
            <a:r>
              <a:rPr lang="en-US" sz="3800" b="1" dirty="0" smtClean="0">
                <a:solidFill>
                  <a:srgbClr val="FF0000"/>
                </a:solidFill>
              </a:rPr>
              <a:t>Multi</a:t>
            </a:r>
            <a:r>
              <a:rPr lang="en-US" sz="3800" b="1" dirty="0" smtClean="0">
                <a:solidFill>
                  <a:srgbClr val="00B050"/>
                </a:solidFill>
              </a:rPr>
              <a:t>=</a:t>
            </a:r>
            <a:r>
              <a:rPr lang="en-US" sz="3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many                    </a:t>
            </a:r>
            <a:r>
              <a:rPr lang="en-US" sz="3800" b="1" dirty="0" smtClean="0">
                <a:solidFill>
                  <a:srgbClr val="FF0000"/>
                </a:solidFill>
              </a:rPr>
              <a:t>Multi</a:t>
            </a:r>
            <a:r>
              <a:rPr lang="en-US" sz="3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cellular     </a:t>
            </a:r>
          </a:p>
          <a:p>
            <a:pPr marL="0" indent="0" algn="l" rtl="0">
              <a:buNone/>
            </a:pPr>
            <a:r>
              <a:rPr lang="en-US" sz="3800" b="1" dirty="0" err="1" smtClean="0">
                <a:solidFill>
                  <a:srgbClr val="FF0000"/>
                </a:solidFill>
              </a:rPr>
              <a:t>Penta</a:t>
            </a:r>
            <a:r>
              <a:rPr lang="en-US" sz="3800" b="1" dirty="0" smtClean="0">
                <a:solidFill>
                  <a:srgbClr val="00B050"/>
                </a:solidFill>
              </a:rPr>
              <a:t>=</a:t>
            </a:r>
            <a:r>
              <a:rPr lang="en-US" sz="3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Five               </a:t>
            </a:r>
          </a:p>
          <a:p>
            <a:pPr marL="0" indent="0" algn="l" rtl="0">
              <a:buNone/>
            </a:pPr>
            <a:r>
              <a:rPr lang="en-US" sz="3800" b="1" dirty="0" err="1" smtClean="0">
                <a:solidFill>
                  <a:srgbClr val="FF0000"/>
                </a:solidFill>
              </a:rPr>
              <a:t>Hexa</a:t>
            </a:r>
            <a:r>
              <a:rPr lang="en-US" sz="3800" b="1" dirty="0" smtClean="0">
                <a:solidFill>
                  <a:srgbClr val="00B050"/>
                </a:solidFill>
              </a:rPr>
              <a:t>=</a:t>
            </a:r>
            <a:r>
              <a:rPr lang="en-US" sz="3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Six                        </a:t>
            </a:r>
            <a:r>
              <a:rPr lang="en-US" sz="3800" b="1" dirty="0" err="1" smtClean="0">
                <a:solidFill>
                  <a:srgbClr val="FF0000"/>
                </a:solidFill>
              </a:rPr>
              <a:t>Hexa</a:t>
            </a:r>
            <a:r>
              <a:rPr lang="en-US" sz="3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dactyly</a:t>
            </a:r>
            <a:r>
              <a:rPr lang="en-US" sz="3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</a:t>
            </a:r>
          </a:p>
          <a:p>
            <a:pPr marL="0" indent="0" algn="l" rtl="0">
              <a:buNone/>
            </a:pPr>
            <a:r>
              <a:rPr lang="en-US" sz="3800" b="1" dirty="0" smtClean="0">
                <a:solidFill>
                  <a:srgbClr val="FF0000"/>
                </a:solidFill>
              </a:rPr>
              <a:t>Poly</a:t>
            </a:r>
            <a:r>
              <a:rPr lang="en-US" sz="3800" b="1" dirty="0" smtClean="0">
                <a:solidFill>
                  <a:srgbClr val="00B050"/>
                </a:solidFill>
              </a:rPr>
              <a:t>=</a:t>
            </a:r>
            <a:r>
              <a:rPr lang="en-US" sz="3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Many    Much      </a:t>
            </a:r>
            <a:r>
              <a:rPr lang="en-US" sz="3800" b="1" dirty="0" err="1" smtClean="0">
                <a:solidFill>
                  <a:srgbClr val="FF0000"/>
                </a:solidFill>
              </a:rPr>
              <a:t>Poly</a:t>
            </a:r>
            <a:r>
              <a:rPr lang="en-US" sz="3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Saccarid</a:t>
            </a:r>
            <a:endParaRPr lang="ar-IQ" sz="3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281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0"/>
            <a:ext cx="8856984" cy="6858001"/>
          </a:xfrm>
        </p:spPr>
        <p:txBody>
          <a:bodyPr>
            <a:normAutofit lnSpcReduction="10000"/>
          </a:bodyPr>
          <a:lstStyle/>
          <a:p>
            <a:pPr marL="0" indent="0" algn="l" rtl="0">
              <a:buNone/>
            </a:pPr>
            <a:r>
              <a:rPr lang="en-US" sz="2000" dirty="0" err="1">
                <a:solidFill>
                  <a:srgbClr val="00B050"/>
                </a:solidFill>
              </a:rPr>
              <a:t>P</a:t>
            </a:r>
            <a:r>
              <a:rPr lang="en-US" sz="2000" dirty="0" err="1">
                <a:solidFill>
                  <a:srgbClr val="FF0000"/>
                </a:solidFill>
              </a:rPr>
              <a:t>reffixe</a:t>
            </a:r>
            <a:r>
              <a:rPr lang="en-US" sz="2000" dirty="0" err="1">
                <a:solidFill>
                  <a:srgbClr val="00B050"/>
                </a:solidFill>
              </a:rPr>
              <a:t>s</a:t>
            </a:r>
            <a:r>
              <a:rPr lang="en-US" sz="2000" dirty="0"/>
              <a:t> For </a:t>
            </a:r>
            <a:r>
              <a:rPr lang="en-US" sz="2000" dirty="0">
                <a:solidFill>
                  <a:srgbClr val="FF0000"/>
                </a:solidFill>
              </a:rPr>
              <a:t>Time</a:t>
            </a:r>
            <a:r>
              <a:rPr lang="en-US" sz="2000" dirty="0"/>
              <a:t>        </a:t>
            </a:r>
            <a:br>
              <a:rPr lang="en-US" sz="2000" dirty="0"/>
            </a:br>
            <a:r>
              <a:rPr lang="en-US" sz="2000" dirty="0">
                <a:solidFill>
                  <a:srgbClr val="FF0000"/>
                </a:solidFill>
              </a:rPr>
              <a:t>Ante</a:t>
            </a:r>
            <a:r>
              <a:rPr lang="en-US" sz="2000" dirty="0"/>
              <a:t>    =     </a:t>
            </a:r>
            <a:r>
              <a:rPr lang="en-US" sz="2000" dirty="0">
                <a:solidFill>
                  <a:srgbClr val="00B0F0"/>
                </a:solidFill>
              </a:rPr>
              <a:t>Before </a:t>
            </a:r>
            <a:r>
              <a:rPr lang="en-US" sz="2000" dirty="0"/>
              <a:t>                       </a:t>
            </a:r>
            <a:r>
              <a:rPr lang="en-US" sz="2000" dirty="0">
                <a:solidFill>
                  <a:srgbClr val="FF0000"/>
                </a:solidFill>
              </a:rPr>
              <a:t>Ante</a:t>
            </a:r>
            <a:r>
              <a:rPr lang="en-US" sz="2000" dirty="0">
                <a:solidFill>
                  <a:srgbClr val="00B050"/>
                </a:solidFill>
              </a:rPr>
              <a:t>natal</a:t>
            </a:r>
            <a:r>
              <a:rPr lang="en-US" sz="2000" dirty="0"/>
              <a:t>                </a:t>
            </a:r>
            <a:br>
              <a:rPr lang="en-US" sz="2000" dirty="0"/>
            </a:br>
            <a:r>
              <a:rPr lang="en-US" sz="2000" dirty="0">
                <a:solidFill>
                  <a:srgbClr val="FF0000"/>
                </a:solidFill>
              </a:rPr>
              <a:t>Pre </a:t>
            </a:r>
            <a:r>
              <a:rPr lang="en-US" sz="2000" dirty="0"/>
              <a:t>     =      </a:t>
            </a:r>
            <a:r>
              <a:rPr lang="en-US" sz="2000" dirty="0">
                <a:solidFill>
                  <a:srgbClr val="00B0F0"/>
                </a:solidFill>
              </a:rPr>
              <a:t>Before, </a:t>
            </a:r>
            <a:r>
              <a:rPr lang="en-US" sz="2000" dirty="0" err="1">
                <a:solidFill>
                  <a:srgbClr val="00B0F0"/>
                </a:solidFill>
              </a:rPr>
              <a:t>Infront</a:t>
            </a:r>
            <a:r>
              <a:rPr lang="en-US" sz="2000" dirty="0">
                <a:solidFill>
                  <a:srgbClr val="00B0F0"/>
                </a:solidFill>
              </a:rPr>
              <a:t>        </a:t>
            </a:r>
            <a:r>
              <a:rPr lang="en-US" sz="2000" dirty="0">
                <a:solidFill>
                  <a:srgbClr val="FF0000"/>
                </a:solidFill>
              </a:rPr>
              <a:t>Pre</a:t>
            </a:r>
            <a:r>
              <a:rPr lang="en-US" sz="2000" dirty="0">
                <a:solidFill>
                  <a:srgbClr val="00B050"/>
                </a:solidFill>
              </a:rPr>
              <a:t>disposing</a:t>
            </a:r>
            <a:r>
              <a:rPr lang="en-US" sz="2000" dirty="0"/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Pro</a:t>
            </a:r>
            <a:r>
              <a:rPr lang="en-US" sz="2000" dirty="0" smtClean="0"/>
              <a:t>  =</a:t>
            </a:r>
            <a:r>
              <a:rPr lang="en-US" sz="2000" dirty="0" smtClean="0">
                <a:solidFill>
                  <a:srgbClr val="00B0F0"/>
                </a:solidFill>
              </a:rPr>
              <a:t>Before</a:t>
            </a:r>
            <a:r>
              <a:rPr lang="en-US" sz="2000" dirty="0" smtClean="0"/>
              <a:t>                        </a:t>
            </a:r>
            <a:r>
              <a:rPr lang="en-US" sz="2000" dirty="0" err="1" smtClean="0">
                <a:solidFill>
                  <a:srgbClr val="FF0000"/>
                </a:solidFill>
              </a:rPr>
              <a:t>pro</a:t>
            </a:r>
            <a:r>
              <a:rPr lang="en-US" sz="2000" dirty="0" err="1" smtClean="0">
                <a:solidFill>
                  <a:srgbClr val="00B050"/>
                </a:solidFill>
              </a:rPr>
              <a:t>drome</a:t>
            </a:r>
            <a:r>
              <a:rPr lang="en-US" sz="2000" dirty="0" smtClean="0">
                <a:solidFill>
                  <a:srgbClr val="00B050"/>
                </a:solidFill>
              </a:rPr>
              <a:t>                         </a:t>
            </a:r>
          </a:p>
          <a:p>
            <a:pPr marL="0" indent="0" algn="l" rtl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Con</a:t>
            </a:r>
            <a:r>
              <a:rPr lang="en-US" sz="2000" dirty="0" smtClean="0"/>
              <a:t>=</a:t>
            </a:r>
            <a:r>
              <a:rPr lang="en-US" sz="2000" dirty="0" err="1" smtClean="0">
                <a:solidFill>
                  <a:srgbClr val="00B0F0"/>
                </a:solidFill>
              </a:rPr>
              <a:t>With,togethe</a:t>
            </a:r>
            <a:r>
              <a:rPr lang="en-US" sz="2000" dirty="0" err="1" smtClean="0"/>
              <a:t>r</a:t>
            </a:r>
            <a:r>
              <a:rPr lang="en-US" sz="2000" dirty="0" smtClean="0"/>
              <a:t>             </a:t>
            </a:r>
            <a:r>
              <a:rPr lang="en-US" sz="2000" dirty="0" smtClean="0">
                <a:solidFill>
                  <a:srgbClr val="FF0000"/>
                </a:solidFill>
              </a:rPr>
              <a:t> Con</a:t>
            </a:r>
            <a:r>
              <a:rPr lang="en-US" sz="2000" dirty="0" smtClean="0">
                <a:solidFill>
                  <a:srgbClr val="00B050"/>
                </a:solidFill>
              </a:rPr>
              <a:t>genital</a:t>
            </a:r>
            <a:r>
              <a:rPr lang="en-US" sz="2000" dirty="0" smtClean="0">
                <a:solidFill>
                  <a:srgbClr val="FF0000"/>
                </a:solidFill>
              </a:rPr>
              <a:t>        </a:t>
            </a:r>
          </a:p>
          <a:p>
            <a:pPr marL="0" indent="0" algn="l" rtl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Post</a:t>
            </a:r>
            <a:r>
              <a:rPr lang="en-US" sz="2000" dirty="0" smtClean="0"/>
              <a:t>=</a:t>
            </a:r>
            <a:r>
              <a:rPr lang="en-US" sz="2000" dirty="0" smtClean="0">
                <a:solidFill>
                  <a:srgbClr val="00B0F0"/>
                </a:solidFill>
              </a:rPr>
              <a:t>After</a:t>
            </a:r>
            <a:r>
              <a:rPr lang="en-US" sz="2000" dirty="0" smtClean="0"/>
              <a:t> ,</a:t>
            </a:r>
            <a:r>
              <a:rPr lang="en-US" sz="2000" dirty="0" smtClean="0">
                <a:solidFill>
                  <a:srgbClr val="00B0F0"/>
                </a:solidFill>
              </a:rPr>
              <a:t>Behind</a:t>
            </a:r>
            <a:r>
              <a:rPr lang="en-US" sz="2000" dirty="0" smtClean="0"/>
              <a:t>           </a:t>
            </a:r>
            <a:r>
              <a:rPr lang="en-US" sz="2000" dirty="0" smtClean="0">
                <a:solidFill>
                  <a:srgbClr val="FF0000"/>
                </a:solidFill>
              </a:rPr>
              <a:t> Post</a:t>
            </a:r>
            <a:r>
              <a:rPr lang="en-US" sz="2000" dirty="0" smtClean="0">
                <a:solidFill>
                  <a:srgbClr val="00B050"/>
                </a:solidFill>
              </a:rPr>
              <a:t>natal</a:t>
            </a:r>
            <a:r>
              <a:rPr lang="en-US" sz="2000" dirty="0" smtClean="0">
                <a:solidFill>
                  <a:srgbClr val="FF0000"/>
                </a:solidFill>
              </a:rPr>
              <a:t>       </a:t>
            </a:r>
          </a:p>
          <a:p>
            <a:pPr marL="0" indent="0" algn="l" rtl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Re</a:t>
            </a:r>
            <a:r>
              <a:rPr lang="en-US" sz="2000" dirty="0" smtClean="0">
                <a:solidFill>
                  <a:srgbClr val="00B050"/>
                </a:solidFill>
              </a:rPr>
              <a:t>   =</a:t>
            </a:r>
            <a:r>
              <a:rPr lang="en-US" sz="2000" dirty="0" err="1" smtClean="0">
                <a:solidFill>
                  <a:srgbClr val="00B0F0"/>
                </a:solidFill>
              </a:rPr>
              <a:t>Reccurrent</a:t>
            </a:r>
            <a:r>
              <a:rPr lang="en-US" sz="2000" dirty="0" smtClean="0">
                <a:solidFill>
                  <a:srgbClr val="00B050"/>
                </a:solidFill>
              </a:rPr>
              <a:t>                   </a:t>
            </a:r>
            <a:r>
              <a:rPr lang="en-US" sz="2000" dirty="0" err="1" smtClean="0">
                <a:solidFill>
                  <a:srgbClr val="FF0000"/>
                </a:solidFill>
              </a:rPr>
              <a:t>Re</a:t>
            </a:r>
            <a:r>
              <a:rPr lang="en-US" sz="2000" dirty="0" err="1" smtClean="0">
                <a:solidFill>
                  <a:srgbClr val="00B050"/>
                </a:solidFill>
              </a:rPr>
              <a:t>ccurrent</a:t>
            </a:r>
            <a:r>
              <a:rPr lang="en-US" sz="2000" dirty="0" smtClean="0">
                <a:solidFill>
                  <a:srgbClr val="00B050"/>
                </a:solidFill>
              </a:rPr>
              <a:t> Infection     </a:t>
            </a:r>
            <a:r>
              <a:rPr lang="en-US" sz="2000" dirty="0" err="1" smtClean="0">
                <a:solidFill>
                  <a:srgbClr val="FF0000"/>
                </a:solidFill>
              </a:rPr>
              <a:t>re</a:t>
            </a:r>
            <a:r>
              <a:rPr lang="en-US" sz="2000" dirty="0" err="1" smtClean="0">
                <a:solidFill>
                  <a:srgbClr val="00B050"/>
                </a:solidFill>
              </a:rPr>
              <a:t>absorpation</a:t>
            </a:r>
            <a:r>
              <a:rPr lang="en-US" sz="2000" dirty="0" smtClean="0">
                <a:solidFill>
                  <a:srgbClr val="00B050"/>
                </a:solidFill>
              </a:rPr>
              <a:t>            </a:t>
            </a:r>
          </a:p>
          <a:p>
            <a:pPr marL="0" indent="0" algn="l" rtl="0">
              <a:buNone/>
            </a:pPr>
            <a:r>
              <a:rPr lang="en-US" sz="2000" dirty="0" err="1" smtClean="0">
                <a:solidFill>
                  <a:srgbClr val="FF0000"/>
                </a:solidFill>
              </a:rPr>
              <a:t>Noct</a:t>
            </a:r>
            <a:r>
              <a:rPr lang="en-US" sz="2000" dirty="0" smtClean="0">
                <a:solidFill>
                  <a:srgbClr val="00B050"/>
                </a:solidFill>
              </a:rPr>
              <a:t>=Night                         </a:t>
            </a:r>
            <a:r>
              <a:rPr lang="en-US" sz="2000" dirty="0" err="1" smtClean="0">
                <a:solidFill>
                  <a:srgbClr val="FF0000"/>
                </a:solidFill>
              </a:rPr>
              <a:t>Noct</a:t>
            </a:r>
            <a:r>
              <a:rPr lang="en-US" sz="2000" dirty="0" err="1" smtClean="0">
                <a:solidFill>
                  <a:srgbClr val="00B050"/>
                </a:solidFill>
              </a:rPr>
              <a:t>uria</a:t>
            </a:r>
            <a:r>
              <a:rPr lang="en-US" sz="2000" dirty="0" smtClean="0">
                <a:solidFill>
                  <a:srgbClr val="00B050"/>
                </a:solidFill>
              </a:rPr>
              <a:t>    </a:t>
            </a:r>
          </a:p>
          <a:p>
            <a:pPr marL="0" indent="0" algn="l" rtl="0">
              <a:buNone/>
            </a:pPr>
            <a:r>
              <a:rPr lang="en-US" dirty="0" err="1" smtClean="0">
                <a:solidFill>
                  <a:srgbClr val="0070C0"/>
                </a:solidFill>
              </a:rPr>
              <a:t>Miscllaneous</a:t>
            </a:r>
            <a:r>
              <a:rPr lang="en-US" dirty="0" smtClean="0">
                <a:solidFill>
                  <a:srgbClr val="0070C0"/>
                </a:solidFill>
              </a:rPr>
              <a:t>  </a:t>
            </a:r>
            <a:r>
              <a:rPr lang="en-US" dirty="0" err="1" smtClean="0">
                <a:solidFill>
                  <a:srgbClr val="0070C0"/>
                </a:solidFill>
              </a:rPr>
              <a:t>Preffixes</a:t>
            </a:r>
            <a:r>
              <a:rPr lang="en-US" dirty="0" smtClean="0">
                <a:solidFill>
                  <a:srgbClr val="0070C0"/>
                </a:solidFill>
              </a:rPr>
              <a:t>    </a:t>
            </a:r>
          </a:p>
          <a:p>
            <a:pPr marL="0" indent="0" algn="l" rtl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Apo</a:t>
            </a:r>
            <a:r>
              <a:rPr lang="en-US" sz="2000" dirty="0" smtClean="0">
                <a:solidFill>
                  <a:srgbClr val="00B050"/>
                </a:solidFill>
              </a:rPr>
              <a:t>=From                            </a:t>
            </a:r>
            <a:r>
              <a:rPr lang="en-US" sz="2000" dirty="0" err="1" smtClean="0">
                <a:solidFill>
                  <a:srgbClr val="00B050"/>
                </a:solidFill>
              </a:rPr>
              <a:t>Apomorphine</a:t>
            </a:r>
            <a:r>
              <a:rPr lang="en-US" sz="2000" dirty="0" smtClean="0">
                <a:solidFill>
                  <a:srgbClr val="00B050"/>
                </a:solidFill>
              </a:rPr>
              <a:t>    </a:t>
            </a:r>
            <a:endParaRPr lang="en-US" sz="2000" dirty="0" smtClean="0">
              <a:solidFill>
                <a:srgbClr val="FF0000"/>
              </a:solidFill>
            </a:endParaRPr>
          </a:p>
          <a:p>
            <a:pPr marL="0" indent="0" algn="l" rtl="0">
              <a:buNone/>
            </a:pPr>
            <a:r>
              <a:rPr lang="en-US" sz="2000" dirty="0" err="1" smtClean="0">
                <a:solidFill>
                  <a:srgbClr val="FF0000"/>
                </a:solidFill>
              </a:rPr>
              <a:t>Dys</a:t>
            </a:r>
            <a:r>
              <a:rPr lang="en-US" sz="2000" dirty="0" smtClean="0">
                <a:solidFill>
                  <a:srgbClr val="00B050"/>
                </a:solidFill>
              </a:rPr>
              <a:t>=</a:t>
            </a:r>
            <a:r>
              <a:rPr lang="en-US" sz="2000" dirty="0" err="1" smtClean="0">
                <a:solidFill>
                  <a:srgbClr val="00B050"/>
                </a:solidFill>
              </a:rPr>
              <a:t>bad,pianful</a:t>
            </a:r>
            <a:r>
              <a:rPr lang="en-US" sz="2000" dirty="0" smtClean="0">
                <a:solidFill>
                  <a:srgbClr val="00B050"/>
                </a:solidFill>
              </a:rPr>
              <a:t>                   </a:t>
            </a:r>
            <a:r>
              <a:rPr lang="en-US" sz="2000" dirty="0" smtClean="0">
                <a:solidFill>
                  <a:srgbClr val="FF0000"/>
                </a:solidFill>
              </a:rPr>
              <a:t>Dys</a:t>
            </a:r>
            <a:r>
              <a:rPr lang="en-US" sz="2000" dirty="0" smtClean="0">
                <a:solidFill>
                  <a:srgbClr val="00B050"/>
                </a:solidFill>
              </a:rPr>
              <a:t>uria       </a:t>
            </a:r>
          </a:p>
          <a:p>
            <a:pPr marL="0" indent="0" algn="l" rtl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Ana</a:t>
            </a:r>
            <a:r>
              <a:rPr lang="en-US" sz="2000" dirty="0" smtClean="0">
                <a:solidFill>
                  <a:srgbClr val="00B050"/>
                </a:solidFill>
              </a:rPr>
              <a:t>=Up ,Apart                      </a:t>
            </a:r>
            <a:r>
              <a:rPr lang="en-US" sz="2000" dirty="0" smtClean="0">
                <a:solidFill>
                  <a:srgbClr val="FF0000"/>
                </a:solidFill>
              </a:rPr>
              <a:t>Ana</a:t>
            </a:r>
            <a:r>
              <a:rPr lang="en-US" sz="2000" dirty="0" smtClean="0">
                <a:solidFill>
                  <a:srgbClr val="00B050"/>
                </a:solidFill>
              </a:rPr>
              <a:t>bolism       </a:t>
            </a:r>
          </a:p>
          <a:p>
            <a:pPr marL="0" indent="0" algn="l" rtl="0">
              <a:buNone/>
            </a:pPr>
            <a:r>
              <a:rPr lang="en-US" sz="2000" dirty="0" err="1" smtClean="0">
                <a:solidFill>
                  <a:srgbClr val="FF0000"/>
                </a:solidFill>
              </a:rPr>
              <a:t>Cata</a:t>
            </a:r>
            <a:r>
              <a:rPr lang="en-US" sz="2000" dirty="0" smtClean="0">
                <a:solidFill>
                  <a:srgbClr val="00B050"/>
                </a:solidFill>
              </a:rPr>
              <a:t>=Down                            </a:t>
            </a:r>
            <a:r>
              <a:rPr lang="en-US" sz="2000" dirty="0" smtClean="0">
                <a:solidFill>
                  <a:srgbClr val="FF0000"/>
                </a:solidFill>
              </a:rPr>
              <a:t>Cata</a:t>
            </a:r>
            <a:r>
              <a:rPr lang="en-US" sz="2000" dirty="0" smtClean="0">
                <a:solidFill>
                  <a:srgbClr val="00B050"/>
                </a:solidFill>
              </a:rPr>
              <a:t>bolism     </a:t>
            </a:r>
          </a:p>
          <a:p>
            <a:pPr marL="0" indent="0" algn="l" rtl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Ben</a:t>
            </a:r>
            <a:r>
              <a:rPr lang="en-US" sz="2000" dirty="0" smtClean="0">
                <a:solidFill>
                  <a:srgbClr val="00B050"/>
                </a:solidFill>
              </a:rPr>
              <a:t>=Not bad                          </a:t>
            </a:r>
            <a:r>
              <a:rPr lang="en-US" sz="2000" dirty="0" smtClean="0">
                <a:solidFill>
                  <a:srgbClr val="FF0000"/>
                </a:solidFill>
              </a:rPr>
              <a:t>Be</a:t>
            </a:r>
            <a:r>
              <a:rPr lang="en-US" sz="2000" dirty="0" smtClean="0">
                <a:solidFill>
                  <a:srgbClr val="00B050"/>
                </a:solidFill>
              </a:rPr>
              <a:t>nign                   </a:t>
            </a:r>
          </a:p>
          <a:p>
            <a:pPr marL="0" indent="0" algn="l" rtl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Mal</a:t>
            </a:r>
            <a:r>
              <a:rPr lang="en-US" sz="2000" dirty="0" smtClean="0">
                <a:solidFill>
                  <a:srgbClr val="00B050"/>
                </a:solidFill>
              </a:rPr>
              <a:t>=Bad                                 </a:t>
            </a:r>
            <a:r>
              <a:rPr lang="en-US" sz="2000" dirty="0" smtClean="0">
                <a:solidFill>
                  <a:srgbClr val="FF0000"/>
                </a:solidFill>
              </a:rPr>
              <a:t>Mal</a:t>
            </a:r>
            <a:r>
              <a:rPr lang="en-US" sz="2000" dirty="0" smtClean="0">
                <a:solidFill>
                  <a:srgbClr val="00B050"/>
                </a:solidFill>
              </a:rPr>
              <a:t>nutrition               </a:t>
            </a:r>
          </a:p>
          <a:p>
            <a:pPr marL="0" indent="0" algn="l" rtl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Brady</a:t>
            </a:r>
            <a:r>
              <a:rPr lang="en-US" sz="2000" dirty="0" smtClean="0">
                <a:solidFill>
                  <a:srgbClr val="00B050"/>
                </a:solidFill>
              </a:rPr>
              <a:t>=Slow                              </a:t>
            </a:r>
            <a:r>
              <a:rPr lang="en-US" sz="2000" dirty="0" err="1" smtClean="0">
                <a:solidFill>
                  <a:srgbClr val="FF0000"/>
                </a:solidFill>
              </a:rPr>
              <a:t>Brady</a:t>
            </a:r>
            <a:r>
              <a:rPr lang="en-US" sz="2000" dirty="0" err="1" smtClean="0">
                <a:solidFill>
                  <a:srgbClr val="00B050"/>
                </a:solidFill>
              </a:rPr>
              <a:t>cardia</a:t>
            </a:r>
            <a:r>
              <a:rPr lang="en-US" sz="2000" dirty="0" smtClean="0">
                <a:solidFill>
                  <a:srgbClr val="00B050"/>
                </a:solidFill>
              </a:rPr>
              <a:t>         </a:t>
            </a:r>
          </a:p>
          <a:p>
            <a:pPr marL="0" indent="0" algn="l" rtl="0">
              <a:buNone/>
            </a:pPr>
            <a:r>
              <a:rPr lang="en-US" sz="2000" dirty="0" err="1" smtClean="0">
                <a:solidFill>
                  <a:srgbClr val="FF0000"/>
                </a:solidFill>
              </a:rPr>
              <a:t>Tachy</a:t>
            </a:r>
            <a:r>
              <a:rPr lang="en-US" sz="2000" dirty="0" smtClean="0">
                <a:solidFill>
                  <a:srgbClr val="FF0000"/>
                </a:solidFill>
              </a:rPr>
              <a:t>=Fast                               Tachy</a:t>
            </a:r>
            <a:r>
              <a:rPr lang="en-US" sz="2000" dirty="0" smtClean="0">
                <a:solidFill>
                  <a:srgbClr val="00B050"/>
                </a:solidFill>
              </a:rPr>
              <a:t>cardia </a:t>
            </a:r>
            <a:r>
              <a:rPr lang="en-US" sz="2000" dirty="0" smtClean="0">
                <a:solidFill>
                  <a:srgbClr val="FF0000"/>
                </a:solidFill>
              </a:rPr>
              <a:t>                                              </a:t>
            </a:r>
          </a:p>
          <a:p>
            <a:pPr marL="0" indent="0" algn="l" rtl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Hydro</a:t>
            </a:r>
            <a:r>
              <a:rPr lang="en-US" sz="2000" dirty="0" smtClean="0">
                <a:solidFill>
                  <a:srgbClr val="00B050"/>
                </a:solidFill>
              </a:rPr>
              <a:t>=Water                            </a:t>
            </a:r>
            <a:r>
              <a:rPr lang="en-US" sz="2000" dirty="0" smtClean="0">
                <a:solidFill>
                  <a:srgbClr val="FF0000"/>
                </a:solidFill>
              </a:rPr>
              <a:t>Hydro</a:t>
            </a:r>
            <a:r>
              <a:rPr lang="en-US" sz="2000" dirty="0" smtClean="0">
                <a:solidFill>
                  <a:srgbClr val="00B050"/>
                </a:solidFill>
              </a:rPr>
              <a:t>therapy                                  </a:t>
            </a:r>
          </a:p>
          <a:p>
            <a:pPr marL="0" indent="0" algn="l" rtl="0">
              <a:buNone/>
            </a:pPr>
            <a:r>
              <a:rPr lang="en-US" sz="2000" dirty="0" err="1" smtClean="0">
                <a:solidFill>
                  <a:srgbClr val="FF0000"/>
                </a:solidFill>
              </a:rPr>
              <a:t>Py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00B050"/>
                </a:solidFill>
              </a:rPr>
              <a:t>     =Pus                                   </a:t>
            </a:r>
            <a:r>
              <a:rPr lang="en-US" sz="2000" dirty="0" smtClean="0">
                <a:solidFill>
                  <a:srgbClr val="FF0000"/>
                </a:solidFill>
              </a:rPr>
              <a:t>Pyo</a:t>
            </a:r>
            <a:r>
              <a:rPr lang="en-US" sz="2000" dirty="0" smtClean="0">
                <a:solidFill>
                  <a:srgbClr val="00B050"/>
                </a:solidFill>
              </a:rPr>
              <a:t>genic                                                        </a:t>
            </a:r>
          </a:p>
          <a:p>
            <a:pPr marL="0" indent="0" algn="l" rtl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Pseudo</a:t>
            </a:r>
            <a:r>
              <a:rPr lang="en-US" sz="2000" dirty="0" smtClean="0">
                <a:solidFill>
                  <a:srgbClr val="00B050"/>
                </a:solidFill>
              </a:rPr>
              <a:t>=False                             </a:t>
            </a:r>
            <a:r>
              <a:rPr lang="en-US" sz="2000" dirty="0" err="1" smtClean="0">
                <a:solidFill>
                  <a:srgbClr val="FF0000"/>
                </a:solidFill>
              </a:rPr>
              <a:t>pseudo</a:t>
            </a:r>
            <a:r>
              <a:rPr lang="en-US" sz="2000" dirty="0" err="1" smtClean="0">
                <a:solidFill>
                  <a:srgbClr val="00B050"/>
                </a:solidFill>
              </a:rPr>
              <a:t>plegia</a:t>
            </a:r>
            <a:r>
              <a:rPr lang="en-US" sz="2000" dirty="0" smtClean="0">
                <a:solidFill>
                  <a:srgbClr val="00B050"/>
                </a:solidFill>
              </a:rPr>
              <a:t>                                 </a:t>
            </a:r>
            <a:endParaRPr lang="en-US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79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07504" y="188640"/>
            <a:ext cx="8856984" cy="6480720"/>
          </a:xfrm>
        </p:spPr>
        <p:txBody>
          <a:bodyPr>
            <a:normAutofit fontScale="92500" lnSpcReduction="20000"/>
          </a:bodyPr>
          <a:lstStyle/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Medical Prefix According to the Amount:</a:t>
            </a:r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Pan </a:t>
            </a:r>
            <a:r>
              <a:rPr lang="en-US" b="1" dirty="0" smtClean="0">
                <a:solidFill>
                  <a:srgbClr val="7030A0"/>
                </a:solidFill>
              </a:rPr>
              <a:t>=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All               </a:t>
            </a:r>
            <a:r>
              <a:rPr lang="en-US" b="1" dirty="0" smtClean="0">
                <a:solidFill>
                  <a:srgbClr val="FF0000"/>
                </a:solidFill>
              </a:rPr>
              <a:t>Pan</a:t>
            </a: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</a:t>
            </a:r>
            <a:r>
              <a:rPr lang="en-US" b="1" dirty="0" smtClean="0"/>
              <a:t>legia             </a:t>
            </a:r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Omni </a:t>
            </a:r>
            <a:r>
              <a:rPr lang="en-US" b="1" dirty="0" smtClean="0">
                <a:solidFill>
                  <a:srgbClr val="7030A0"/>
                </a:solidFill>
              </a:rPr>
              <a:t>=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All                           </a:t>
            </a:r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Multi </a:t>
            </a:r>
            <a:r>
              <a:rPr lang="en-US" b="1" dirty="0" smtClean="0">
                <a:solidFill>
                  <a:srgbClr val="7030A0"/>
                </a:solidFill>
              </a:rPr>
              <a:t>=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many         </a:t>
            </a:r>
            <a:r>
              <a:rPr lang="en-US" b="1" dirty="0" smtClean="0">
                <a:solidFill>
                  <a:srgbClr val="FF0000"/>
                </a:solidFill>
              </a:rPr>
              <a:t>Multi</a:t>
            </a:r>
            <a:r>
              <a:rPr lang="en-US" b="1" dirty="0" smtClean="0"/>
              <a:t>cellular</a:t>
            </a:r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Macro </a:t>
            </a:r>
            <a:r>
              <a:rPr lang="en-US" b="1" dirty="0" smtClean="0">
                <a:solidFill>
                  <a:srgbClr val="7030A0"/>
                </a:solidFill>
              </a:rPr>
              <a:t>=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Large      </a:t>
            </a:r>
            <a:r>
              <a:rPr lang="en-US" b="1" dirty="0" smtClean="0">
                <a:solidFill>
                  <a:srgbClr val="FF0000"/>
                </a:solidFill>
              </a:rPr>
              <a:t>Macro</a:t>
            </a:r>
            <a:r>
              <a:rPr lang="en-US" b="1" dirty="0" smtClean="0"/>
              <a:t>phage</a:t>
            </a:r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Micro </a:t>
            </a:r>
            <a:r>
              <a:rPr lang="en-US" b="1" dirty="0" smtClean="0">
                <a:solidFill>
                  <a:srgbClr val="7030A0"/>
                </a:solidFill>
              </a:rPr>
              <a:t>=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Small        </a:t>
            </a:r>
            <a:r>
              <a:rPr lang="en-US" b="1" dirty="0" err="1" smtClean="0">
                <a:solidFill>
                  <a:srgbClr val="FF0000"/>
                </a:solidFill>
              </a:rPr>
              <a:t>Micro</a:t>
            </a:r>
            <a:r>
              <a:rPr lang="en-US" b="1" dirty="0" err="1" smtClean="0"/>
              <a:t>surgy</a:t>
            </a:r>
            <a:endParaRPr lang="en-US" b="1" dirty="0" smtClean="0"/>
          </a:p>
          <a:p>
            <a:pPr marL="0" indent="0" algn="l" rtl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Megaly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  <a:r>
              <a:rPr lang="en-US" b="1" dirty="0" smtClean="0">
                <a:solidFill>
                  <a:srgbClr val="7030A0"/>
                </a:solidFill>
              </a:rPr>
              <a:t>=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Large     </a:t>
            </a:r>
            <a:r>
              <a:rPr lang="en-US" b="1" dirty="0" err="1" smtClean="0">
                <a:solidFill>
                  <a:srgbClr val="FF0000"/>
                </a:solidFill>
              </a:rPr>
              <a:t>Heptomegaly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 algn="l" rtl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Oligo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=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Few             </a:t>
            </a:r>
            <a:r>
              <a:rPr lang="en-US" b="1" dirty="0" err="1" smtClean="0">
                <a:solidFill>
                  <a:srgbClr val="FF0000"/>
                </a:solidFill>
              </a:rPr>
              <a:t>Oligo</a:t>
            </a:r>
            <a:r>
              <a:rPr lang="en-US" b="1" dirty="0" err="1" smtClean="0"/>
              <a:t>spermia</a:t>
            </a:r>
            <a:endParaRPr lang="en-US" b="1" dirty="0" smtClean="0"/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Mega </a:t>
            </a:r>
            <a:r>
              <a:rPr lang="en-US" b="1" dirty="0" smtClean="0">
                <a:solidFill>
                  <a:srgbClr val="7030A0"/>
                </a:solidFill>
              </a:rPr>
              <a:t>=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Big             </a:t>
            </a:r>
            <a:r>
              <a:rPr lang="en-US" b="1" dirty="0" err="1" smtClean="0">
                <a:solidFill>
                  <a:srgbClr val="FF0000"/>
                </a:solidFill>
              </a:rPr>
              <a:t>Mega</a:t>
            </a:r>
            <a:r>
              <a:rPr lang="en-US" b="1" dirty="0" err="1" smtClean="0"/>
              <a:t>bladder</a:t>
            </a:r>
            <a:endParaRPr lang="en-US" b="1" dirty="0" smtClean="0"/>
          </a:p>
          <a:p>
            <a:pPr marL="0" indent="0" algn="l" rtl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A   </a:t>
            </a:r>
            <a:r>
              <a:rPr lang="en-US" b="1" dirty="0">
                <a:solidFill>
                  <a:srgbClr val="FF0000"/>
                </a:solidFill>
              </a:rPr>
              <a:t>/ An </a:t>
            </a:r>
            <a:r>
              <a:rPr lang="en-US" b="1" dirty="0">
                <a:solidFill>
                  <a:srgbClr val="7030A0"/>
                </a:solidFill>
              </a:rPr>
              <a:t>=</a:t>
            </a:r>
            <a:r>
              <a:rPr lang="en-US" b="1" dirty="0" smtClean="0"/>
              <a:t> Absent or Lacking       </a:t>
            </a:r>
            <a:r>
              <a:rPr lang="en-US" b="1" dirty="0" smtClean="0">
                <a:solidFill>
                  <a:srgbClr val="FF0000"/>
                </a:solidFill>
              </a:rPr>
              <a:t> A</a:t>
            </a: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febrile</a:t>
            </a:r>
            <a:r>
              <a:rPr lang="en-US" b="1" dirty="0" smtClean="0">
                <a:solidFill>
                  <a:srgbClr val="FF0000"/>
                </a:solidFill>
              </a:rPr>
              <a:t>    An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oxia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</a:p>
          <a:p>
            <a:pPr marL="0" indent="0" algn="l" rtl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Hetro</a:t>
            </a:r>
            <a:r>
              <a:rPr lang="en-US" b="1" dirty="0" smtClean="0"/>
              <a:t>     =other ,</a:t>
            </a:r>
            <a:r>
              <a:rPr lang="en-US" b="1" dirty="0" err="1" smtClean="0"/>
              <a:t>different,unequall</a:t>
            </a:r>
            <a:r>
              <a:rPr lang="en-US" b="1" dirty="0" smtClean="0"/>
              <a:t>         </a:t>
            </a:r>
            <a:r>
              <a:rPr lang="en-US" b="1" dirty="0" err="1" smtClean="0">
                <a:solidFill>
                  <a:srgbClr val="FF0000"/>
                </a:solidFill>
              </a:rPr>
              <a:t>Hetro</a:t>
            </a:r>
            <a:r>
              <a:rPr lang="en-US" b="1" dirty="0" err="1" smtClean="0"/>
              <a:t>sexual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Homo ,</a:t>
            </a:r>
            <a:r>
              <a:rPr lang="en-US" b="1" dirty="0" err="1" smtClean="0">
                <a:solidFill>
                  <a:srgbClr val="FF0000"/>
                </a:solidFill>
              </a:rPr>
              <a:t>homeo</a:t>
            </a:r>
            <a:r>
              <a:rPr lang="en-US" b="1" dirty="0" smtClean="0"/>
              <a:t> =same ,</a:t>
            </a:r>
            <a:r>
              <a:rPr lang="en-US" b="1" dirty="0" err="1" smtClean="0"/>
              <a:t>unchange</a:t>
            </a:r>
            <a:r>
              <a:rPr lang="en-US" b="1" dirty="0" smtClean="0"/>
              <a:t>            </a:t>
            </a:r>
            <a:r>
              <a:rPr lang="en-US" b="1" dirty="0" err="1" smtClean="0">
                <a:solidFill>
                  <a:srgbClr val="FF0000"/>
                </a:solidFill>
              </a:rPr>
              <a:t>Homo</a:t>
            </a:r>
            <a:r>
              <a:rPr lang="en-US" b="1" dirty="0" err="1" smtClean="0"/>
              <a:t>thermic</a:t>
            </a:r>
            <a:r>
              <a:rPr lang="en-US" b="1" dirty="0" smtClean="0"/>
              <a:t> </a:t>
            </a:r>
          </a:p>
          <a:p>
            <a:pPr marL="0" indent="0" algn="l" rtl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Normo</a:t>
            </a:r>
            <a:r>
              <a:rPr lang="en-US" b="1" dirty="0" smtClean="0"/>
              <a:t> =Normal                                          </a:t>
            </a:r>
            <a:r>
              <a:rPr lang="en-US" b="1" dirty="0" err="1" smtClean="0">
                <a:solidFill>
                  <a:srgbClr val="FF0000"/>
                </a:solidFill>
              </a:rPr>
              <a:t>Normo</a:t>
            </a:r>
            <a:r>
              <a:rPr lang="en-US" b="1" dirty="0" err="1" smtClean="0"/>
              <a:t>volmia</a:t>
            </a:r>
            <a:r>
              <a:rPr lang="en-US" b="1" dirty="0" smtClean="0"/>
              <a:t>   </a:t>
            </a:r>
          </a:p>
          <a:p>
            <a:pPr marL="0" indent="0" algn="l" rtl="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Polkil</a:t>
            </a:r>
            <a:r>
              <a:rPr lang="en-US" b="1" dirty="0" smtClean="0">
                <a:solidFill>
                  <a:srgbClr val="FF0000"/>
                </a:solidFill>
              </a:rPr>
              <a:t>/o</a:t>
            </a:r>
            <a:r>
              <a:rPr lang="en-US" b="1" dirty="0" smtClean="0"/>
              <a:t>=</a:t>
            </a:r>
            <a:r>
              <a:rPr lang="en-US" b="1" dirty="0" err="1" smtClean="0"/>
              <a:t>varied,irregular</a:t>
            </a:r>
            <a:r>
              <a:rPr lang="en-US" b="1" dirty="0" smtClean="0"/>
              <a:t>                          </a:t>
            </a:r>
            <a:r>
              <a:rPr lang="en-US" b="1" dirty="0" err="1" smtClean="0">
                <a:solidFill>
                  <a:srgbClr val="FF0000"/>
                </a:solidFill>
              </a:rPr>
              <a:t>Polkilo</a:t>
            </a:r>
            <a:r>
              <a:rPr lang="en-US" b="1" dirty="0" err="1" smtClean="0"/>
              <a:t>derma</a:t>
            </a:r>
            <a:r>
              <a:rPr lang="en-US" b="1" dirty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2342460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smtClean="0"/>
              <a:t>                  </a:t>
            </a:r>
            <a:r>
              <a:rPr lang="en-US" dirty="0" smtClean="0">
                <a:solidFill>
                  <a:srgbClr val="FF0000"/>
                </a:solidFill>
              </a:rPr>
              <a:t>Negative </a:t>
            </a:r>
            <a:r>
              <a:rPr lang="en-US" dirty="0" err="1" smtClean="0">
                <a:solidFill>
                  <a:srgbClr val="FF0000"/>
                </a:solidFill>
              </a:rPr>
              <a:t>Preflixes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De</a:t>
            </a:r>
            <a:r>
              <a:rPr lang="en-US" dirty="0" smtClean="0">
                <a:solidFill>
                  <a:srgbClr val="00B050"/>
                </a:solidFill>
              </a:rPr>
              <a:t>=</a:t>
            </a:r>
            <a:r>
              <a:rPr lang="en-US" dirty="0" smtClean="0"/>
              <a:t>Down                 </a:t>
            </a:r>
            <a:r>
              <a:rPr lang="en-US" dirty="0" err="1" smtClean="0">
                <a:solidFill>
                  <a:srgbClr val="FF0000"/>
                </a:solidFill>
              </a:rPr>
              <a:t>Dextoxity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Dis</a:t>
            </a:r>
            <a:r>
              <a:rPr lang="en-US" dirty="0" smtClean="0">
                <a:solidFill>
                  <a:srgbClr val="00B050"/>
                </a:solidFill>
              </a:rPr>
              <a:t>=</a:t>
            </a:r>
            <a:r>
              <a:rPr lang="en-US" dirty="0" smtClean="0"/>
              <a:t>lose,, without,, removal        </a:t>
            </a:r>
            <a:r>
              <a:rPr lang="en-US" dirty="0" smtClean="0">
                <a:solidFill>
                  <a:srgbClr val="FF0000"/>
                </a:solidFill>
              </a:rPr>
              <a:t>Disinfection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In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FF0000"/>
                </a:solidFill>
              </a:rPr>
              <a:t>IM</a:t>
            </a:r>
            <a:r>
              <a:rPr lang="en-US" dirty="0" smtClean="0">
                <a:solidFill>
                  <a:srgbClr val="00B050"/>
                </a:solidFill>
              </a:rPr>
              <a:t>=</a:t>
            </a:r>
            <a:r>
              <a:rPr lang="en-US" dirty="0" smtClean="0"/>
              <a:t>Not     ---</a:t>
            </a:r>
            <a:r>
              <a:rPr lang="en-US" dirty="0" smtClean="0">
                <a:solidFill>
                  <a:srgbClr val="FF0000"/>
                </a:solidFill>
              </a:rPr>
              <a:t>Im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potence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Un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=</a:t>
            </a:r>
            <a:r>
              <a:rPr lang="en-US" dirty="0" smtClean="0"/>
              <a:t>Non             </a:t>
            </a:r>
            <a:r>
              <a:rPr lang="en-US" dirty="0" smtClean="0">
                <a:solidFill>
                  <a:srgbClr val="FF0000"/>
                </a:solidFill>
              </a:rPr>
              <a:t>Un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conscious</a:t>
            </a:r>
            <a:endParaRPr lang="en-US" dirty="0" smtClean="0"/>
          </a:p>
          <a:p>
            <a:pPr marL="0" indent="0"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Anti</a:t>
            </a:r>
            <a:r>
              <a:rPr lang="en-US" dirty="0" smtClean="0">
                <a:solidFill>
                  <a:srgbClr val="00B050"/>
                </a:solidFill>
              </a:rPr>
              <a:t>=</a:t>
            </a:r>
            <a:r>
              <a:rPr lang="en-US" dirty="0" smtClean="0"/>
              <a:t>Against       </a:t>
            </a:r>
            <a:r>
              <a:rPr lang="en-US" dirty="0" smtClean="0">
                <a:solidFill>
                  <a:srgbClr val="FF0000"/>
                </a:solidFill>
              </a:rPr>
              <a:t>Anti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dote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A </a:t>
            </a:r>
            <a:r>
              <a:rPr lang="en-US" dirty="0" smtClean="0"/>
              <a:t> A</a:t>
            </a:r>
            <a:r>
              <a:rPr lang="en-US" dirty="0" smtClean="0">
                <a:solidFill>
                  <a:srgbClr val="FF0000"/>
                </a:solidFill>
              </a:rPr>
              <a:t>u</a:t>
            </a:r>
            <a:r>
              <a:rPr lang="en-US" dirty="0" smtClean="0">
                <a:solidFill>
                  <a:srgbClr val="00B050"/>
                </a:solidFill>
              </a:rPr>
              <a:t>=</a:t>
            </a:r>
            <a:r>
              <a:rPr lang="en-US" dirty="0" smtClean="0"/>
              <a:t>without     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febrile</a:t>
            </a:r>
          </a:p>
          <a:p>
            <a:pPr marL="0" indent="0" algn="l" rtl="0">
              <a:buNone/>
            </a:pPr>
            <a:r>
              <a:rPr lang="en-US" dirty="0" smtClean="0"/>
              <a:t>Contra=Against    </a:t>
            </a:r>
            <a:r>
              <a:rPr lang="en-US" dirty="0" smtClean="0">
                <a:solidFill>
                  <a:srgbClr val="FF0000"/>
                </a:solidFill>
              </a:rPr>
              <a:t>Contra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lateral</a:t>
            </a:r>
            <a:r>
              <a:rPr lang="en-US" dirty="0" smtClean="0">
                <a:solidFill>
                  <a:srgbClr val="FF0000"/>
                </a:solidFill>
              </a:rPr>
              <a:t>       </a:t>
            </a:r>
          </a:p>
          <a:p>
            <a:pPr marL="0" indent="0" algn="l" rtl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960719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08712"/>
          </a:xfrm>
        </p:spPr>
        <p:txBody>
          <a:bodyPr>
            <a:normAutofit fontScale="77500" lnSpcReduction="20000"/>
          </a:bodyPr>
          <a:lstStyle/>
          <a:p>
            <a:pPr marL="0" indent="0" algn="l" rtl="0">
              <a:buNone/>
            </a:pPr>
            <a:r>
              <a:rPr lang="en-US" b="1" dirty="0">
                <a:solidFill>
                  <a:srgbClr val="FF0000"/>
                </a:solidFill>
              </a:rPr>
              <a:t>Medical </a:t>
            </a:r>
            <a:r>
              <a:rPr lang="en-US" b="1" dirty="0" smtClean="0">
                <a:solidFill>
                  <a:srgbClr val="FF0000"/>
                </a:solidFill>
              </a:rPr>
              <a:t>Prefix </a:t>
            </a:r>
            <a:r>
              <a:rPr lang="en-US" b="1" dirty="0" smtClean="0">
                <a:solidFill>
                  <a:srgbClr val="00B050"/>
                </a:solidFill>
              </a:rPr>
              <a:t>According </a:t>
            </a:r>
            <a:r>
              <a:rPr lang="en-US" b="1" dirty="0">
                <a:solidFill>
                  <a:srgbClr val="00B050"/>
                </a:solidFill>
              </a:rPr>
              <a:t>to the </a:t>
            </a:r>
            <a:r>
              <a:rPr lang="en-US" b="1" dirty="0" smtClean="0">
                <a:solidFill>
                  <a:srgbClr val="00B050"/>
                </a:solidFill>
              </a:rPr>
              <a:t>Position:</a:t>
            </a:r>
            <a:endParaRPr lang="en-US" b="1" dirty="0">
              <a:solidFill>
                <a:srgbClr val="00B050"/>
              </a:solidFill>
            </a:endParaRPr>
          </a:p>
          <a:p>
            <a:pPr marL="0" indent="0" algn="l" rtl="0">
              <a:buNone/>
            </a:pPr>
            <a:r>
              <a:rPr lang="en-US" b="1" dirty="0" smtClean="0"/>
              <a:t>1- </a:t>
            </a:r>
            <a:r>
              <a:rPr lang="en-US" b="1" dirty="0" err="1" smtClean="0">
                <a:solidFill>
                  <a:srgbClr val="FF0000"/>
                </a:solidFill>
              </a:rPr>
              <a:t>Epi</a:t>
            </a:r>
            <a:r>
              <a:rPr lang="en-US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>
                <a:solidFill>
                  <a:srgbClr val="00421E"/>
                </a:solidFill>
              </a:rPr>
              <a:t> </a:t>
            </a:r>
            <a:r>
              <a:rPr lang="en-US" b="1" dirty="0" smtClean="0"/>
              <a:t>above                </a:t>
            </a:r>
            <a:r>
              <a:rPr lang="en-US" b="1" dirty="0" smtClean="0">
                <a:solidFill>
                  <a:srgbClr val="FF0000"/>
                </a:solidFill>
              </a:rPr>
              <a:t>Epi</a:t>
            </a:r>
            <a:r>
              <a:rPr lang="en-US" b="1" dirty="0" smtClean="0"/>
              <a:t>dermis                     </a:t>
            </a:r>
          </a:p>
          <a:p>
            <a:pPr marL="0" indent="0" algn="l" rtl="0">
              <a:buNone/>
            </a:pPr>
            <a:r>
              <a:rPr lang="en-US" b="1" dirty="0" smtClean="0"/>
              <a:t>2- </a:t>
            </a:r>
            <a:r>
              <a:rPr lang="en-US" b="1" dirty="0" smtClean="0">
                <a:solidFill>
                  <a:srgbClr val="FF0000"/>
                </a:solidFill>
              </a:rPr>
              <a:t>Hyper</a:t>
            </a:r>
            <a:r>
              <a:rPr lang="en-US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/>
              <a:t> Above      </a:t>
            </a:r>
            <a:r>
              <a:rPr lang="en-US" b="1" dirty="0"/>
              <a:t> </a:t>
            </a:r>
            <a:r>
              <a:rPr lang="en-US" b="1" dirty="0" smtClean="0"/>
              <a:t>          </a:t>
            </a:r>
            <a:r>
              <a:rPr lang="en-US" b="1" dirty="0" smtClean="0">
                <a:solidFill>
                  <a:srgbClr val="FF0000"/>
                </a:solidFill>
              </a:rPr>
              <a:t>Hype</a:t>
            </a:r>
            <a:r>
              <a:rPr lang="en-US" b="1" dirty="0" smtClean="0"/>
              <a:t>rtension                         </a:t>
            </a:r>
          </a:p>
          <a:p>
            <a:pPr marL="0" indent="0" algn="l" rtl="0">
              <a:buNone/>
            </a:pPr>
            <a:r>
              <a:rPr lang="en-US" b="1" dirty="0" smtClean="0"/>
              <a:t>3- </a:t>
            </a:r>
            <a:r>
              <a:rPr lang="en-US" b="1" dirty="0" smtClean="0">
                <a:solidFill>
                  <a:srgbClr val="FF0000"/>
                </a:solidFill>
              </a:rPr>
              <a:t>Supra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/>
              <a:t> Above                 </a:t>
            </a:r>
            <a:r>
              <a:rPr lang="en-US" b="1" dirty="0" smtClean="0">
                <a:solidFill>
                  <a:srgbClr val="FF0000"/>
                </a:solidFill>
              </a:rPr>
              <a:t>Supra </a:t>
            </a:r>
            <a:r>
              <a:rPr lang="en-US" b="1" dirty="0" err="1" smtClean="0"/>
              <a:t>clavicular</a:t>
            </a:r>
            <a:r>
              <a:rPr lang="en-US" b="1" dirty="0" smtClean="0"/>
              <a:t> artery             </a:t>
            </a:r>
          </a:p>
          <a:p>
            <a:pPr marL="0" indent="0" algn="l" rtl="0">
              <a:buNone/>
            </a:pPr>
            <a:r>
              <a:rPr lang="en-US" b="1" dirty="0" smtClean="0"/>
              <a:t>4- </a:t>
            </a:r>
            <a:r>
              <a:rPr lang="en-US" b="1" dirty="0" smtClean="0">
                <a:solidFill>
                  <a:srgbClr val="FF0000"/>
                </a:solidFill>
              </a:rPr>
              <a:t>Super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/>
              <a:t> Above                </a:t>
            </a:r>
            <a:r>
              <a:rPr lang="en-US" b="1" dirty="0" smtClean="0">
                <a:solidFill>
                  <a:srgbClr val="FF0000"/>
                </a:solidFill>
              </a:rPr>
              <a:t> Superior              </a:t>
            </a:r>
          </a:p>
          <a:p>
            <a:pPr marL="0" indent="0" algn="l" rtl="0">
              <a:buNone/>
            </a:pPr>
            <a:r>
              <a:rPr lang="en-US" b="1" dirty="0" smtClean="0"/>
              <a:t>5- </a:t>
            </a:r>
            <a:r>
              <a:rPr lang="en-US" b="1" dirty="0" smtClean="0">
                <a:solidFill>
                  <a:srgbClr val="FF0000"/>
                </a:solidFill>
              </a:rPr>
              <a:t>Sub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/>
              <a:t> Below                    </a:t>
            </a:r>
            <a:r>
              <a:rPr lang="en-US" b="1" dirty="0" smtClean="0">
                <a:solidFill>
                  <a:srgbClr val="FF0000"/>
                </a:solidFill>
              </a:rPr>
              <a:t>Sub</a:t>
            </a:r>
            <a:r>
              <a:rPr lang="en-US" b="1" dirty="0" smtClean="0"/>
              <a:t>costal              </a:t>
            </a:r>
          </a:p>
          <a:p>
            <a:pPr marL="0" indent="0" algn="l" rtl="0">
              <a:buNone/>
            </a:pPr>
            <a:r>
              <a:rPr lang="en-US" b="1" dirty="0" smtClean="0"/>
              <a:t>6- </a:t>
            </a:r>
            <a:r>
              <a:rPr lang="en-US" b="1" dirty="0" smtClean="0">
                <a:solidFill>
                  <a:srgbClr val="FF0000"/>
                </a:solidFill>
              </a:rPr>
              <a:t>Hypo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/>
              <a:t> Low                    </a:t>
            </a:r>
            <a:r>
              <a:rPr lang="en-US" b="1" dirty="0" smtClean="0">
                <a:solidFill>
                  <a:srgbClr val="FF0000"/>
                </a:solidFill>
              </a:rPr>
              <a:t>Hypo</a:t>
            </a:r>
            <a:r>
              <a:rPr lang="en-US" b="1" dirty="0" smtClean="0"/>
              <a:t>glycemia              </a:t>
            </a:r>
          </a:p>
          <a:p>
            <a:pPr marL="0" indent="0" algn="l" rtl="0">
              <a:buNone/>
            </a:pPr>
            <a:r>
              <a:rPr lang="en-US" b="1" dirty="0" smtClean="0"/>
              <a:t>7- </a:t>
            </a:r>
            <a:r>
              <a:rPr lang="en-US" b="1" dirty="0" smtClean="0">
                <a:solidFill>
                  <a:srgbClr val="FF0000"/>
                </a:solidFill>
              </a:rPr>
              <a:t>Infra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/>
              <a:t> Low                     </a:t>
            </a:r>
            <a:r>
              <a:rPr lang="en-US" b="1" dirty="0" err="1" smtClean="0">
                <a:solidFill>
                  <a:srgbClr val="FF0000"/>
                </a:solidFill>
              </a:rPr>
              <a:t>Infra</a:t>
            </a:r>
            <a:r>
              <a:rPr lang="en-US" b="1" dirty="0" err="1" smtClean="0"/>
              <a:t>trochlear</a:t>
            </a:r>
            <a:r>
              <a:rPr lang="en-US" b="1" dirty="0" smtClean="0"/>
              <a:t> nerve                </a:t>
            </a:r>
          </a:p>
          <a:p>
            <a:pPr marL="0" indent="0" algn="l" rtl="0">
              <a:buNone/>
            </a:pPr>
            <a:r>
              <a:rPr lang="en-US" b="1" dirty="0" smtClean="0"/>
              <a:t>8- </a:t>
            </a:r>
            <a:r>
              <a:rPr lang="en-US" b="1" dirty="0" err="1" smtClean="0">
                <a:solidFill>
                  <a:srgbClr val="FF0000"/>
                </a:solidFill>
              </a:rPr>
              <a:t>Dextro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/>
              <a:t> Right            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Dextro</a:t>
            </a:r>
            <a:r>
              <a:rPr lang="en-US" b="1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caridia</a:t>
            </a:r>
            <a:r>
              <a:rPr lang="en-US" b="1" dirty="0" smtClean="0">
                <a:solidFill>
                  <a:srgbClr val="FF0000"/>
                </a:solidFill>
              </a:rPr>
              <a:t>                      </a:t>
            </a:r>
          </a:p>
          <a:p>
            <a:pPr marL="0" indent="0" algn="l" rtl="0">
              <a:buNone/>
            </a:pPr>
            <a:r>
              <a:rPr lang="en-US" b="1" dirty="0" smtClean="0"/>
              <a:t>9- </a:t>
            </a:r>
            <a:r>
              <a:rPr lang="en-US" b="1" dirty="0" err="1" smtClean="0">
                <a:solidFill>
                  <a:srgbClr val="FF0000"/>
                </a:solidFill>
              </a:rPr>
              <a:t>Levo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/>
              <a:t> Left                                    </a:t>
            </a:r>
          </a:p>
          <a:p>
            <a:pPr marL="0" indent="0" algn="l" rtl="0">
              <a:buNone/>
            </a:pPr>
            <a:r>
              <a:rPr lang="en-US" b="1" dirty="0" smtClean="0"/>
              <a:t>10- </a:t>
            </a:r>
            <a:r>
              <a:rPr lang="en-US" b="1" dirty="0" smtClean="0">
                <a:solidFill>
                  <a:srgbClr val="FF0000"/>
                </a:solidFill>
              </a:rPr>
              <a:t>Endo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/>
              <a:t> Inside        </a:t>
            </a:r>
            <a:r>
              <a:rPr lang="en-US" b="1" dirty="0" smtClean="0">
                <a:solidFill>
                  <a:srgbClr val="FF0000"/>
                </a:solidFill>
              </a:rPr>
              <a:t>Endo</a:t>
            </a:r>
            <a:r>
              <a:rPr lang="en-US" b="1" dirty="0" smtClean="0"/>
              <a:t>derm                      </a:t>
            </a:r>
          </a:p>
          <a:p>
            <a:pPr marL="0" indent="0" algn="l" rtl="0">
              <a:buNone/>
            </a:pPr>
            <a:r>
              <a:rPr lang="en-US" b="1" dirty="0" smtClean="0"/>
              <a:t>11- </a:t>
            </a:r>
            <a:r>
              <a:rPr lang="en-US" b="1" dirty="0" smtClean="0">
                <a:solidFill>
                  <a:srgbClr val="FF0000"/>
                </a:solidFill>
              </a:rPr>
              <a:t>Intra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/>
              <a:t> Between   </a:t>
            </a:r>
            <a:r>
              <a:rPr lang="en-US" b="1" dirty="0" smtClean="0">
                <a:solidFill>
                  <a:srgbClr val="FF0000"/>
                </a:solidFill>
              </a:rPr>
              <a:t>Intra</a:t>
            </a:r>
            <a:r>
              <a:rPr lang="en-US" b="1" dirty="0" smtClean="0"/>
              <a:t>muscular                     </a:t>
            </a:r>
          </a:p>
          <a:p>
            <a:pPr marL="0" indent="0" algn="l" rtl="0">
              <a:buNone/>
            </a:pPr>
            <a:r>
              <a:rPr lang="en-US" b="1" dirty="0" smtClean="0"/>
              <a:t>12- </a:t>
            </a:r>
            <a:r>
              <a:rPr lang="en-US" b="1" dirty="0" err="1" smtClean="0">
                <a:solidFill>
                  <a:srgbClr val="FF0000"/>
                </a:solidFill>
              </a:rPr>
              <a:t>Intar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/>
              <a:t> inside         </a:t>
            </a:r>
            <a:r>
              <a:rPr lang="en-US" b="1" dirty="0" err="1" smtClean="0">
                <a:solidFill>
                  <a:srgbClr val="FF0000"/>
                </a:solidFill>
              </a:rPr>
              <a:t>Intra</a:t>
            </a:r>
            <a:r>
              <a:rPr lang="en-US" b="1" dirty="0" err="1" smtClean="0"/>
              <a:t>cellure</a:t>
            </a:r>
            <a:r>
              <a:rPr lang="en-US" b="1" dirty="0" smtClean="0"/>
              <a:t>                    </a:t>
            </a:r>
          </a:p>
          <a:p>
            <a:pPr marL="0" indent="0" algn="l" rtl="0">
              <a:buNone/>
            </a:pPr>
            <a:r>
              <a:rPr lang="en-US" b="1" dirty="0" smtClean="0"/>
              <a:t>13- </a:t>
            </a:r>
            <a:r>
              <a:rPr lang="en-US" b="1" dirty="0" smtClean="0">
                <a:solidFill>
                  <a:srgbClr val="FF0000"/>
                </a:solidFill>
              </a:rPr>
              <a:t>Extra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/>
              <a:t> Outside    </a:t>
            </a:r>
            <a:r>
              <a:rPr lang="en-US" b="1" dirty="0" smtClean="0">
                <a:solidFill>
                  <a:srgbClr val="FF0000"/>
                </a:solidFill>
              </a:rPr>
              <a:t> Extracellular                    </a:t>
            </a:r>
          </a:p>
          <a:p>
            <a:pPr marL="0" indent="0" algn="l" rtl="0">
              <a:buNone/>
            </a:pPr>
            <a:r>
              <a:rPr lang="en-US" b="1" dirty="0" smtClean="0"/>
              <a:t>14- </a:t>
            </a:r>
            <a:r>
              <a:rPr lang="en-US" b="1" dirty="0" err="1" smtClean="0">
                <a:solidFill>
                  <a:srgbClr val="FF0000"/>
                </a:solidFill>
              </a:rPr>
              <a:t>Exo</a:t>
            </a:r>
            <a:r>
              <a:rPr lang="en-US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/>
              <a:t> Outside          </a:t>
            </a:r>
            <a:r>
              <a:rPr lang="en-US" b="1" dirty="0" err="1" smtClean="0">
                <a:solidFill>
                  <a:srgbClr val="FF0000"/>
                </a:solidFill>
              </a:rPr>
              <a:t>Exo</a:t>
            </a:r>
            <a:r>
              <a:rPr lang="en-US" b="1" dirty="0" err="1" smtClean="0"/>
              <a:t>tropia</a:t>
            </a:r>
            <a:r>
              <a:rPr lang="en-US" b="1" dirty="0" smtClean="0"/>
              <a:t>                   </a:t>
            </a:r>
          </a:p>
          <a:p>
            <a:pPr marL="0" indent="0" algn="l" rtl="0">
              <a:buNone/>
            </a:pPr>
            <a:r>
              <a:rPr lang="en-US" b="1" dirty="0" smtClean="0"/>
              <a:t>15- </a:t>
            </a:r>
            <a:r>
              <a:rPr lang="en-US" b="1" dirty="0" err="1" smtClean="0">
                <a:solidFill>
                  <a:srgbClr val="FF0000"/>
                </a:solidFill>
              </a:rPr>
              <a:t>Extro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=</a:t>
            </a:r>
            <a:r>
              <a:rPr lang="en-US" b="1" dirty="0" smtClean="0"/>
              <a:t> Outside                                            </a:t>
            </a:r>
          </a:p>
          <a:p>
            <a:pPr marL="0" indent="0" algn="l" rtl="0">
              <a:buNone/>
            </a:pP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939960629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1014</TotalTime>
  <Words>581</Words>
  <Application>Microsoft Office PowerPoint</Application>
  <PresentationFormat>عرض على الشاشة (3:4)‏</PresentationFormat>
  <Paragraphs>137</Paragraphs>
  <Slides>12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سمة Office</vt:lpstr>
      <vt:lpstr>عرض تقديمي في PowerPoint</vt:lpstr>
      <vt:lpstr>Medical Terminology</vt:lpstr>
      <vt:lpstr>1- Prefix = Beginning(descriptive is related to the location , direction , numbers, quantity , amount, size and color ). 2- Root = middle part ( referred to body part or system). 3 Suffix= ending of the word part ( disease disorder, condition, process, specialty and test ).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                  Negative Preflixes  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Terminology</dc:title>
  <dc:creator>alnaseem</dc:creator>
  <cp:lastModifiedBy>Maher</cp:lastModifiedBy>
  <cp:revision>104</cp:revision>
  <dcterms:created xsi:type="dcterms:W3CDTF">2022-10-11T06:28:04Z</dcterms:created>
  <dcterms:modified xsi:type="dcterms:W3CDTF">2023-11-08T18:49:12Z</dcterms:modified>
</cp:coreProperties>
</file>