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69" r:id="rId2"/>
    <p:sldId id="257" r:id="rId3"/>
    <p:sldId id="258" r:id="rId4"/>
    <p:sldId id="259" r:id="rId5"/>
    <p:sldId id="260" r:id="rId6"/>
    <p:sldId id="261" r:id="rId7"/>
    <p:sldId id="262" r:id="rId8"/>
    <p:sldId id="263" r:id="rId9"/>
    <p:sldId id="264" r:id="rId10"/>
    <p:sldId id="267" r:id="rId11"/>
    <p:sldId id="265" r:id="rId12"/>
    <p:sldId id="266" r:id="rId13"/>
    <p:sldId id="268" r:id="rId1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70" d="100"/>
          <a:sy n="70" d="100"/>
        </p:scale>
        <p:origin x="-1156" y="12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t>02/05/1445</a:t>
            </a:fld>
            <a:endParaRPr lang="ar-SA"/>
          </a:p>
        </p:txBody>
      </p:sp>
      <p:sp>
        <p:nvSpPr>
          <p:cNvPr id="19" name="Footer Placeholder 18"/>
          <p:cNvSpPr>
            <a:spLocks noGrp="1"/>
          </p:cNvSpPr>
          <p:nvPr>
            <p:ph type="ftr" sz="quarter" idx="11"/>
          </p:nvPr>
        </p:nvSpPr>
        <p:spPr/>
        <p:txBody>
          <a:bodyPr/>
          <a:lstStyle/>
          <a:p>
            <a:endParaRPr lang="ar-SA"/>
          </a:p>
        </p:txBody>
      </p:sp>
      <p:sp>
        <p:nvSpPr>
          <p:cNvPr id="27" name="Slide Number Placeholder 26"/>
          <p:cNvSpPr>
            <a:spLocks noGrp="1"/>
          </p:cNvSpPr>
          <p:nvPr>
            <p:ph type="sldNum" sz="quarter" idx="12"/>
          </p:nvPr>
        </p:nvSpPr>
        <p:spPr/>
        <p:txBody>
          <a:bodyPr/>
          <a:lstStyle/>
          <a:p>
            <a:fld id="{0B34F065-1154-456A-91E3-76DE8E75E17B}"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02/05/1445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02/05/1445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02/05/1445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t>02/05/1445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t>02/05/1445</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t>02/05/1445</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t>02/05/1445</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02/05/1445</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t>02/05/1445</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t>02/05/1445</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t>‹#›</a:t>
            </a:fld>
            <a:endParaRPr lang="ar-SA"/>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t>02/05/1445</a:t>
            </a:fld>
            <a:endParaRPr lang="ar-SA"/>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t>‹#›</a:t>
            </a:fld>
            <a:endParaRPr lang="ar-SA"/>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pPr algn="ctr"/>
            <a:r>
              <a:rPr lang="en-US" dirty="0" smtClean="0"/>
              <a:t>ICU</a:t>
            </a:r>
            <a:endParaRPr lang="en-US" dirty="0"/>
          </a:p>
        </p:txBody>
      </p:sp>
      <p:sp>
        <p:nvSpPr>
          <p:cNvPr id="3" name="عنوان فرعي 2"/>
          <p:cNvSpPr>
            <a:spLocks noGrp="1"/>
          </p:cNvSpPr>
          <p:nvPr>
            <p:ph type="subTitle" idx="1"/>
          </p:nvPr>
        </p:nvSpPr>
        <p:spPr>
          <a:xfrm>
            <a:off x="76200" y="5029200"/>
            <a:ext cx="4114800" cy="1447800"/>
          </a:xfrm>
        </p:spPr>
        <p:txBody>
          <a:bodyPr>
            <a:normAutofit fontScale="77500" lnSpcReduction="20000"/>
          </a:bodyPr>
          <a:lstStyle/>
          <a:p>
            <a:pPr algn="ctr"/>
            <a:r>
              <a:rPr lang="en-US" sz="3200" b="1" dirty="0" smtClean="0"/>
              <a:t>Anesthesia </a:t>
            </a:r>
            <a:r>
              <a:rPr lang="en-US" sz="3200" b="1" dirty="0"/>
              <a:t>Technologist</a:t>
            </a:r>
            <a:br>
              <a:rPr lang="en-US" sz="3200" b="1" dirty="0"/>
            </a:br>
            <a:r>
              <a:rPr lang="en-US" sz="2400" dirty="0">
                <a:solidFill>
                  <a:schemeClr val="tx2">
                    <a:lumMod val="90000"/>
                  </a:schemeClr>
                </a:solidFill>
              </a:rPr>
              <a:t>BCS. Anesthesia. and IC</a:t>
            </a:r>
            <a:r>
              <a:rPr lang="ar-IQ" sz="2400" dirty="0">
                <a:solidFill>
                  <a:schemeClr val="tx2">
                    <a:lumMod val="90000"/>
                  </a:schemeClr>
                </a:solidFill>
              </a:rPr>
              <a:t/>
            </a:r>
            <a:br>
              <a:rPr lang="ar-IQ" sz="2400" dirty="0">
                <a:solidFill>
                  <a:schemeClr val="tx2">
                    <a:lumMod val="90000"/>
                  </a:schemeClr>
                </a:solidFill>
              </a:rPr>
            </a:br>
            <a:r>
              <a:rPr lang="en-US" sz="2400" dirty="0">
                <a:solidFill>
                  <a:schemeClr val="tx2">
                    <a:lumMod val="90000"/>
                  </a:schemeClr>
                </a:solidFill>
              </a:rPr>
              <a:t>diploma. Community health</a:t>
            </a:r>
            <a:r>
              <a:rPr lang="en-US" sz="3200" dirty="0">
                <a:solidFill>
                  <a:schemeClr val="tx2">
                    <a:lumMod val="90000"/>
                  </a:schemeClr>
                </a:solidFill>
              </a:rPr>
              <a:t/>
            </a:r>
            <a:br>
              <a:rPr lang="en-US" sz="3200" dirty="0">
                <a:solidFill>
                  <a:schemeClr val="tx2">
                    <a:lumMod val="90000"/>
                  </a:schemeClr>
                </a:solidFill>
              </a:rPr>
            </a:br>
            <a:r>
              <a:rPr lang="en-US" sz="4000" b="1" u="sng" dirty="0" err="1">
                <a:solidFill>
                  <a:schemeClr val="tx2">
                    <a:lumMod val="90000"/>
                  </a:schemeClr>
                </a:solidFill>
              </a:rPr>
              <a:t>Karrar</a:t>
            </a:r>
            <a:r>
              <a:rPr lang="en-US" sz="4000" b="1" u="sng" dirty="0">
                <a:solidFill>
                  <a:schemeClr val="tx2">
                    <a:lumMod val="90000"/>
                  </a:schemeClr>
                </a:solidFill>
              </a:rPr>
              <a:t> Nader AL-</a:t>
            </a:r>
            <a:r>
              <a:rPr lang="en-US" sz="4000" b="1" u="sng" dirty="0" err="1">
                <a:solidFill>
                  <a:schemeClr val="tx2">
                    <a:lumMod val="90000"/>
                  </a:schemeClr>
                </a:solidFill>
              </a:rPr>
              <a:t>Taie</a:t>
            </a:r>
            <a:endParaRPr lang="en-US" sz="3200" b="1" u="sng" dirty="0">
              <a:solidFill>
                <a:schemeClr val="bg1"/>
              </a:solidFill>
            </a:endParaRPr>
          </a:p>
          <a:p>
            <a:pPr algn="ctr"/>
            <a:endParaRPr lang="en-US" dirty="0"/>
          </a:p>
        </p:txBody>
      </p:sp>
      <p:sp>
        <p:nvSpPr>
          <p:cNvPr id="4" name="عنوان فرعي 2"/>
          <p:cNvSpPr txBox="1">
            <a:spLocks/>
          </p:cNvSpPr>
          <p:nvPr/>
        </p:nvSpPr>
        <p:spPr>
          <a:xfrm>
            <a:off x="4572000" y="5029200"/>
            <a:ext cx="4343400" cy="1600200"/>
          </a:xfrm>
          <a:prstGeom prst="rect">
            <a:avLst/>
          </a:prstGeom>
        </p:spPr>
        <p:txBody>
          <a:bodyPr vert="horz" lIns="0" rIns="18288">
            <a:normAutofit fontScale="77500" lnSpcReduction="20000"/>
          </a:bodyPr>
          <a:lstStyle>
            <a:lvl1pPr marL="0" marR="45720" indent="0" algn="r" rtl="0" eaLnBrk="1" latinLnBrk="0" hangingPunct="1">
              <a:spcBef>
                <a:spcPct val="20000"/>
              </a:spcBef>
              <a:buClr>
                <a:schemeClr val="accent3"/>
              </a:buClr>
              <a:buSzPct val="95000"/>
              <a:buFont typeface="Wingdings 2"/>
              <a:buNone/>
              <a:defRPr kumimoji="0" sz="2600" kern="1200">
                <a:solidFill>
                  <a:schemeClr val="tx1"/>
                </a:solidFill>
                <a:latin typeface="+mn-lt"/>
                <a:ea typeface="+mn-ea"/>
                <a:cs typeface="+mn-cs"/>
              </a:defRPr>
            </a:lvl1pPr>
            <a:lvl2pPr marL="457200" indent="0" algn="ctr" rtl="0" eaLnBrk="1" latinLnBrk="0" hangingPunct="1">
              <a:spcBef>
                <a:spcPct val="20000"/>
              </a:spcBef>
              <a:buClr>
                <a:schemeClr val="accent1"/>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ct val="20000"/>
              </a:spcBef>
              <a:buClr>
                <a:schemeClr val="accent2"/>
              </a:buClr>
              <a:buSzPct val="70000"/>
              <a:buFont typeface="Wingdings 2"/>
              <a:buNone/>
              <a:defRPr kumimoji="0" sz="2100" kern="1200">
                <a:solidFill>
                  <a:schemeClr val="tx1"/>
                </a:solidFill>
                <a:latin typeface="+mn-lt"/>
                <a:ea typeface="+mn-ea"/>
                <a:cs typeface="+mn-cs"/>
              </a:defRPr>
            </a:lvl3pPr>
            <a:lvl4pPr marL="1371600" indent="0" algn="ctr" rtl="0" eaLnBrk="1" latinLnBrk="0" hangingPunct="1">
              <a:spcBef>
                <a:spcPct val="20000"/>
              </a:spcBef>
              <a:buClr>
                <a:schemeClr val="accent3"/>
              </a:buClr>
              <a:buSzPct val="65000"/>
              <a:buFont typeface="Wingdings 2"/>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accent4"/>
              </a:buClr>
              <a:buSzPct val="65000"/>
              <a:buFont typeface="Wingdings 2"/>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accent5"/>
              </a:buClr>
              <a:buSzPct val="80000"/>
              <a:buFont typeface="Wingdings 2"/>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accent6"/>
              </a:buClr>
              <a:buSzPct val="80000"/>
              <a:buFont typeface="Wingdings 2"/>
              <a:buNone/>
              <a:defRPr kumimoji="0" sz="1600" kern="1200" baseline="0">
                <a:solidFill>
                  <a:schemeClr val="tx1"/>
                </a:solidFill>
                <a:latin typeface="+mn-lt"/>
                <a:ea typeface="+mn-ea"/>
                <a:cs typeface="+mn-cs"/>
              </a:defRPr>
            </a:lvl7pPr>
            <a:lvl8pPr marL="3200400" indent="0" algn="ctr" rtl="0" eaLnBrk="1" latinLnBrk="0" hangingPunct="1">
              <a:spcBef>
                <a:spcPct val="20000"/>
              </a:spcBef>
              <a:buClr>
                <a:schemeClr val="tx2"/>
              </a:buClr>
              <a:buNone/>
              <a:defRPr kumimoji="0" sz="1600" kern="1200">
                <a:solidFill>
                  <a:schemeClr val="tx1"/>
                </a:solidFill>
                <a:latin typeface="+mn-lt"/>
                <a:ea typeface="+mn-ea"/>
                <a:cs typeface="+mn-cs"/>
              </a:defRPr>
            </a:lvl8pPr>
            <a:lvl9pPr marL="3657600" indent="0" algn="ctr"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algn="ctr"/>
            <a:r>
              <a:rPr lang="en-US" sz="3200" b="1" dirty="0" smtClean="0"/>
              <a:t>Anesthesia Technologist</a:t>
            </a:r>
            <a:br>
              <a:rPr lang="en-US" sz="3200" b="1" dirty="0" smtClean="0"/>
            </a:br>
            <a:r>
              <a:rPr lang="en-US" sz="2400" dirty="0" smtClean="0">
                <a:solidFill>
                  <a:schemeClr val="tx2">
                    <a:lumMod val="90000"/>
                  </a:schemeClr>
                </a:solidFill>
              </a:rPr>
              <a:t>BCS. Anesthesia. and IC</a:t>
            </a:r>
            <a:r>
              <a:rPr lang="ar-IQ" sz="2400" dirty="0" smtClean="0">
                <a:solidFill>
                  <a:schemeClr val="tx2">
                    <a:lumMod val="90000"/>
                  </a:schemeClr>
                </a:solidFill>
              </a:rPr>
              <a:t/>
            </a:r>
            <a:br>
              <a:rPr lang="ar-IQ" sz="2400" dirty="0" smtClean="0">
                <a:solidFill>
                  <a:schemeClr val="tx2">
                    <a:lumMod val="90000"/>
                  </a:schemeClr>
                </a:solidFill>
              </a:rPr>
            </a:br>
            <a:r>
              <a:rPr lang="en-US" sz="2400" dirty="0" smtClean="0">
                <a:solidFill>
                  <a:schemeClr val="tx2">
                    <a:lumMod val="90000"/>
                  </a:schemeClr>
                </a:solidFill>
              </a:rPr>
              <a:t>diploma. Community health</a:t>
            </a:r>
            <a:r>
              <a:rPr lang="en-US" sz="3200" dirty="0" smtClean="0">
                <a:solidFill>
                  <a:schemeClr val="tx2">
                    <a:lumMod val="90000"/>
                  </a:schemeClr>
                </a:solidFill>
              </a:rPr>
              <a:t/>
            </a:r>
            <a:br>
              <a:rPr lang="en-US" sz="3200" dirty="0" smtClean="0">
                <a:solidFill>
                  <a:schemeClr val="tx2">
                    <a:lumMod val="90000"/>
                  </a:schemeClr>
                </a:solidFill>
              </a:rPr>
            </a:br>
            <a:r>
              <a:rPr lang="en-US" sz="4000" b="1" u="sng" dirty="0" err="1" smtClean="0">
                <a:solidFill>
                  <a:schemeClr val="tx2">
                    <a:lumMod val="90000"/>
                  </a:schemeClr>
                </a:solidFill>
              </a:rPr>
              <a:t>Muneer</a:t>
            </a:r>
            <a:r>
              <a:rPr lang="en-US" sz="4000" b="1" u="sng" dirty="0" smtClean="0">
                <a:solidFill>
                  <a:schemeClr val="tx2">
                    <a:lumMod val="90000"/>
                  </a:schemeClr>
                </a:solidFill>
              </a:rPr>
              <a:t> Salman </a:t>
            </a:r>
            <a:r>
              <a:rPr lang="en-US" sz="4000" b="1" u="sng" dirty="0" err="1" smtClean="0">
                <a:solidFill>
                  <a:schemeClr val="tx2">
                    <a:lumMod val="90000"/>
                  </a:schemeClr>
                </a:solidFill>
              </a:rPr>
              <a:t>Hasan</a:t>
            </a:r>
            <a:endParaRPr lang="en-US" sz="3200" b="1" u="sng" dirty="0" smtClean="0">
              <a:solidFill>
                <a:schemeClr val="bg1"/>
              </a:solidFill>
            </a:endParaRPr>
          </a:p>
          <a:p>
            <a:pPr algn="ctr"/>
            <a:endParaRPr lang="en-US" dirty="0"/>
          </a:p>
        </p:txBody>
      </p:sp>
      <p:sp>
        <p:nvSpPr>
          <p:cNvPr id="5" name="عنوان فرعي 2"/>
          <p:cNvSpPr txBox="1">
            <a:spLocks/>
          </p:cNvSpPr>
          <p:nvPr/>
        </p:nvSpPr>
        <p:spPr>
          <a:xfrm>
            <a:off x="2286000" y="3581400"/>
            <a:ext cx="4114800" cy="1143000"/>
          </a:xfrm>
          <a:prstGeom prst="rect">
            <a:avLst/>
          </a:prstGeom>
        </p:spPr>
        <p:txBody>
          <a:bodyPr vert="horz" lIns="0" rIns="18288">
            <a:normAutofit/>
          </a:bodyPr>
          <a:lstStyle>
            <a:lvl1pPr marL="0" marR="45720" indent="0" algn="r" rtl="0" eaLnBrk="1" latinLnBrk="0" hangingPunct="1">
              <a:spcBef>
                <a:spcPct val="20000"/>
              </a:spcBef>
              <a:buClr>
                <a:schemeClr val="accent3"/>
              </a:buClr>
              <a:buSzPct val="95000"/>
              <a:buFont typeface="Wingdings 2"/>
              <a:buNone/>
              <a:defRPr kumimoji="0" sz="2600" kern="1200">
                <a:solidFill>
                  <a:schemeClr val="tx1"/>
                </a:solidFill>
                <a:latin typeface="+mn-lt"/>
                <a:ea typeface="+mn-ea"/>
                <a:cs typeface="+mn-cs"/>
              </a:defRPr>
            </a:lvl1pPr>
            <a:lvl2pPr marL="457200" indent="0" algn="ctr" rtl="0" eaLnBrk="1" latinLnBrk="0" hangingPunct="1">
              <a:spcBef>
                <a:spcPct val="20000"/>
              </a:spcBef>
              <a:buClr>
                <a:schemeClr val="accent1"/>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ct val="20000"/>
              </a:spcBef>
              <a:buClr>
                <a:schemeClr val="accent2"/>
              </a:buClr>
              <a:buSzPct val="70000"/>
              <a:buFont typeface="Wingdings 2"/>
              <a:buNone/>
              <a:defRPr kumimoji="0" sz="2100" kern="1200">
                <a:solidFill>
                  <a:schemeClr val="tx1"/>
                </a:solidFill>
                <a:latin typeface="+mn-lt"/>
                <a:ea typeface="+mn-ea"/>
                <a:cs typeface="+mn-cs"/>
              </a:defRPr>
            </a:lvl3pPr>
            <a:lvl4pPr marL="1371600" indent="0" algn="ctr" rtl="0" eaLnBrk="1" latinLnBrk="0" hangingPunct="1">
              <a:spcBef>
                <a:spcPct val="20000"/>
              </a:spcBef>
              <a:buClr>
                <a:schemeClr val="accent3"/>
              </a:buClr>
              <a:buSzPct val="65000"/>
              <a:buFont typeface="Wingdings 2"/>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accent4"/>
              </a:buClr>
              <a:buSzPct val="65000"/>
              <a:buFont typeface="Wingdings 2"/>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accent5"/>
              </a:buClr>
              <a:buSzPct val="80000"/>
              <a:buFont typeface="Wingdings 2"/>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accent6"/>
              </a:buClr>
              <a:buSzPct val="80000"/>
              <a:buFont typeface="Wingdings 2"/>
              <a:buNone/>
              <a:defRPr kumimoji="0" sz="1600" kern="1200" baseline="0">
                <a:solidFill>
                  <a:schemeClr val="tx1"/>
                </a:solidFill>
                <a:latin typeface="+mn-lt"/>
                <a:ea typeface="+mn-ea"/>
                <a:cs typeface="+mn-cs"/>
              </a:defRPr>
            </a:lvl7pPr>
            <a:lvl8pPr marL="3200400" indent="0" algn="ctr" rtl="0" eaLnBrk="1" latinLnBrk="0" hangingPunct="1">
              <a:spcBef>
                <a:spcPct val="20000"/>
              </a:spcBef>
              <a:buClr>
                <a:schemeClr val="tx2"/>
              </a:buClr>
              <a:buNone/>
              <a:defRPr kumimoji="0" sz="1600" kern="1200">
                <a:solidFill>
                  <a:schemeClr val="tx1"/>
                </a:solidFill>
                <a:latin typeface="+mn-lt"/>
                <a:ea typeface="+mn-ea"/>
                <a:cs typeface="+mn-cs"/>
              </a:defRPr>
            </a:lvl8pPr>
            <a:lvl9pPr marL="3657600" indent="0" algn="ctr"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algn="ctr"/>
            <a:r>
              <a:rPr lang="en-US" sz="3200" b="1" dirty="0" smtClean="0"/>
              <a:t>L</a:t>
            </a:r>
            <a:r>
              <a:rPr lang="ar-IQ" sz="3200" b="1" dirty="0" smtClean="0"/>
              <a:t>11</a:t>
            </a:r>
            <a:endParaRPr lang="en-US" sz="3200" b="1" u="sng" dirty="0" smtClean="0">
              <a:solidFill>
                <a:schemeClr val="bg1"/>
              </a:solidFill>
            </a:endParaRPr>
          </a:p>
          <a:p>
            <a:pPr algn="ctr"/>
            <a:endParaRPr lang="en-US" dirty="0"/>
          </a:p>
        </p:txBody>
      </p:sp>
      <p:pic>
        <p:nvPicPr>
          <p:cNvPr id="6" name="صورة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911765" cy="2334638"/>
          </a:xfrm>
          <a:prstGeom prst="rect">
            <a:avLst/>
          </a:prstGeom>
        </p:spPr>
      </p:pic>
      <p:pic>
        <p:nvPicPr>
          <p:cNvPr id="7" name="صورة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34200" y="0"/>
            <a:ext cx="2209800" cy="2334638"/>
          </a:xfrm>
          <a:prstGeom prst="rect">
            <a:avLst/>
          </a:prstGeom>
        </p:spPr>
      </p:pic>
    </p:spTree>
    <p:extLst>
      <p:ext uri="{BB962C8B-B14F-4D97-AF65-F5344CB8AC3E}">
        <p14:creationId xmlns:p14="http://schemas.microsoft.com/office/powerpoint/2010/main" val="1031185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a:t>Dosage calculation</a:t>
            </a:r>
          </a:p>
        </p:txBody>
      </p:sp>
      <p:sp>
        <p:nvSpPr>
          <p:cNvPr id="3" name="عنصر نائب للمحتوى 2"/>
          <p:cNvSpPr>
            <a:spLocks noGrp="1"/>
          </p:cNvSpPr>
          <p:nvPr>
            <p:ph idx="1"/>
          </p:nvPr>
        </p:nvSpPr>
        <p:spPr/>
        <p:txBody>
          <a:bodyPr>
            <a:normAutofit fontScale="92500" lnSpcReduction="20000"/>
          </a:bodyPr>
          <a:lstStyle/>
          <a:p>
            <a:pPr algn="l" rtl="0"/>
            <a:r>
              <a:rPr lang="en-US" b="1" dirty="0"/>
              <a:t>Example: 80 kg male postoperative: </a:t>
            </a:r>
            <a:endParaRPr lang="en-US" b="1" dirty="0" smtClean="0"/>
          </a:p>
          <a:p>
            <a:pPr algn="l" rtl="0"/>
            <a:r>
              <a:rPr lang="en-US" dirty="0" smtClean="0"/>
              <a:t> </a:t>
            </a:r>
            <a:r>
              <a:rPr lang="en-US" dirty="0"/>
              <a:t>Water: 30ml x 80 =2400 ml. </a:t>
            </a:r>
            <a:endParaRPr lang="en-US" dirty="0" smtClean="0"/>
          </a:p>
          <a:p>
            <a:pPr algn="l" rtl="0"/>
            <a:r>
              <a:rPr lang="en-US" dirty="0" smtClean="0"/>
              <a:t> </a:t>
            </a:r>
            <a:r>
              <a:rPr lang="en-US" dirty="0"/>
              <a:t>Total caloric: 30 x 80 =2400 kcal. </a:t>
            </a:r>
            <a:endParaRPr lang="en-US" dirty="0" smtClean="0"/>
          </a:p>
          <a:p>
            <a:pPr algn="l" rtl="0"/>
            <a:r>
              <a:rPr lang="en-US" dirty="0" smtClean="0"/>
              <a:t> </a:t>
            </a:r>
            <a:r>
              <a:rPr lang="en-US" dirty="0"/>
              <a:t>CHO = 2400 x60/100 =1440 kcal. </a:t>
            </a:r>
            <a:endParaRPr lang="en-US" dirty="0" smtClean="0"/>
          </a:p>
          <a:p>
            <a:pPr algn="l" rtl="0"/>
            <a:r>
              <a:rPr lang="en-US" dirty="0" smtClean="0"/>
              <a:t> </a:t>
            </a:r>
            <a:r>
              <a:rPr lang="en-US" dirty="0"/>
              <a:t>Fat = 2400- 1440 = 960 kcal. </a:t>
            </a:r>
            <a:endParaRPr lang="en-US" dirty="0" smtClean="0"/>
          </a:p>
          <a:p>
            <a:pPr algn="l" rtl="0"/>
            <a:r>
              <a:rPr lang="en-US" dirty="0" smtClean="0"/>
              <a:t> </a:t>
            </a:r>
            <a:r>
              <a:rPr lang="en-US" dirty="0"/>
              <a:t>Protein = 1.2 x 80 = 96 </a:t>
            </a:r>
            <a:r>
              <a:rPr lang="en-US" dirty="0" smtClean="0"/>
              <a:t>g/day</a:t>
            </a:r>
            <a:endParaRPr lang="ar-IQ" dirty="0" smtClean="0"/>
          </a:p>
          <a:p>
            <a:pPr algn="l" rtl="0"/>
            <a:r>
              <a:rPr lang="en-US" dirty="0" smtClean="0"/>
              <a:t>Na = 1 x 80 = 80 mcg / day</a:t>
            </a:r>
          </a:p>
          <a:p>
            <a:pPr algn="l" rtl="0"/>
            <a:r>
              <a:rPr lang="en-US" dirty="0" smtClean="0"/>
              <a:t>K = 2 x 80 =160 mcg / day</a:t>
            </a:r>
          </a:p>
          <a:p>
            <a:pPr algn="l" rtl="0"/>
            <a:r>
              <a:rPr lang="en-US" b="1" dirty="0" smtClean="0"/>
              <a:t>Homework</a:t>
            </a:r>
          </a:p>
          <a:p>
            <a:pPr algn="l" rtl="0"/>
            <a:r>
              <a:rPr lang="en-US" dirty="0" smtClean="0"/>
              <a:t>60 </a:t>
            </a:r>
            <a:r>
              <a:rPr lang="en-US" dirty="0"/>
              <a:t>kg male </a:t>
            </a:r>
            <a:r>
              <a:rPr lang="en-US" dirty="0" smtClean="0"/>
              <a:t>postoperative?</a:t>
            </a:r>
          </a:p>
          <a:p>
            <a:pPr algn="l" rtl="0"/>
            <a:r>
              <a:rPr lang="en-US" dirty="0" smtClean="0"/>
              <a:t>110 </a:t>
            </a:r>
            <a:r>
              <a:rPr lang="en-US" dirty="0"/>
              <a:t>kg male postoperative</a:t>
            </a:r>
            <a:endParaRPr lang="en-US" b="1" dirty="0" smtClean="0"/>
          </a:p>
          <a:p>
            <a:pPr algn="l" rtl="0"/>
            <a:endParaRPr lang="en-US" b="1" dirty="0"/>
          </a:p>
        </p:txBody>
      </p:sp>
    </p:spTree>
    <p:extLst>
      <p:ext uri="{BB962C8B-B14F-4D97-AF65-F5344CB8AC3E}">
        <p14:creationId xmlns:p14="http://schemas.microsoft.com/office/powerpoint/2010/main" val="41739636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a:t>Indications</a:t>
            </a:r>
          </a:p>
        </p:txBody>
      </p:sp>
      <p:sp>
        <p:nvSpPr>
          <p:cNvPr id="3" name="عنصر نائب للمحتوى 2"/>
          <p:cNvSpPr>
            <a:spLocks noGrp="1"/>
          </p:cNvSpPr>
          <p:nvPr>
            <p:ph idx="1"/>
          </p:nvPr>
        </p:nvSpPr>
        <p:spPr/>
        <p:txBody>
          <a:bodyPr>
            <a:normAutofit/>
          </a:bodyPr>
          <a:lstStyle/>
          <a:p>
            <a:pPr algn="l" rtl="0">
              <a:buFont typeface="Wingdings" pitchFamily="2" charset="2"/>
              <a:buChar char="Ø"/>
            </a:pPr>
            <a:r>
              <a:rPr lang="en-US" dirty="0" smtClean="0"/>
              <a:t>Severe </a:t>
            </a:r>
            <a:r>
              <a:rPr lang="en-US" dirty="0"/>
              <a:t>malnutrition. </a:t>
            </a:r>
            <a:endParaRPr lang="en-US" dirty="0" smtClean="0"/>
          </a:p>
          <a:p>
            <a:pPr algn="l" rtl="0">
              <a:buFont typeface="Wingdings" pitchFamily="2" charset="2"/>
              <a:buChar char="Ø"/>
            </a:pPr>
            <a:r>
              <a:rPr lang="en-US" dirty="0" smtClean="0"/>
              <a:t> </a:t>
            </a:r>
            <a:r>
              <a:rPr lang="en-US" dirty="0"/>
              <a:t>Burns. </a:t>
            </a:r>
            <a:endParaRPr lang="en-US" dirty="0" smtClean="0"/>
          </a:p>
          <a:p>
            <a:pPr algn="l" rtl="0">
              <a:buFont typeface="Wingdings" pitchFamily="2" charset="2"/>
              <a:buChar char="Ø"/>
            </a:pPr>
            <a:r>
              <a:rPr lang="en-US" dirty="0" smtClean="0"/>
              <a:t> </a:t>
            </a:r>
            <a:r>
              <a:rPr lang="en-US" dirty="0"/>
              <a:t>Bowel disorders (inflammatory disorders, total bowel obstruction, short bowel syndrome). </a:t>
            </a:r>
            <a:endParaRPr lang="en-US" dirty="0" smtClean="0"/>
          </a:p>
          <a:p>
            <a:pPr algn="l" rtl="0">
              <a:buFont typeface="Wingdings" pitchFamily="2" charset="2"/>
              <a:buChar char="Ø"/>
            </a:pPr>
            <a:r>
              <a:rPr lang="en-US" dirty="0" smtClean="0"/>
              <a:t> </a:t>
            </a:r>
            <a:r>
              <a:rPr lang="en-US" dirty="0"/>
              <a:t>Sever acute pancreatitis. </a:t>
            </a:r>
            <a:endParaRPr lang="en-US" dirty="0" smtClean="0"/>
          </a:p>
          <a:p>
            <a:pPr algn="l" rtl="0">
              <a:buFont typeface="Wingdings" pitchFamily="2" charset="2"/>
              <a:buChar char="Ø"/>
            </a:pPr>
            <a:r>
              <a:rPr lang="en-US" dirty="0" smtClean="0"/>
              <a:t> </a:t>
            </a:r>
            <a:r>
              <a:rPr lang="en-US" dirty="0"/>
              <a:t>Acute renal failure. </a:t>
            </a:r>
            <a:endParaRPr lang="en-US" dirty="0" smtClean="0"/>
          </a:p>
          <a:p>
            <a:pPr algn="l" rtl="0">
              <a:buFont typeface="Wingdings" pitchFamily="2" charset="2"/>
              <a:buChar char="Ø"/>
            </a:pPr>
            <a:r>
              <a:rPr lang="en-US" dirty="0" smtClean="0"/>
              <a:t> </a:t>
            </a:r>
            <a:r>
              <a:rPr lang="en-US" dirty="0"/>
              <a:t>Hepatic failure. </a:t>
            </a:r>
            <a:endParaRPr lang="en-US" dirty="0" smtClean="0"/>
          </a:p>
          <a:p>
            <a:pPr algn="l" rtl="0">
              <a:buFont typeface="Wingdings" pitchFamily="2" charset="2"/>
              <a:buChar char="Ø"/>
            </a:pPr>
            <a:r>
              <a:rPr lang="en-US" dirty="0" smtClean="0"/>
              <a:t> </a:t>
            </a:r>
            <a:r>
              <a:rPr lang="en-US" dirty="0"/>
              <a:t>Metastatic cancer. </a:t>
            </a:r>
            <a:endParaRPr lang="en-US" dirty="0" smtClean="0"/>
          </a:p>
          <a:p>
            <a:pPr algn="l" rtl="0">
              <a:buFont typeface="Wingdings" pitchFamily="2" charset="2"/>
              <a:buChar char="Ø"/>
            </a:pPr>
            <a:r>
              <a:rPr lang="en-US" dirty="0" smtClean="0"/>
              <a:t> </a:t>
            </a:r>
            <a:r>
              <a:rPr lang="en-US" dirty="0"/>
              <a:t>Post-operative major surgery if NPO &gt; 5 days. </a:t>
            </a:r>
          </a:p>
        </p:txBody>
      </p:sp>
    </p:spTree>
    <p:extLst>
      <p:ext uri="{BB962C8B-B14F-4D97-AF65-F5344CB8AC3E}">
        <p14:creationId xmlns:p14="http://schemas.microsoft.com/office/powerpoint/2010/main" val="628745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a:t>Complications</a:t>
            </a:r>
          </a:p>
        </p:txBody>
      </p:sp>
      <p:sp>
        <p:nvSpPr>
          <p:cNvPr id="3" name="عنصر نائب للمحتوى 2"/>
          <p:cNvSpPr>
            <a:spLocks noGrp="1"/>
          </p:cNvSpPr>
          <p:nvPr>
            <p:ph idx="1"/>
          </p:nvPr>
        </p:nvSpPr>
        <p:spPr/>
        <p:txBody>
          <a:bodyPr>
            <a:normAutofit/>
          </a:bodyPr>
          <a:lstStyle/>
          <a:p>
            <a:pPr algn="l" rtl="0">
              <a:buFont typeface="Wingdings" pitchFamily="2" charset="2"/>
              <a:buChar char="Ø"/>
            </a:pPr>
            <a:r>
              <a:rPr lang="en-US" dirty="0" smtClean="0"/>
              <a:t>Catheter </a:t>
            </a:r>
            <a:r>
              <a:rPr lang="en-US" dirty="0"/>
              <a:t>related complications: </a:t>
            </a:r>
            <a:endParaRPr lang="en-US" dirty="0" smtClean="0"/>
          </a:p>
          <a:p>
            <a:pPr algn="l" rtl="0">
              <a:buFont typeface="Wingdings" pitchFamily="2" charset="2"/>
              <a:buChar char="Ø"/>
            </a:pPr>
            <a:r>
              <a:rPr lang="en-US" dirty="0" smtClean="0"/>
              <a:t> </a:t>
            </a:r>
            <a:r>
              <a:rPr lang="en-US" dirty="0"/>
              <a:t>Infections, sepsis, pneumothorax, </a:t>
            </a:r>
            <a:r>
              <a:rPr lang="en-US" dirty="0" err="1"/>
              <a:t>hemothorax</a:t>
            </a:r>
            <a:r>
              <a:rPr lang="en-US" dirty="0"/>
              <a:t>, arterial puncture, air embolism, arrhythmia. </a:t>
            </a:r>
            <a:endParaRPr lang="en-US" dirty="0" smtClean="0"/>
          </a:p>
          <a:p>
            <a:pPr algn="l" rtl="0">
              <a:buFont typeface="Wingdings" pitchFamily="2" charset="2"/>
              <a:buChar char="Ø"/>
            </a:pPr>
            <a:r>
              <a:rPr lang="en-US" dirty="0" smtClean="0"/>
              <a:t> </a:t>
            </a:r>
            <a:r>
              <a:rPr lang="en-US" dirty="0"/>
              <a:t>Metabolic complications: </a:t>
            </a:r>
            <a:endParaRPr lang="en-US" dirty="0" smtClean="0"/>
          </a:p>
          <a:p>
            <a:pPr algn="l" rtl="0">
              <a:buFont typeface="Wingdings" pitchFamily="2" charset="2"/>
              <a:buChar char="Ø"/>
            </a:pPr>
            <a:r>
              <a:rPr lang="en-US" dirty="0" smtClean="0"/>
              <a:t> </a:t>
            </a:r>
            <a:r>
              <a:rPr lang="en-US" dirty="0"/>
              <a:t>Hypoglycemia, hyperglycemia, hypokalemia/hyperkalemia, </a:t>
            </a:r>
            <a:r>
              <a:rPr lang="en-US" dirty="0" err="1" smtClean="0"/>
              <a:t>hyponatremia</a:t>
            </a:r>
            <a:r>
              <a:rPr lang="en-US" dirty="0" smtClean="0"/>
              <a:t>/hypernatremia</a:t>
            </a:r>
            <a:r>
              <a:rPr lang="en-US" dirty="0"/>
              <a:t>, hypophosphatemia/</a:t>
            </a:r>
            <a:r>
              <a:rPr lang="en-US" dirty="0" err="1"/>
              <a:t>hyperphosphatemia</a:t>
            </a:r>
            <a:r>
              <a:rPr lang="en-US" dirty="0"/>
              <a:t>, </a:t>
            </a:r>
            <a:r>
              <a:rPr lang="en-US" dirty="0" err="1"/>
              <a:t>hypocalcemia</a:t>
            </a:r>
            <a:r>
              <a:rPr lang="en-US" dirty="0"/>
              <a:t>/</a:t>
            </a:r>
            <a:r>
              <a:rPr lang="en-US" dirty="0" err="1"/>
              <a:t>hypercalcemia</a:t>
            </a:r>
            <a:r>
              <a:rPr lang="en-US" dirty="0"/>
              <a:t>, </a:t>
            </a:r>
            <a:r>
              <a:rPr lang="en-US" dirty="0" err="1"/>
              <a:t>hypomagnesemia</a:t>
            </a:r>
            <a:r>
              <a:rPr lang="en-US" dirty="0"/>
              <a:t>/</a:t>
            </a:r>
            <a:r>
              <a:rPr lang="en-US" dirty="0" err="1"/>
              <a:t>hypomagnesemia</a:t>
            </a:r>
            <a:r>
              <a:rPr lang="en-US" dirty="0"/>
              <a:t>. </a:t>
            </a:r>
          </a:p>
        </p:txBody>
      </p:sp>
    </p:spTree>
    <p:extLst>
      <p:ext uri="{BB962C8B-B14F-4D97-AF65-F5344CB8AC3E}">
        <p14:creationId xmlns:p14="http://schemas.microsoft.com/office/powerpoint/2010/main" val="39511381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836712"/>
            <a:ext cx="8219256" cy="1010376"/>
          </a:xfrm>
        </p:spPr>
        <p:txBody>
          <a:bodyPr>
            <a:normAutofit fontScale="90000"/>
          </a:bodyPr>
          <a:lstStyle/>
          <a:p>
            <a:pPr algn="ctr"/>
            <a:r>
              <a:rPr lang="en-US" b="1" dirty="0"/>
              <a:t>Monitoring for patients being given TPN</a:t>
            </a:r>
          </a:p>
        </p:txBody>
      </p:sp>
      <p:sp>
        <p:nvSpPr>
          <p:cNvPr id="3" name="عنصر نائب للمحتوى 2"/>
          <p:cNvSpPr>
            <a:spLocks noGrp="1"/>
          </p:cNvSpPr>
          <p:nvPr>
            <p:ph idx="1"/>
          </p:nvPr>
        </p:nvSpPr>
        <p:spPr>
          <a:xfrm>
            <a:off x="-36512" y="1916832"/>
            <a:ext cx="9180512" cy="4824536"/>
          </a:xfrm>
        </p:spPr>
        <p:txBody>
          <a:bodyPr>
            <a:normAutofit/>
          </a:bodyPr>
          <a:lstStyle/>
          <a:p>
            <a:pPr algn="l" rtl="0"/>
            <a:r>
              <a:rPr lang="en-US" dirty="0" smtClean="0"/>
              <a:t>Blood </a:t>
            </a:r>
            <a:r>
              <a:rPr lang="en-US" dirty="0"/>
              <a:t>sugar: </a:t>
            </a:r>
            <a:r>
              <a:rPr lang="ar-IQ" dirty="0" smtClean="0"/>
              <a:t>  </a:t>
            </a:r>
            <a:r>
              <a:rPr lang="en-US" dirty="0" smtClean="0"/>
              <a:t>4 </a:t>
            </a:r>
            <a:r>
              <a:rPr lang="en-US" dirty="0"/>
              <a:t>hourly until stable. 6-12 h when stable. </a:t>
            </a:r>
            <a:endParaRPr lang="ar-IQ" dirty="0" smtClean="0"/>
          </a:p>
          <a:p>
            <a:pPr algn="l" rtl="0"/>
            <a:r>
              <a:rPr lang="en-US" dirty="0" smtClean="0"/>
              <a:t> </a:t>
            </a:r>
            <a:r>
              <a:rPr lang="en-US" dirty="0"/>
              <a:t>WBC </a:t>
            </a:r>
            <a:r>
              <a:rPr lang="ar-IQ" dirty="0" smtClean="0"/>
              <a:t>    </a:t>
            </a:r>
            <a:r>
              <a:rPr lang="en-US" dirty="0" smtClean="0"/>
              <a:t>count </a:t>
            </a:r>
            <a:r>
              <a:rPr lang="ar-IQ" dirty="0" smtClean="0"/>
              <a:t>         </a:t>
            </a:r>
            <a:r>
              <a:rPr lang="en-US" dirty="0" smtClean="0"/>
              <a:t>daily</a:t>
            </a:r>
            <a:r>
              <a:rPr lang="en-US" dirty="0"/>
              <a:t>. </a:t>
            </a:r>
            <a:endParaRPr lang="ar-IQ" dirty="0" smtClean="0"/>
          </a:p>
          <a:p>
            <a:pPr algn="l" rtl="0"/>
            <a:r>
              <a:rPr lang="en-US" dirty="0" smtClean="0"/>
              <a:t> </a:t>
            </a:r>
            <a:r>
              <a:rPr lang="en-US" dirty="0"/>
              <a:t>Electrolytes </a:t>
            </a:r>
            <a:r>
              <a:rPr lang="ar-IQ" dirty="0" smtClean="0"/>
              <a:t>            </a:t>
            </a:r>
            <a:r>
              <a:rPr lang="en-US" dirty="0" smtClean="0"/>
              <a:t>daily</a:t>
            </a:r>
            <a:r>
              <a:rPr lang="en-US" dirty="0"/>
              <a:t>. </a:t>
            </a:r>
            <a:endParaRPr lang="ar-IQ" dirty="0" smtClean="0"/>
          </a:p>
          <a:p>
            <a:pPr algn="l" rtl="0"/>
            <a:r>
              <a:rPr lang="en-US" dirty="0" smtClean="0"/>
              <a:t> </a:t>
            </a:r>
            <a:r>
              <a:rPr lang="en-US" dirty="0"/>
              <a:t>Renal function </a:t>
            </a:r>
            <a:r>
              <a:rPr lang="ar-IQ" dirty="0" smtClean="0"/>
              <a:t>       </a:t>
            </a:r>
            <a:r>
              <a:rPr lang="en-US" dirty="0" smtClean="0"/>
              <a:t>daily</a:t>
            </a:r>
            <a:r>
              <a:rPr lang="en-US" dirty="0"/>
              <a:t>. </a:t>
            </a:r>
            <a:endParaRPr lang="ar-IQ" dirty="0" smtClean="0"/>
          </a:p>
          <a:p>
            <a:pPr algn="l" rtl="0"/>
            <a:r>
              <a:rPr lang="en-US" dirty="0" smtClean="0"/>
              <a:t> </a:t>
            </a:r>
            <a:r>
              <a:rPr lang="en-US" dirty="0"/>
              <a:t>Liver function, </a:t>
            </a:r>
            <a:r>
              <a:rPr lang="en-US" dirty="0" err="1"/>
              <a:t>Ca</a:t>
            </a:r>
            <a:r>
              <a:rPr lang="en-US" dirty="0"/>
              <a:t>, phosphate, plasma </a:t>
            </a:r>
            <a:r>
              <a:rPr lang="en-US" dirty="0" err="1"/>
              <a:t>lipidemia</a:t>
            </a:r>
            <a:r>
              <a:rPr lang="en-US" dirty="0"/>
              <a:t> </a:t>
            </a:r>
            <a:r>
              <a:rPr lang="ar-IQ" dirty="0" smtClean="0"/>
              <a:t>                 </a:t>
            </a:r>
            <a:r>
              <a:rPr lang="en-US" dirty="0" smtClean="0"/>
              <a:t>(</a:t>
            </a:r>
            <a:r>
              <a:rPr lang="en-US" dirty="0"/>
              <a:t>twice weekly) </a:t>
            </a:r>
            <a:endParaRPr lang="ar-IQ" dirty="0" smtClean="0"/>
          </a:p>
          <a:p>
            <a:pPr algn="l" rtl="0"/>
            <a:r>
              <a:rPr lang="en-US" dirty="0" smtClean="0"/>
              <a:t> </a:t>
            </a:r>
            <a:r>
              <a:rPr lang="en-US" dirty="0"/>
              <a:t>Plasma albumin, </a:t>
            </a:r>
            <a:r>
              <a:rPr lang="en-US" dirty="0" smtClean="0"/>
              <a:t>transferrin</a:t>
            </a:r>
            <a:r>
              <a:rPr lang="ar-IQ" dirty="0" smtClean="0"/>
              <a:t>        </a:t>
            </a:r>
            <a:r>
              <a:rPr lang="en-US" dirty="0" smtClean="0"/>
              <a:t> </a:t>
            </a:r>
            <a:r>
              <a:rPr lang="en-US" dirty="0"/>
              <a:t>(weekly). </a:t>
            </a:r>
            <a:endParaRPr lang="ar-IQ" dirty="0" smtClean="0"/>
          </a:p>
          <a:p>
            <a:pPr algn="l" rtl="0"/>
            <a:r>
              <a:rPr lang="en-US" dirty="0" smtClean="0"/>
              <a:t> </a:t>
            </a:r>
            <a:r>
              <a:rPr lang="en-US" dirty="0"/>
              <a:t>Urinary urea, trace elements, </a:t>
            </a:r>
            <a:r>
              <a:rPr lang="ar-IQ" dirty="0" smtClean="0"/>
              <a:t>   </a:t>
            </a:r>
            <a:r>
              <a:rPr lang="en-US" dirty="0" smtClean="0"/>
              <a:t>(</a:t>
            </a:r>
            <a:r>
              <a:rPr lang="en-US" dirty="0"/>
              <a:t>alternative weeks).</a:t>
            </a:r>
          </a:p>
        </p:txBody>
      </p:sp>
    </p:spTree>
    <p:extLst>
      <p:ext uri="{BB962C8B-B14F-4D97-AF65-F5344CB8AC3E}">
        <p14:creationId xmlns:p14="http://schemas.microsoft.com/office/powerpoint/2010/main" val="2615673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068960"/>
            <a:ext cx="8219256" cy="3057203"/>
          </a:xfrm>
        </p:spPr>
        <p:txBody>
          <a:bodyPr>
            <a:normAutofit/>
          </a:bodyPr>
          <a:lstStyle/>
          <a:p>
            <a:pPr marL="0" indent="0" algn="ctr">
              <a:buNone/>
            </a:pPr>
            <a:r>
              <a:rPr lang="en-US" sz="6000" dirty="0"/>
              <a:t>Nutrition in the ICU</a:t>
            </a:r>
          </a:p>
        </p:txBody>
      </p:sp>
    </p:spTree>
    <p:extLst>
      <p:ext uri="{BB962C8B-B14F-4D97-AF65-F5344CB8AC3E}">
        <p14:creationId xmlns:p14="http://schemas.microsoft.com/office/powerpoint/2010/main" val="3885141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a:t>Introduction</a:t>
            </a:r>
          </a:p>
        </p:txBody>
      </p:sp>
      <p:sp>
        <p:nvSpPr>
          <p:cNvPr id="3" name="عنصر نائب للمحتوى 2"/>
          <p:cNvSpPr>
            <a:spLocks noGrp="1"/>
          </p:cNvSpPr>
          <p:nvPr>
            <p:ph idx="1"/>
          </p:nvPr>
        </p:nvSpPr>
        <p:spPr/>
        <p:txBody>
          <a:bodyPr>
            <a:normAutofit/>
          </a:bodyPr>
          <a:lstStyle/>
          <a:p>
            <a:pPr algn="l" rtl="0"/>
            <a:r>
              <a:rPr lang="en-US" sz="3200" dirty="0" smtClean="0"/>
              <a:t>Nutritional </a:t>
            </a:r>
            <a:r>
              <a:rPr lang="en-US" sz="3200" dirty="0"/>
              <a:t>therapy is an integral part of ICU care. The goals are to provide adequate calories and protein to keep up with ongoing losses, prevent or correct nutrient deficiencies and promote wound healing and immune function. </a:t>
            </a:r>
          </a:p>
        </p:txBody>
      </p:sp>
    </p:spTree>
    <p:extLst>
      <p:ext uri="{BB962C8B-B14F-4D97-AF65-F5344CB8AC3E}">
        <p14:creationId xmlns:p14="http://schemas.microsoft.com/office/powerpoint/2010/main" val="29382548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marL="0" indent="0" algn="ctr" rtl="0">
              <a:buNone/>
            </a:pPr>
            <a:r>
              <a:rPr lang="en-US" sz="4000" b="1" dirty="0"/>
              <a:t>two types of nutrition in the critically ill patient:</a:t>
            </a:r>
            <a:endParaRPr lang="en-US" sz="4000" b="1" dirty="0" smtClean="0"/>
          </a:p>
          <a:p>
            <a:pPr marL="514350" indent="-514350" algn="l" rtl="0">
              <a:buFont typeface="+mj-lt"/>
              <a:buAutoNum type="arabicPeriod"/>
            </a:pPr>
            <a:r>
              <a:rPr lang="en-US" sz="3200" dirty="0" smtClean="0"/>
              <a:t>Enteral </a:t>
            </a:r>
            <a:r>
              <a:rPr lang="en-US" sz="3200" dirty="0"/>
              <a:t>nutrition(EN</a:t>
            </a:r>
            <a:r>
              <a:rPr lang="en-US" sz="3200" dirty="0" smtClean="0"/>
              <a:t>)</a:t>
            </a:r>
          </a:p>
          <a:p>
            <a:pPr marL="514350" indent="-514350" algn="l" rtl="0">
              <a:buFont typeface="+mj-lt"/>
              <a:buAutoNum type="arabicPeriod"/>
            </a:pPr>
            <a:r>
              <a:rPr lang="en-US" sz="3200" dirty="0"/>
              <a:t>Parenteral nutrition(PN)</a:t>
            </a:r>
          </a:p>
        </p:txBody>
      </p:sp>
    </p:spTree>
    <p:extLst>
      <p:ext uri="{BB962C8B-B14F-4D97-AF65-F5344CB8AC3E}">
        <p14:creationId xmlns:p14="http://schemas.microsoft.com/office/powerpoint/2010/main" val="25188413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19379" y="116632"/>
            <a:ext cx="8229600" cy="1143000"/>
          </a:xfrm>
        </p:spPr>
        <p:txBody>
          <a:bodyPr/>
          <a:lstStyle/>
          <a:p>
            <a:pPr algn="l" rtl="0"/>
            <a:r>
              <a:rPr lang="en-US" b="1" dirty="0"/>
              <a:t>Enteral nutrition(EN): </a:t>
            </a:r>
          </a:p>
        </p:txBody>
      </p:sp>
      <p:sp>
        <p:nvSpPr>
          <p:cNvPr id="3" name="عنصر نائب للمحتوى 2"/>
          <p:cNvSpPr>
            <a:spLocks noGrp="1"/>
          </p:cNvSpPr>
          <p:nvPr>
            <p:ph idx="1"/>
          </p:nvPr>
        </p:nvSpPr>
        <p:spPr>
          <a:xfrm>
            <a:off x="107503" y="1196752"/>
            <a:ext cx="9036496" cy="3960440"/>
          </a:xfrm>
        </p:spPr>
        <p:txBody>
          <a:bodyPr>
            <a:normAutofit fontScale="92500" lnSpcReduction="10000"/>
          </a:bodyPr>
          <a:lstStyle/>
          <a:p>
            <a:pPr algn="l" rtl="0"/>
            <a:r>
              <a:rPr lang="en-US" dirty="0" smtClean="0"/>
              <a:t>Commence enteral feeding within 24-48 h of ICU admission if the gastrointestinal tract is functioning and patients have been adequately resuscitated.</a:t>
            </a:r>
          </a:p>
          <a:p>
            <a:pPr algn="l" rtl="0"/>
            <a:r>
              <a:rPr lang="en-US" dirty="0" smtClean="0"/>
              <a:t>using a nasogastric or </a:t>
            </a:r>
            <a:r>
              <a:rPr lang="en-US" dirty="0" err="1" smtClean="0"/>
              <a:t>orogastric</a:t>
            </a:r>
            <a:r>
              <a:rPr lang="en-US" dirty="0" smtClean="0"/>
              <a:t> tube. Use 12FG in adult. confirm the correct position of the tube by any three of the following methods: </a:t>
            </a:r>
          </a:p>
          <a:p>
            <a:pPr algn="l" rtl="0">
              <a:buFont typeface="Wingdings" pitchFamily="2" charset="2"/>
              <a:buChar char="ü"/>
            </a:pPr>
            <a:r>
              <a:rPr lang="en-US" dirty="0" smtClean="0"/>
              <a:t>(i) aspiration of gastric contents </a:t>
            </a:r>
          </a:p>
          <a:p>
            <a:pPr algn="l" rtl="0">
              <a:buFont typeface="Wingdings" pitchFamily="2" charset="2"/>
              <a:buChar char="ü"/>
            </a:pPr>
            <a:r>
              <a:rPr lang="en-US" dirty="0" smtClean="0"/>
              <a:t>(ii) injection of 10-20 ml of air down the tube and auscultating the </a:t>
            </a:r>
            <a:r>
              <a:rPr lang="en-US" dirty="0" err="1" smtClean="0"/>
              <a:t>epigastric</a:t>
            </a:r>
            <a:r>
              <a:rPr lang="en-US" dirty="0" smtClean="0"/>
              <a:t> area </a:t>
            </a:r>
          </a:p>
          <a:p>
            <a:pPr algn="l" rtl="0">
              <a:buFont typeface="Wingdings" pitchFamily="2" charset="2"/>
              <a:buChar char="ü"/>
            </a:pPr>
            <a:r>
              <a:rPr lang="en-US" dirty="0" smtClean="0"/>
              <a:t>(iii) radiography.</a:t>
            </a:r>
            <a:endParaRPr lang="en-US" dirty="0"/>
          </a:p>
        </p:txBody>
      </p:sp>
      <p:pic>
        <p:nvPicPr>
          <p:cNvPr id="4" name="صورة 3"/>
          <p:cNvPicPr>
            <a:picLocks noChangeAspect="1"/>
          </p:cNvPicPr>
          <p:nvPr/>
        </p:nvPicPr>
        <p:blipFill rotWithShape="1">
          <a:blip r:embed="rId2">
            <a:extLst>
              <a:ext uri="{28A0092B-C50C-407E-A947-70E740481C1C}">
                <a14:useLocalDpi xmlns:a14="http://schemas.microsoft.com/office/drawing/2010/main" val="0"/>
              </a:ext>
            </a:extLst>
          </a:blip>
          <a:srcRect l="3961" t="2811"/>
          <a:stretch/>
        </p:blipFill>
        <p:spPr>
          <a:xfrm>
            <a:off x="6896910" y="4270443"/>
            <a:ext cx="2247089" cy="2574864"/>
          </a:xfrm>
          <a:prstGeom prst="rect">
            <a:avLst/>
          </a:prstGeom>
        </p:spPr>
      </p:pic>
      <p:pic>
        <p:nvPicPr>
          <p:cNvPr id="5" name="صورة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34179" y="4447629"/>
            <a:ext cx="2414085" cy="2410371"/>
          </a:xfrm>
          <a:prstGeom prst="rect">
            <a:avLst/>
          </a:prstGeom>
        </p:spPr>
      </p:pic>
    </p:spTree>
    <p:extLst>
      <p:ext uri="{BB962C8B-B14F-4D97-AF65-F5344CB8AC3E}">
        <p14:creationId xmlns:p14="http://schemas.microsoft.com/office/powerpoint/2010/main" val="42006618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a:t>Basic nutrients </a:t>
            </a:r>
            <a:r>
              <a:rPr lang="en-US" b="1" dirty="0" smtClean="0"/>
              <a:t>of EN</a:t>
            </a:r>
            <a:endParaRPr lang="en-US" b="1" dirty="0"/>
          </a:p>
        </p:txBody>
      </p:sp>
      <p:sp>
        <p:nvSpPr>
          <p:cNvPr id="3" name="عنصر نائب للمحتوى 2"/>
          <p:cNvSpPr>
            <a:spLocks noGrp="1"/>
          </p:cNvSpPr>
          <p:nvPr>
            <p:ph idx="1"/>
          </p:nvPr>
        </p:nvSpPr>
        <p:spPr/>
        <p:txBody>
          <a:bodyPr>
            <a:normAutofit lnSpcReduction="10000"/>
          </a:bodyPr>
          <a:lstStyle/>
          <a:p>
            <a:pPr algn="l" rtl="0">
              <a:buFont typeface="Wingdings" pitchFamily="2" charset="2"/>
              <a:buChar char="Ø"/>
            </a:pPr>
            <a:r>
              <a:rPr lang="en-US" dirty="0" smtClean="0"/>
              <a:t>water</a:t>
            </a:r>
            <a:r>
              <a:rPr lang="en-US" dirty="0"/>
              <a:t>, carbohydrates, fat, proteins, electrolytes, vitamins, and trace elements</a:t>
            </a:r>
            <a:r>
              <a:rPr lang="en-US" dirty="0" smtClean="0"/>
              <a:t>.</a:t>
            </a:r>
          </a:p>
          <a:p>
            <a:pPr algn="l" rtl="0">
              <a:buFont typeface="Wingdings" pitchFamily="2" charset="2"/>
              <a:buChar char="Ø"/>
            </a:pPr>
            <a:r>
              <a:rPr lang="en-US" dirty="0" smtClean="0"/>
              <a:t>Vitamins </a:t>
            </a:r>
            <a:r>
              <a:rPr lang="en-US" dirty="0"/>
              <a:t>are: B1, B6, B12, pantothenic acid, biotin, </a:t>
            </a:r>
            <a:r>
              <a:rPr lang="en-US" dirty="0" err="1"/>
              <a:t>folate</a:t>
            </a:r>
            <a:r>
              <a:rPr lang="en-US" dirty="0"/>
              <a:t>, </a:t>
            </a:r>
            <a:r>
              <a:rPr lang="en-US" dirty="0" err="1"/>
              <a:t>vit</a:t>
            </a:r>
            <a:r>
              <a:rPr lang="en-US" dirty="0"/>
              <a:t>. A, C, D, E, and </a:t>
            </a:r>
            <a:r>
              <a:rPr lang="en-US" dirty="0" smtClean="0"/>
              <a:t>K</a:t>
            </a:r>
          </a:p>
          <a:p>
            <a:pPr algn="l" rtl="0">
              <a:buFont typeface="Wingdings" pitchFamily="2" charset="2"/>
              <a:buChar char="Ø"/>
            </a:pPr>
            <a:r>
              <a:rPr lang="en-US" dirty="0" smtClean="0"/>
              <a:t>Trace </a:t>
            </a:r>
            <a:r>
              <a:rPr lang="en-US" dirty="0"/>
              <a:t>elements: substances that present in the body in amounts less than 50 micrograms per gram of body tissue, and it is seven trace elements (chromium, copper, iodine, iron, manganese, selenium and zinc. </a:t>
            </a:r>
            <a:endParaRPr lang="en-US" dirty="0" smtClean="0"/>
          </a:p>
          <a:p>
            <a:pPr algn="l" rtl="0">
              <a:buFont typeface="Wingdings" pitchFamily="2" charset="2"/>
              <a:buChar char="Ø"/>
            </a:pPr>
            <a:r>
              <a:rPr lang="en-US" dirty="0" smtClean="0"/>
              <a:t> </a:t>
            </a:r>
            <a:r>
              <a:rPr lang="en-US" dirty="0"/>
              <a:t>EN either classical (made locally in special subunits inside the ICU) OR ready-made (comes premixed and ready to be given</a:t>
            </a:r>
          </a:p>
        </p:txBody>
      </p:sp>
    </p:spTree>
    <p:extLst>
      <p:ext uri="{BB962C8B-B14F-4D97-AF65-F5344CB8AC3E}">
        <p14:creationId xmlns:p14="http://schemas.microsoft.com/office/powerpoint/2010/main" val="1713806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836712"/>
            <a:ext cx="8507288" cy="5937523"/>
          </a:xfrm>
        </p:spPr>
        <p:txBody>
          <a:bodyPr>
            <a:normAutofit fontScale="92500" lnSpcReduction="20000"/>
          </a:bodyPr>
          <a:lstStyle/>
          <a:p>
            <a:pPr algn="l" rtl="0"/>
            <a:r>
              <a:rPr lang="en-US" b="1" dirty="0"/>
              <a:t>Advantages of EN feeding: </a:t>
            </a:r>
            <a:endParaRPr lang="en-US" b="1" dirty="0" smtClean="0"/>
          </a:p>
          <a:p>
            <a:pPr algn="l" rtl="0">
              <a:buFont typeface="Wingdings" pitchFamily="2" charset="2"/>
              <a:buChar char="Ø"/>
            </a:pPr>
            <a:r>
              <a:rPr lang="en-US" dirty="0" smtClean="0"/>
              <a:t> </a:t>
            </a:r>
            <a:r>
              <a:rPr lang="en-US" dirty="0"/>
              <a:t>Less expensive </a:t>
            </a:r>
            <a:endParaRPr lang="en-US" dirty="0" smtClean="0"/>
          </a:p>
          <a:p>
            <a:pPr algn="l" rtl="0">
              <a:buFont typeface="Wingdings" pitchFamily="2" charset="2"/>
              <a:buChar char="Ø"/>
            </a:pPr>
            <a:r>
              <a:rPr lang="en-US" dirty="0" smtClean="0"/>
              <a:t> </a:t>
            </a:r>
            <a:r>
              <a:rPr lang="en-US" dirty="0"/>
              <a:t>Improved gut barrier function. </a:t>
            </a:r>
            <a:endParaRPr lang="en-US" dirty="0" smtClean="0"/>
          </a:p>
          <a:p>
            <a:pPr algn="l" rtl="0">
              <a:buFont typeface="Wingdings" pitchFamily="2" charset="2"/>
              <a:buChar char="Ø"/>
            </a:pPr>
            <a:r>
              <a:rPr lang="en-US" dirty="0" smtClean="0"/>
              <a:t> </a:t>
            </a:r>
            <a:r>
              <a:rPr lang="en-US" dirty="0"/>
              <a:t>Improved stimulation of blood flow of the intestine. </a:t>
            </a:r>
            <a:endParaRPr lang="en-US" dirty="0" smtClean="0"/>
          </a:p>
          <a:p>
            <a:pPr algn="l" rtl="0">
              <a:buFont typeface="Wingdings" pitchFamily="2" charset="2"/>
              <a:buChar char="Ø"/>
            </a:pPr>
            <a:r>
              <a:rPr lang="en-US" dirty="0" smtClean="0"/>
              <a:t> </a:t>
            </a:r>
            <a:r>
              <a:rPr lang="en-US" dirty="0"/>
              <a:t>Maintenance of gut immunologic </a:t>
            </a:r>
            <a:r>
              <a:rPr lang="en-US" dirty="0" smtClean="0"/>
              <a:t>function</a:t>
            </a:r>
          </a:p>
          <a:p>
            <a:pPr algn="l" rtl="0"/>
            <a:r>
              <a:rPr lang="en-US" b="1" dirty="0"/>
              <a:t>Contraindications of EN</a:t>
            </a:r>
            <a:r>
              <a:rPr lang="en-US" b="1" dirty="0" smtClean="0"/>
              <a:t>:</a:t>
            </a:r>
          </a:p>
          <a:p>
            <a:pPr algn="l" rtl="0">
              <a:buFont typeface="Wingdings" pitchFamily="2" charset="2"/>
              <a:buChar char="ü"/>
            </a:pPr>
            <a:r>
              <a:rPr lang="en-US" dirty="0" smtClean="0"/>
              <a:t> </a:t>
            </a:r>
            <a:r>
              <a:rPr lang="en-US" b="1" dirty="0"/>
              <a:t>Absolute</a:t>
            </a:r>
            <a:r>
              <a:rPr lang="en-US" dirty="0"/>
              <a:t>: </a:t>
            </a:r>
            <a:endParaRPr lang="en-US" dirty="0" smtClean="0"/>
          </a:p>
          <a:p>
            <a:pPr algn="l" rtl="0">
              <a:buFont typeface="Wingdings" pitchFamily="2" charset="2"/>
              <a:buChar char="Ø"/>
            </a:pPr>
            <a:r>
              <a:rPr lang="en-US" dirty="0" smtClean="0"/>
              <a:t> </a:t>
            </a:r>
            <a:r>
              <a:rPr lang="en-US" dirty="0"/>
              <a:t>Shock </a:t>
            </a:r>
            <a:endParaRPr lang="en-US" dirty="0" smtClean="0"/>
          </a:p>
          <a:p>
            <a:pPr algn="l" rtl="0">
              <a:buFont typeface="Wingdings" pitchFamily="2" charset="2"/>
              <a:buChar char="Ø"/>
            </a:pPr>
            <a:r>
              <a:rPr lang="en-US" dirty="0" smtClean="0"/>
              <a:t> </a:t>
            </a:r>
            <a:r>
              <a:rPr lang="en-US" dirty="0"/>
              <a:t>Intestinal ischemia </a:t>
            </a:r>
            <a:endParaRPr lang="en-US" dirty="0" smtClean="0"/>
          </a:p>
          <a:p>
            <a:pPr algn="l" rtl="0">
              <a:buFont typeface="Wingdings" pitchFamily="2" charset="2"/>
              <a:buChar char="Ø"/>
            </a:pPr>
            <a:r>
              <a:rPr lang="en-US" dirty="0" smtClean="0"/>
              <a:t> </a:t>
            </a:r>
            <a:r>
              <a:rPr lang="en-US" dirty="0"/>
              <a:t>Complete intestinal obstruction </a:t>
            </a:r>
            <a:endParaRPr lang="en-US" dirty="0" smtClean="0"/>
          </a:p>
          <a:p>
            <a:pPr algn="l" rtl="0">
              <a:buFont typeface="Wingdings" pitchFamily="2" charset="2"/>
              <a:buChar char="ü"/>
            </a:pPr>
            <a:r>
              <a:rPr lang="en-US" b="1" dirty="0" smtClean="0"/>
              <a:t>Relative</a:t>
            </a:r>
            <a:r>
              <a:rPr lang="en-US" b="1" dirty="0"/>
              <a:t>: </a:t>
            </a:r>
            <a:endParaRPr lang="en-US" b="1" dirty="0" smtClean="0"/>
          </a:p>
          <a:p>
            <a:pPr algn="l" rtl="0">
              <a:buFont typeface="Wingdings" pitchFamily="2" charset="2"/>
              <a:buChar char="Ø"/>
            </a:pPr>
            <a:r>
              <a:rPr lang="en-US" dirty="0" smtClean="0"/>
              <a:t> </a:t>
            </a:r>
            <a:r>
              <a:rPr lang="en-US" dirty="0"/>
              <a:t>Partial intestinal obstruction </a:t>
            </a:r>
            <a:endParaRPr lang="en-US" dirty="0" smtClean="0"/>
          </a:p>
          <a:p>
            <a:pPr algn="l" rtl="0">
              <a:buFont typeface="Wingdings" pitchFamily="2" charset="2"/>
              <a:buChar char="Ø"/>
            </a:pPr>
            <a:r>
              <a:rPr lang="en-US" dirty="0" smtClean="0"/>
              <a:t> </a:t>
            </a:r>
            <a:r>
              <a:rPr lang="en-US" dirty="0"/>
              <a:t>Severe diarrhea. </a:t>
            </a:r>
            <a:endParaRPr lang="en-US" dirty="0" smtClean="0"/>
          </a:p>
          <a:p>
            <a:pPr algn="l" rtl="0">
              <a:buFont typeface="Wingdings" pitchFamily="2" charset="2"/>
              <a:buChar char="Ø"/>
            </a:pPr>
            <a:r>
              <a:rPr lang="en-US" dirty="0" smtClean="0"/>
              <a:t> </a:t>
            </a:r>
            <a:r>
              <a:rPr lang="en-US" dirty="0"/>
              <a:t>Pancreatitis. </a:t>
            </a:r>
            <a:endParaRPr lang="en-US" dirty="0" smtClean="0"/>
          </a:p>
          <a:p>
            <a:pPr algn="l" rtl="0">
              <a:buFont typeface="Wingdings" pitchFamily="2" charset="2"/>
              <a:buChar char="Ø"/>
            </a:pPr>
            <a:r>
              <a:rPr lang="en-US" dirty="0" smtClean="0"/>
              <a:t> </a:t>
            </a:r>
            <a:r>
              <a:rPr lang="en-US" dirty="0"/>
              <a:t>High fistula</a:t>
            </a:r>
          </a:p>
        </p:txBody>
      </p:sp>
    </p:spTree>
    <p:extLst>
      <p:ext uri="{BB962C8B-B14F-4D97-AF65-F5344CB8AC3E}">
        <p14:creationId xmlns:p14="http://schemas.microsoft.com/office/powerpoint/2010/main" val="2326853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a:t>Parenteral nutrition(PN)</a:t>
            </a:r>
          </a:p>
        </p:txBody>
      </p:sp>
      <p:sp>
        <p:nvSpPr>
          <p:cNvPr id="3" name="عنصر نائب للمحتوى 2"/>
          <p:cNvSpPr>
            <a:spLocks noGrp="1"/>
          </p:cNvSpPr>
          <p:nvPr>
            <p:ph idx="1"/>
          </p:nvPr>
        </p:nvSpPr>
        <p:spPr/>
        <p:txBody>
          <a:bodyPr/>
          <a:lstStyle/>
          <a:p>
            <a:pPr algn="l" rtl="0"/>
            <a:r>
              <a:rPr lang="en-US" dirty="0"/>
              <a:t>Is an IV solution of 10-50% dextrose in water (CHO), amino acids, electrolytes, and additives (vitamins, minerals, and trace elements), Fat emulsions provide fatty acids and calories.</a:t>
            </a:r>
          </a:p>
        </p:txBody>
      </p:sp>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5508104" y="3604388"/>
            <a:ext cx="3384376" cy="3241502"/>
          </a:xfrm>
          <a:prstGeom prst="rect">
            <a:avLst/>
          </a:prstGeom>
        </p:spPr>
      </p:pic>
      <p:pic>
        <p:nvPicPr>
          <p:cNvPr id="5" name="صورة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512" y="3645198"/>
            <a:ext cx="3013476" cy="3053127"/>
          </a:xfrm>
          <a:prstGeom prst="rect">
            <a:avLst/>
          </a:prstGeom>
        </p:spPr>
      </p:pic>
    </p:spTree>
    <p:extLst>
      <p:ext uri="{BB962C8B-B14F-4D97-AF65-F5344CB8AC3E}">
        <p14:creationId xmlns:p14="http://schemas.microsoft.com/office/powerpoint/2010/main" val="3668780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332656"/>
            <a:ext cx="8229600" cy="1143000"/>
          </a:xfrm>
        </p:spPr>
        <p:txBody>
          <a:bodyPr/>
          <a:lstStyle/>
          <a:p>
            <a:r>
              <a:rPr lang="en-US" b="1" dirty="0"/>
              <a:t>Basic nutrients </a:t>
            </a:r>
            <a:r>
              <a:rPr lang="en-US" b="1" dirty="0" smtClean="0"/>
              <a:t>of PN</a:t>
            </a:r>
            <a:endParaRPr lang="en-US" dirty="0"/>
          </a:p>
        </p:txBody>
      </p:sp>
      <p:sp>
        <p:nvSpPr>
          <p:cNvPr id="3" name="عنصر نائب للمحتوى 2"/>
          <p:cNvSpPr>
            <a:spLocks noGrp="1"/>
          </p:cNvSpPr>
          <p:nvPr>
            <p:ph idx="1"/>
          </p:nvPr>
        </p:nvSpPr>
        <p:spPr>
          <a:xfrm>
            <a:off x="323528" y="1600200"/>
            <a:ext cx="8363272" cy="4925144"/>
          </a:xfrm>
        </p:spPr>
        <p:txBody>
          <a:bodyPr>
            <a:normAutofit lnSpcReduction="10000"/>
          </a:bodyPr>
          <a:lstStyle/>
          <a:p>
            <a:pPr algn="l" rtl="0"/>
            <a:r>
              <a:rPr lang="en-US" dirty="0"/>
              <a:t>Solutions &gt;10% dextrose must be infused via a central line. </a:t>
            </a:r>
            <a:endParaRPr lang="en-US" dirty="0" smtClean="0"/>
          </a:p>
          <a:p>
            <a:pPr algn="l" rtl="0"/>
            <a:r>
              <a:rPr lang="en-US" dirty="0" smtClean="0"/>
              <a:t> </a:t>
            </a:r>
            <a:r>
              <a:rPr lang="en-US" dirty="0"/>
              <a:t>1000 ml 5% D/W contains 50 g sugar= 200 calories </a:t>
            </a:r>
            <a:endParaRPr lang="en-US" dirty="0" smtClean="0"/>
          </a:p>
          <a:p>
            <a:pPr algn="l" rtl="0"/>
            <a:r>
              <a:rPr lang="en-US" dirty="0" smtClean="0"/>
              <a:t> </a:t>
            </a:r>
            <a:r>
              <a:rPr lang="en-US" dirty="0"/>
              <a:t>1000 ml 25% D/W contains 250 g sugar=1000 calories. </a:t>
            </a:r>
            <a:endParaRPr lang="en-US" dirty="0" smtClean="0"/>
          </a:p>
          <a:p>
            <a:pPr algn="l" rtl="0"/>
            <a:r>
              <a:rPr lang="en-US" dirty="0" smtClean="0"/>
              <a:t> </a:t>
            </a:r>
            <a:r>
              <a:rPr lang="en-US" dirty="0"/>
              <a:t>Total calorie=30-40 </a:t>
            </a:r>
            <a:r>
              <a:rPr lang="en-US" dirty="0" err="1"/>
              <a:t>cal</a:t>
            </a:r>
            <a:r>
              <a:rPr lang="en-US" dirty="0"/>
              <a:t>/kg/day. </a:t>
            </a:r>
            <a:endParaRPr lang="en-US" dirty="0" smtClean="0"/>
          </a:p>
          <a:p>
            <a:pPr algn="l" rtl="0"/>
            <a:r>
              <a:rPr lang="en-US" dirty="0" smtClean="0"/>
              <a:t> </a:t>
            </a:r>
            <a:r>
              <a:rPr lang="en-US" dirty="0"/>
              <a:t>Water: 30ml/kg/day. </a:t>
            </a:r>
            <a:endParaRPr lang="en-US" dirty="0" smtClean="0"/>
          </a:p>
          <a:p>
            <a:pPr algn="l" rtl="0"/>
            <a:r>
              <a:rPr lang="en-US" dirty="0" smtClean="0"/>
              <a:t> </a:t>
            </a:r>
            <a:r>
              <a:rPr lang="en-US" dirty="0"/>
              <a:t>CHO: 60%. </a:t>
            </a:r>
            <a:endParaRPr lang="en-US" dirty="0" smtClean="0"/>
          </a:p>
          <a:p>
            <a:pPr algn="l" rtl="0"/>
            <a:r>
              <a:rPr lang="en-US" dirty="0" smtClean="0"/>
              <a:t> </a:t>
            </a:r>
            <a:r>
              <a:rPr lang="en-US" dirty="0"/>
              <a:t>Fat: 40%. </a:t>
            </a:r>
            <a:endParaRPr lang="en-US" dirty="0" smtClean="0"/>
          </a:p>
          <a:p>
            <a:pPr algn="l" rtl="0"/>
            <a:r>
              <a:rPr lang="en-US" dirty="0" smtClean="0"/>
              <a:t> </a:t>
            </a:r>
            <a:r>
              <a:rPr lang="en-US" dirty="0" err="1"/>
              <a:t>Ptn</a:t>
            </a:r>
            <a:r>
              <a:rPr lang="en-US" dirty="0"/>
              <a:t> 1.2-1.5gm/kg/day. </a:t>
            </a:r>
            <a:endParaRPr lang="en-US" dirty="0" smtClean="0"/>
          </a:p>
          <a:p>
            <a:pPr algn="l" rtl="0"/>
            <a:r>
              <a:rPr lang="en-US" dirty="0" smtClean="0"/>
              <a:t> </a:t>
            </a:r>
            <a:r>
              <a:rPr lang="en-US" dirty="0"/>
              <a:t>Na:1meq/kg/day </a:t>
            </a:r>
            <a:endParaRPr lang="en-US" dirty="0" smtClean="0"/>
          </a:p>
          <a:p>
            <a:pPr algn="l" rtl="0"/>
            <a:r>
              <a:rPr lang="en-US" dirty="0" smtClean="0"/>
              <a:t> </a:t>
            </a:r>
            <a:r>
              <a:rPr lang="en-US" dirty="0"/>
              <a:t>K:2meq/kg/day</a:t>
            </a:r>
          </a:p>
        </p:txBody>
      </p:sp>
    </p:spTree>
    <p:extLst>
      <p:ext uri="{BB962C8B-B14F-4D97-AF65-F5344CB8AC3E}">
        <p14:creationId xmlns:p14="http://schemas.microsoft.com/office/powerpoint/2010/main" val="14800109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130</TotalTime>
  <Words>678</Words>
  <Application>Microsoft Office PowerPoint</Application>
  <PresentationFormat>عرض على الشاشة (3:4)‏</PresentationFormat>
  <Paragraphs>83</Paragraphs>
  <Slides>13</Slides>
  <Notes>0</Notes>
  <HiddenSlides>0</HiddenSlides>
  <MMClips>0</MMClips>
  <ScaleCrop>false</ScaleCrop>
  <HeadingPairs>
    <vt:vector size="4" baseType="variant">
      <vt:variant>
        <vt:lpstr>نسق</vt:lpstr>
      </vt:variant>
      <vt:variant>
        <vt:i4>1</vt:i4>
      </vt:variant>
      <vt:variant>
        <vt:lpstr>عناوين الشرائح</vt:lpstr>
      </vt:variant>
      <vt:variant>
        <vt:i4>13</vt:i4>
      </vt:variant>
    </vt:vector>
  </HeadingPairs>
  <TitlesOfParts>
    <vt:vector size="14" baseType="lpstr">
      <vt:lpstr>تدفق</vt:lpstr>
      <vt:lpstr>ICU</vt:lpstr>
      <vt:lpstr>عرض تقديمي في PowerPoint</vt:lpstr>
      <vt:lpstr>Introduction</vt:lpstr>
      <vt:lpstr>عرض تقديمي في PowerPoint</vt:lpstr>
      <vt:lpstr>Enteral nutrition(EN): </vt:lpstr>
      <vt:lpstr>Basic nutrients of EN</vt:lpstr>
      <vt:lpstr>عرض تقديمي في PowerPoint</vt:lpstr>
      <vt:lpstr>Parenteral nutrition(PN)</vt:lpstr>
      <vt:lpstr>Basic nutrients of PN</vt:lpstr>
      <vt:lpstr>Dosage calculation</vt:lpstr>
      <vt:lpstr>Indications</vt:lpstr>
      <vt:lpstr>Complications</vt:lpstr>
      <vt:lpstr>Monitoring for patients being given TPN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hp</dc:creator>
  <cp:lastModifiedBy>Maher</cp:lastModifiedBy>
  <cp:revision>12</cp:revision>
  <dcterms:created xsi:type="dcterms:W3CDTF">2023-02-09T21:46:08Z</dcterms:created>
  <dcterms:modified xsi:type="dcterms:W3CDTF">2023-11-14T14:11:24Z</dcterms:modified>
</cp:coreProperties>
</file>