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60" r:id="rId1"/>
  </p:sldMasterIdLst>
  <p:sldIdLst>
    <p:sldId id="281" r:id="rId2"/>
    <p:sldId id="286" r:id="rId3"/>
    <p:sldId id="287" r:id="rId4"/>
    <p:sldId id="288" r:id="rId5"/>
    <p:sldId id="289" r:id="rId6"/>
    <p:sldId id="290" r:id="rId7"/>
    <p:sldId id="291" r:id="rId8"/>
    <p:sldId id="292" r:id="rId9"/>
    <p:sldId id="293" r:id="rId10"/>
    <p:sldId id="294" r:id="rId11"/>
    <p:sldId id="295" r:id="rId12"/>
    <p:sldId id="296" r:id="rId13"/>
    <p:sldId id="300" r:id="rId14"/>
    <p:sldId id="297" r:id="rId15"/>
    <p:sldId id="298" r:id="rId16"/>
    <p:sldId id="301" r:id="rId17"/>
    <p:sldId id="302" r:id="rId18"/>
    <p:sldId id="299" r:id="rId19"/>
    <p:sldId id="303" r:id="rId20"/>
    <p:sldId id="285" r:id="rId21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565" autoAdjust="0"/>
  </p:normalViewPr>
  <p:slideViewPr>
    <p:cSldViewPr>
      <p:cViewPr>
        <p:scale>
          <a:sx n="90" d="100"/>
          <a:sy n="90" d="100"/>
        </p:scale>
        <p:origin x="-1234" y="-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2416" y="2514601"/>
            <a:ext cx="6600451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2416" y="4777380"/>
            <a:ext cx="6600451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09/04/1445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Freeform 8"/>
          <p:cNvSpPr/>
          <p:nvPr/>
        </p:nvSpPr>
        <p:spPr bwMode="auto">
          <a:xfrm>
            <a:off x="-31719" y="4321158"/>
            <a:ext cx="1395473" cy="781781"/>
          </a:xfrm>
          <a:custGeom>
            <a:avLst/>
            <a:gdLst/>
            <a:ahLst/>
            <a:cxnLst/>
            <a:rect l="l" t="t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23334" y="4529541"/>
            <a:ext cx="584978" cy="365125"/>
          </a:xfrm>
        </p:spPr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4672320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609600"/>
            <a:ext cx="6591985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09/04/1445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1474305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15972" y="3505200"/>
            <a:ext cx="5653888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09/04/1445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19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  <p:sp>
        <p:nvSpPr>
          <p:cNvPr id="14" name="TextBox 13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77905491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438401"/>
            <a:ext cx="6591985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09/04/1445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57744894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688292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688292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09/04/1445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2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  <p:sp>
        <p:nvSpPr>
          <p:cNvPr id="11" name="TextBox 10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5726748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6" y="627407"/>
            <a:ext cx="6591984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591985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09/04/1445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19768370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09/04/1445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1839713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8535" y="627406"/>
            <a:ext cx="1656132" cy="5283817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42416" y="627406"/>
            <a:ext cx="4716348" cy="528381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09/04/1445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3524653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128089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2133600"/>
            <a:ext cx="6591985" cy="377762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09/04/1445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7583375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074562"/>
            <a:ext cx="6591985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3581400"/>
            <a:ext cx="659198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09/04/1445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7295731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2416" y="2136706"/>
            <a:ext cx="3197531" cy="376739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7307" y="2136706"/>
            <a:ext cx="3197093" cy="376739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09/04/1445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9066225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5352" y="2226626"/>
            <a:ext cx="287459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2415" y="2802888"/>
            <a:ext cx="3197532" cy="3105703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6154" y="2223398"/>
            <a:ext cx="28732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33715" y="2799660"/>
            <a:ext cx="3195680" cy="3105703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09/04/1445</a:t>
            </a:fld>
            <a:endParaRPr lang="ar-S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1720222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09/04/1445</a:t>
            </a:fld>
            <a:endParaRPr lang="ar-S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8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2788629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09/04/1445</a:t>
            </a:fld>
            <a:endParaRPr lang="ar-S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2348523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46088"/>
            <a:ext cx="2629584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3494" y="446089"/>
            <a:ext cx="3790906" cy="5414963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1598613"/>
            <a:ext cx="2629584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09/04/1445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8121989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800600"/>
            <a:ext cx="6591985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2415" y="634965"/>
            <a:ext cx="6591985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367338"/>
            <a:ext cx="6591985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09/04/1445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6164385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/>
          <p:cNvGrpSpPr/>
          <p:nvPr/>
        </p:nvGrpSpPr>
        <p:grpSpPr>
          <a:xfrm>
            <a:off x="1" y="228600"/>
            <a:ext cx="1981200" cy="6638628"/>
            <a:chOff x="2487613" y="285750"/>
            <a:chExt cx="2428875" cy="5654676"/>
          </a:xfrm>
        </p:grpSpPr>
        <p:sp>
          <p:nvSpPr>
            <p:cNvPr id="37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8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9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0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1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2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3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4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5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6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7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8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49" name="Group 48"/>
          <p:cNvGrpSpPr/>
          <p:nvPr/>
        </p:nvGrpSpPr>
        <p:grpSpPr>
          <a:xfrm>
            <a:off x="20421" y="285"/>
            <a:ext cx="1952272" cy="6852968"/>
            <a:chOff x="6627813" y="195717"/>
            <a:chExt cx="1952625" cy="5678034"/>
          </a:xfrm>
        </p:grpSpPr>
        <p:sp>
          <p:nvSpPr>
            <p:cNvPr id="50" name="Freeform 27"/>
            <p:cNvSpPr/>
            <p:nvPr/>
          </p:nvSpPr>
          <p:spPr bwMode="auto">
            <a:xfrm>
              <a:off x="6627813" y="195717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1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2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3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4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5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6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7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8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9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0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1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62" name="Rectangle 61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2133600"/>
            <a:ext cx="6591985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72400" y="6135089"/>
            <a:ext cx="766380" cy="3701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8ABB09-4A1D-463E-8065-109CC2B7EFAA}" type="datetimeFigureOut">
              <a:rPr lang="ar-SA" smtClean="0"/>
              <a:t>09/04/1445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2415" y="6135809"/>
            <a:ext cx="57164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11228" y="787783"/>
            <a:ext cx="58497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8964613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187624" y="188640"/>
            <a:ext cx="6840760" cy="5644008"/>
          </a:xfrm>
        </p:spPr>
        <p:txBody>
          <a:bodyPr>
            <a:normAutofit/>
          </a:bodyPr>
          <a:lstStyle/>
          <a:p>
            <a:pPr algn="ctr"/>
            <a:r>
              <a:rPr lang="en-US" sz="2000" b="1" dirty="0" smtClean="0">
                <a:solidFill>
                  <a:schemeClr val="accent1">
                    <a:lumMod val="75000"/>
                  </a:schemeClr>
                </a:solidFill>
                <a:latin typeface="Andalus" pitchFamily="18" charset="-78"/>
                <a:cs typeface="Andalus" pitchFamily="18" charset="-78"/>
              </a:rPr>
              <a:t>University of Al-</a:t>
            </a:r>
            <a:r>
              <a:rPr lang="en-US" sz="2000" b="1" dirty="0" err="1" smtClean="0">
                <a:solidFill>
                  <a:schemeClr val="accent1">
                    <a:lumMod val="75000"/>
                  </a:schemeClr>
                </a:solidFill>
                <a:latin typeface="Andalus" pitchFamily="18" charset="-78"/>
                <a:cs typeface="Andalus" pitchFamily="18" charset="-78"/>
              </a:rPr>
              <a:t>Mustaqbal</a:t>
            </a:r>
            <a:r>
              <a:rPr lang="en-US" sz="2000" b="1" dirty="0" smtClean="0">
                <a:solidFill>
                  <a:schemeClr val="accent1">
                    <a:lumMod val="75000"/>
                  </a:schemeClr>
                </a:solidFill>
                <a:latin typeface="Andalus" pitchFamily="18" charset="-78"/>
                <a:cs typeface="Andalus" pitchFamily="18" charset="-78"/>
              </a:rPr>
              <a:t> / </a:t>
            </a:r>
            <a:r>
              <a:rPr lang="en-US" sz="2000" b="1" dirty="0">
                <a:solidFill>
                  <a:schemeClr val="accent1">
                    <a:lumMod val="75000"/>
                  </a:schemeClr>
                </a:solidFill>
                <a:latin typeface="Andalus" pitchFamily="18" charset="-78"/>
                <a:cs typeface="Andalus" pitchFamily="18" charset="-78"/>
              </a:rPr>
              <a:t>College of Nursing</a:t>
            </a:r>
          </a:p>
          <a:p>
            <a:pPr algn="ctr"/>
            <a:r>
              <a:rPr lang="en-US" sz="2000" b="1" dirty="0">
                <a:solidFill>
                  <a:schemeClr val="accent1">
                    <a:lumMod val="75000"/>
                  </a:schemeClr>
                </a:solidFill>
                <a:latin typeface="Andalus" pitchFamily="18" charset="-78"/>
                <a:cs typeface="Andalus" pitchFamily="18" charset="-78"/>
              </a:rPr>
              <a:t>Fourth Year </a:t>
            </a:r>
            <a:r>
              <a:rPr lang="en-US" sz="2000" b="1" dirty="0" smtClean="0">
                <a:solidFill>
                  <a:schemeClr val="accent1">
                    <a:lumMod val="75000"/>
                  </a:schemeClr>
                </a:solidFill>
                <a:latin typeface="Andalus" pitchFamily="18" charset="-78"/>
                <a:cs typeface="Andalus" pitchFamily="18" charset="-78"/>
              </a:rPr>
              <a:t>Students  / Family and Community </a:t>
            </a:r>
            <a:r>
              <a:rPr lang="en-US" sz="2000" b="1" dirty="0">
                <a:solidFill>
                  <a:schemeClr val="accent1">
                    <a:lumMod val="75000"/>
                  </a:schemeClr>
                </a:solidFill>
                <a:latin typeface="Andalus" pitchFamily="18" charset="-78"/>
                <a:cs typeface="Andalus" pitchFamily="18" charset="-78"/>
              </a:rPr>
              <a:t>Health Nursing</a:t>
            </a:r>
          </a:p>
          <a:p>
            <a:pPr algn="ctr"/>
            <a:r>
              <a:rPr lang="en-US" sz="2400" b="1" dirty="0" smtClean="0">
                <a:solidFill>
                  <a:schemeClr val="accent1">
                    <a:lumMod val="75000"/>
                  </a:schemeClr>
                </a:solidFill>
                <a:latin typeface="Andalus" pitchFamily="18" charset="-78"/>
                <a:cs typeface="Andalus" pitchFamily="18" charset="-78"/>
              </a:rPr>
              <a:t>Lecture 3</a:t>
            </a:r>
            <a:endParaRPr lang="en-US" sz="2400" b="1" dirty="0">
              <a:solidFill>
                <a:schemeClr val="accent1">
                  <a:lumMod val="75000"/>
                </a:schemeClr>
              </a:solidFill>
              <a:latin typeface="Andalus" pitchFamily="18" charset="-78"/>
              <a:cs typeface="Andalus" pitchFamily="18" charset="-78"/>
            </a:endParaRPr>
          </a:p>
          <a:p>
            <a:pPr algn="ctr"/>
            <a:r>
              <a:rPr lang="en-US" sz="2400" b="1" dirty="0" smtClean="0">
                <a:solidFill>
                  <a:schemeClr val="accent1">
                    <a:lumMod val="75000"/>
                  </a:schemeClr>
                </a:solidFill>
                <a:latin typeface="Andalus" pitchFamily="18" charset="-78"/>
                <a:cs typeface="Andalus" pitchFamily="18" charset="-78"/>
              </a:rPr>
              <a:t>Community Assessment</a:t>
            </a:r>
          </a:p>
          <a:p>
            <a:pPr algn="ctr"/>
            <a:endParaRPr lang="en-US" sz="3600" b="1" dirty="0">
              <a:latin typeface="Andalus" pitchFamily="18" charset="-78"/>
              <a:cs typeface="Andalus" pitchFamily="18" charset="-78"/>
            </a:endParaRPr>
          </a:p>
        </p:txBody>
      </p:sp>
      <p:pic>
        <p:nvPicPr>
          <p:cNvPr id="2" name="صورة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3608" y="1988840"/>
            <a:ext cx="7272808" cy="48691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68489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259632" y="476672"/>
            <a:ext cx="7274768" cy="1424906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rgbClr val="00B050"/>
                </a:solidFill>
                <a:latin typeface="Andalus" pitchFamily="18" charset="-78"/>
                <a:cs typeface="Andalus" pitchFamily="18" charset="-78"/>
              </a:rPr>
              <a:t>3. Community </a:t>
            </a:r>
            <a:r>
              <a:rPr lang="en-US" b="1" dirty="0" smtClean="0">
                <a:solidFill>
                  <a:srgbClr val="00B050"/>
                </a:solidFill>
                <a:latin typeface="Andalus" pitchFamily="18" charset="-78"/>
                <a:cs typeface="Andalus" pitchFamily="18" charset="-78"/>
              </a:rPr>
              <a:t>Needs </a:t>
            </a:r>
            <a:r>
              <a:rPr lang="en-US" b="1" dirty="0">
                <a:solidFill>
                  <a:srgbClr val="00B050"/>
                </a:solidFill>
                <a:latin typeface="Andalus" pitchFamily="18" charset="-78"/>
                <a:cs typeface="Andalus" pitchFamily="18" charset="-78"/>
              </a:rPr>
              <a:t>A</a:t>
            </a:r>
            <a:r>
              <a:rPr lang="en-US" b="1" dirty="0" smtClean="0">
                <a:solidFill>
                  <a:srgbClr val="00B050"/>
                </a:solidFill>
                <a:latin typeface="Andalus" pitchFamily="18" charset="-78"/>
                <a:cs typeface="Andalus" pitchFamily="18" charset="-78"/>
              </a:rPr>
              <a:t>ssessment III</a:t>
            </a:r>
            <a:endParaRPr lang="en-US" b="1" dirty="0">
              <a:solidFill>
                <a:srgbClr val="00B050"/>
              </a:solidFill>
              <a:latin typeface="Andalus" pitchFamily="18" charset="-78"/>
              <a:cs typeface="Andalus" pitchFamily="18" charset="-78"/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1187624" y="1412776"/>
            <a:ext cx="7346777" cy="4498446"/>
          </a:xfrm>
        </p:spPr>
        <p:txBody>
          <a:bodyPr>
            <a:normAutofit/>
          </a:bodyPr>
          <a:lstStyle/>
          <a:p>
            <a:r>
              <a:rPr lang="en-US" sz="2800" b="1" dirty="0">
                <a:solidFill>
                  <a:schemeClr val="accent6">
                    <a:lumMod val="50000"/>
                  </a:schemeClr>
                </a:solidFill>
                <a:latin typeface="Andalus" pitchFamily="18" charset="-78"/>
                <a:cs typeface="Andalus" pitchFamily="18" charset="-78"/>
              </a:rPr>
              <a:t>This final type of needs assessment is </a:t>
            </a:r>
            <a:r>
              <a:rPr lang="en-US" sz="2800" b="1" dirty="0">
                <a:solidFill>
                  <a:srgbClr val="C00000"/>
                </a:solidFill>
                <a:latin typeface="Andalus" pitchFamily="18" charset="-78"/>
                <a:cs typeface="Andalus" pitchFamily="18" charset="-78"/>
              </a:rPr>
              <a:t>based within an organization </a:t>
            </a:r>
            <a:r>
              <a:rPr lang="en-US" sz="2800" b="1" dirty="0">
                <a:solidFill>
                  <a:schemeClr val="accent4">
                    <a:lumMod val="50000"/>
                  </a:schemeClr>
                </a:solidFill>
                <a:latin typeface="Andalus" pitchFamily="18" charset="-78"/>
                <a:cs typeface="Andalus" pitchFamily="18" charset="-78"/>
              </a:rPr>
              <a:t>which either serves the community</a:t>
            </a:r>
            <a:r>
              <a:rPr lang="en-US" sz="2800" b="1" dirty="0">
                <a:solidFill>
                  <a:srgbClr val="C00000"/>
                </a:solidFill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b="1" dirty="0">
                <a:solidFill>
                  <a:schemeClr val="accent6">
                    <a:lumMod val="50000"/>
                  </a:schemeClr>
                </a:solidFill>
                <a:latin typeface="Andalus" pitchFamily="18" charset="-78"/>
                <a:cs typeface="Andalus" pitchFamily="18" charset="-78"/>
              </a:rPr>
              <a:t>at large, </a:t>
            </a:r>
            <a:r>
              <a:rPr lang="en-US" sz="2800" b="1" dirty="0" smtClean="0">
                <a:solidFill>
                  <a:schemeClr val="accent6">
                    <a:lumMod val="50000"/>
                  </a:schemeClr>
                </a:solidFill>
                <a:latin typeface="Andalus" pitchFamily="18" charset="-78"/>
                <a:cs typeface="Andalus" pitchFamily="18" charset="-78"/>
              </a:rPr>
              <a:t>or is </a:t>
            </a:r>
            <a:r>
              <a:rPr lang="en-US" sz="2800" b="1" dirty="0">
                <a:solidFill>
                  <a:schemeClr val="accent6">
                    <a:lumMod val="50000"/>
                  </a:schemeClr>
                </a:solidFill>
                <a:latin typeface="Andalus" pitchFamily="18" charset="-78"/>
                <a:cs typeface="Andalus" pitchFamily="18" charset="-78"/>
              </a:rPr>
              <a:t>currently addressing a need </a:t>
            </a:r>
            <a:r>
              <a:rPr lang="en-US" sz="2800" b="1" dirty="0" smtClean="0">
                <a:solidFill>
                  <a:schemeClr val="accent6">
                    <a:lumMod val="50000"/>
                  </a:schemeClr>
                </a:solidFill>
                <a:latin typeface="Andalus" pitchFamily="18" charset="-78"/>
                <a:cs typeface="Andalus" pitchFamily="18" charset="-78"/>
              </a:rPr>
              <a:t>(problem) within </a:t>
            </a:r>
            <a:r>
              <a:rPr lang="en-US" sz="2800" b="1" dirty="0">
                <a:solidFill>
                  <a:schemeClr val="accent6">
                    <a:lumMod val="50000"/>
                  </a:schemeClr>
                </a:solidFill>
                <a:latin typeface="Andalus" pitchFamily="18" charset="-78"/>
                <a:cs typeface="Andalus" pitchFamily="18" charset="-78"/>
              </a:rPr>
              <a:t>the community, or is dedicated to an under-served population within the community. </a:t>
            </a:r>
            <a:endParaRPr lang="en-US" sz="2800" b="1" dirty="0" smtClean="0">
              <a:solidFill>
                <a:schemeClr val="accent6">
                  <a:lumMod val="50000"/>
                </a:schemeClr>
              </a:solidFill>
              <a:latin typeface="Andalus" pitchFamily="18" charset="-78"/>
              <a:cs typeface="Andalus" pitchFamily="18" charset="-78"/>
            </a:endParaRPr>
          </a:p>
          <a:p>
            <a:r>
              <a:rPr lang="en-US" sz="2800" b="1" dirty="0" smtClean="0">
                <a:solidFill>
                  <a:schemeClr val="accent6">
                    <a:lumMod val="50000"/>
                  </a:schemeClr>
                </a:solidFill>
                <a:latin typeface="Andalus" pitchFamily="18" charset="-78"/>
                <a:cs typeface="Andalus" pitchFamily="18" charset="-78"/>
              </a:rPr>
              <a:t>This </a:t>
            </a:r>
            <a:r>
              <a:rPr lang="en-US" sz="2800" b="1" dirty="0">
                <a:solidFill>
                  <a:schemeClr val="accent6">
                    <a:lumMod val="50000"/>
                  </a:schemeClr>
                </a:solidFill>
                <a:latin typeface="Andalus" pitchFamily="18" charset="-78"/>
                <a:cs typeface="Andalus" pitchFamily="18" charset="-78"/>
              </a:rPr>
              <a:t>type of needs assessment centers around </a:t>
            </a:r>
            <a:r>
              <a:rPr lang="en-US" sz="2800" b="1" u="sng" dirty="0">
                <a:solidFill>
                  <a:srgbClr val="C00000"/>
                </a:solidFill>
                <a:latin typeface="Andalus" pitchFamily="18" charset="-78"/>
                <a:cs typeface="Andalus" pitchFamily="18" charset="-78"/>
              </a:rPr>
              <a:t>improving the efficiency or effectiveness of such organizations</a:t>
            </a:r>
            <a:r>
              <a:rPr lang="en-US" sz="2800" b="1" dirty="0">
                <a:solidFill>
                  <a:srgbClr val="C00000"/>
                </a:solidFill>
                <a:latin typeface="Andalus" pitchFamily="18" charset="-78"/>
                <a:cs typeface="Andalus" pitchFamily="18" charset="-78"/>
              </a:rPr>
              <a:t>.</a:t>
            </a:r>
          </a:p>
          <a:p>
            <a:endParaRPr lang="en-US" sz="2800" dirty="0">
              <a:latin typeface="Andalus" pitchFamily="18" charset="-78"/>
              <a:cs typeface="Andalus" pitchFamily="18" charset="-78"/>
            </a:endParaRPr>
          </a:p>
          <a:p>
            <a:endParaRPr lang="en-US" sz="2800" dirty="0">
              <a:latin typeface="Andalus" pitchFamily="18" charset="-78"/>
              <a:cs typeface="Andalus" pitchFamily="18" charset="-78"/>
            </a:endParaRP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7352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259632" y="548680"/>
            <a:ext cx="7848872" cy="1656184"/>
          </a:xfrm>
        </p:spPr>
        <p:txBody>
          <a:bodyPr>
            <a:normAutofit/>
          </a:bodyPr>
          <a:lstStyle/>
          <a:p>
            <a:r>
              <a:rPr lang="en-US" b="1" u="sng" dirty="0">
                <a:solidFill>
                  <a:srgbClr val="FF0000"/>
                </a:solidFill>
                <a:latin typeface="Andalus" pitchFamily="18" charset="-78"/>
                <a:cs typeface="Andalus" pitchFamily="18" charset="-78"/>
              </a:rPr>
              <a:t>Types</a:t>
            </a:r>
            <a:r>
              <a:rPr lang="en-US" b="1" dirty="0">
                <a:solidFill>
                  <a:srgbClr val="FF0000"/>
                </a:solidFill>
                <a:latin typeface="Andalus" pitchFamily="18" charset="-78"/>
                <a:cs typeface="Andalus" pitchFamily="18" charset="-78"/>
              </a:rPr>
              <a:t> of Community Health Assessment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1331640" y="1412776"/>
            <a:ext cx="7632847" cy="5112568"/>
          </a:xfrm>
        </p:spPr>
        <p:txBody>
          <a:bodyPr>
            <a:normAutofit/>
          </a:bodyPr>
          <a:lstStyle/>
          <a:p>
            <a:r>
              <a:rPr lang="en-US" sz="2800" b="1" dirty="0">
                <a:solidFill>
                  <a:srgbClr val="0070C0"/>
                </a:solidFill>
                <a:latin typeface="Andalus" pitchFamily="18" charset="-78"/>
                <a:cs typeface="Andalus" pitchFamily="18" charset="-78"/>
              </a:rPr>
              <a:t>1. Familiarization or Windshield </a:t>
            </a:r>
            <a:r>
              <a:rPr lang="en-US" sz="2800" b="1" dirty="0" smtClean="0">
                <a:solidFill>
                  <a:srgbClr val="0070C0"/>
                </a:solidFill>
                <a:latin typeface="Andalus" pitchFamily="18" charset="-78"/>
                <a:cs typeface="Andalus" pitchFamily="18" charset="-78"/>
              </a:rPr>
              <a:t>Survey</a:t>
            </a:r>
            <a:endParaRPr lang="en-US" sz="2800" b="1" dirty="0">
              <a:solidFill>
                <a:srgbClr val="0070C0"/>
              </a:solidFill>
              <a:latin typeface="Andalus" pitchFamily="18" charset="-78"/>
              <a:cs typeface="Andalus" pitchFamily="18" charset="-78"/>
            </a:endParaRPr>
          </a:p>
          <a:p>
            <a:pPr marL="0" indent="0">
              <a:buNone/>
            </a:pPr>
            <a:r>
              <a:rPr lang="en-US" sz="2400" b="1" dirty="0">
                <a:latin typeface="Andalus" pitchFamily="18" charset="-78"/>
                <a:cs typeface="Andalus" pitchFamily="18" charset="-78"/>
              </a:rPr>
              <a:t>It involves studying data already available on a community, then gathering a certain amount of </a:t>
            </a:r>
            <a:r>
              <a:rPr lang="en-US" sz="2400" b="1" u="sng" dirty="0">
                <a:latin typeface="Andalus" pitchFamily="18" charset="-78"/>
                <a:cs typeface="Andalus" pitchFamily="18" charset="-78"/>
              </a:rPr>
              <a:t>firsthand data </a:t>
            </a:r>
            <a:r>
              <a:rPr lang="en-US" sz="2400" b="1" dirty="0">
                <a:latin typeface="Andalus" pitchFamily="18" charset="-78"/>
                <a:cs typeface="Andalus" pitchFamily="18" charset="-78"/>
              </a:rPr>
              <a:t>in order to gain a working knowledge of the community. Nurses drive (</a:t>
            </a:r>
            <a:r>
              <a:rPr lang="en-US" sz="2400" b="1" dirty="0" smtClean="0">
                <a:latin typeface="Andalus" pitchFamily="18" charset="-78"/>
                <a:cs typeface="Andalus" pitchFamily="18" charset="-78"/>
              </a:rPr>
              <a:t>or walk</a:t>
            </a:r>
            <a:r>
              <a:rPr lang="en-US" sz="2400" b="1" dirty="0">
                <a:latin typeface="Andalus" pitchFamily="18" charset="-78"/>
                <a:cs typeface="Andalus" pitchFamily="18" charset="-78"/>
              </a:rPr>
              <a:t>) around the community of interest; find health, social, and governmental services; obtain literature.</a:t>
            </a:r>
          </a:p>
          <a:p>
            <a:r>
              <a:rPr lang="en-US" sz="2800" b="1" dirty="0">
                <a:solidFill>
                  <a:srgbClr val="0070C0"/>
                </a:solidFill>
                <a:latin typeface="Andalus" pitchFamily="18" charset="-78"/>
                <a:cs typeface="Andalus" pitchFamily="18" charset="-78"/>
              </a:rPr>
              <a:t>2. Problem-Oriented </a:t>
            </a:r>
            <a:r>
              <a:rPr lang="en-US" sz="2800" b="1" dirty="0" smtClean="0">
                <a:solidFill>
                  <a:srgbClr val="0070C0"/>
                </a:solidFill>
                <a:latin typeface="Andalus" pitchFamily="18" charset="-78"/>
                <a:cs typeface="Andalus" pitchFamily="18" charset="-78"/>
              </a:rPr>
              <a:t>Assessment</a:t>
            </a:r>
            <a:endParaRPr lang="en-US" sz="2800" b="1" dirty="0">
              <a:solidFill>
                <a:srgbClr val="0070C0"/>
              </a:solidFill>
              <a:latin typeface="Andalus" pitchFamily="18" charset="-78"/>
              <a:cs typeface="Andalus" pitchFamily="18" charset="-78"/>
            </a:endParaRPr>
          </a:p>
          <a:p>
            <a:pPr marL="0" indent="0">
              <a:buNone/>
            </a:pPr>
            <a:r>
              <a:rPr lang="en-US" sz="2400" b="1" dirty="0">
                <a:latin typeface="Andalus" pitchFamily="18" charset="-78"/>
                <a:cs typeface="Andalus" pitchFamily="18" charset="-78"/>
              </a:rPr>
              <a:t>It begins with a single and assesses the community </a:t>
            </a:r>
            <a:r>
              <a:rPr lang="en-US" sz="2400" b="1" u="sng" dirty="0">
                <a:latin typeface="Andalus" pitchFamily="18" charset="-78"/>
                <a:cs typeface="Andalus" pitchFamily="18" charset="-78"/>
              </a:rPr>
              <a:t>in terms of that problem</a:t>
            </a:r>
            <a:r>
              <a:rPr lang="en-US" sz="2400" b="1" u="sng" dirty="0" smtClean="0">
                <a:latin typeface="Andalus" pitchFamily="18" charset="-78"/>
                <a:cs typeface="Andalus" pitchFamily="18" charset="-78"/>
              </a:rPr>
              <a:t>.</a:t>
            </a:r>
            <a:endParaRPr lang="en-US" sz="2400" b="1" u="sng" dirty="0">
              <a:latin typeface="Andalus" pitchFamily="18" charset="-78"/>
              <a:cs typeface="Andalus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688876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547664" y="404664"/>
            <a:ext cx="6589199" cy="2432165"/>
          </a:xfrm>
        </p:spPr>
        <p:txBody>
          <a:bodyPr>
            <a:normAutofit/>
          </a:bodyPr>
          <a:lstStyle/>
          <a:p>
            <a:r>
              <a:rPr lang="en-US" sz="4000" b="1" dirty="0" smtClean="0">
                <a:latin typeface="Andalus" pitchFamily="18" charset="-78"/>
                <a:cs typeface="Andalus" pitchFamily="18" charset="-78"/>
              </a:rPr>
              <a:t>Cont..</a:t>
            </a:r>
            <a:endParaRPr lang="en-US" sz="4000" b="1" dirty="0">
              <a:latin typeface="Andalus" pitchFamily="18" charset="-78"/>
              <a:cs typeface="Andalus" pitchFamily="18" charset="-78"/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1115616" y="1124744"/>
            <a:ext cx="7418785" cy="4786478"/>
          </a:xfrm>
        </p:spPr>
        <p:txBody>
          <a:bodyPr>
            <a:normAutofit/>
          </a:bodyPr>
          <a:lstStyle/>
          <a:p>
            <a:r>
              <a:rPr lang="en-US" sz="2800" b="1" dirty="0">
                <a:solidFill>
                  <a:srgbClr val="0070C0"/>
                </a:solidFill>
                <a:latin typeface="Andalus" pitchFamily="18" charset="-78"/>
                <a:cs typeface="Andalus" pitchFamily="18" charset="-78"/>
              </a:rPr>
              <a:t>3. Community Subsystem </a:t>
            </a:r>
            <a:r>
              <a:rPr lang="en-US" sz="2800" b="1" dirty="0" smtClean="0">
                <a:solidFill>
                  <a:srgbClr val="0070C0"/>
                </a:solidFill>
                <a:latin typeface="Andalus" pitchFamily="18" charset="-78"/>
                <a:cs typeface="Andalus" pitchFamily="18" charset="-78"/>
              </a:rPr>
              <a:t>Assessment</a:t>
            </a:r>
            <a:endParaRPr lang="en-US" sz="2800" b="1" dirty="0">
              <a:solidFill>
                <a:srgbClr val="0070C0"/>
              </a:solidFill>
              <a:latin typeface="Andalus" pitchFamily="18" charset="-78"/>
              <a:cs typeface="Andalus" pitchFamily="18" charset="-78"/>
            </a:endParaRPr>
          </a:p>
          <a:p>
            <a:pPr marL="0" indent="0">
              <a:buNone/>
            </a:pPr>
            <a:r>
              <a:rPr lang="en-US" sz="2400" b="1" dirty="0">
                <a:solidFill>
                  <a:schemeClr val="accent1"/>
                </a:solidFill>
                <a:latin typeface="Andalus" pitchFamily="18" charset="-78"/>
                <a:cs typeface="Andalus" pitchFamily="18" charset="-78"/>
              </a:rPr>
              <a:t>In community subsystem assessment, the </a:t>
            </a:r>
            <a:r>
              <a:rPr lang="en-US" sz="2400" b="1" u="sng" dirty="0">
                <a:solidFill>
                  <a:schemeClr val="accent1"/>
                </a:solidFill>
                <a:latin typeface="Andalus" pitchFamily="18" charset="-78"/>
                <a:cs typeface="Andalus" pitchFamily="18" charset="-78"/>
              </a:rPr>
              <a:t>CHN focuses on a single dimension of community life </a:t>
            </a:r>
            <a:r>
              <a:rPr lang="en-US" sz="2400" b="1" dirty="0">
                <a:solidFill>
                  <a:schemeClr val="accent1"/>
                </a:solidFill>
                <a:latin typeface="Andalus" pitchFamily="18" charset="-78"/>
                <a:cs typeface="Andalus" pitchFamily="18" charset="-78"/>
              </a:rPr>
              <a:t>(e.g., the nurse might decide to survey churches and religious organizations to discover their roles in the community). </a:t>
            </a:r>
          </a:p>
          <a:p>
            <a:r>
              <a:rPr lang="en-US" sz="2800" b="1" dirty="0">
                <a:solidFill>
                  <a:srgbClr val="0070C0"/>
                </a:solidFill>
                <a:latin typeface="Andalus" pitchFamily="18" charset="-78"/>
                <a:cs typeface="Andalus" pitchFamily="18" charset="-78"/>
              </a:rPr>
              <a:t>4. Comprehensive </a:t>
            </a:r>
            <a:r>
              <a:rPr lang="en-US" sz="2800" b="1" dirty="0" smtClean="0">
                <a:solidFill>
                  <a:srgbClr val="0070C0"/>
                </a:solidFill>
                <a:latin typeface="Andalus" pitchFamily="18" charset="-78"/>
                <a:cs typeface="Andalus" pitchFamily="18" charset="-78"/>
              </a:rPr>
              <a:t>Assessment</a:t>
            </a:r>
            <a:endParaRPr lang="en-US" sz="2800" b="1" dirty="0">
              <a:solidFill>
                <a:srgbClr val="0070C0"/>
              </a:solidFill>
              <a:latin typeface="Andalus" pitchFamily="18" charset="-78"/>
              <a:cs typeface="Andalus" pitchFamily="18" charset="-78"/>
            </a:endParaRPr>
          </a:p>
          <a:p>
            <a:pPr marL="0" indent="0">
              <a:buNone/>
            </a:pPr>
            <a:r>
              <a:rPr lang="en-US" sz="2400" b="1" dirty="0">
                <a:solidFill>
                  <a:schemeClr val="accent1"/>
                </a:solidFill>
                <a:latin typeface="Andalus" pitchFamily="18" charset="-78"/>
                <a:cs typeface="Andalus" pitchFamily="18" charset="-78"/>
              </a:rPr>
              <a:t>It seeks to </a:t>
            </a:r>
            <a:r>
              <a:rPr lang="en-US" sz="2400" b="1" u="sng" dirty="0">
                <a:solidFill>
                  <a:schemeClr val="accent1"/>
                </a:solidFill>
                <a:latin typeface="Andalus" pitchFamily="18" charset="-78"/>
                <a:cs typeface="Andalus" pitchFamily="18" charset="-78"/>
              </a:rPr>
              <a:t>discover </a:t>
            </a:r>
            <a:r>
              <a:rPr lang="en-US" sz="2400" b="1" u="sng" dirty="0">
                <a:solidFill>
                  <a:srgbClr val="0070C0"/>
                </a:solidFill>
                <a:latin typeface="Andalus" pitchFamily="18" charset="-78"/>
                <a:cs typeface="Andalus" pitchFamily="18" charset="-78"/>
              </a:rPr>
              <a:t>A</a:t>
            </a:r>
            <a:r>
              <a:rPr lang="en-US" sz="2400" b="1" u="sng" dirty="0" smtClean="0">
                <a:solidFill>
                  <a:srgbClr val="0070C0"/>
                </a:solidFill>
                <a:latin typeface="Andalus" pitchFamily="18" charset="-78"/>
                <a:cs typeface="Andalus" pitchFamily="18" charset="-78"/>
              </a:rPr>
              <a:t>ll </a:t>
            </a:r>
            <a:r>
              <a:rPr lang="en-US" sz="2400" b="1" u="sng" dirty="0">
                <a:solidFill>
                  <a:schemeClr val="accent1"/>
                </a:solidFill>
                <a:latin typeface="Andalus" pitchFamily="18" charset="-78"/>
                <a:cs typeface="Andalus" pitchFamily="18" charset="-78"/>
              </a:rPr>
              <a:t>relevant community health information. </a:t>
            </a:r>
            <a:r>
              <a:rPr lang="en-US" sz="2400" b="1" dirty="0">
                <a:solidFill>
                  <a:schemeClr val="accent1"/>
                </a:solidFill>
                <a:latin typeface="Andalus" pitchFamily="18" charset="-78"/>
                <a:cs typeface="Andalus" pitchFamily="18" charset="-78"/>
              </a:rPr>
              <a:t>It begins with a review of existing studies and all the data presently available on the community .</a:t>
            </a:r>
          </a:p>
          <a:p>
            <a:pPr marL="0" indent="0">
              <a:buNone/>
            </a:pPr>
            <a:r>
              <a:rPr lang="en-US" sz="2400" b="1" dirty="0">
                <a:solidFill>
                  <a:schemeClr val="accent1"/>
                </a:solidFill>
                <a:latin typeface="Andalus" pitchFamily="18" charset="-78"/>
                <a:cs typeface="Andalus" pitchFamily="18" charset="-78"/>
              </a:rPr>
              <a:t>A survey </a:t>
            </a:r>
            <a:r>
              <a:rPr lang="en-US" sz="2400" b="1" u="sng" dirty="0">
                <a:solidFill>
                  <a:schemeClr val="accent1"/>
                </a:solidFill>
                <a:latin typeface="Andalus" pitchFamily="18" charset="-78"/>
                <a:cs typeface="Andalus" pitchFamily="18" charset="-78"/>
              </a:rPr>
              <a:t>compiles all the demographic information on the population</a:t>
            </a:r>
            <a:r>
              <a:rPr lang="en-US" sz="2400" b="1" dirty="0">
                <a:solidFill>
                  <a:schemeClr val="accent1"/>
                </a:solidFill>
                <a:latin typeface="Andalus" pitchFamily="18" charset="-78"/>
                <a:cs typeface="Andalus" pitchFamily="18" charset="-78"/>
              </a:rPr>
              <a:t>, such as its size, density, and composition. </a:t>
            </a:r>
          </a:p>
          <a:p>
            <a:endParaRPr lang="en-US" sz="2400" b="1" dirty="0">
              <a:solidFill>
                <a:schemeClr val="accent1"/>
              </a:solidFill>
              <a:latin typeface="Andalus" pitchFamily="18" charset="-78"/>
              <a:cs typeface="Andalus" pitchFamily="18" charset="-78"/>
            </a:endParaRPr>
          </a:p>
          <a:p>
            <a:endParaRPr lang="en-US" sz="2000" dirty="0">
              <a:latin typeface="Andalus" pitchFamily="18" charset="-78"/>
              <a:cs typeface="Andalus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87334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2051720" y="-836712"/>
            <a:ext cx="6589199" cy="836712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827584" y="548680"/>
            <a:ext cx="8064896" cy="5362542"/>
          </a:xfrm>
        </p:spPr>
        <p:txBody>
          <a:bodyPr/>
          <a:lstStyle/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pPr marL="0" indent="0">
              <a:buNone/>
            </a:pPr>
            <a:r>
              <a:rPr lang="en-US" sz="4000" b="1" dirty="0" smtClean="0">
                <a:solidFill>
                  <a:srgbClr val="FF0000"/>
                </a:solidFill>
                <a:latin typeface="Andalus" pitchFamily="18" charset="-78"/>
                <a:cs typeface="Andalus" pitchFamily="18" charset="-78"/>
              </a:rPr>
              <a:t>Methods </a:t>
            </a:r>
            <a:r>
              <a:rPr lang="en-US" sz="4000" b="1" dirty="0">
                <a:solidFill>
                  <a:srgbClr val="FF0000"/>
                </a:solidFill>
                <a:latin typeface="Andalus" pitchFamily="18" charset="-78"/>
                <a:cs typeface="Andalus" pitchFamily="18" charset="-78"/>
              </a:rPr>
              <a:t>of Community Assessment </a:t>
            </a:r>
          </a:p>
        </p:txBody>
      </p:sp>
    </p:spTree>
    <p:extLst>
      <p:ext uri="{BB962C8B-B14F-4D97-AF65-F5344CB8AC3E}">
        <p14:creationId xmlns:p14="http://schemas.microsoft.com/office/powerpoint/2010/main" val="9188477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331641" y="624110"/>
            <a:ext cx="6048672" cy="1280890"/>
          </a:xfrm>
        </p:spPr>
        <p:txBody>
          <a:bodyPr>
            <a:normAutofit fontScale="90000"/>
          </a:bodyPr>
          <a:lstStyle/>
          <a:p>
            <a:r>
              <a:rPr lang="en-US" sz="5300" b="1" dirty="0">
                <a:solidFill>
                  <a:srgbClr val="00B050"/>
                </a:solidFill>
                <a:latin typeface="Andalus" pitchFamily="18" charset="-78"/>
                <a:cs typeface="Andalus" pitchFamily="18" charset="-78"/>
              </a:rPr>
              <a:t>1. Surveys</a:t>
            </a:r>
            <a:r>
              <a:rPr lang="en-US" dirty="0">
                <a:solidFill>
                  <a:srgbClr val="00B050"/>
                </a:solidFill>
              </a:rPr>
              <a:t/>
            </a:r>
            <a:br>
              <a:rPr lang="en-US" dirty="0">
                <a:solidFill>
                  <a:srgbClr val="00B050"/>
                </a:solidFill>
              </a:rPr>
            </a:br>
            <a:endParaRPr lang="en-US" dirty="0">
              <a:solidFill>
                <a:srgbClr val="00B050"/>
              </a:solidFill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1259633" y="1628800"/>
            <a:ext cx="7274768" cy="4282422"/>
          </a:xfrm>
        </p:spPr>
        <p:txBody>
          <a:bodyPr>
            <a:noAutofit/>
          </a:bodyPr>
          <a:lstStyle/>
          <a:p>
            <a:r>
              <a:rPr lang="en-US" sz="2800" b="1" dirty="0" smtClean="0">
                <a:solidFill>
                  <a:srgbClr val="C00000"/>
                </a:solidFill>
                <a:latin typeface="Andalus" pitchFamily="18" charset="-78"/>
                <a:cs typeface="Andalus" pitchFamily="18" charset="-78"/>
              </a:rPr>
              <a:t>A </a:t>
            </a:r>
            <a:r>
              <a:rPr lang="en-US" sz="2800" b="1" dirty="0">
                <a:solidFill>
                  <a:srgbClr val="C00000"/>
                </a:solidFill>
                <a:latin typeface="Andalus" pitchFamily="18" charset="-78"/>
                <a:cs typeface="Andalus" pitchFamily="18" charset="-78"/>
              </a:rPr>
              <a:t>survey is an assessment method in which a series of questions is used to collect data for analysis of specific group or area.</a:t>
            </a:r>
          </a:p>
          <a:p>
            <a:r>
              <a:rPr lang="en-US" sz="2800" b="1" dirty="0">
                <a:solidFill>
                  <a:srgbClr val="C00000"/>
                </a:solidFill>
                <a:latin typeface="Andalus" pitchFamily="18" charset="-78"/>
                <a:cs typeface="Andalus" pitchFamily="18" charset="-78"/>
              </a:rPr>
              <a:t>To plan and conduct community health surveys, the </a:t>
            </a:r>
            <a:r>
              <a:rPr lang="en-US" sz="2800" b="1" u="sng" dirty="0">
                <a:solidFill>
                  <a:srgbClr val="C00000"/>
                </a:solidFill>
                <a:latin typeface="Andalus" pitchFamily="18" charset="-78"/>
                <a:cs typeface="Andalus" pitchFamily="18" charset="-78"/>
              </a:rPr>
              <a:t>goal should be to determine the variables</a:t>
            </a:r>
            <a:r>
              <a:rPr lang="en-US" sz="2800" b="1" dirty="0">
                <a:solidFill>
                  <a:srgbClr val="C00000"/>
                </a:solidFill>
                <a:latin typeface="Andalus" pitchFamily="18" charset="-78"/>
                <a:cs typeface="Andalus" pitchFamily="18" charset="-78"/>
              </a:rPr>
              <a:t> (selected environmental, socio-economic, and behavioral conditions or needs) </a:t>
            </a:r>
            <a:r>
              <a:rPr lang="en-US" sz="2800" b="1" u="sng" dirty="0">
                <a:solidFill>
                  <a:srgbClr val="C00000"/>
                </a:solidFill>
                <a:latin typeface="Andalus" pitchFamily="18" charset="-78"/>
                <a:cs typeface="Andalus" pitchFamily="18" charset="-78"/>
              </a:rPr>
              <a:t>that affect a community ability to </a:t>
            </a:r>
            <a:r>
              <a:rPr lang="en-US" sz="2800" b="1" u="sng" dirty="0" smtClean="0">
                <a:solidFill>
                  <a:srgbClr val="C00000"/>
                </a:solidFill>
                <a:latin typeface="Andalus" pitchFamily="18" charset="-78"/>
                <a:cs typeface="Andalus" pitchFamily="18" charset="-78"/>
              </a:rPr>
              <a:t>control </a:t>
            </a:r>
            <a:r>
              <a:rPr lang="en-US" sz="2800" b="1" u="sng" dirty="0">
                <a:solidFill>
                  <a:srgbClr val="C00000"/>
                </a:solidFill>
                <a:latin typeface="Andalus" pitchFamily="18" charset="-78"/>
                <a:cs typeface="Andalus" pitchFamily="18" charset="-78"/>
              </a:rPr>
              <a:t>disease and promote wellness.</a:t>
            </a:r>
          </a:p>
          <a:p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34309090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99592" y="836712"/>
            <a:ext cx="7632847" cy="1068288"/>
          </a:xfrm>
        </p:spPr>
        <p:txBody>
          <a:bodyPr>
            <a:normAutofit/>
          </a:bodyPr>
          <a:lstStyle/>
          <a:p>
            <a:pPr algn="ctr"/>
            <a:r>
              <a:rPr lang="en-US" b="1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ndalus" pitchFamily="18" charset="-78"/>
                <a:cs typeface="Andalus" pitchFamily="18" charset="-78"/>
              </a:rPr>
              <a:t>2. Descriptive </a:t>
            </a:r>
            <a:r>
              <a:rPr lang="en-US" b="1" dirty="0">
                <a:solidFill>
                  <a:schemeClr val="accent1">
                    <a:lumMod val="60000"/>
                    <a:lumOff val="40000"/>
                  </a:schemeClr>
                </a:solidFill>
                <a:latin typeface="Andalus" pitchFamily="18" charset="-78"/>
                <a:cs typeface="Andalus" pitchFamily="18" charset="-78"/>
              </a:rPr>
              <a:t>Epidemiologic Studies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1331641" y="1628800"/>
            <a:ext cx="7202760" cy="428242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b="1" dirty="0">
                <a:solidFill>
                  <a:srgbClr val="7030A0"/>
                </a:solidFill>
              </a:rPr>
              <a:t>It examines the </a:t>
            </a:r>
            <a:r>
              <a:rPr lang="en-US" sz="2400" b="1" u="sng" dirty="0">
                <a:solidFill>
                  <a:srgbClr val="7030A0"/>
                </a:solidFill>
              </a:rPr>
              <a:t>amount and distribution of a disease</a:t>
            </a:r>
            <a:r>
              <a:rPr lang="en-US" sz="2400" b="1" dirty="0">
                <a:solidFill>
                  <a:srgbClr val="7030A0"/>
                </a:solidFill>
              </a:rPr>
              <a:t> or health condition </a:t>
            </a:r>
            <a:r>
              <a:rPr lang="en-US" sz="2400" b="1" u="sng" dirty="0">
                <a:solidFill>
                  <a:srgbClr val="7030A0"/>
                </a:solidFill>
              </a:rPr>
              <a:t>in a population </a:t>
            </a:r>
          </a:p>
          <a:p>
            <a:r>
              <a:rPr lang="en-US" sz="2400" b="1" dirty="0">
                <a:solidFill>
                  <a:srgbClr val="7030A0"/>
                </a:solidFill>
              </a:rPr>
              <a:t>B</a:t>
            </a:r>
            <a:r>
              <a:rPr lang="en-US" sz="2400" b="1" dirty="0" smtClean="0">
                <a:solidFill>
                  <a:srgbClr val="7030A0"/>
                </a:solidFill>
              </a:rPr>
              <a:t>y </a:t>
            </a:r>
            <a:r>
              <a:rPr lang="en-US" sz="2400" b="1" dirty="0">
                <a:solidFill>
                  <a:srgbClr val="7030A0"/>
                </a:solidFill>
              </a:rPr>
              <a:t>person </a:t>
            </a:r>
            <a:r>
              <a:rPr lang="en-US" sz="2400" b="1" u="sng" dirty="0">
                <a:solidFill>
                  <a:srgbClr val="7030A0"/>
                </a:solidFill>
              </a:rPr>
              <a:t>(Who is </a:t>
            </a:r>
            <a:r>
              <a:rPr lang="en-US" sz="2400" b="1" u="sng" dirty="0" smtClean="0">
                <a:solidFill>
                  <a:srgbClr val="7030A0"/>
                </a:solidFill>
              </a:rPr>
              <a:t>affected</a:t>
            </a:r>
            <a:r>
              <a:rPr lang="en-US" sz="2400" b="1" dirty="0" smtClean="0">
                <a:solidFill>
                  <a:srgbClr val="7030A0"/>
                </a:solidFill>
              </a:rPr>
              <a:t>),</a:t>
            </a:r>
            <a:endParaRPr lang="en-US" sz="2400" b="1" dirty="0">
              <a:solidFill>
                <a:srgbClr val="7030A0"/>
              </a:solidFill>
            </a:endParaRPr>
          </a:p>
          <a:p>
            <a:r>
              <a:rPr lang="en-US" sz="2400" b="1" dirty="0">
                <a:solidFill>
                  <a:srgbClr val="7030A0"/>
                </a:solidFill>
              </a:rPr>
              <a:t>B</a:t>
            </a:r>
            <a:r>
              <a:rPr lang="en-US" sz="2400" b="1" dirty="0" smtClean="0">
                <a:solidFill>
                  <a:srgbClr val="7030A0"/>
                </a:solidFill>
              </a:rPr>
              <a:t>y </a:t>
            </a:r>
            <a:r>
              <a:rPr lang="en-US" sz="2400" b="1" dirty="0">
                <a:solidFill>
                  <a:srgbClr val="7030A0"/>
                </a:solidFill>
              </a:rPr>
              <a:t>place (</a:t>
            </a:r>
            <a:r>
              <a:rPr lang="en-US" sz="2400" b="1" u="sng" dirty="0">
                <a:solidFill>
                  <a:srgbClr val="7030A0"/>
                </a:solidFill>
              </a:rPr>
              <a:t>Where does the condition </a:t>
            </a:r>
            <a:r>
              <a:rPr lang="en-US" sz="2400" b="1" u="sng" dirty="0" smtClean="0">
                <a:solidFill>
                  <a:srgbClr val="7030A0"/>
                </a:solidFill>
              </a:rPr>
              <a:t>occur</a:t>
            </a:r>
            <a:r>
              <a:rPr lang="en-US" sz="2400" b="1" dirty="0" smtClean="0">
                <a:solidFill>
                  <a:srgbClr val="7030A0"/>
                </a:solidFill>
              </a:rPr>
              <a:t>),</a:t>
            </a:r>
            <a:endParaRPr lang="en-US" sz="2400" b="1" dirty="0">
              <a:solidFill>
                <a:srgbClr val="7030A0"/>
              </a:solidFill>
            </a:endParaRPr>
          </a:p>
          <a:p>
            <a:r>
              <a:rPr lang="en-US" sz="2400" b="1" dirty="0">
                <a:solidFill>
                  <a:srgbClr val="7030A0"/>
                </a:solidFill>
              </a:rPr>
              <a:t>B</a:t>
            </a:r>
            <a:r>
              <a:rPr lang="en-US" sz="2400" b="1" dirty="0" smtClean="0">
                <a:solidFill>
                  <a:srgbClr val="7030A0"/>
                </a:solidFill>
              </a:rPr>
              <a:t>y </a:t>
            </a:r>
            <a:r>
              <a:rPr lang="en-US" sz="2400" b="1" dirty="0">
                <a:solidFill>
                  <a:srgbClr val="7030A0"/>
                </a:solidFill>
              </a:rPr>
              <a:t>time (</a:t>
            </a:r>
            <a:r>
              <a:rPr lang="en-US" sz="2400" b="1" u="sng" dirty="0">
                <a:solidFill>
                  <a:srgbClr val="7030A0"/>
                </a:solidFill>
              </a:rPr>
              <a:t>When do the cases </a:t>
            </a:r>
            <a:r>
              <a:rPr lang="en-US" sz="2400" b="1" u="sng" dirty="0" smtClean="0">
                <a:solidFill>
                  <a:srgbClr val="7030A0"/>
                </a:solidFill>
              </a:rPr>
              <a:t>occur</a:t>
            </a:r>
            <a:r>
              <a:rPr lang="en-US" sz="2400" b="1" dirty="0" smtClean="0">
                <a:solidFill>
                  <a:srgbClr val="7030A0"/>
                </a:solidFill>
              </a:rPr>
              <a:t>). </a:t>
            </a:r>
            <a:endParaRPr lang="en-US" sz="2400" b="1" dirty="0">
              <a:solidFill>
                <a:srgbClr val="7030A0"/>
              </a:solidFill>
            </a:endParaRPr>
          </a:p>
          <a:p>
            <a:pPr marL="0" indent="0">
              <a:buNone/>
            </a:pPr>
            <a:r>
              <a:rPr lang="en-US" sz="2400" b="1" dirty="0">
                <a:solidFill>
                  <a:srgbClr val="7030A0"/>
                </a:solidFill>
              </a:rPr>
              <a:t>They are useful for </a:t>
            </a:r>
            <a:r>
              <a:rPr lang="en-US" sz="2400" b="1" u="sng" dirty="0">
                <a:solidFill>
                  <a:srgbClr val="7030A0"/>
                </a:solidFill>
              </a:rPr>
              <a:t>suggesting </a:t>
            </a:r>
            <a:r>
              <a:rPr lang="en-US" sz="2400" b="1" u="sng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which individuals are at greatest risk </a:t>
            </a:r>
            <a:r>
              <a:rPr lang="en-US" sz="2400" b="1" u="sng" dirty="0">
                <a:solidFill>
                  <a:srgbClr val="7030A0"/>
                </a:solidFill>
              </a:rPr>
              <a:t>and </a:t>
            </a:r>
            <a:r>
              <a:rPr lang="en-US" sz="2400" b="1" u="sng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where</a:t>
            </a:r>
            <a:r>
              <a:rPr lang="en-US" sz="2400" b="1" u="sng" dirty="0">
                <a:solidFill>
                  <a:srgbClr val="7030A0"/>
                </a:solidFill>
              </a:rPr>
              <a:t> and </a:t>
            </a:r>
            <a:r>
              <a:rPr lang="en-US" sz="2400" b="1" u="sng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when the condition might occur</a:t>
            </a:r>
            <a:r>
              <a:rPr lang="en-US" sz="2400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. </a:t>
            </a:r>
            <a:endParaRPr lang="en-US" sz="2400" b="1" dirty="0" smtClean="0"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pPr marL="0" indent="0">
              <a:buNone/>
            </a:pPr>
            <a:r>
              <a:rPr lang="en-US" sz="2400" b="1" dirty="0" smtClean="0">
                <a:solidFill>
                  <a:srgbClr val="7030A0"/>
                </a:solidFill>
              </a:rPr>
              <a:t>They </a:t>
            </a:r>
            <a:r>
              <a:rPr lang="en-US" sz="2400" b="1" dirty="0">
                <a:solidFill>
                  <a:srgbClr val="7030A0"/>
                </a:solidFill>
              </a:rPr>
              <a:t>are useful for </a:t>
            </a:r>
            <a:r>
              <a:rPr lang="en-US" sz="2400" b="1" u="sng" dirty="0">
                <a:solidFill>
                  <a:srgbClr val="7030A0"/>
                </a:solidFill>
              </a:rPr>
              <a:t>health planning purposes</a:t>
            </a:r>
            <a:r>
              <a:rPr lang="en-US" sz="2400" b="1" dirty="0">
                <a:solidFill>
                  <a:srgbClr val="7030A0"/>
                </a:solidFill>
              </a:rPr>
              <a:t>. </a:t>
            </a:r>
          </a:p>
          <a:p>
            <a:endParaRPr lang="en-US" sz="2400" b="1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81618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55576" y="908720"/>
            <a:ext cx="7848871" cy="852264"/>
          </a:xfrm>
        </p:spPr>
        <p:txBody>
          <a:bodyPr>
            <a:noAutofit/>
          </a:bodyPr>
          <a:lstStyle/>
          <a:p>
            <a:pPr algn="ctr"/>
            <a:r>
              <a:rPr lang="en-US" b="1" dirty="0">
                <a:solidFill>
                  <a:srgbClr val="C00000"/>
                </a:solidFill>
                <a:latin typeface="Andalus" pitchFamily="18" charset="-78"/>
                <a:cs typeface="Andalus" pitchFamily="18" charset="-78"/>
              </a:rPr>
              <a:t>3. Community Forums or Town Hall </a:t>
            </a:r>
            <a:r>
              <a:rPr lang="en-US" b="1" dirty="0" smtClean="0">
                <a:solidFill>
                  <a:srgbClr val="C00000"/>
                </a:solidFill>
                <a:latin typeface="Andalus" pitchFamily="18" charset="-78"/>
                <a:cs typeface="Andalus" pitchFamily="18" charset="-78"/>
              </a:rPr>
              <a:t>Meetings</a:t>
            </a:r>
            <a:endParaRPr lang="en-US" b="1" dirty="0">
              <a:solidFill>
                <a:srgbClr val="C00000"/>
              </a:solidFill>
              <a:latin typeface="Andalus" pitchFamily="18" charset="-78"/>
              <a:cs typeface="Andalus" pitchFamily="18" charset="-78"/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1403648" y="2348880"/>
            <a:ext cx="7384073" cy="3489590"/>
          </a:xfrm>
        </p:spPr>
        <p:txBody>
          <a:bodyPr>
            <a:normAutofit/>
          </a:bodyPr>
          <a:lstStyle/>
          <a:p>
            <a:r>
              <a:rPr lang="en-US" sz="4000" b="1" dirty="0">
                <a:solidFill>
                  <a:srgbClr val="002060"/>
                </a:solidFill>
                <a:latin typeface="Andalus" pitchFamily="18" charset="-78"/>
                <a:cs typeface="Andalus" pitchFamily="18" charset="-78"/>
              </a:rPr>
              <a:t>It is a </a:t>
            </a:r>
            <a:r>
              <a:rPr lang="en-US" sz="4000" b="1" u="sng" dirty="0">
                <a:solidFill>
                  <a:srgbClr val="0070C0"/>
                </a:solidFill>
                <a:latin typeface="Andalus" pitchFamily="18" charset="-78"/>
                <a:cs typeface="Andalus" pitchFamily="18" charset="-78"/>
              </a:rPr>
              <a:t>qualitative</a:t>
            </a:r>
            <a:r>
              <a:rPr lang="en-US" sz="4000" b="1" dirty="0">
                <a:solidFill>
                  <a:srgbClr val="002060"/>
                </a:solidFill>
                <a:latin typeface="Andalus" pitchFamily="18" charset="-78"/>
                <a:cs typeface="Andalus" pitchFamily="18" charset="-78"/>
              </a:rPr>
              <a:t> assessment method designed to </a:t>
            </a:r>
            <a:r>
              <a:rPr lang="en-US" sz="4000" b="1" u="sng" dirty="0">
                <a:solidFill>
                  <a:srgbClr val="002060"/>
                </a:solidFill>
                <a:latin typeface="Andalus" pitchFamily="18" charset="-78"/>
                <a:cs typeface="Andalus" pitchFamily="18" charset="-78"/>
              </a:rPr>
              <a:t>obtain community opinions</a:t>
            </a:r>
            <a:r>
              <a:rPr lang="en-US" sz="3200" u="sng" dirty="0">
                <a:solidFill>
                  <a:srgbClr val="002060"/>
                </a:solidFill>
                <a:latin typeface="Andalus" pitchFamily="18" charset="-78"/>
                <a:cs typeface="Andalus" pitchFamily="18" charset="-78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3277499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403648" y="908720"/>
            <a:ext cx="7130753" cy="996280"/>
          </a:xfrm>
        </p:spPr>
        <p:txBody>
          <a:bodyPr>
            <a:normAutofit/>
          </a:bodyPr>
          <a:lstStyle/>
          <a:p>
            <a:r>
              <a:rPr lang="en-US" sz="4800" b="1" dirty="0">
                <a:solidFill>
                  <a:schemeClr val="accent6">
                    <a:lumMod val="75000"/>
                  </a:schemeClr>
                </a:solidFill>
                <a:latin typeface="Andalus" pitchFamily="18" charset="-78"/>
                <a:cs typeface="Andalus" pitchFamily="18" charset="-78"/>
              </a:rPr>
              <a:t>4. Focus </a:t>
            </a:r>
            <a:r>
              <a:rPr lang="en-US" sz="4800" b="1" dirty="0" smtClean="0">
                <a:solidFill>
                  <a:schemeClr val="accent6">
                    <a:lumMod val="75000"/>
                  </a:schemeClr>
                </a:solidFill>
                <a:latin typeface="Andalus" pitchFamily="18" charset="-78"/>
                <a:cs typeface="Andalus" pitchFamily="18" charset="-78"/>
              </a:rPr>
              <a:t>Group</a:t>
            </a:r>
            <a:endParaRPr lang="en-US" sz="4800" b="1" dirty="0">
              <a:solidFill>
                <a:schemeClr val="accent6">
                  <a:lumMod val="75000"/>
                </a:schemeClr>
              </a:solidFill>
              <a:latin typeface="Andalus" pitchFamily="18" charset="-78"/>
              <a:cs typeface="Andalus" pitchFamily="18" charset="-78"/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1115616" y="2060848"/>
            <a:ext cx="7418785" cy="3850374"/>
          </a:xfrm>
        </p:spPr>
        <p:txBody>
          <a:bodyPr>
            <a:normAutofit/>
          </a:bodyPr>
          <a:lstStyle/>
          <a:p>
            <a:r>
              <a:rPr lang="en-US" sz="3200" b="1" dirty="0">
                <a:solidFill>
                  <a:schemeClr val="accent6">
                    <a:lumMod val="75000"/>
                  </a:schemeClr>
                </a:solidFill>
                <a:latin typeface="Andalus" pitchFamily="18" charset="-78"/>
                <a:cs typeface="Andalus" pitchFamily="18" charset="-78"/>
              </a:rPr>
              <a:t>It is similar to the community forum or town hall meeting in that it is designed to </a:t>
            </a:r>
            <a:r>
              <a:rPr lang="en-US" sz="3200" b="1" u="sng" dirty="0">
                <a:solidFill>
                  <a:schemeClr val="accent6">
                    <a:lumMod val="75000"/>
                  </a:schemeClr>
                </a:solidFill>
                <a:latin typeface="Andalus" pitchFamily="18" charset="-78"/>
                <a:cs typeface="Andalus" pitchFamily="18" charset="-78"/>
              </a:rPr>
              <a:t>obtain grassroots opinion</a:t>
            </a:r>
            <a:r>
              <a:rPr lang="en-US" sz="3200" b="1" dirty="0">
                <a:solidFill>
                  <a:schemeClr val="accent6">
                    <a:lumMod val="75000"/>
                  </a:schemeClr>
                </a:solidFill>
                <a:latin typeface="Andalus" pitchFamily="18" charset="-78"/>
                <a:cs typeface="Andalus" pitchFamily="18" charset="-78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6899313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187624" y="404664"/>
            <a:ext cx="7346777" cy="1008112"/>
          </a:xfrm>
        </p:spPr>
        <p:txBody>
          <a:bodyPr/>
          <a:lstStyle/>
          <a:p>
            <a:pPr algn="ctr"/>
            <a:r>
              <a:rPr lang="en-US" sz="4000" b="1" dirty="0" smtClean="0">
                <a:solidFill>
                  <a:schemeClr val="accent2"/>
                </a:solidFill>
                <a:latin typeface="Andalus" pitchFamily="18" charset="-78"/>
                <a:cs typeface="Andalus" pitchFamily="18" charset="-78"/>
              </a:rPr>
              <a:t>Sources </a:t>
            </a:r>
            <a:r>
              <a:rPr lang="en-US" sz="4000" b="1" dirty="0">
                <a:solidFill>
                  <a:schemeClr val="accent2"/>
                </a:solidFill>
                <a:latin typeface="Andalus" pitchFamily="18" charset="-78"/>
                <a:cs typeface="Andalus" pitchFamily="18" charset="-78"/>
              </a:rPr>
              <a:t>of Community </a:t>
            </a:r>
            <a:r>
              <a:rPr lang="en-US" sz="4000" b="1" dirty="0" smtClean="0">
                <a:solidFill>
                  <a:schemeClr val="accent2"/>
                </a:solidFill>
                <a:latin typeface="Andalus" pitchFamily="18" charset="-78"/>
                <a:cs typeface="Andalus" pitchFamily="18" charset="-78"/>
              </a:rPr>
              <a:t>Data</a:t>
            </a:r>
            <a:endParaRPr lang="en-US" sz="4000" b="1" dirty="0">
              <a:solidFill>
                <a:schemeClr val="accent2"/>
              </a:solidFill>
              <a:latin typeface="Andalus" pitchFamily="18" charset="-78"/>
              <a:cs typeface="Andalus" pitchFamily="18" charset="-78"/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1403648" y="692697"/>
            <a:ext cx="7344816" cy="617829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 	</a:t>
            </a:r>
          </a:p>
          <a:p>
            <a:pPr marL="0" indent="0">
              <a:buNone/>
            </a:pPr>
            <a:r>
              <a:rPr lang="en-US" b="1" u="sng" dirty="0" smtClean="0">
                <a:solidFill>
                  <a:schemeClr val="accent1">
                    <a:lumMod val="75000"/>
                  </a:schemeClr>
                </a:solidFill>
              </a:rPr>
              <a:t>Data sources can be </a:t>
            </a:r>
          </a:p>
          <a:p>
            <a:r>
              <a:rPr lang="en-US" sz="2400" b="1" dirty="0" smtClean="0">
                <a:solidFill>
                  <a:schemeClr val="accent1">
                    <a:lumMod val="75000"/>
                  </a:schemeClr>
                </a:solidFill>
              </a:rPr>
              <a:t>      1.  </a:t>
            </a:r>
            <a:r>
              <a:rPr lang="en-US" sz="2400" b="1" dirty="0" smtClean="0">
                <a:solidFill>
                  <a:schemeClr val="accent2">
                    <a:lumMod val="75000"/>
                  </a:schemeClr>
                </a:solidFill>
              </a:rPr>
              <a:t>Primary</a:t>
            </a:r>
            <a:r>
              <a:rPr lang="en-US" b="1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endParaRPr lang="en-US" b="1" dirty="0">
              <a:solidFill>
                <a:schemeClr val="accent2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Community members, including </a:t>
            </a:r>
            <a:r>
              <a:rPr lang="en-US" b="1" u="sng" dirty="0">
                <a:solidFill>
                  <a:schemeClr val="accent1">
                    <a:lumMod val="75000"/>
                  </a:schemeClr>
                </a:solidFill>
              </a:rPr>
              <a:t>formal leaders, informal leaders, and community members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, can frequently offer the most accurate insights and comprehensive information. </a:t>
            </a:r>
          </a:p>
          <a:p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       </a:t>
            </a:r>
            <a:r>
              <a:rPr lang="en-US" sz="2400" b="1" dirty="0" smtClean="0">
                <a:solidFill>
                  <a:schemeClr val="accent1">
                    <a:lumMod val="75000"/>
                  </a:schemeClr>
                </a:solidFill>
              </a:rPr>
              <a:t>2.  </a:t>
            </a:r>
            <a:r>
              <a:rPr lang="en-US" sz="2400" b="1" dirty="0" smtClean="0">
                <a:solidFill>
                  <a:schemeClr val="accent2">
                    <a:lumMod val="75000"/>
                  </a:schemeClr>
                </a:solidFill>
              </a:rPr>
              <a:t>Secondary</a:t>
            </a:r>
            <a:endParaRPr lang="en-US" sz="2400" b="1" dirty="0">
              <a:solidFill>
                <a:schemeClr val="accent2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en-US" b="1" u="sng" dirty="0">
                <a:solidFill>
                  <a:schemeClr val="accent1">
                    <a:lumMod val="75000"/>
                  </a:schemeClr>
                </a:solidFill>
              </a:rPr>
              <a:t>People who know the community well and the records; 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examples are health team members, client records, community health (vital) statistics, census bureau data, reference books, research reports, and </a:t>
            </a: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</a:rPr>
              <a:t>community 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health nurses.</a:t>
            </a:r>
          </a:p>
          <a:p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       </a:t>
            </a:r>
            <a:r>
              <a:rPr lang="en-US" sz="2400" b="1" dirty="0" smtClean="0">
                <a:solidFill>
                  <a:schemeClr val="accent1">
                    <a:lumMod val="75000"/>
                  </a:schemeClr>
                </a:solidFill>
              </a:rPr>
              <a:t>3.  </a:t>
            </a:r>
            <a:r>
              <a:rPr lang="en-US" sz="2400" b="1" dirty="0" smtClean="0">
                <a:solidFill>
                  <a:schemeClr val="accent2">
                    <a:lumMod val="75000"/>
                  </a:schemeClr>
                </a:solidFill>
              </a:rPr>
              <a:t>International Sources</a:t>
            </a:r>
            <a:endParaRPr lang="en-US" sz="2400" b="1" dirty="0">
              <a:solidFill>
                <a:schemeClr val="accent2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World Health Organization </a:t>
            </a:r>
            <a:r>
              <a:rPr lang="en-US" b="1" u="sng" dirty="0">
                <a:solidFill>
                  <a:schemeClr val="accent1">
                    <a:lumMod val="75000"/>
                  </a:schemeClr>
                </a:solidFill>
              </a:rPr>
              <a:t>(WHO) and its six regional offices and health organizations.</a:t>
            </a:r>
          </a:p>
          <a:p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      </a:t>
            </a:r>
            <a:r>
              <a:rPr lang="en-US" sz="2400" b="1" dirty="0" smtClean="0">
                <a:solidFill>
                  <a:schemeClr val="accent1">
                    <a:lumMod val="75000"/>
                  </a:schemeClr>
                </a:solidFill>
              </a:rPr>
              <a:t>4.  </a:t>
            </a:r>
            <a:r>
              <a:rPr lang="en-US" sz="2400" b="1" dirty="0" smtClean="0">
                <a:solidFill>
                  <a:schemeClr val="accent2">
                    <a:lumMod val="75000"/>
                  </a:schemeClr>
                </a:solidFill>
              </a:rPr>
              <a:t>National Sources</a:t>
            </a:r>
            <a:endParaRPr lang="en-US" sz="2400" b="1" dirty="0">
              <a:solidFill>
                <a:schemeClr val="accent2">
                  <a:lumMod val="75000"/>
                </a:schemeClr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81539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691680" y="692696"/>
            <a:ext cx="6842720" cy="1208882"/>
          </a:xfrm>
        </p:spPr>
        <p:txBody>
          <a:bodyPr/>
          <a:lstStyle/>
          <a:p>
            <a:r>
              <a:rPr lang="en-US" b="1" dirty="0" smtClean="0">
                <a:solidFill>
                  <a:srgbClr val="00B0F0"/>
                </a:solidFill>
                <a:latin typeface="Andalus" pitchFamily="18" charset="-78"/>
                <a:cs typeface="Andalus" pitchFamily="18" charset="-78"/>
              </a:rPr>
              <a:t>Six Regional Offices </a:t>
            </a:r>
            <a:r>
              <a:rPr lang="en-US" b="1" dirty="0">
                <a:solidFill>
                  <a:srgbClr val="00B0F0"/>
                </a:solidFill>
                <a:latin typeface="Andalus" pitchFamily="18" charset="-78"/>
                <a:cs typeface="Andalus" pitchFamily="18" charset="-78"/>
              </a:rPr>
              <a:t>of WHO</a:t>
            </a:r>
            <a:r>
              <a:rPr lang="en-US" dirty="0">
                <a:solidFill>
                  <a:srgbClr val="00B0F0"/>
                </a:solidFill>
              </a:rPr>
              <a:t/>
            </a:r>
            <a:br>
              <a:rPr lang="en-US" dirty="0">
                <a:solidFill>
                  <a:srgbClr val="00B0F0"/>
                </a:solidFill>
              </a:rPr>
            </a:br>
            <a:endParaRPr lang="en-US" dirty="0">
              <a:solidFill>
                <a:srgbClr val="00B0F0"/>
              </a:solidFill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1619673" y="1484784"/>
            <a:ext cx="6914728" cy="482453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400" b="1" i="1" dirty="0" smtClean="0">
                <a:solidFill>
                  <a:srgbClr val="7030A0"/>
                </a:solidFill>
                <a:latin typeface="Andalus" pitchFamily="18" charset="-78"/>
                <a:cs typeface="Andalus" pitchFamily="18" charset="-78"/>
              </a:rPr>
              <a:t>Regional </a:t>
            </a:r>
            <a:r>
              <a:rPr lang="en-US" sz="2400" b="1" i="1" dirty="0">
                <a:solidFill>
                  <a:srgbClr val="7030A0"/>
                </a:solidFill>
                <a:latin typeface="Andalus" pitchFamily="18" charset="-78"/>
                <a:cs typeface="Andalus" pitchFamily="18" charset="-78"/>
              </a:rPr>
              <a:t>offices and regions of the WHO:</a:t>
            </a:r>
          </a:p>
          <a:p>
            <a:r>
              <a:rPr lang="en-US" sz="2400" b="1" i="1" dirty="0">
                <a:solidFill>
                  <a:srgbClr val="7030A0"/>
                </a:solidFill>
                <a:latin typeface="Andalus" pitchFamily="18" charset="-78"/>
                <a:cs typeface="Andalus" pitchFamily="18" charset="-78"/>
              </a:rPr>
              <a:t>Africa; HQ: Brazzaville, Congo.</a:t>
            </a:r>
          </a:p>
          <a:p>
            <a:r>
              <a:rPr lang="en-US" sz="2400" b="1" i="1" dirty="0">
                <a:solidFill>
                  <a:srgbClr val="7030A0"/>
                </a:solidFill>
                <a:latin typeface="Andalus" pitchFamily="18" charset="-78"/>
                <a:cs typeface="Andalus" pitchFamily="18" charset="-78"/>
              </a:rPr>
              <a:t>Americas; HQ: Washington, DC, USA.</a:t>
            </a:r>
          </a:p>
          <a:p>
            <a:r>
              <a:rPr lang="en-US" sz="2400" b="1" i="1" dirty="0">
                <a:solidFill>
                  <a:srgbClr val="7030A0"/>
                </a:solidFill>
                <a:latin typeface="Andalus" pitchFamily="18" charset="-78"/>
                <a:cs typeface="Andalus" pitchFamily="18" charset="-78"/>
              </a:rPr>
              <a:t>Eastern Med.; HQ: Cairo, Egypt.</a:t>
            </a:r>
          </a:p>
          <a:p>
            <a:r>
              <a:rPr lang="en-US" sz="2400" b="1" i="1" dirty="0">
                <a:solidFill>
                  <a:srgbClr val="7030A0"/>
                </a:solidFill>
                <a:latin typeface="Andalus" pitchFamily="18" charset="-78"/>
                <a:cs typeface="Andalus" pitchFamily="18" charset="-78"/>
              </a:rPr>
              <a:t>Europe; HQ: Copenhagen, Denmark.</a:t>
            </a:r>
          </a:p>
          <a:p>
            <a:r>
              <a:rPr lang="en-US" sz="2400" b="1" i="1" dirty="0">
                <a:solidFill>
                  <a:srgbClr val="7030A0"/>
                </a:solidFill>
                <a:latin typeface="Andalus" pitchFamily="18" charset="-78"/>
                <a:cs typeface="Andalus" pitchFamily="18" charset="-78"/>
              </a:rPr>
              <a:t>South East Asia; HQ: New Delhi, India.</a:t>
            </a:r>
          </a:p>
          <a:p>
            <a:r>
              <a:rPr lang="en-US" sz="2400" b="1" i="1" dirty="0">
                <a:solidFill>
                  <a:srgbClr val="7030A0"/>
                </a:solidFill>
                <a:latin typeface="Andalus" pitchFamily="18" charset="-78"/>
                <a:cs typeface="Andalus" pitchFamily="18" charset="-78"/>
              </a:rPr>
              <a:t>Western Pacific; HQ: Manila, Philippines.</a:t>
            </a:r>
          </a:p>
          <a:p>
            <a:pPr marL="0" indent="0">
              <a:buNone/>
            </a:pPr>
            <a:endParaRPr lang="en-US" sz="2400" b="1" i="1" dirty="0">
              <a:solidFill>
                <a:srgbClr val="7030A0"/>
              </a:solidFill>
              <a:latin typeface="Andalus" pitchFamily="18" charset="-78"/>
              <a:cs typeface="Andalus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4947320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683568" y="188640"/>
            <a:ext cx="7776864" cy="2304256"/>
          </a:xfrm>
        </p:spPr>
        <p:txBody>
          <a:bodyPr>
            <a:normAutofit/>
          </a:bodyPr>
          <a:lstStyle/>
          <a:p>
            <a:pPr algn="ctr"/>
            <a:r>
              <a:rPr lang="en-US" sz="4000" b="1" dirty="0" smtClean="0">
                <a:solidFill>
                  <a:srgbClr val="00B050"/>
                </a:solidFill>
                <a:latin typeface="Andalus" pitchFamily="18" charset="-78"/>
                <a:cs typeface="Andalus" pitchFamily="18" charset="-78"/>
              </a:rPr>
              <a:t>Community Assessment</a:t>
            </a:r>
            <a:endParaRPr lang="en-US" sz="4000" b="1" dirty="0">
              <a:solidFill>
                <a:srgbClr val="00B050"/>
              </a:solidFill>
              <a:latin typeface="Andalus" pitchFamily="18" charset="-78"/>
              <a:cs typeface="Andalus" pitchFamily="18" charset="-78"/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611560" y="836712"/>
            <a:ext cx="7920880" cy="4210414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3200" b="1" dirty="0">
                <a:latin typeface="Andalus" pitchFamily="18" charset="-78"/>
                <a:cs typeface="Andalus" pitchFamily="18" charset="-78"/>
              </a:rPr>
              <a:t>It is the process by which data are compiled regarding a community’s health status and resources and from which nursing diagnoses are derived.</a:t>
            </a:r>
          </a:p>
        </p:txBody>
      </p:sp>
      <p:pic>
        <p:nvPicPr>
          <p:cNvPr id="4" name="صورة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2780928"/>
            <a:ext cx="8964488" cy="37444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228101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على مدار الساعة د. ضياء عواد كاظم مدير إحصاءات التنمية البشرية - ppt  download"/>
          <p:cNvPicPr>
            <a:picLocks noGrp="1" noChangeAspect="1" noChangeArrowheads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460" t="14633" r="2718" b="3336"/>
          <a:stretch/>
        </p:blipFill>
        <p:spPr bwMode="auto">
          <a:xfrm>
            <a:off x="0" y="0"/>
            <a:ext cx="9144000" cy="68579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701223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115616" y="188640"/>
            <a:ext cx="7418785" cy="2016224"/>
          </a:xfrm>
        </p:spPr>
        <p:txBody>
          <a:bodyPr/>
          <a:lstStyle/>
          <a:p>
            <a:r>
              <a:rPr lang="en-US" dirty="0" smtClean="0">
                <a:latin typeface="Andalus" pitchFamily="18" charset="-78"/>
                <a:cs typeface="Andalus" pitchFamily="18" charset="-78"/>
              </a:rPr>
              <a:t>Cont..</a:t>
            </a:r>
            <a:endParaRPr lang="en-US" dirty="0">
              <a:latin typeface="Andalus" pitchFamily="18" charset="-78"/>
              <a:cs typeface="Andalus" pitchFamily="18" charset="-78"/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1187624" y="1196752"/>
            <a:ext cx="7560839" cy="496855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dirty="0" smtClean="0">
                <a:solidFill>
                  <a:srgbClr val="FF0000"/>
                </a:solidFill>
                <a:latin typeface="Andalus" pitchFamily="18" charset="-78"/>
                <a:cs typeface="Andalus" pitchFamily="18" charset="-78"/>
              </a:rPr>
              <a:t>Population </a:t>
            </a:r>
            <a:r>
              <a:rPr lang="en-US" sz="2800" dirty="0">
                <a:solidFill>
                  <a:srgbClr val="FF0000"/>
                </a:solidFill>
                <a:latin typeface="Andalus" pitchFamily="18" charset="-78"/>
                <a:cs typeface="Andalus" pitchFamily="18" charset="-78"/>
              </a:rPr>
              <a:t>or Community health </a:t>
            </a:r>
            <a:r>
              <a:rPr lang="en-US" sz="2800" dirty="0" smtClean="0">
                <a:solidFill>
                  <a:srgbClr val="FF0000"/>
                </a:solidFill>
                <a:latin typeface="Andalus" pitchFamily="18" charset="-78"/>
                <a:cs typeface="Andalus" pitchFamily="18" charset="-78"/>
              </a:rPr>
              <a:t> assessment </a:t>
            </a:r>
            <a:r>
              <a:rPr lang="en-US" sz="2800" dirty="0">
                <a:solidFill>
                  <a:srgbClr val="FF0000"/>
                </a:solidFill>
                <a:latin typeface="Andalus" pitchFamily="18" charset="-78"/>
                <a:cs typeface="Andalus" pitchFamily="18" charset="-78"/>
              </a:rPr>
              <a:t>can be approached </a:t>
            </a:r>
            <a:r>
              <a:rPr lang="en-US" sz="2800" dirty="0" smtClean="0">
                <a:solidFill>
                  <a:srgbClr val="FF0000"/>
                </a:solidFill>
                <a:latin typeface="Andalus" pitchFamily="18" charset="-78"/>
                <a:cs typeface="Andalus" pitchFamily="18" charset="-78"/>
              </a:rPr>
              <a:t>from</a:t>
            </a:r>
          </a:p>
          <a:p>
            <a:pPr marL="0" indent="0">
              <a:buNone/>
            </a:pPr>
            <a:r>
              <a:rPr lang="en-US" sz="2800" b="1" u="sng" dirty="0" smtClean="0">
                <a:solidFill>
                  <a:srgbClr val="0070C0"/>
                </a:solidFill>
                <a:latin typeface="Andalus" pitchFamily="18" charset="-78"/>
                <a:cs typeface="Andalus" pitchFamily="18" charset="-78"/>
              </a:rPr>
              <a:t>Two </a:t>
            </a:r>
            <a:r>
              <a:rPr lang="en-US" sz="2800" b="1" u="sng" dirty="0">
                <a:solidFill>
                  <a:srgbClr val="0070C0"/>
                </a:solidFill>
                <a:latin typeface="Andalus" pitchFamily="18" charset="-78"/>
                <a:cs typeface="Andalus" pitchFamily="18" charset="-78"/>
              </a:rPr>
              <a:t>P</a:t>
            </a:r>
            <a:r>
              <a:rPr lang="en-US" sz="2800" b="1" u="sng" dirty="0" smtClean="0">
                <a:solidFill>
                  <a:srgbClr val="0070C0"/>
                </a:solidFill>
                <a:latin typeface="Andalus" pitchFamily="18" charset="-78"/>
                <a:cs typeface="Andalus" pitchFamily="18" charset="-78"/>
              </a:rPr>
              <a:t>erspectives</a:t>
            </a:r>
            <a:r>
              <a:rPr lang="en-US" sz="2800" b="1" dirty="0" smtClean="0">
                <a:solidFill>
                  <a:srgbClr val="0070C0"/>
                </a:solidFill>
                <a:latin typeface="Andalus" pitchFamily="18" charset="-78"/>
                <a:cs typeface="Andalus" pitchFamily="18" charset="-78"/>
              </a:rPr>
              <a:t>-</a:t>
            </a:r>
          </a:p>
          <a:p>
            <a:r>
              <a:rPr lang="en-US" sz="2800" b="1" dirty="0" smtClean="0">
                <a:solidFill>
                  <a:srgbClr val="FF0000"/>
                </a:solidFill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>
                <a:solidFill>
                  <a:srgbClr val="FF0000"/>
                </a:solidFill>
                <a:latin typeface="Andalus" pitchFamily="18" charset="-78"/>
                <a:cs typeface="Andalus" pitchFamily="18" charset="-78"/>
              </a:rPr>
              <a:t>A need </a:t>
            </a:r>
            <a:r>
              <a:rPr lang="en-US" sz="2800" dirty="0" smtClean="0">
                <a:solidFill>
                  <a:srgbClr val="FF0000"/>
                </a:solidFill>
                <a:latin typeface="Andalus" pitchFamily="18" charset="-78"/>
                <a:cs typeface="Andalus" pitchFamily="18" charset="-78"/>
              </a:rPr>
              <a:t>Assessment Approach</a:t>
            </a:r>
            <a:r>
              <a:rPr lang="en-US" sz="2800" dirty="0">
                <a:solidFill>
                  <a:srgbClr val="FF0000"/>
                </a:solidFill>
                <a:latin typeface="Andalus" pitchFamily="18" charset="-78"/>
                <a:cs typeface="Andalus" pitchFamily="18" charset="-78"/>
              </a:rPr>
              <a:t>-</a:t>
            </a:r>
            <a:r>
              <a:rPr lang="en-US" sz="2800" dirty="0" smtClean="0">
                <a:solidFill>
                  <a:srgbClr val="FF0000"/>
                </a:solidFill>
                <a:latin typeface="Andalus" pitchFamily="18" charset="-78"/>
                <a:cs typeface="Andalus" pitchFamily="18" charset="-78"/>
              </a:rPr>
              <a:t> </a:t>
            </a:r>
          </a:p>
          <a:p>
            <a:pPr marL="0" indent="0">
              <a:buNone/>
            </a:pPr>
            <a:r>
              <a:rPr lang="en-US" sz="2800" b="1" u="sng" dirty="0" smtClean="0">
                <a:solidFill>
                  <a:srgbClr val="FF0000"/>
                </a:solidFill>
                <a:latin typeface="Andalus" pitchFamily="18" charset="-78"/>
                <a:cs typeface="Andalus" pitchFamily="18" charset="-78"/>
              </a:rPr>
              <a:t>Focuses</a:t>
            </a:r>
            <a:r>
              <a:rPr lang="en-US" sz="2800" dirty="0" smtClean="0">
                <a:solidFill>
                  <a:srgbClr val="FF0000"/>
                </a:solidFill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>
                <a:solidFill>
                  <a:srgbClr val="FF0000"/>
                </a:solidFill>
                <a:latin typeface="Andalus" pitchFamily="18" charset="-78"/>
                <a:cs typeface="Andalus" pitchFamily="18" charset="-78"/>
              </a:rPr>
              <a:t>on</a:t>
            </a:r>
            <a:r>
              <a:rPr lang="en-US" sz="2800" dirty="0">
                <a:solidFill>
                  <a:srgbClr val="002060"/>
                </a:solidFill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b="1" u="sng" dirty="0">
                <a:solidFill>
                  <a:srgbClr val="002060"/>
                </a:solidFill>
                <a:latin typeface="Andalus" pitchFamily="18" charset="-78"/>
                <a:cs typeface="Andalus" pitchFamily="18" charset="-78"/>
              </a:rPr>
              <a:t>community health </a:t>
            </a:r>
            <a:r>
              <a:rPr lang="en-US" sz="2800" b="1" u="sng" dirty="0" smtClean="0">
                <a:solidFill>
                  <a:srgbClr val="002060"/>
                </a:solidFill>
                <a:latin typeface="Andalus" pitchFamily="18" charset="-78"/>
                <a:cs typeface="Andalus" pitchFamily="18" charset="-78"/>
              </a:rPr>
              <a:t>problems</a:t>
            </a:r>
            <a:r>
              <a:rPr lang="en-US" sz="2800" dirty="0" smtClean="0">
                <a:solidFill>
                  <a:srgbClr val="FF0000"/>
                </a:solidFill>
                <a:latin typeface="Andalus" pitchFamily="18" charset="-78"/>
                <a:cs typeface="Andalus" pitchFamily="18" charset="-78"/>
              </a:rPr>
              <a:t>. </a:t>
            </a:r>
            <a:endParaRPr lang="en-US" sz="2800" dirty="0">
              <a:solidFill>
                <a:srgbClr val="FF0000"/>
              </a:solidFill>
              <a:latin typeface="Andalus" pitchFamily="18" charset="-78"/>
              <a:cs typeface="Andalus" pitchFamily="18" charset="-78"/>
            </a:endParaRPr>
          </a:p>
          <a:p>
            <a:r>
              <a:rPr lang="en-US" sz="2800" dirty="0" smtClean="0">
                <a:solidFill>
                  <a:srgbClr val="FF0000"/>
                </a:solidFill>
                <a:latin typeface="Andalus" pitchFamily="18" charset="-78"/>
                <a:cs typeface="Andalus" pitchFamily="18" charset="-78"/>
              </a:rPr>
              <a:t>A </a:t>
            </a:r>
            <a:r>
              <a:rPr lang="en-US" sz="2800" dirty="0">
                <a:solidFill>
                  <a:srgbClr val="FF0000"/>
                </a:solidFill>
                <a:latin typeface="Andalus" pitchFamily="18" charset="-78"/>
                <a:cs typeface="Andalus" pitchFamily="18" charset="-78"/>
              </a:rPr>
              <a:t>population </a:t>
            </a:r>
            <a:r>
              <a:rPr lang="en-US" sz="2800" dirty="0" smtClean="0">
                <a:solidFill>
                  <a:srgbClr val="FF0000"/>
                </a:solidFill>
                <a:latin typeface="Andalus" pitchFamily="18" charset="-78"/>
                <a:cs typeface="Andalus" pitchFamily="18" charset="-78"/>
              </a:rPr>
              <a:t>Assessment Approach</a:t>
            </a:r>
            <a:r>
              <a:rPr lang="en-US" sz="2800" dirty="0">
                <a:solidFill>
                  <a:srgbClr val="FF0000"/>
                </a:solidFill>
                <a:latin typeface="Andalus" pitchFamily="18" charset="-78"/>
                <a:cs typeface="Andalus" pitchFamily="18" charset="-78"/>
              </a:rPr>
              <a:t>-</a:t>
            </a:r>
            <a:r>
              <a:rPr lang="en-US" sz="2800" dirty="0" smtClean="0">
                <a:solidFill>
                  <a:srgbClr val="FF0000"/>
                </a:solidFill>
                <a:latin typeface="Andalus" pitchFamily="18" charset="-78"/>
                <a:cs typeface="Andalus" pitchFamily="18" charset="-78"/>
              </a:rPr>
              <a:t> </a:t>
            </a:r>
          </a:p>
          <a:p>
            <a:pPr marL="0" indent="0">
              <a:buNone/>
            </a:pPr>
            <a:r>
              <a:rPr lang="en-US" sz="2800" b="1" u="sng" dirty="0">
                <a:solidFill>
                  <a:srgbClr val="FF0000"/>
                </a:solidFill>
                <a:latin typeface="Andalus" pitchFamily="18" charset="-78"/>
                <a:cs typeface="Andalus" pitchFamily="18" charset="-78"/>
              </a:rPr>
              <a:t>P</a:t>
            </a:r>
            <a:r>
              <a:rPr lang="en-US" sz="2800" b="1" u="sng" dirty="0" smtClean="0">
                <a:solidFill>
                  <a:srgbClr val="FF0000"/>
                </a:solidFill>
                <a:latin typeface="Andalus" pitchFamily="18" charset="-78"/>
                <a:cs typeface="Andalus" pitchFamily="18" charset="-78"/>
              </a:rPr>
              <a:t>rovides</a:t>
            </a:r>
            <a:r>
              <a:rPr lang="en-US" sz="2800" dirty="0" smtClean="0">
                <a:solidFill>
                  <a:srgbClr val="FF0000"/>
                </a:solidFill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>
                <a:solidFill>
                  <a:srgbClr val="FF0000"/>
                </a:solidFill>
                <a:latin typeface="Andalus" pitchFamily="18" charset="-78"/>
                <a:cs typeface="Andalus" pitchFamily="18" charset="-78"/>
              </a:rPr>
              <a:t>an </a:t>
            </a:r>
            <a:r>
              <a:rPr lang="en-US" sz="2800" b="1" u="sng" dirty="0">
                <a:solidFill>
                  <a:srgbClr val="002060"/>
                </a:solidFill>
                <a:latin typeface="Andalus" pitchFamily="18" charset="-78"/>
                <a:cs typeface="Andalus" pitchFamily="18" charset="-78"/>
              </a:rPr>
              <a:t>overall </a:t>
            </a:r>
            <a:r>
              <a:rPr lang="en-US" sz="2800" b="1" u="sng" dirty="0" smtClean="0">
                <a:solidFill>
                  <a:srgbClr val="002060"/>
                </a:solidFill>
                <a:latin typeface="Andalus" pitchFamily="18" charset="-78"/>
                <a:cs typeface="Andalus" pitchFamily="18" charset="-78"/>
              </a:rPr>
              <a:t> picture </a:t>
            </a:r>
            <a:r>
              <a:rPr lang="en-US" sz="2800" b="1" u="sng" dirty="0">
                <a:solidFill>
                  <a:srgbClr val="002060"/>
                </a:solidFill>
                <a:latin typeface="Andalus" pitchFamily="18" charset="-78"/>
                <a:cs typeface="Andalus" pitchFamily="18" charset="-78"/>
              </a:rPr>
              <a:t>of community health status</a:t>
            </a:r>
            <a:r>
              <a:rPr lang="en-US" sz="2800" dirty="0">
                <a:solidFill>
                  <a:srgbClr val="FF0000"/>
                </a:solidFill>
                <a:latin typeface="Andalus" pitchFamily="18" charset="-78"/>
                <a:cs typeface="Andalus" pitchFamily="18" charset="-78"/>
              </a:rPr>
              <a:t>, including community strengths and assets as well as needs and problems. </a:t>
            </a:r>
          </a:p>
          <a:p>
            <a:endParaRPr lang="en-US" sz="2800" dirty="0">
              <a:latin typeface="Andalus" pitchFamily="18" charset="-78"/>
              <a:cs typeface="Andalus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6176749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331640" y="404664"/>
            <a:ext cx="7202761" cy="1500336"/>
          </a:xfrm>
        </p:spPr>
        <p:txBody>
          <a:bodyPr>
            <a:normAutofit/>
          </a:bodyPr>
          <a:lstStyle/>
          <a:p>
            <a:r>
              <a:rPr lang="en-US" sz="2800" b="1" dirty="0">
                <a:solidFill>
                  <a:srgbClr val="002060"/>
                </a:solidFill>
                <a:latin typeface="Andalus" pitchFamily="18" charset="-78"/>
                <a:cs typeface="Andalus" pitchFamily="18" charset="-78"/>
              </a:rPr>
              <a:t>Functions of </a:t>
            </a:r>
            <a:r>
              <a:rPr lang="en-US" sz="2800" b="1" dirty="0" smtClean="0">
                <a:solidFill>
                  <a:srgbClr val="002060"/>
                </a:solidFill>
                <a:latin typeface="Andalus" pitchFamily="18" charset="-78"/>
                <a:cs typeface="Andalus" pitchFamily="18" charset="-78"/>
              </a:rPr>
              <a:t>Community </a:t>
            </a:r>
            <a:r>
              <a:rPr lang="en-US" sz="2800" b="1" dirty="0">
                <a:solidFill>
                  <a:srgbClr val="002060"/>
                </a:solidFill>
                <a:latin typeface="Andalus" pitchFamily="18" charset="-78"/>
                <a:cs typeface="Andalus" pitchFamily="18" charset="-78"/>
              </a:rPr>
              <a:t>H</a:t>
            </a:r>
            <a:r>
              <a:rPr lang="en-US" sz="2800" b="1" dirty="0" smtClean="0">
                <a:solidFill>
                  <a:srgbClr val="002060"/>
                </a:solidFill>
                <a:latin typeface="Andalus" pitchFamily="18" charset="-78"/>
                <a:cs typeface="Andalus" pitchFamily="18" charset="-78"/>
              </a:rPr>
              <a:t>ealth </a:t>
            </a:r>
            <a:r>
              <a:rPr lang="en-US" sz="2800" b="1" dirty="0">
                <a:solidFill>
                  <a:srgbClr val="002060"/>
                </a:solidFill>
                <a:latin typeface="Andalus" pitchFamily="18" charset="-78"/>
                <a:cs typeface="Andalus" pitchFamily="18" charset="-78"/>
              </a:rPr>
              <a:t>A</a:t>
            </a:r>
            <a:r>
              <a:rPr lang="en-US" sz="2800" b="1" dirty="0" smtClean="0">
                <a:solidFill>
                  <a:srgbClr val="002060"/>
                </a:solidFill>
                <a:latin typeface="Andalus" pitchFamily="18" charset="-78"/>
                <a:cs typeface="Andalus" pitchFamily="18" charset="-78"/>
              </a:rPr>
              <a:t>ssessment-</a:t>
            </a:r>
            <a:endParaRPr lang="en-US" sz="2800" b="1" dirty="0">
              <a:solidFill>
                <a:srgbClr val="002060"/>
              </a:solidFill>
              <a:latin typeface="Andalus" pitchFamily="18" charset="-78"/>
              <a:cs typeface="Andalus" pitchFamily="18" charset="-78"/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1331640" y="1124744"/>
            <a:ext cx="7632847" cy="4786478"/>
          </a:xfrm>
        </p:spPr>
        <p:txBody>
          <a:bodyPr>
            <a:noAutofit/>
          </a:bodyPr>
          <a:lstStyle/>
          <a:p>
            <a:r>
              <a:rPr lang="en-US" sz="2000" b="1" dirty="0" smtClean="0">
                <a:solidFill>
                  <a:schemeClr val="accent1">
                    <a:lumMod val="75000"/>
                  </a:schemeClr>
                </a:solidFill>
                <a:latin typeface="Andalus" pitchFamily="18" charset="-78"/>
                <a:cs typeface="Andalus" pitchFamily="18" charset="-78"/>
              </a:rPr>
              <a:t>Identifying health problems</a:t>
            </a:r>
            <a:r>
              <a:rPr lang="en-US" sz="2000" b="1" dirty="0">
                <a:solidFill>
                  <a:schemeClr val="accent1">
                    <a:lumMod val="75000"/>
                  </a:schemeClr>
                </a:solidFill>
                <a:latin typeface="Andalus" pitchFamily="18" charset="-78"/>
                <a:cs typeface="Andalus" pitchFamily="18" charset="-78"/>
              </a:rPr>
              <a:t>.</a:t>
            </a:r>
          </a:p>
          <a:p>
            <a:r>
              <a:rPr lang="en-US" sz="2000" b="1" dirty="0" smtClean="0">
                <a:solidFill>
                  <a:schemeClr val="accent1">
                    <a:lumMod val="75000"/>
                  </a:schemeClr>
                </a:solidFill>
                <a:latin typeface="Andalus" pitchFamily="18" charset="-78"/>
                <a:cs typeface="Andalus" pitchFamily="18" charset="-78"/>
              </a:rPr>
              <a:t>Assessing risk </a:t>
            </a:r>
            <a:r>
              <a:rPr lang="en-US" sz="2000" b="1" dirty="0">
                <a:solidFill>
                  <a:schemeClr val="accent1">
                    <a:lumMod val="75000"/>
                  </a:schemeClr>
                </a:solidFill>
                <a:latin typeface="Andalus" pitchFamily="18" charset="-78"/>
                <a:cs typeface="Andalus" pitchFamily="18" charset="-78"/>
              </a:rPr>
              <a:t>factors.</a:t>
            </a:r>
          </a:p>
          <a:p>
            <a:r>
              <a:rPr lang="en-US" sz="2000" b="1" dirty="0" smtClean="0">
                <a:solidFill>
                  <a:schemeClr val="accent1">
                    <a:lumMod val="75000"/>
                  </a:schemeClr>
                </a:solidFill>
                <a:latin typeface="Andalus" pitchFamily="18" charset="-78"/>
                <a:cs typeface="Andalus" pitchFamily="18" charset="-78"/>
              </a:rPr>
              <a:t>Identifying </a:t>
            </a:r>
            <a:r>
              <a:rPr lang="en-US" sz="2000" b="1" dirty="0">
                <a:solidFill>
                  <a:schemeClr val="accent1">
                    <a:lumMod val="75000"/>
                  </a:schemeClr>
                </a:solidFill>
                <a:latin typeface="Andalus" pitchFamily="18" charset="-78"/>
                <a:cs typeface="Andalus" pitchFamily="18" charset="-78"/>
              </a:rPr>
              <a:t>n</a:t>
            </a:r>
            <a:r>
              <a:rPr lang="en-US" sz="2000" b="1" dirty="0" smtClean="0">
                <a:solidFill>
                  <a:schemeClr val="accent1">
                    <a:lumMod val="75000"/>
                  </a:schemeClr>
                </a:solidFill>
                <a:latin typeface="Andalus" pitchFamily="18" charset="-78"/>
                <a:cs typeface="Andalus" pitchFamily="18" charset="-78"/>
              </a:rPr>
              <a:t>eeds </a:t>
            </a:r>
            <a:r>
              <a:rPr lang="en-US" sz="2000" b="1" dirty="0">
                <a:solidFill>
                  <a:schemeClr val="accent1">
                    <a:lumMod val="75000"/>
                  </a:schemeClr>
                </a:solidFill>
                <a:latin typeface="Andalus" pitchFamily="18" charset="-78"/>
                <a:cs typeface="Andalus" pitchFamily="18" charset="-78"/>
              </a:rPr>
              <a:t>as perceived by its members.</a:t>
            </a:r>
          </a:p>
          <a:p>
            <a:r>
              <a:rPr lang="en-US" sz="2000" b="1" dirty="0" smtClean="0">
                <a:solidFill>
                  <a:schemeClr val="accent1">
                    <a:lumMod val="75000"/>
                  </a:schemeClr>
                </a:solidFill>
                <a:latin typeface="Andalus" pitchFamily="18" charset="-78"/>
                <a:cs typeface="Andalus" pitchFamily="18" charset="-78"/>
              </a:rPr>
              <a:t>Determining </a:t>
            </a:r>
            <a:r>
              <a:rPr lang="en-US" sz="2000" b="1" dirty="0">
                <a:solidFill>
                  <a:schemeClr val="accent1">
                    <a:lumMod val="75000"/>
                  </a:schemeClr>
                </a:solidFill>
                <a:latin typeface="Andalus" pitchFamily="18" charset="-78"/>
                <a:cs typeface="Andalus" pitchFamily="18" charset="-78"/>
              </a:rPr>
              <a:t>its interests and priorities related to health.</a:t>
            </a:r>
          </a:p>
          <a:p>
            <a:r>
              <a:rPr lang="en-US" sz="2000" b="1" dirty="0" smtClean="0">
                <a:solidFill>
                  <a:schemeClr val="accent1">
                    <a:lumMod val="75000"/>
                  </a:schemeClr>
                </a:solidFill>
                <a:latin typeface="Andalus" pitchFamily="18" charset="-78"/>
                <a:cs typeface="Andalus" pitchFamily="18" charset="-78"/>
              </a:rPr>
              <a:t>Describing </a:t>
            </a:r>
            <a:r>
              <a:rPr lang="en-US" sz="2000" b="1" dirty="0">
                <a:solidFill>
                  <a:schemeClr val="accent1">
                    <a:lumMod val="75000"/>
                  </a:schemeClr>
                </a:solidFill>
                <a:latin typeface="Andalus" pitchFamily="18" charset="-78"/>
                <a:cs typeface="Andalus" pitchFamily="18" charset="-78"/>
              </a:rPr>
              <a:t>population lifestyles.</a:t>
            </a:r>
          </a:p>
          <a:p>
            <a:r>
              <a:rPr lang="en-US" sz="2000" b="1" dirty="0" smtClean="0">
                <a:solidFill>
                  <a:schemeClr val="accent1">
                    <a:lumMod val="75000"/>
                  </a:schemeClr>
                </a:solidFill>
                <a:latin typeface="Andalus" pitchFamily="18" charset="-78"/>
                <a:cs typeface="Andalus" pitchFamily="18" charset="-78"/>
              </a:rPr>
              <a:t>Delineating </a:t>
            </a:r>
            <a:r>
              <a:rPr lang="en-US" sz="2000" b="1" dirty="0">
                <a:solidFill>
                  <a:schemeClr val="accent1">
                    <a:lumMod val="75000"/>
                  </a:schemeClr>
                </a:solidFill>
                <a:latin typeface="Andalus" pitchFamily="18" charset="-78"/>
                <a:cs typeface="Andalus" pitchFamily="18" charset="-78"/>
              </a:rPr>
              <a:t>community strengths and resources.</a:t>
            </a:r>
          </a:p>
          <a:p>
            <a:r>
              <a:rPr lang="en-US" sz="2000" b="1" dirty="0" smtClean="0">
                <a:solidFill>
                  <a:schemeClr val="accent1">
                    <a:lumMod val="75000"/>
                  </a:schemeClr>
                </a:solidFill>
                <a:latin typeface="Andalus" pitchFamily="18" charset="-78"/>
                <a:cs typeface="Andalus" pitchFamily="18" charset="-78"/>
              </a:rPr>
              <a:t>Facilitates </a:t>
            </a:r>
            <a:r>
              <a:rPr lang="en-US" sz="2000" b="1" dirty="0">
                <a:solidFill>
                  <a:schemeClr val="accent1">
                    <a:lumMod val="75000"/>
                  </a:schemeClr>
                </a:solidFill>
                <a:latin typeface="Andalus" pitchFamily="18" charset="-78"/>
                <a:cs typeface="Andalus" pitchFamily="18" charset="-78"/>
              </a:rPr>
              <a:t>decision making, particularly with respect to resources allocation.</a:t>
            </a:r>
          </a:p>
          <a:p>
            <a:r>
              <a:rPr lang="en-US" sz="2000" b="1" dirty="0" smtClean="0">
                <a:solidFill>
                  <a:schemeClr val="accent1">
                    <a:lumMod val="75000"/>
                  </a:schemeClr>
                </a:solidFill>
                <a:latin typeface="Andalus" pitchFamily="18" charset="-78"/>
                <a:cs typeface="Andalus" pitchFamily="18" charset="-78"/>
              </a:rPr>
              <a:t>Provide </a:t>
            </a:r>
            <a:r>
              <a:rPr lang="en-US" sz="2000" b="1" dirty="0">
                <a:solidFill>
                  <a:schemeClr val="accent1">
                    <a:lumMod val="75000"/>
                  </a:schemeClr>
                </a:solidFill>
                <a:latin typeface="Andalus" pitchFamily="18" charset="-78"/>
                <a:cs typeface="Andalus" pitchFamily="18" charset="-78"/>
              </a:rPr>
              <a:t>skill training for residents.</a:t>
            </a:r>
          </a:p>
          <a:p>
            <a:r>
              <a:rPr lang="en-US" sz="2000" b="1" dirty="0" smtClean="0">
                <a:solidFill>
                  <a:schemeClr val="accent1">
                    <a:lumMod val="75000"/>
                  </a:schemeClr>
                </a:solidFill>
                <a:latin typeface="Andalus" pitchFamily="18" charset="-78"/>
                <a:cs typeface="Andalus" pitchFamily="18" charset="-78"/>
              </a:rPr>
              <a:t>Facilitates </a:t>
            </a:r>
            <a:r>
              <a:rPr lang="en-US" sz="2000" b="1" dirty="0">
                <a:solidFill>
                  <a:schemeClr val="accent1">
                    <a:lumMod val="75000"/>
                  </a:schemeClr>
                </a:solidFill>
                <a:latin typeface="Andalus" pitchFamily="18" charset="-78"/>
                <a:cs typeface="Andalus" pitchFamily="18" charset="-78"/>
              </a:rPr>
              <a:t>group mobilization.</a:t>
            </a:r>
          </a:p>
          <a:p>
            <a:r>
              <a:rPr lang="en-US" sz="2000" b="1" dirty="0" smtClean="0">
                <a:solidFill>
                  <a:schemeClr val="accent1">
                    <a:lumMod val="75000"/>
                  </a:schemeClr>
                </a:solidFill>
                <a:latin typeface="Andalus" pitchFamily="18" charset="-78"/>
                <a:cs typeface="Andalus" pitchFamily="18" charset="-78"/>
              </a:rPr>
              <a:t>Enables </a:t>
            </a:r>
            <a:r>
              <a:rPr lang="en-US" sz="2000" b="1" dirty="0">
                <a:solidFill>
                  <a:schemeClr val="accent1">
                    <a:lumMod val="75000"/>
                  </a:schemeClr>
                </a:solidFill>
                <a:latin typeface="Andalus" pitchFamily="18" charset="-78"/>
                <a:cs typeface="Andalus" pitchFamily="18" charset="-78"/>
              </a:rPr>
              <a:t>consciousness raising.</a:t>
            </a:r>
          </a:p>
          <a:p>
            <a:endParaRPr lang="en-US" sz="2000" b="1" dirty="0">
              <a:solidFill>
                <a:schemeClr val="accent1">
                  <a:lumMod val="75000"/>
                </a:schemeClr>
              </a:solidFill>
              <a:latin typeface="Andalus" pitchFamily="18" charset="-78"/>
              <a:cs typeface="Andalus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4287057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331640" y="548680"/>
            <a:ext cx="7812360" cy="1352898"/>
          </a:xfrm>
        </p:spPr>
        <p:txBody>
          <a:bodyPr>
            <a:normAutofit/>
          </a:bodyPr>
          <a:lstStyle/>
          <a:p>
            <a:r>
              <a:rPr lang="en-US" sz="3200" b="1" i="1" dirty="0">
                <a:solidFill>
                  <a:schemeClr val="accent1"/>
                </a:solidFill>
                <a:latin typeface="Andalus" pitchFamily="18" charset="-78"/>
                <a:cs typeface="Andalus" pitchFamily="18" charset="-78"/>
              </a:rPr>
              <a:t>Principles of Community Health </a:t>
            </a:r>
            <a:r>
              <a:rPr lang="en-US" sz="3200" b="1" i="1" dirty="0" smtClean="0">
                <a:solidFill>
                  <a:schemeClr val="accent1"/>
                </a:solidFill>
                <a:latin typeface="Andalus" pitchFamily="18" charset="-78"/>
                <a:cs typeface="Andalus" pitchFamily="18" charset="-78"/>
              </a:rPr>
              <a:t>Assessment</a:t>
            </a:r>
            <a:endParaRPr lang="en-US" sz="3200" b="1" i="1" dirty="0">
              <a:solidFill>
                <a:schemeClr val="accent1"/>
              </a:solidFill>
              <a:latin typeface="Andalus" pitchFamily="18" charset="-78"/>
              <a:cs typeface="Andalus" pitchFamily="18" charset="-78"/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1115616" y="1268760"/>
            <a:ext cx="7418785" cy="4824536"/>
          </a:xfrm>
        </p:spPr>
        <p:txBody>
          <a:bodyPr>
            <a:normAutofit lnSpcReduction="10000"/>
          </a:bodyPr>
          <a:lstStyle/>
          <a:p>
            <a:r>
              <a:rPr lang="en-US" sz="2000" b="1" dirty="0" smtClean="0">
                <a:solidFill>
                  <a:srgbClr val="0070C0"/>
                </a:solidFill>
                <a:latin typeface="Andalus" pitchFamily="18" charset="-78"/>
                <a:cs typeface="Andalus" pitchFamily="18" charset="-78"/>
              </a:rPr>
              <a:t>Multiple </a:t>
            </a:r>
            <a:r>
              <a:rPr lang="en-US" sz="2000" b="1" dirty="0">
                <a:solidFill>
                  <a:srgbClr val="0070C0"/>
                </a:solidFill>
                <a:latin typeface="Andalus" pitchFamily="18" charset="-78"/>
                <a:cs typeface="Andalus" pitchFamily="18" charset="-78"/>
              </a:rPr>
              <a:t>sources of information should be sought to provide an overall picture of community health rather than the view of one segment of the population.</a:t>
            </a:r>
          </a:p>
          <a:p>
            <a:r>
              <a:rPr lang="en-US" sz="2000" b="1" dirty="0" smtClean="0">
                <a:solidFill>
                  <a:srgbClr val="0070C0"/>
                </a:solidFill>
                <a:latin typeface="Andalus" pitchFamily="18" charset="-78"/>
                <a:cs typeface="Andalus" pitchFamily="18" charset="-78"/>
              </a:rPr>
              <a:t>Assessment </a:t>
            </a:r>
            <a:r>
              <a:rPr lang="en-US" sz="2000" b="1" dirty="0">
                <a:solidFill>
                  <a:srgbClr val="0070C0"/>
                </a:solidFill>
                <a:latin typeface="Andalus" pitchFamily="18" charset="-78"/>
                <a:cs typeface="Andalus" pitchFamily="18" charset="-78"/>
              </a:rPr>
              <a:t>should address the needs of specific subgroups within the population (e.g., vulnerable populations such as the elderly or members of diverse cultural groups).</a:t>
            </a:r>
          </a:p>
          <a:p>
            <a:r>
              <a:rPr lang="en-US" sz="2000" b="1" dirty="0" smtClean="0">
                <a:solidFill>
                  <a:srgbClr val="0070C0"/>
                </a:solidFill>
                <a:latin typeface="Andalus" pitchFamily="18" charset="-78"/>
                <a:cs typeface="Andalus" pitchFamily="18" charset="-78"/>
              </a:rPr>
              <a:t>Assessment </a:t>
            </a:r>
            <a:r>
              <a:rPr lang="en-US" sz="2000" b="1" dirty="0">
                <a:solidFill>
                  <a:srgbClr val="0070C0"/>
                </a:solidFill>
                <a:latin typeface="Andalus" pitchFamily="18" charset="-78"/>
                <a:cs typeface="Andalus" pitchFamily="18" charset="-78"/>
              </a:rPr>
              <a:t>should consider all potential stakeholders in the population. Stakeholders are those concerned with the outcome of the assessment (e.g., community residents, officials, health care providers, funders). </a:t>
            </a:r>
          </a:p>
          <a:p>
            <a:r>
              <a:rPr lang="en-US" sz="2000" b="1" dirty="0" smtClean="0">
                <a:solidFill>
                  <a:srgbClr val="0070C0"/>
                </a:solidFill>
                <a:latin typeface="Andalus" pitchFamily="18" charset="-78"/>
                <a:cs typeface="Andalus" pitchFamily="18" charset="-78"/>
              </a:rPr>
              <a:t>Assessment </a:t>
            </a:r>
            <a:r>
              <a:rPr lang="en-US" sz="2000" b="1" dirty="0">
                <a:solidFill>
                  <a:srgbClr val="0070C0"/>
                </a:solidFill>
                <a:latin typeface="Andalus" pitchFamily="18" charset="-78"/>
                <a:cs typeface="Andalus" pitchFamily="18" charset="-78"/>
              </a:rPr>
              <a:t>should identify population assets as well as needs and problems.</a:t>
            </a:r>
          </a:p>
          <a:p>
            <a:r>
              <a:rPr lang="en-US" sz="2000" b="1" dirty="0" smtClean="0">
                <a:solidFill>
                  <a:srgbClr val="0070C0"/>
                </a:solidFill>
                <a:latin typeface="Andalus" pitchFamily="18" charset="-78"/>
                <a:cs typeface="Andalus" pitchFamily="18" charset="-78"/>
              </a:rPr>
              <a:t>Assessment </a:t>
            </a:r>
            <a:r>
              <a:rPr lang="en-US" sz="2000" b="1" dirty="0">
                <a:solidFill>
                  <a:srgbClr val="0070C0"/>
                </a:solidFill>
                <a:latin typeface="Andalus" pitchFamily="18" charset="-78"/>
                <a:cs typeface="Andalus" pitchFamily="18" charset="-78"/>
              </a:rPr>
              <a:t>should be conducted or directed by persons with experience in population health assessment.</a:t>
            </a:r>
          </a:p>
          <a:p>
            <a:endParaRPr lang="en-US" b="1" dirty="0">
              <a:solidFill>
                <a:srgbClr val="0070C0"/>
              </a:solidFill>
              <a:latin typeface="Andalus" pitchFamily="18" charset="-78"/>
              <a:cs typeface="Andalus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2863254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187624" y="548680"/>
            <a:ext cx="7562800" cy="1428328"/>
          </a:xfrm>
        </p:spPr>
        <p:txBody>
          <a:bodyPr>
            <a:normAutofit/>
          </a:bodyPr>
          <a:lstStyle/>
          <a:p>
            <a:r>
              <a:rPr lang="en-US" sz="2800" b="1" dirty="0">
                <a:solidFill>
                  <a:srgbClr val="C00000"/>
                </a:solidFill>
                <a:latin typeface="Andalus" pitchFamily="18" charset="-78"/>
                <a:cs typeface="Andalus" pitchFamily="18" charset="-78"/>
              </a:rPr>
              <a:t>Data Sources for Population Health </a:t>
            </a:r>
            <a:r>
              <a:rPr lang="en-US" sz="2800" b="1" dirty="0" smtClean="0">
                <a:solidFill>
                  <a:srgbClr val="C00000"/>
                </a:solidFill>
                <a:latin typeface="Andalus" pitchFamily="18" charset="-78"/>
                <a:cs typeface="Andalus" pitchFamily="18" charset="-78"/>
              </a:rPr>
              <a:t>Assessment</a:t>
            </a:r>
            <a:endParaRPr lang="en-US" sz="2800" b="1" dirty="0">
              <a:solidFill>
                <a:srgbClr val="C00000"/>
              </a:solidFill>
              <a:latin typeface="Andalus" pitchFamily="18" charset="-78"/>
              <a:cs typeface="Andalus" pitchFamily="18" charset="-78"/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1115616" y="1412776"/>
            <a:ext cx="7418785" cy="504056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b="1" dirty="0">
                <a:latin typeface="Andalus" pitchFamily="18" charset="-78"/>
                <a:cs typeface="Andalus" pitchFamily="18" charset="-78"/>
              </a:rPr>
              <a:t>Assessment data may be either </a:t>
            </a:r>
            <a:r>
              <a:rPr lang="en-US" sz="2400" b="1" u="sng" dirty="0">
                <a:latin typeface="Andalus" pitchFamily="18" charset="-78"/>
                <a:cs typeface="Andalus" pitchFamily="18" charset="-78"/>
              </a:rPr>
              <a:t>Q</a:t>
            </a:r>
            <a:r>
              <a:rPr lang="en-US" sz="2400" b="1" u="sng" dirty="0" smtClean="0">
                <a:latin typeface="Andalus" pitchFamily="18" charset="-78"/>
                <a:cs typeface="Andalus" pitchFamily="18" charset="-78"/>
              </a:rPr>
              <a:t>uantitative </a:t>
            </a:r>
            <a:r>
              <a:rPr lang="en-US" sz="2400" b="1" u="sng" dirty="0">
                <a:latin typeface="Andalus" pitchFamily="18" charset="-78"/>
                <a:cs typeface="Andalus" pitchFamily="18" charset="-78"/>
              </a:rPr>
              <a:t>or </a:t>
            </a:r>
            <a:r>
              <a:rPr lang="en-US" sz="2400" b="1" u="sng" dirty="0" smtClean="0">
                <a:latin typeface="Andalus" pitchFamily="18" charset="-78"/>
                <a:cs typeface="Andalus" pitchFamily="18" charset="-78"/>
              </a:rPr>
              <a:t>Qualitative</a:t>
            </a:r>
            <a:r>
              <a:rPr lang="en-US" sz="2400" b="1" u="sng" dirty="0">
                <a:latin typeface="Andalus" pitchFamily="18" charset="-78"/>
                <a:cs typeface="Andalus" pitchFamily="18" charset="-78"/>
              </a:rPr>
              <a:t>.</a:t>
            </a:r>
          </a:p>
          <a:p>
            <a:r>
              <a:rPr lang="en-US" sz="2400" b="1" dirty="0" smtClean="0">
                <a:latin typeface="Andalus" pitchFamily="18" charset="-78"/>
                <a:cs typeface="Andalus" pitchFamily="18" charset="-78"/>
              </a:rPr>
              <a:t>Quantitative </a:t>
            </a:r>
            <a:r>
              <a:rPr lang="en-US" sz="2400" b="1" dirty="0">
                <a:latin typeface="Andalus" pitchFamily="18" charset="-78"/>
                <a:cs typeface="Andalus" pitchFamily="18" charset="-78"/>
              </a:rPr>
              <a:t>data reflect </a:t>
            </a:r>
            <a:r>
              <a:rPr lang="en-US" sz="2400" b="1" u="sng" dirty="0">
                <a:latin typeface="Andalus" pitchFamily="18" charset="-78"/>
                <a:cs typeface="Andalus" pitchFamily="18" charset="-78"/>
              </a:rPr>
              <a:t>numbers</a:t>
            </a:r>
            <a:r>
              <a:rPr lang="en-US" sz="2400" b="1" dirty="0">
                <a:latin typeface="Andalus" pitchFamily="18" charset="-78"/>
                <a:cs typeface="Andalus" pitchFamily="18" charset="-78"/>
              </a:rPr>
              <a:t> of people, characteristics, or events within the population. (</a:t>
            </a:r>
            <a:r>
              <a:rPr lang="en-US" sz="2400" b="1" u="sng" dirty="0">
                <a:latin typeface="Andalus" pitchFamily="18" charset="-78"/>
                <a:cs typeface="Andalus" pitchFamily="18" charset="-78"/>
              </a:rPr>
              <a:t>number </a:t>
            </a:r>
            <a:r>
              <a:rPr lang="en-US" sz="2400" b="1" dirty="0">
                <a:latin typeface="Andalus" pitchFamily="18" charset="-78"/>
                <a:cs typeface="Andalus" pitchFamily="18" charset="-78"/>
              </a:rPr>
              <a:t>of people in specific age or ethnic groups and </a:t>
            </a:r>
            <a:r>
              <a:rPr lang="en-US" sz="2400" b="1" u="sng" dirty="0">
                <a:latin typeface="Andalus" pitchFamily="18" charset="-78"/>
                <a:cs typeface="Andalus" pitchFamily="18" charset="-78"/>
              </a:rPr>
              <a:t>rates</a:t>
            </a:r>
            <a:r>
              <a:rPr lang="en-US" sz="2400" b="1" dirty="0">
                <a:latin typeface="Andalus" pitchFamily="18" charset="-78"/>
                <a:cs typeface="Andalus" pitchFamily="18" charset="-78"/>
              </a:rPr>
              <a:t> of specific diseases and </a:t>
            </a:r>
            <a:r>
              <a:rPr lang="en-US" sz="2400" b="1" u="sng" dirty="0">
                <a:latin typeface="Andalus" pitchFamily="18" charset="-78"/>
                <a:cs typeface="Andalus" pitchFamily="18" charset="-78"/>
              </a:rPr>
              <a:t>causes</a:t>
            </a:r>
            <a:r>
              <a:rPr lang="en-US" sz="2400" b="1" dirty="0">
                <a:latin typeface="Andalus" pitchFamily="18" charset="-78"/>
                <a:cs typeface="Andalus" pitchFamily="18" charset="-78"/>
              </a:rPr>
              <a:t> of death within the population).</a:t>
            </a:r>
          </a:p>
          <a:p>
            <a:r>
              <a:rPr lang="en-US" sz="2400" b="1" dirty="0" smtClean="0">
                <a:latin typeface="Andalus" pitchFamily="18" charset="-78"/>
                <a:cs typeface="Andalus" pitchFamily="18" charset="-78"/>
              </a:rPr>
              <a:t>Qualitative </a:t>
            </a:r>
            <a:r>
              <a:rPr lang="en-US" sz="2400" b="1" dirty="0">
                <a:latin typeface="Andalus" pitchFamily="18" charset="-78"/>
                <a:cs typeface="Andalus" pitchFamily="18" charset="-78"/>
              </a:rPr>
              <a:t>data focus on </a:t>
            </a:r>
            <a:r>
              <a:rPr lang="en-US" sz="2400" b="1" u="sng" dirty="0">
                <a:latin typeface="Andalus" pitchFamily="18" charset="-78"/>
                <a:cs typeface="Andalus" pitchFamily="18" charset="-78"/>
              </a:rPr>
              <a:t>perceptions of health, attitudes, and health concerns as voiced by members of the population</a:t>
            </a:r>
            <a:r>
              <a:rPr lang="en-US" sz="2400" b="1" dirty="0">
                <a:latin typeface="Andalus" pitchFamily="18" charset="-78"/>
                <a:cs typeface="Andalus" pitchFamily="18" charset="-78"/>
              </a:rPr>
              <a:t> (community members’ identification of adolescent pregnancy, substance abuse). </a:t>
            </a:r>
          </a:p>
          <a:p>
            <a:endParaRPr lang="en-US" sz="2400" dirty="0">
              <a:latin typeface="Andalus" pitchFamily="18" charset="-78"/>
              <a:cs typeface="Andalus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9118337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259632" y="548680"/>
            <a:ext cx="7776863" cy="1656184"/>
          </a:xfrm>
        </p:spPr>
        <p:txBody>
          <a:bodyPr>
            <a:normAutofit/>
          </a:bodyPr>
          <a:lstStyle/>
          <a:p>
            <a:r>
              <a:rPr lang="en-US" sz="2800" b="1" u="sng" dirty="0" smtClean="0">
                <a:solidFill>
                  <a:srgbClr val="C00000"/>
                </a:solidFill>
              </a:rPr>
              <a:t>Types </a:t>
            </a:r>
            <a:r>
              <a:rPr lang="en-US" sz="2800" b="1" dirty="0">
                <a:solidFill>
                  <a:srgbClr val="C00000"/>
                </a:solidFill>
              </a:rPr>
              <a:t>of Community Needs </a:t>
            </a:r>
            <a:r>
              <a:rPr lang="en-US" sz="2800" b="1" dirty="0" smtClean="0">
                <a:solidFill>
                  <a:srgbClr val="C00000"/>
                </a:solidFill>
              </a:rPr>
              <a:t>Assessment</a:t>
            </a:r>
            <a:endParaRPr lang="en-US" sz="2800" b="1" dirty="0">
              <a:solidFill>
                <a:srgbClr val="C00000"/>
              </a:solidFill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1187624" y="1556792"/>
            <a:ext cx="7761643" cy="4896544"/>
          </a:xfrm>
        </p:spPr>
        <p:txBody>
          <a:bodyPr>
            <a:normAutofit/>
          </a:bodyPr>
          <a:lstStyle/>
          <a:p>
            <a:r>
              <a:rPr lang="en-US" sz="2800" b="1" u="sng" dirty="0">
                <a:solidFill>
                  <a:srgbClr val="00B050"/>
                </a:solidFill>
                <a:latin typeface="Andalus" pitchFamily="18" charset="-78"/>
                <a:cs typeface="Andalus" pitchFamily="18" charset="-78"/>
              </a:rPr>
              <a:t>Assessment</a:t>
            </a:r>
            <a:r>
              <a:rPr lang="en-US" sz="2800" b="1" dirty="0">
                <a:solidFill>
                  <a:srgbClr val="00B050"/>
                </a:solidFill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b="1" dirty="0" smtClean="0">
                <a:solidFill>
                  <a:srgbClr val="00B050"/>
                </a:solidFill>
                <a:latin typeface="Andalus" pitchFamily="18" charset="-78"/>
                <a:cs typeface="Andalus" pitchFamily="18" charset="-78"/>
              </a:rPr>
              <a:t>means </a:t>
            </a:r>
            <a:r>
              <a:rPr lang="en-US" sz="2800" b="1" dirty="0">
                <a:solidFill>
                  <a:srgbClr val="00B050"/>
                </a:solidFill>
                <a:latin typeface="Andalus" pitchFamily="18" charset="-78"/>
                <a:cs typeface="Andalus" pitchFamily="18" charset="-78"/>
              </a:rPr>
              <a:t>collecting and evaluating information about a community’s health status to discover existing or potential needs and assets as a basis for planning future action. </a:t>
            </a:r>
            <a:endParaRPr lang="en-US" sz="2800" b="1" dirty="0" smtClean="0">
              <a:solidFill>
                <a:srgbClr val="00B050"/>
              </a:solidFill>
              <a:latin typeface="Andalus" pitchFamily="18" charset="-78"/>
              <a:cs typeface="Andalus" pitchFamily="18" charset="-78"/>
            </a:endParaRPr>
          </a:p>
          <a:p>
            <a:pPr marL="0" indent="0">
              <a:buNone/>
            </a:pPr>
            <a:r>
              <a:rPr lang="en-US" sz="2800" b="1" dirty="0">
                <a:solidFill>
                  <a:srgbClr val="00B050"/>
                </a:solidFill>
                <a:latin typeface="Andalus" pitchFamily="18" charset="-78"/>
                <a:cs typeface="Andalus" pitchFamily="18" charset="-78"/>
              </a:rPr>
              <a:t>Assessment involves </a:t>
            </a:r>
            <a:r>
              <a:rPr lang="en-US" sz="2800" b="1" u="sng" dirty="0">
                <a:solidFill>
                  <a:srgbClr val="00B050"/>
                </a:solidFill>
                <a:latin typeface="Andalus" pitchFamily="18" charset="-78"/>
                <a:cs typeface="Andalus" pitchFamily="18" charset="-78"/>
              </a:rPr>
              <a:t>two major activities</a:t>
            </a:r>
            <a:r>
              <a:rPr lang="en-US" sz="2800" b="1" dirty="0">
                <a:solidFill>
                  <a:srgbClr val="00B050"/>
                </a:solidFill>
                <a:latin typeface="Andalus" pitchFamily="18" charset="-78"/>
                <a:cs typeface="Andalus" pitchFamily="18" charset="-78"/>
              </a:rPr>
              <a:t>.</a:t>
            </a:r>
          </a:p>
          <a:p>
            <a:pPr marL="0" indent="0">
              <a:buNone/>
            </a:pPr>
            <a:r>
              <a:rPr lang="en-US" sz="2800" b="1" dirty="0" smtClean="0">
                <a:solidFill>
                  <a:srgbClr val="00B050"/>
                </a:solidFill>
                <a:latin typeface="Andalus" pitchFamily="18" charset="-78"/>
                <a:cs typeface="Andalus" pitchFamily="18" charset="-78"/>
              </a:rPr>
              <a:t>1. The </a:t>
            </a:r>
            <a:r>
              <a:rPr lang="en-US" sz="2800" b="1" u="sng" dirty="0">
                <a:solidFill>
                  <a:srgbClr val="00B050"/>
                </a:solidFill>
                <a:latin typeface="Andalus" pitchFamily="18" charset="-78"/>
                <a:cs typeface="Andalus" pitchFamily="18" charset="-78"/>
              </a:rPr>
              <a:t>first </a:t>
            </a:r>
            <a:r>
              <a:rPr lang="en-US" sz="2800" b="1" dirty="0">
                <a:solidFill>
                  <a:srgbClr val="00B050"/>
                </a:solidFill>
                <a:latin typeface="Andalus" pitchFamily="18" charset="-78"/>
                <a:cs typeface="Andalus" pitchFamily="18" charset="-78"/>
              </a:rPr>
              <a:t>is </a:t>
            </a:r>
            <a:r>
              <a:rPr lang="en-US" sz="2800" b="1" dirty="0">
                <a:solidFill>
                  <a:srgbClr val="C00000"/>
                </a:solidFill>
                <a:latin typeface="Andalus" pitchFamily="18" charset="-78"/>
                <a:cs typeface="Andalus" pitchFamily="18" charset="-78"/>
              </a:rPr>
              <a:t>collecting of pertinent data</a:t>
            </a:r>
            <a:r>
              <a:rPr lang="en-US" sz="2800" b="1" dirty="0">
                <a:solidFill>
                  <a:srgbClr val="00B050"/>
                </a:solidFill>
                <a:latin typeface="Andalus" pitchFamily="18" charset="-78"/>
                <a:cs typeface="Andalus" pitchFamily="18" charset="-78"/>
              </a:rPr>
              <a:t>, </a:t>
            </a:r>
            <a:r>
              <a:rPr lang="en-US" sz="2800" b="1" dirty="0" smtClean="0">
                <a:solidFill>
                  <a:srgbClr val="00B050"/>
                </a:solidFill>
                <a:latin typeface="Andalus" pitchFamily="18" charset="-78"/>
                <a:cs typeface="Andalus" pitchFamily="18" charset="-78"/>
              </a:rPr>
              <a:t>and</a:t>
            </a:r>
          </a:p>
          <a:p>
            <a:pPr marL="0" indent="0">
              <a:buNone/>
            </a:pPr>
            <a:r>
              <a:rPr lang="en-US" sz="2800" b="1" dirty="0" smtClean="0">
                <a:solidFill>
                  <a:srgbClr val="00B050"/>
                </a:solidFill>
                <a:latin typeface="Andalus" pitchFamily="18" charset="-78"/>
                <a:cs typeface="Andalus" pitchFamily="18" charset="-78"/>
              </a:rPr>
              <a:t> 2. The </a:t>
            </a:r>
            <a:r>
              <a:rPr lang="en-US" sz="2800" b="1" u="sng" dirty="0">
                <a:solidFill>
                  <a:srgbClr val="00B050"/>
                </a:solidFill>
                <a:latin typeface="Andalus" pitchFamily="18" charset="-78"/>
                <a:cs typeface="Andalus" pitchFamily="18" charset="-78"/>
              </a:rPr>
              <a:t>second </a:t>
            </a:r>
            <a:r>
              <a:rPr lang="en-US" sz="2800" b="1" dirty="0">
                <a:solidFill>
                  <a:srgbClr val="00B050"/>
                </a:solidFill>
                <a:latin typeface="Andalus" pitchFamily="18" charset="-78"/>
                <a:cs typeface="Andalus" pitchFamily="18" charset="-78"/>
              </a:rPr>
              <a:t>is </a:t>
            </a:r>
            <a:r>
              <a:rPr lang="en-US" sz="2800" b="1" dirty="0">
                <a:solidFill>
                  <a:srgbClr val="C00000"/>
                </a:solidFill>
                <a:latin typeface="Andalus" pitchFamily="18" charset="-78"/>
                <a:cs typeface="Andalus" pitchFamily="18" charset="-78"/>
              </a:rPr>
              <a:t>analysis and interpretation of data. </a:t>
            </a:r>
          </a:p>
          <a:p>
            <a:endParaRPr lang="en-US" sz="2800" b="1" dirty="0">
              <a:solidFill>
                <a:srgbClr val="00B050"/>
              </a:solidFill>
              <a:latin typeface="Andalus" pitchFamily="18" charset="-78"/>
              <a:cs typeface="Andalus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158304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259633" y="476672"/>
            <a:ext cx="7274768" cy="1428328"/>
          </a:xfrm>
        </p:spPr>
        <p:txBody>
          <a:bodyPr>
            <a:normAutofit/>
          </a:bodyPr>
          <a:lstStyle/>
          <a:p>
            <a:r>
              <a:rPr lang="en-US" sz="3200" b="1" dirty="0">
                <a:solidFill>
                  <a:srgbClr val="0070C0"/>
                </a:solidFill>
                <a:latin typeface="Andalus" pitchFamily="18" charset="-78"/>
                <a:cs typeface="Andalus" pitchFamily="18" charset="-78"/>
              </a:rPr>
              <a:t>1. </a:t>
            </a:r>
            <a:r>
              <a:rPr lang="en-US" b="1" dirty="0">
                <a:solidFill>
                  <a:srgbClr val="0070C0"/>
                </a:solidFill>
                <a:latin typeface="Andalus" pitchFamily="18" charset="-78"/>
                <a:cs typeface="Andalus" pitchFamily="18" charset="-78"/>
              </a:rPr>
              <a:t>Community </a:t>
            </a:r>
            <a:r>
              <a:rPr lang="en-US" b="1" dirty="0" smtClean="0">
                <a:solidFill>
                  <a:srgbClr val="0070C0"/>
                </a:solidFill>
                <a:latin typeface="Andalus" pitchFamily="18" charset="-78"/>
                <a:cs typeface="Andalus" pitchFamily="18" charset="-78"/>
              </a:rPr>
              <a:t>Needs </a:t>
            </a:r>
            <a:r>
              <a:rPr lang="en-US" b="1" dirty="0">
                <a:solidFill>
                  <a:srgbClr val="0070C0"/>
                </a:solidFill>
                <a:latin typeface="Andalus" pitchFamily="18" charset="-78"/>
                <a:cs typeface="Andalus" pitchFamily="18" charset="-78"/>
              </a:rPr>
              <a:t>A</a:t>
            </a:r>
            <a:r>
              <a:rPr lang="en-US" b="1" dirty="0" smtClean="0">
                <a:solidFill>
                  <a:srgbClr val="0070C0"/>
                </a:solidFill>
                <a:latin typeface="Andalus" pitchFamily="18" charset="-78"/>
                <a:cs typeface="Andalus" pitchFamily="18" charset="-78"/>
              </a:rPr>
              <a:t>ssessment I</a:t>
            </a:r>
            <a:endParaRPr lang="en-US" b="1" dirty="0">
              <a:solidFill>
                <a:srgbClr val="0070C0"/>
              </a:solidFill>
              <a:latin typeface="Andalus" pitchFamily="18" charset="-78"/>
              <a:cs typeface="Andalus" pitchFamily="18" charset="-78"/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1115616" y="1340768"/>
            <a:ext cx="7202760" cy="4968552"/>
          </a:xfrm>
        </p:spPr>
        <p:txBody>
          <a:bodyPr>
            <a:normAutofit/>
          </a:bodyPr>
          <a:lstStyle/>
          <a:p>
            <a:r>
              <a:rPr lang="en-US" sz="2800" b="1" dirty="0">
                <a:solidFill>
                  <a:srgbClr val="7030A0"/>
                </a:solidFill>
                <a:latin typeface="Andalus" pitchFamily="18" charset="-78"/>
                <a:cs typeface="Andalus" pitchFamily="18" charset="-78"/>
              </a:rPr>
              <a:t>This type of needs assessment seeks to </a:t>
            </a:r>
            <a:r>
              <a:rPr lang="en-US" sz="2800" b="1" u="sng" dirty="0">
                <a:solidFill>
                  <a:srgbClr val="C00000"/>
                </a:solidFill>
                <a:latin typeface="Andalus" pitchFamily="18" charset="-78"/>
                <a:cs typeface="Andalus" pitchFamily="18" charset="-78"/>
              </a:rPr>
              <a:t>evaluate the strengths and weaknesses within a community and create or improve services </a:t>
            </a:r>
            <a:r>
              <a:rPr lang="en-US" sz="2800" b="1" dirty="0">
                <a:solidFill>
                  <a:srgbClr val="7030A0"/>
                </a:solidFill>
                <a:latin typeface="Andalus" pitchFamily="18" charset="-78"/>
                <a:cs typeface="Andalus" pitchFamily="18" charset="-78"/>
              </a:rPr>
              <a:t>based on the identified weaknesses. </a:t>
            </a:r>
            <a:endParaRPr lang="en-US" sz="2800" b="1" dirty="0" smtClean="0">
              <a:solidFill>
                <a:srgbClr val="7030A0"/>
              </a:solidFill>
              <a:latin typeface="Andalus" pitchFamily="18" charset="-78"/>
              <a:cs typeface="Andalus" pitchFamily="18" charset="-78"/>
            </a:endParaRPr>
          </a:p>
          <a:p>
            <a:r>
              <a:rPr lang="en-US" sz="2800" b="1" u="sng" dirty="0" smtClean="0">
                <a:solidFill>
                  <a:srgbClr val="C00000"/>
                </a:solidFill>
                <a:latin typeface="Andalus" pitchFamily="18" charset="-78"/>
                <a:cs typeface="Andalus" pitchFamily="18" charset="-78"/>
              </a:rPr>
              <a:t>Organizing</a:t>
            </a:r>
            <a:r>
              <a:rPr lang="en-US" sz="2800" b="1" dirty="0" smtClean="0">
                <a:solidFill>
                  <a:srgbClr val="C00000"/>
                </a:solidFill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b="1" dirty="0">
                <a:solidFill>
                  <a:srgbClr val="C00000"/>
                </a:solidFill>
                <a:latin typeface="Andalus" pitchFamily="18" charset="-78"/>
                <a:cs typeface="Andalus" pitchFamily="18" charset="-78"/>
              </a:rPr>
              <a:t>this type </a:t>
            </a:r>
            <a:r>
              <a:rPr lang="en-US" sz="2800" b="1" dirty="0">
                <a:solidFill>
                  <a:srgbClr val="7030A0"/>
                </a:solidFill>
                <a:latin typeface="Andalus" pitchFamily="18" charset="-78"/>
                <a:cs typeface="Andalus" pitchFamily="18" charset="-78"/>
              </a:rPr>
              <a:t>of needs assessment is primarily structured around </a:t>
            </a:r>
            <a:r>
              <a:rPr lang="en-US" sz="2800" b="1" u="sng" dirty="0">
                <a:solidFill>
                  <a:srgbClr val="C00000"/>
                </a:solidFill>
                <a:latin typeface="Andalus" pitchFamily="18" charset="-78"/>
                <a:cs typeface="Andalus" pitchFamily="18" charset="-78"/>
              </a:rPr>
              <a:t>how</a:t>
            </a:r>
            <a:r>
              <a:rPr lang="en-US" sz="2800" b="1" u="sng" dirty="0">
                <a:solidFill>
                  <a:srgbClr val="7030A0"/>
                </a:solidFill>
                <a:latin typeface="Andalus" pitchFamily="18" charset="-78"/>
                <a:cs typeface="Andalus" pitchFamily="18" charset="-78"/>
              </a:rPr>
              <a:t> to best obtain information, opinions, and input from the </a:t>
            </a:r>
            <a:r>
              <a:rPr lang="en-US" sz="2800" b="1" u="sng" dirty="0" smtClean="0">
                <a:solidFill>
                  <a:srgbClr val="7030A0"/>
                </a:solidFill>
                <a:latin typeface="Andalus" pitchFamily="18" charset="-78"/>
                <a:cs typeface="Andalus" pitchFamily="18" charset="-78"/>
              </a:rPr>
              <a:t>community </a:t>
            </a:r>
            <a:r>
              <a:rPr lang="en-US" sz="2800" b="1" dirty="0">
                <a:solidFill>
                  <a:srgbClr val="7030A0"/>
                </a:solidFill>
                <a:latin typeface="Andalus" pitchFamily="18" charset="-78"/>
                <a:cs typeface="Andalus" pitchFamily="18" charset="-78"/>
              </a:rPr>
              <a:t>and then </a:t>
            </a:r>
            <a:r>
              <a:rPr lang="en-US" sz="2800" b="1" u="sng" dirty="0">
                <a:solidFill>
                  <a:srgbClr val="C00000"/>
                </a:solidFill>
                <a:latin typeface="Andalus" pitchFamily="18" charset="-78"/>
                <a:cs typeface="Andalus" pitchFamily="18" charset="-78"/>
              </a:rPr>
              <a:t>what </a:t>
            </a:r>
            <a:r>
              <a:rPr lang="en-US" sz="2800" b="1" u="sng" dirty="0">
                <a:solidFill>
                  <a:srgbClr val="7030A0"/>
                </a:solidFill>
                <a:latin typeface="Andalus" pitchFamily="18" charset="-78"/>
                <a:cs typeface="Andalus" pitchFamily="18" charset="-78"/>
              </a:rPr>
              <a:t>to do with that information. </a:t>
            </a:r>
          </a:p>
          <a:p>
            <a:endParaRPr lang="en-US" sz="2800" dirty="0">
              <a:solidFill>
                <a:srgbClr val="7030A0"/>
              </a:solidFill>
              <a:latin typeface="Andalus" pitchFamily="18" charset="-78"/>
              <a:cs typeface="Andalus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4545246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259632" y="620688"/>
            <a:ext cx="7704856" cy="1208882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chemeClr val="accent1"/>
                </a:solidFill>
                <a:latin typeface="Andalus" pitchFamily="18" charset="-78"/>
                <a:cs typeface="Andalus" pitchFamily="18" charset="-78"/>
              </a:rPr>
              <a:t>2. Community </a:t>
            </a:r>
            <a:r>
              <a:rPr lang="en-US" b="1" dirty="0" smtClean="0">
                <a:solidFill>
                  <a:schemeClr val="accent1"/>
                </a:solidFill>
                <a:latin typeface="Andalus" pitchFamily="18" charset="-78"/>
                <a:cs typeface="Andalus" pitchFamily="18" charset="-78"/>
              </a:rPr>
              <a:t>Needs </a:t>
            </a:r>
            <a:r>
              <a:rPr lang="en-US" b="1" dirty="0">
                <a:solidFill>
                  <a:schemeClr val="accent1"/>
                </a:solidFill>
                <a:latin typeface="Andalus" pitchFamily="18" charset="-78"/>
                <a:cs typeface="Andalus" pitchFamily="18" charset="-78"/>
              </a:rPr>
              <a:t>A</a:t>
            </a:r>
            <a:r>
              <a:rPr lang="en-US" b="1" dirty="0" smtClean="0">
                <a:solidFill>
                  <a:schemeClr val="accent1"/>
                </a:solidFill>
                <a:latin typeface="Andalus" pitchFamily="18" charset="-78"/>
                <a:cs typeface="Andalus" pitchFamily="18" charset="-78"/>
              </a:rPr>
              <a:t>ssessment </a:t>
            </a:r>
            <a:r>
              <a:rPr lang="en-US" b="1" dirty="0">
                <a:solidFill>
                  <a:schemeClr val="accent1"/>
                </a:solidFill>
                <a:latin typeface="Andalus" pitchFamily="18" charset="-78"/>
                <a:cs typeface="Andalus" pitchFamily="18" charset="-78"/>
              </a:rPr>
              <a:t>II 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1043608" y="1556792"/>
            <a:ext cx="7490793" cy="4354430"/>
          </a:xfrm>
        </p:spPr>
        <p:txBody>
          <a:bodyPr/>
          <a:lstStyle/>
          <a:p>
            <a:r>
              <a:rPr lang="en-US" sz="3200" b="1" dirty="0">
                <a:solidFill>
                  <a:srgbClr val="0070C0"/>
                </a:solidFill>
                <a:latin typeface="Andalus" pitchFamily="18" charset="-78"/>
                <a:cs typeface="Andalus" pitchFamily="18" charset="-78"/>
              </a:rPr>
              <a:t>This type of needs assessment is constructed around </a:t>
            </a:r>
            <a:r>
              <a:rPr lang="en-US" sz="3200" b="1" u="sng" dirty="0">
                <a:solidFill>
                  <a:srgbClr val="C00000"/>
                </a:solidFill>
                <a:latin typeface="Andalus" pitchFamily="18" charset="-78"/>
                <a:cs typeface="Andalus" pitchFamily="18" charset="-78"/>
              </a:rPr>
              <a:t>a known problem or potential problem facing the community </a:t>
            </a:r>
            <a:r>
              <a:rPr lang="en-US" sz="3200" b="1" dirty="0">
                <a:solidFill>
                  <a:srgbClr val="0070C0"/>
                </a:solidFill>
                <a:latin typeface="Andalus" pitchFamily="18" charset="-78"/>
                <a:cs typeface="Andalus" pitchFamily="18" charset="-78"/>
              </a:rPr>
              <a:t>for example, disaster preparedness, how to address an increase in violent crime etc. </a:t>
            </a:r>
            <a:endParaRPr lang="en-US" sz="3200" b="1" dirty="0" smtClean="0">
              <a:solidFill>
                <a:srgbClr val="0070C0"/>
              </a:solidFill>
              <a:latin typeface="Andalus" pitchFamily="18" charset="-78"/>
              <a:cs typeface="Andalus" pitchFamily="18" charset="-78"/>
            </a:endParaRPr>
          </a:p>
          <a:p>
            <a:pPr marL="0" indent="0">
              <a:buNone/>
            </a:pP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41218977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932</TotalTime>
  <Words>1035</Words>
  <Application>Microsoft Office PowerPoint</Application>
  <PresentationFormat>عرض على الشاشة (3:4)‏</PresentationFormat>
  <Paragraphs>98</Paragraphs>
  <Slides>20</Slides>
  <Notes>0</Notes>
  <HiddenSlides>0</HiddenSlides>
  <MMClips>0</MMClip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20</vt:i4>
      </vt:variant>
    </vt:vector>
  </HeadingPairs>
  <TitlesOfParts>
    <vt:vector size="21" baseType="lpstr">
      <vt:lpstr>Wisp</vt:lpstr>
      <vt:lpstr>عرض تقديمي في PowerPoint</vt:lpstr>
      <vt:lpstr>Community Assessment</vt:lpstr>
      <vt:lpstr>Cont..</vt:lpstr>
      <vt:lpstr>Functions of Community Health Assessment-</vt:lpstr>
      <vt:lpstr>Principles of Community Health Assessment</vt:lpstr>
      <vt:lpstr>Data Sources for Population Health Assessment</vt:lpstr>
      <vt:lpstr>Types of Community Needs Assessment</vt:lpstr>
      <vt:lpstr>1. Community Needs Assessment I</vt:lpstr>
      <vt:lpstr>2. Community Needs Assessment II </vt:lpstr>
      <vt:lpstr>3. Community Needs Assessment III</vt:lpstr>
      <vt:lpstr>Types of Community Health Assessment</vt:lpstr>
      <vt:lpstr>Cont..</vt:lpstr>
      <vt:lpstr>عرض تقديمي في PowerPoint</vt:lpstr>
      <vt:lpstr>1. Surveys </vt:lpstr>
      <vt:lpstr>2. Descriptive Epidemiologic Studies</vt:lpstr>
      <vt:lpstr>3. Community Forums or Town Hall Meetings</vt:lpstr>
      <vt:lpstr>4. Focus Group</vt:lpstr>
      <vt:lpstr>Sources of Community Data</vt:lpstr>
      <vt:lpstr>Six Regional Offices of WHO </vt:lpstr>
      <vt:lpstr>عرض تقديمي في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لمحات</dc:title>
  <dc:creator>dell</dc:creator>
  <cp:lastModifiedBy>Maher</cp:lastModifiedBy>
  <cp:revision>101</cp:revision>
  <dcterms:created xsi:type="dcterms:W3CDTF">2022-03-04T11:27:25Z</dcterms:created>
  <dcterms:modified xsi:type="dcterms:W3CDTF">2023-10-23T09:20:26Z</dcterms:modified>
</cp:coreProperties>
</file>