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171431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1867683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33586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235630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307796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0C9FEE25-55B1-4A65-AC8C-F6373FAEE734}"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114028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0C9FEE25-55B1-4A65-AC8C-F6373FAEE734}" type="datetimeFigureOut">
              <a:rPr lang="en-US" smtClean="0"/>
              <a:t>11/19/2023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5201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0C9FEE25-55B1-4A65-AC8C-F6373FAEE734}" type="datetimeFigureOut">
              <a:rPr lang="en-US" smtClean="0"/>
              <a:t>11/19/2023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205668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9FEE25-55B1-4A65-AC8C-F6373FAEE734}" type="datetimeFigureOut">
              <a:rPr lang="en-US" smtClean="0"/>
              <a:t>11/19/2023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357921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C9FEE25-55B1-4A65-AC8C-F6373FAEE734}"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214259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C9FEE25-55B1-4A65-AC8C-F6373FAEE734}" type="datetimeFigureOut">
              <a:rPr lang="en-US" smtClean="0"/>
              <a:t>11/19/2023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66DB4F2-4729-4FD9-A420-12D0CAD56F1C}" type="slidenum">
              <a:rPr lang="en-US" smtClean="0"/>
              <a:t>‹#›</a:t>
            </a:fld>
            <a:endParaRPr lang="en-US"/>
          </a:p>
        </p:txBody>
      </p:sp>
    </p:spTree>
    <p:extLst>
      <p:ext uri="{BB962C8B-B14F-4D97-AF65-F5344CB8AC3E}">
        <p14:creationId xmlns:p14="http://schemas.microsoft.com/office/powerpoint/2010/main" val="231956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FEE25-55B1-4A65-AC8C-F6373FAEE734}" type="datetimeFigureOut">
              <a:rPr lang="en-US" smtClean="0"/>
              <a:t>11/19/2023</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DB4F2-4729-4FD9-A420-12D0CAD56F1C}" type="slidenum">
              <a:rPr lang="en-US" smtClean="0"/>
              <a:t>‹#›</a:t>
            </a:fld>
            <a:endParaRPr lang="en-US"/>
          </a:p>
        </p:txBody>
      </p:sp>
    </p:spTree>
    <p:extLst>
      <p:ext uri="{BB962C8B-B14F-4D97-AF65-F5344CB8AC3E}">
        <p14:creationId xmlns:p14="http://schemas.microsoft.com/office/powerpoint/2010/main" val="2772659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0"/>
            <a:ext cx="12192000" cy="6858000"/>
          </a:xfrm>
          <a:solidFill>
            <a:schemeClr val="accent6">
              <a:lumMod val="40000"/>
              <a:lumOff val="60000"/>
            </a:schemeClr>
          </a:solidFill>
        </p:spPr>
        <p:txBody>
          <a:bodyPr>
            <a:normAutofit fontScale="90000"/>
          </a:bodyPr>
          <a:lstStyle/>
          <a:p>
            <a:pPr marL="12700" lvl="0">
              <a:lnSpc>
                <a:spcPct val="200000"/>
              </a:lnSpc>
              <a:spcBef>
                <a:spcPts val="100"/>
              </a:spcBef>
            </a:pPr>
            <a:br>
              <a:rPr lang="en-US" sz="3200" b="1" i="1" spc="-5" dirty="0">
                <a:solidFill>
                  <a:prstClr val="black"/>
                </a:solidFill>
                <a:latin typeface="Times New Roman"/>
                <a:cs typeface="Times New Roman"/>
              </a:rPr>
            </a:br>
            <a:r>
              <a:rPr lang="en-US" sz="3200" b="1" i="1" spc="-5" dirty="0">
                <a:solidFill>
                  <a:prstClr val="black"/>
                </a:solidFill>
                <a:latin typeface="Times New Roman"/>
                <a:cs typeface="Times New Roman"/>
              </a:rPr>
              <a:t>Plasmodium</a:t>
            </a:r>
            <a:r>
              <a:rPr lang="en-US" sz="3200" b="1" i="1" spc="-60" dirty="0">
                <a:solidFill>
                  <a:prstClr val="black"/>
                </a:solidFill>
                <a:latin typeface="Times New Roman"/>
                <a:cs typeface="Times New Roman"/>
              </a:rPr>
              <a:t> </a:t>
            </a:r>
            <a:r>
              <a:rPr lang="en-US" sz="3200" b="1" i="1" spc="-5" dirty="0" err="1">
                <a:solidFill>
                  <a:prstClr val="black"/>
                </a:solidFill>
                <a:latin typeface="Times New Roman"/>
                <a:cs typeface="Times New Roman"/>
              </a:rPr>
              <a:t>spp</a:t>
            </a:r>
            <a:br>
              <a:rPr lang="en-US" sz="3200" dirty="0">
                <a:solidFill>
                  <a:prstClr val="black"/>
                </a:solidFill>
                <a:latin typeface="Times New Roman"/>
                <a:cs typeface="Times New Roman"/>
              </a:rPr>
            </a:br>
            <a:r>
              <a:rPr lang="en-US" sz="2200" b="1" i="1" spc="-5" dirty="0">
                <a:solidFill>
                  <a:prstClr val="black"/>
                </a:solidFill>
                <a:latin typeface="Times New Roman"/>
                <a:cs typeface="Times New Roman"/>
              </a:rPr>
              <a:t>Plasmodium </a:t>
            </a:r>
            <a:r>
              <a:rPr lang="en-US" sz="2200" b="1" i="1" spc="-10" dirty="0">
                <a:solidFill>
                  <a:prstClr val="black"/>
                </a:solidFill>
                <a:latin typeface="Times New Roman"/>
                <a:cs typeface="Times New Roman"/>
              </a:rPr>
              <a:t>falciparum</a:t>
            </a:r>
            <a:br>
              <a:rPr lang="en-US" sz="2200" dirty="0">
                <a:solidFill>
                  <a:prstClr val="black"/>
                </a:solidFill>
                <a:latin typeface="Times New Roman"/>
                <a:cs typeface="Times New Roman"/>
              </a:rPr>
            </a:br>
            <a:r>
              <a:rPr lang="en-US" sz="2200" i="1" spc="-5" dirty="0">
                <a:solidFill>
                  <a:prstClr val="black"/>
                </a:solidFill>
                <a:latin typeface="Times New Roman"/>
                <a:cs typeface="Times New Roman"/>
              </a:rPr>
              <a:t>Plasmodium falciparum </a:t>
            </a:r>
            <a:r>
              <a:rPr lang="en-US" sz="2200" spc="-5" dirty="0">
                <a:solidFill>
                  <a:prstClr val="black"/>
                </a:solidFill>
                <a:latin typeface="Times New Roman"/>
                <a:cs typeface="Times New Roman"/>
              </a:rPr>
              <a:t>is the </a:t>
            </a:r>
            <a:r>
              <a:rPr lang="en-US" sz="2200" spc="-10" dirty="0">
                <a:solidFill>
                  <a:prstClr val="black"/>
                </a:solidFill>
                <a:latin typeface="Times New Roman"/>
                <a:cs typeface="Times New Roman"/>
              </a:rPr>
              <a:t>most </a:t>
            </a:r>
            <a:r>
              <a:rPr lang="en-US" sz="2200" spc="-5" dirty="0">
                <a:solidFill>
                  <a:prstClr val="black"/>
                </a:solidFill>
                <a:latin typeface="Times New Roman"/>
                <a:cs typeface="Times New Roman"/>
              </a:rPr>
              <a:t>important malaria parasite, </a:t>
            </a:r>
            <a:r>
              <a:rPr lang="en-US" sz="2200" spc="-10" dirty="0">
                <a:solidFill>
                  <a:prstClr val="black"/>
                </a:solidFill>
                <a:latin typeface="Times New Roman"/>
                <a:cs typeface="Times New Roman"/>
              </a:rPr>
              <a:t>found </a:t>
            </a:r>
            <a:r>
              <a:rPr lang="en-US" sz="2200" spc="-335" dirty="0">
                <a:solidFill>
                  <a:prstClr val="black"/>
                </a:solidFill>
                <a:latin typeface="Times New Roman"/>
                <a:cs typeface="Times New Roman"/>
              </a:rPr>
              <a:t> </a:t>
            </a:r>
            <a:r>
              <a:rPr lang="en-US" sz="2200" dirty="0">
                <a:solidFill>
                  <a:prstClr val="black"/>
                </a:solidFill>
                <a:latin typeface="Times New Roman"/>
                <a:cs typeface="Times New Roman"/>
              </a:rPr>
              <a:t>in </a:t>
            </a:r>
            <a:r>
              <a:rPr lang="en-US" sz="2200" spc="-5" dirty="0">
                <a:solidFill>
                  <a:prstClr val="black"/>
                </a:solidFill>
                <a:latin typeface="Times New Roman"/>
                <a:cs typeface="Times New Roman"/>
              </a:rPr>
              <a:t>the tropics and sub-tropics, being responsible for approximately </a:t>
            </a:r>
            <a:r>
              <a:rPr lang="en-US" sz="2200" dirty="0">
                <a:solidFill>
                  <a:prstClr val="black"/>
                </a:solidFill>
                <a:latin typeface="Times New Roman"/>
                <a:cs typeface="Times New Roman"/>
              </a:rPr>
              <a:t>50% </a:t>
            </a:r>
            <a:r>
              <a:rPr lang="en-US" sz="2200" spc="-5" dirty="0">
                <a:solidFill>
                  <a:prstClr val="black"/>
                </a:solidFill>
                <a:latin typeface="Times New Roman"/>
                <a:cs typeface="Times New Roman"/>
              </a:rPr>
              <a:t>of </a:t>
            </a:r>
            <a:r>
              <a:rPr lang="en-US" sz="2200" spc="-335" dirty="0">
                <a:solidFill>
                  <a:prstClr val="black"/>
                </a:solidFill>
                <a:latin typeface="Times New Roman"/>
                <a:cs typeface="Times New Roman"/>
              </a:rPr>
              <a:t> </a:t>
            </a:r>
            <a:r>
              <a:rPr lang="en-US" sz="2200" dirty="0">
                <a:solidFill>
                  <a:prstClr val="black"/>
                </a:solidFill>
                <a:latin typeface="Times New Roman"/>
                <a:cs typeface="Times New Roman"/>
              </a:rPr>
              <a:t>all </a:t>
            </a:r>
            <a:r>
              <a:rPr lang="en-US" sz="2200" spc="-5" dirty="0">
                <a:solidFill>
                  <a:prstClr val="black"/>
                </a:solidFill>
                <a:latin typeface="Times New Roman"/>
                <a:cs typeface="Times New Roman"/>
              </a:rPr>
              <a:t>malaria cases. The incubation period </a:t>
            </a:r>
            <a:r>
              <a:rPr lang="en-US" sz="2200" dirty="0">
                <a:solidFill>
                  <a:prstClr val="black"/>
                </a:solidFill>
                <a:latin typeface="Times New Roman"/>
                <a:cs typeface="Times New Roman"/>
              </a:rPr>
              <a:t>of </a:t>
            </a:r>
            <a:r>
              <a:rPr lang="en-US" sz="2200" i="1" spc="-5" dirty="0">
                <a:solidFill>
                  <a:prstClr val="black"/>
                </a:solidFill>
                <a:latin typeface="Times New Roman"/>
                <a:cs typeface="Times New Roman"/>
              </a:rPr>
              <a:t>P. </a:t>
            </a:r>
            <a:r>
              <a:rPr lang="en-US" sz="2200" i="1" spc="-5" dirty="0" err="1">
                <a:solidFill>
                  <a:prstClr val="black"/>
                </a:solidFill>
                <a:latin typeface="Times New Roman"/>
                <a:cs typeface="Times New Roman"/>
              </a:rPr>
              <a:t>falciaprum</a:t>
            </a:r>
            <a:r>
              <a:rPr lang="en-US" sz="2200" i="1" spc="-5" dirty="0">
                <a:solidFill>
                  <a:prstClr val="black"/>
                </a:solidFill>
                <a:latin typeface="Times New Roman"/>
                <a:cs typeface="Times New Roman"/>
              </a:rPr>
              <a:t> </a:t>
            </a:r>
            <a:r>
              <a:rPr lang="en-US" sz="2200" spc="-5" dirty="0">
                <a:solidFill>
                  <a:prstClr val="black"/>
                </a:solidFill>
                <a:latin typeface="Times New Roman"/>
                <a:cs typeface="Times New Roman"/>
              </a:rPr>
              <a:t>malaria </a:t>
            </a:r>
            <a:r>
              <a:rPr lang="en-US" sz="2200" dirty="0">
                <a:solidFill>
                  <a:prstClr val="black"/>
                </a:solidFill>
                <a:latin typeface="Times New Roman"/>
                <a:cs typeface="Times New Roman"/>
              </a:rPr>
              <a:t>is </a:t>
            </a:r>
            <a:r>
              <a:rPr lang="en-US" sz="2200" spc="-5" dirty="0">
                <a:solidFill>
                  <a:prstClr val="black"/>
                </a:solidFill>
                <a:latin typeface="Times New Roman"/>
                <a:cs typeface="Times New Roman"/>
              </a:rPr>
              <a:t>the </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shortest, between </a:t>
            </a:r>
            <a:r>
              <a:rPr lang="en-US" sz="2200" dirty="0">
                <a:solidFill>
                  <a:prstClr val="black"/>
                </a:solidFill>
                <a:latin typeface="Times New Roman"/>
                <a:cs typeface="Times New Roman"/>
              </a:rPr>
              <a:t>8 and </a:t>
            </a:r>
            <a:r>
              <a:rPr lang="en-US" sz="2200" spc="-5" dirty="0">
                <a:solidFill>
                  <a:prstClr val="black"/>
                </a:solidFill>
                <a:latin typeface="Times New Roman"/>
                <a:cs typeface="Times New Roman"/>
              </a:rPr>
              <a:t>11 days </a:t>
            </a:r>
            <a:r>
              <a:rPr lang="en-US" sz="2200" dirty="0">
                <a:solidFill>
                  <a:prstClr val="black"/>
                </a:solidFill>
                <a:latin typeface="Times New Roman"/>
                <a:cs typeface="Times New Roman"/>
              </a:rPr>
              <a:t>and </a:t>
            </a:r>
            <a:r>
              <a:rPr lang="en-US" sz="2200" spc="-5" dirty="0">
                <a:solidFill>
                  <a:prstClr val="black"/>
                </a:solidFill>
                <a:latin typeface="Times New Roman"/>
                <a:cs typeface="Times New Roman"/>
              </a:rPr>
              <a:t>has </a:t>
            </a:r>
            <a:r>
              <a:rPr lang="en-US" sz="2200" dirty="0">
                <a:solidFill>
                  <a:prstClr val="black"/>
                </a:solidFill>
                <a:latin typeface="Times New Roman"/>
                <a:cs typeface="Times New Roman"/>
              </a:rPr>
              <a:t>a </a:t>
            </a:r>
            <a:r>
              <a:rPr lang="en-US" sz="2200" spc="-5" dirty="0">
                <a:solidFill>
                  <a:prstClr val="black"/>
                </a:solidFill>
                <a:latin typeface="Times New Roman"/>
                <a:cs typeface="Times New Roman"/>
              </a:rPr>
              <a:t>periodicity </a:t>
            </a:r>
            <a:r>
              <a:rPr lang="en-US" sz="2200" dirty="0">
                <a:solidFill>
                  <a:prstClr val="black"/>
                </a:solidFill>
                <a:latin typeface="Times New Roman"/>
                <a:cs typeface="Times New Roman"/>
              </a:rPr>
              <a:t>of 36 – </a:t>
            </a:r>
            <a:r>
              <a:rPr lang="en-US" sz="2200" spc="-5" dirty="0">
                <a:solidFill>
                  <a:prstClr val="black"/>
                </a:solidFill>
                <a:latin typeface="Times New Roman"/>
                <a:cs typeface="Times New Roman"/>
              </a:rPr>
              <a:t>48 hours. </a:t>
            </a:r>
            <a:r>
              <a:rPr lang="en-US" sz="2200" dirty="0">
                <a:solidFill>
                  <a:prstClr val="black"/>
                </a:solidFill>
                <a:latin typeface="Times New Roman"/>
                <a:cs typeface="Times New Roman"/>
              </a:rPr>
              <a:t>It </a:t>
            </a:r>
            <a:r>
              <a:rPr lang="en-US" sz="2200" spc="5" dirty="0">
                <a:solidFill>
                  <a:prstClr val="black"/>
                </a:solidFill>
                <a:latin typeface="Times New Roman"/>
                <a:cs typeface="Times New Roman"/>
              </a:rPr>
              <a:t> </a:t>
            </a:r>
            <a:r>
              <a:rPr lang="en-US" sz="2200" dirty="0">
                <a:solidFill>
                  <a:prstClr val="black"/>
                </a:solidFill>
                <a:latin typeface="Times New Roman"/>
                <a:cs typeface="Times New Roman"/>
              </a:rPr>
              <a:t>can</a:t>
            </a:r>
            <a:r>
              <a:rPr lang="en-US" sz="2200" spc="-40" dirty="0">
                <a:solidFill>
                  <a:prstClr val="black"/>
                </a:solidFill>
                <a:latin typeface="Times New Roman"/>
                <a:cs typeface="Times New Roman"/>
              </a:rPr>
              <a:t> </a:t>
            </a:r>
            <a:r>
              <a:rPr lang="en-US" sz="2200" dirty="0">
                <a:solidFill>
                  <a:prstClr val="black"/>
                </a:solidFill>
                <a:latin typeface="Times New Roman"/>
                <a:cs typeface="Times New Roman"/>
              </a:rPr>
              <a:t>be</a:t>
            </a:r>
            <a:r>
              <a:rPr lang="en-US" sz="2200" spc="-45" dirty="0">
                <a:solidFill>
                  <a:prstClr val="black"/>
                </a:solidFill>
                <a:latin typeface="Times New Roman"/>
                <a:cs typeface="Times New Roman"/>
              </a:rPr>
              <a:t> </a:t>
            </a:r>
            <a:r>
              <a:rPr lang="en-US" sz="2200" spc="-5" dirty="0">
                <a:solidFill>
                  <a:prstClr val="black"/>
                </a:solidFill>
                <a:latin typeface="Times New Roman"/>
                <a:cs typeface="Times New Roman"/>
              </a:rPr>
              <a:t>differentiated</a:t>
            </a:r>
            <a:r>
              <a:rPr lang="en-US" sz="2200" spc="-40" dirty="0">
                <a:solidFill>
                  <a:prstClr val="black"/>
                </a:solidFill>
                <a:latin typeface="Times New Roman"/>
                <a:cs typeface="Times New Roman"/>
              </a:rPr>
              <a:t> </a:t>
            </a:r>
            <a:r>
              <a:rPr lang="en-US" sz="2200" spc="-5" dirty="0">
                <a:solidFill>
                  <a:prstClr val="black"/>
                </a:solidFill>
                <a:latin typeface="Times New Roman"/>
                <a:cs typeface="Times New Roman"/>
              </a:rPr>
              <a:t>from</a:t>
            </a:r>
            <a:r>
              <a:rPr lang="en-US" sz="2200" spc="-60" dirty="0">
                <a:solidFill>
                  <a:prstClr val="black"/>
                </a:solidFill>
                <a:latin typeface="Times New Roman"/>
                <a:cs typeface="Times New Roman"/>
              </a:rPr>
              <a:t> </a:t>
            </a:r>
            <a:r>
              <a:rPr lang="en-US" sz="2200" dirty="0">
                <a:solidFill>
                  <a:prstClr val="black"/>
                </a:solidFill>
                <a:latin typeface="Times New Roman"/>
                <a:cs typeface="Times New Roman"/>
              </a:rPr>
              <a:t>the</a:t>
            </a:r>
            <a:r>
              <a:rPr lang="en-US" sz="2200" spc="-45" dirty="0">
                <a:solidFill>
                  <a:prstClr val="black"/>
                </a:solidFill>
                <a:latin typeface="Times New Roman"/>
                <a:cs typeface="Times New Roman"/>
              </a:rPr>
              <a:t> </a:t>
            </a:r>
            <a:r>
              <a:rPr lang="en-US" sz="2200" spc="-5" dirty="0">
                <a:solidFill>
                  <a:prstClr val="black"/>
                </a:solidFill>
                <a:latin typeface="Times New Roman"/>
                <a:cs typeface="Times New Roman"/>
              </a:rPr>
              <a:t>other</a:t>
            </a:r>
            <a:r>
              <a:rPr lang="en-US" sz="2200" spc="-45" dirty="0">
                <a:solidFill>
                  <a:prstClr val="black"/>
                </a:solidFill>
                <a:latin typeface="Times New Roman"/>
                <a:cs typeface="Times New Roman"/>
              </a:rPr>
              <a:t> </a:t>
            </a:r>
            <a:r>
              <a:rPr lang="en-US" sz="2200" spc="-5" dirty="0">
                <a:solidFill>
                  <a:prstClr val="black"/>
                </a:solidFill>
                <a:latin typeface="Times New Roman"/>
                <a:cs typeface="Times New Roman"/>
              </a:rPr>
              <a:t>species</a:t>
            </a:r>
            <a:r>
              <a:rPr lang="en-US" sz="2200" spc="-45" dirty="0">
                <a:solidFill>
                  <a:prstClr val="black"/>
                </a:solidFill>
                <a:latin typeface="Times New Roman"/>
                <a:cs typeface="Times New Roman"/>
              </a:rPr>
              <a:t> </a:t>
            </a:r>
            <a:r>
              <a:rPr lang="en-US" sz="2200" dirty="0">
                <a:solidFill>
                  <a:prstClr val="black"/>
                </a:solidFill>
                <a:latin typeface="Times New Roman"/>
                <a:cs typeface="Times New Roman"/>
              </a:rPr>
              <a:t>by</a:t>
            </a:r>
            <a:r>
              <a:rPr lang="en-US" sz="2200" spc="-55" dirty="0">
                <a:solidFill>
                  <a:prstClr val="black"/>
                </a:solidFill>
                <a:latin typeface="Times New Roman"/>
                <a:cs typeface="Times New Roman"/>
              </a:rPr>
              <a:t> </a:t>
            </a:r>
            <a:r>
              <a:rPr lang="en-US" sz="2200" dirty="0">
                <a:solidFill>
                  <a:prstClr val="black"/>
                </a:solidFill>
                <a:latin typeface="Times New Roman"/>
                <a:cs typeface="Times New Roman"/>
              </a:rPr>
              <a:t>the</a:t>
            </a:r>
            <a:r>
              <a:rPr lang="en-US" sz="2200" spc="-35" dirty="0">
                <a:solidFill>
                  <a:prstClr val="black"/>
                </a:solidFill>
                <a:latin typeface="Times New Roman"/>
                <a:cs typeface="Times New Roman"/>
              </a:rPr>
              <a:t> </a:t>
            </a:r>
            <a:r>
              <a:rPr lang="en-US" sz="2200" spc="-5" dirty="0">
                <a:solidFill>
                  <a:prstClr val="black"/>
                </a:solidFill>
                <a:latin typeface="Times New Roman"/>
                <a:cs typeface="Times New Roman"/>
              </a:rPr>
              <a:t>morphology</a:t>
            </a:r>
            <a:r>
              <a:rPr lang="en-US" sz="2200" spc="-55" dirty="0">
                <a:solidFill>
                  <a:prstClr val="black"/>
                </a:solidFill>
                <a:latin typeface="Times New Roman"/>
                <a:cs typeface="Times New Roman"/>
              </a:rPr>
              <a:t> </a:t>
            </a:r>
            <a:r>
              <a:rPr lang="en-US" sz="2200" dirty="0">
                <a:solidFill>
                  <a:prstClr val="black"/>
                </a:solidFill>
                <a:latin typeface="Times New Roman"/>
                <a:cs typeface="Times New Roman"/>
              </a:rPr>
              <a:t>of</a:t>
            </a:r>
            <a:r>
              <a:rPr lang="en-US" sz="2200" spc="-45" dirty="0">
                <a:solidFill>
                  <a:prstClr val="black"/>
                </a:solidFill>
                <a:latin typeface="Times New Roman"/>
                <a:cs typeface="Times New Roman"/>
              </a:rPr>
              <a:t> </a:t>
            </a:r>
            <a:r>
              <a:rPr lang="en-US" sz="2200" spc="-5" dirty="0">
                <a:solidFill>
                  <a:prstClr val="black"/>
                </a:solidFill>
                <a:latin typeface="Times New Roman"/>
                <a:cs typeface="Times New Roman"/>
              </a:rPr>
              <a:t>different </a:t>
            </a:r>
            <a:r>
              <a:rPr lang="en-US" sz="2200" spc="-335" dirty="0">
                <a:solidFill>
                  <a:prstClr val="black"/>
                </a:solidFill>
                <a:latin typeface="Times New Roman"/>
                <a:cs typeface="Times New Roman"/>
              </a:rPr>
              <a:t> </a:t>
            </a:r>
            <a:r>
              <a:rPr lang="en-US" sz="2200" spc="-5" dirty="0">
                <a:solidFill>
                  <a:prstClr val="black"/>
                </a:solidFill>
                <a:latin typeface="Times New Roman"/>
                <a:cs typeface="Times New Roman"/>
              </a:rPr>
              <a:t>stages</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found</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in</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the</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peripheral</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blood.</a:t>
            </a:r>
            <a:r>
              <a:rPr lang="en-US" sz="2200" dirty="0">
                <a:solidFill>
                  <a:prstClr val="black"/>
                </a:solidFill>
                <a:latin typeface="Times New Roman"/>
                <a:cs typeface="Times New Roman"/>
              </a:rPr>
              <a:t> </a:t>
            </a:r>
            <a:r>
              <a:rPr lang="en-US" sz="2200" spc="-10" dirty="0">
                <a:solidFill>
                  <a:prstClr val="black"/>
                </a:solidFill>
                <a:latin typeface="Times New Roman"/>
                <a:cs typeface="Times New Roman"/>
              </a:rPr>
              <a:t>In</a:t>
            </a:r>
            <a:r>
              <a:rPr lang="en-US" sz="2200" spc="-5" dirty="0">
                <a:solidFill>
                  <a:prstClr val="black"/>
                </a:solidFill>
                <a:latin typeface="Times New Roman"/>
                <a:cs typeface="Times New Roman"/>
              </a:rPr>
              <a:t> infections</a:t>
            </a:r>
            <a:r>
              <a:rPr lang="en-US" sz="2200" dirty="0">
                <a:solidFill>
                  <a:prstClr val="black"/>
                </a:solidFill>
                <a:latin typeface="Times New Roman"/>
                <a:cs typeface="Times New Roman"/>
              </a:rPr>
              <a:t> </a:t>
            </a:r>
            <a:r>
              <a:rPr lang="en-US" sz="2200" spc="-10" dirty="0">
                <a:solidFill>
                  <a:prstClr val="black"/>
                </a:solidFill>
                <a:latin typeface="Times New Roman"/>
                <a:cs typeface="Times New Roman"/>
              </a:rPr>
              <a:t>with</a:t>
            </a:r>
            <a:r>
              <a:rPr lang="en-US" sz="2200" spc="-5" dirty="0">
                <a:solidFill>
                  <a:prstClr val="black"/>
                </a:solidFill>
                <a:latin typeface="Times New Roman"/>
                <a:cs typeface="Times New Roman"/>
              </a:rPr>
              <a:t> </a:t>
            </a:r>
            <a:r>
              <a:rPr lang="en-US" sz="2200" i="1" spc="-5" dirty="0">
                <a:solidFill>
                  <a:prstClr val="black"/>
                </a:solidFill>
                <a:latin typeface="Times New Roman"/>
                <a:cs typeface="Times New Roman"/>
              </a:rPr>
              <a:t>Plasmodium </a:t>
            </a:r>
            <a:r>
              <a:rPr lang="en-US" sz="2200" i="1" dirty="0">
                <a:solidFill>
                  <a:prstClr val="black"/>
                </a:solidFill>
                <a:latin typeface="Times New Roman"/>
                <a:cs typeface="Times New Roman"/>
              </a:rPr>
              <a:t> </a:t>
            </a:r>
            <a:r>
              <a:rPr lang="en-US" sz="2200" i="1" spc="-5" dirty="0">
                <a:solidFill>
                  <a:prstClr val="black"/>
                </a:solidFill>
                <a:latin typeface="Times New Roman"/>
                <a:cs typeface="Times New Roman"/>
              </a:rPr>
              <a:t>falciparum </a:t>
            </a:r>
            <a:r>
              <a:rPr lang="en-US" sz="2200" spc="-5" dirty="0">
                <a:solidFill>
                  <a:prstClr val="black"/>
                </a:solidFill>
                <a:latin typeface="Times New Roman"/>
                <a:cs typeface="Times New Roman"/>
              </a:rPr>
              <a:t>usually </a:t>
            </a:r>
            <a:r>
              <a:rPr lang="en-US" sz="2200" spc="5" dirty="0">
                <a:solidFill>
                  <a:prstClr val="black"/>
                </a:solidFill>
                <a:latin typeface="Times New Roman"/>
                <a:cs typeface="Times New Roman"/>
              </a:rPr>
              <a:t>only </a:t>
            </a:r>
            <a:r>
              <a:rPr lang="en-US" sz="2200" spc="-5" dirty="0">
                <a:solidFill>
                  <a:prstClr val="black"/>
                </a:solidFill>
                <a:latin typeface="Times New Roman"/>
                <a:cs typeface="Times New Roman"/>
              </a:rPr>
              <a:t>young </a:t>
            </a:r>
            <a:r>
              <a:rPr lang="en-US" sz="2200" b="1" spc="-5" dirty="0" err="1">
                <a:solidFill>
                  <a:prstClr val="black"/>
                </a:solidFill>
                <a:latin typeface="Times New Roman"/>
                <a:cs typeface="Times New Roman"/>
              </a:rPr>
              <a:t>trophozoites</a:t>
            </a:r>
            <a:r>
              <a:rPr lang="en-US" sz="2200" b="1" spc="-5" dirty="0">
                <a:solidFill>
                  <a:prstClr val="black"/>
                </a:solidFill>
                <a:latin typeface="Times New Roman"/>
                <a:cs typeface="Times New Roman"/>
              </a:rPr>
              <a:t> </a:t>
            </a:r>
            <a:r>
              <a:rPr lang="en-US" sz="2200" spc="-5" dirty="0">
                <a:solidFill>
                  <a:prstClr val="black"/>
                </a:solidFill>
                <a:latin typeface="Times New Roman"/>
                <a:cs typeface="Times New Roman"/>
              </a:rPr>
              <a:t>and </a:t>
            </a:r>
            <a:r>
              <a:rPr lang="en-US" sz="2200" b="1" spc="-5" dirty="0">
                <a:solidFill>
                  <a:prstClr val="black"/>
                </a:solidFill>
                <a:latin typeface="Times New Roman"/>
                <a:cs typeface="Times New Roman"/>
              </a:rPr>
              <a:t>gametocytes </a:t>
            </a:r>
            <a:r>
              <a:rPr lang="en-US" sz="2200" spc="-5" dirty="0">
                <a:solidFill>
                  <a:prstClr val="black"/>
                </a:solidFill>
                <a:latin typeface="Times New Roman"/>
                <a:cs typeface="Times New Roman"/>
              </a:rPr>
              <a:t>are </a:t>
            </a:r>
            <a:r>
              <a:rPr lang="en-US" sz="2200" dirty="0">
                <a:solidFill>
                  <a:prstClr val="black"/>
                </a:solidFill>
                <a:latin typeface="Times New Roman"/>
                <a:cs typeface="Times New Roman"/>
              </a:rPr>
              <a:t>seen </a:t>
            </a:r>
            <a:r>
              <a:rPr lang="en-US" sz="2200" spc="-5" dirty="0">
                <a:solidFill>
                  <a:prstClr val="black"/>
                </a:solidFill>
                <a:latin typeface="Times New Roman"/>
                <a:cs typeface="Times New Roman"/>
              </a:rPr>
              <a:t>in </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peripheral blood smears, </a:t>
            </a:r>
            <a:r>
              <a:rPr lang="en-US" sz="2200" spc="5" dirty="0">
                <a:solidFill>
                  <a:prstClr val="black"/>
                </a:solidFill>
                <a:latin typeface="Times New Roman"/>
                <a:cs typeface="Times New Roman"/>
              </a:rPr>
              <a:t>the </a:t>
            </a:r>
            <a:r>
              <a:rPr lang="en-US" sz="2200" b="1" spc="-5" dirty="0" err="1">
                <a:solidFill>
                  <a:prstClr val="black"/>
                </a:solidFill>
                <a:latin typeface="Times New Roman"/>
                <a:cs typeface="Times New Roman"/>
              </a:rPr>
              <a:t>schizonts</a:t>
            </a:r>
            <a:r>
              <a:rPr lang="en-US" sz="2200" b="1" spc="-5" dirty="0">
                <a:solidFill>
                  <a:prstClr val="black"/>
                </a:solidFill>
                <a:latin typeface="Times New Roman"/>
                <a:cs typeface="Times New Roman"/>
              </a:rPr>
              <a:t> </a:t>
            </a:r>
            <a:r>
              <a:rPr lang="en-US" sz="2200" spc="-5" dirty="0">
                <a:solidFill>
                  <a:prstClr val="black"/>
                </a:solidFill>
                <a:latin typeface="Times New Roman"/>
                <a:cs typeface="Times New Roman"/>
              </a:rPr>
              <a:t>are usually found </a:t>
            </a:r>
            <a:r>
              <a:rPr lang="en-US" sz="2200" dirty="0">
                <a:solidFill>
                  <a:prstClr val="black"/>
                </a:solidFill>
                <a:latin typeface="Times New Roman"/>
                <a:cs typeface="Times New Roman"/>
              </a:rPr>
              <a:t>in </a:t>
            </a:r>
            <a:r>
              <a:rPr lang="en-US" sz="2200" spc="-5" dirty="0">
                <a:solidFill>
                  <a:prstClr val="black"/>
                </a:solidFill>
                <a:latin typeface="Times New Roman"/>
                <a:cs typeface="Times New Roman"/>
              </a:rPr>
              <a:t>capillaries </a:t>
            </a:r>
            <a:r>
              <a:rPr lang="en-US" sz="2200" dirty="0">
                <a:solidFill>
                  <a:prstClr val="black"/>
                </a:solidFill>
                <a:latin typeface="Times New Roman"/>
                <a:cs typeface="Times New Roman"/>
              </a:rPr>
              <a:t> </a:t>
            </a:r>
            <a:r>
              <a:rPr lang="en-US" sz="2200" spc="-5" dirty="0">
                <a:solidFill>
                  <a:prstClr val="black"/>
                </a:solidFill>
                <a:latin typeface="Times New Roman"/>
                <a:cs typeface="Times New Roman"/>
              </a:rPr>
              <a:t>sinuses</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of</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internal</a:t>
            </a:r>
            <a:r>
              <a:rPr lang="en-US" sz="2200" spc="140" dirty="0">
                <a:solidFill>
                  <a:prstClr val="black"/>
                </a:solidFill>
                <a:latin typeface="Times New Roman"/>
                <a:cs typeface="Times New Roman"/>
              </a:rPr>
              <a:t> </a:t>
            </a:r>
            <a:r>
              <a:rPr lang="en-US" sz="2200" spc="-5" dirty="0">
                <a:solidFill>
                  <a:prstClr val="black"/>
                </a:solidFill>
                <a:latin typeface="Times New Roman"/>
                <a:cs typeface="Times New Roman"/>
              </a:rPr>
              <a:t>organs</a:t>
            </a:r>
            <a:r>
              <a:rPr lang="en-US" sz="2200" spc="160" dirty="0">
                <a:solidFill>
                  <a:prstClr val="black"/>
                </a:solidFill>
                <a:latin typeface="Times New Roman"/>
                <a:cs typeface="Times New Roman"/>
              </a:rPr>
              <a:t> </a:t>
            </a:r>
            <a:r>
              <a:rPr lang="en-US" sz="2200" spc="-10" dirty="0">
                <a:solidFill>
                  <a:prstClr val="black"/>
                </a:solidFill>
                <a:latin typeface="Times New Roman"/>
                <a:cs typeface="Times New Roman"/>
              </a:rPr>
              <a:t>and</a:t>
            </a:r>
            <a:r>
              <a:rPr lang="en-US" sz="2200" spc="160" dirty="0">
                <a:solidFill>
                  <a:prstClr val="black"/>
                </a:solidFill>
                <a:latin typeface="Times New Roman"/>
                <a:cs typeface="Times New Roman"/>
              </a:rPr>
              <a:t> </a:t>
            </a:r>
            <a:r>
              <a:rPr lang="en-US" sz="2200" spc="-5" dirty="0">
                <a:solidFill>
                  <a:prstClr val="black"/>
                </a:solidFill>
                <a:latin typeface="Times New Roman"/>
                <a:cs typeface="Times New Roman"/>
              </a:rPr>
              <a:t>in</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the</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bone</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marrow.</a:t>
            </a:r>
            <a:r>
              <a:rPr lang="en-US" sz="2200" spc="145" dirty="0">
                <a:solidFill>
                  <a:prstClr val="black"/>
                </a:solidFill>
                <a:latin typeface="Times New Roman"/>
                <a:cs typeface="Times New Roman"/>
              </a:rPr>
              <a:t> </a:t>
            </a:r>
            <a:r>
              <a:rPr lang="en-US" sz="2200" spc="-5" dirty="0">
                <a:solidFill>
                  <a:prstClr val="black"/>
                </a:solidFill>
                <a:latin typeface="Times New Roman"/>
                <a:cs typeface="Times New Roman"/>
              </a:rPr>
              <a:t>The</a:t>
            </a:r>
            <a:r>
              <a:rPr lang="en-US" sz="2200" spc="155" dirty="0">
                <a:solidFill>
                  <a:prstClr val="black"/>
                </a:solidFill>
                <a:latin typeface="Times New Roman"/>
                <a:cs typeface="Times New Roman"/>
              </a:rPr>
              <a:t> </a:t>
            </a:r>
            <a:r>
              <a:rPr lang="en-US" sz="2200" spc="-5" dirty="0">
                <a:solidFill>
                  <a:prstClr val="black"/>
                </a:solidFill>
                <a:latin typeface="Times New Roman"/>
                <a:cs typeface="Times New Roman"/>
              </a:rPr>
              <a:t>disease</a:t>
            </a:r>
            <a:r>
              <a:rPr lang="en-US" sz="2200" spc="150" dirty="0">
                <a:solidFill>
                  <a:prstClr val="black"/>
                </a:solidFill>
                <a:latin typeface="Times New Roman"/>
                <a:cs typeface="Times New Roman"/>
              </a:rPr>
              <a:t> </a:t>
            </a:r>
            <a:r>
              <a:rPr lang="en-US" sz="2200" spc="-5" dirty="0">
                <a:solidFill>
                  <a:prstClr val="black"/>
                </a:solidFill>
                <a:latin typeface="Times New Roman"/>
                <a:cs typeface="Times New Roman"/>
              </a:rPr>
              <a:t>runs</a:t>
            </a:r>
            <a:r>
              <a:rPr lang="en-US" sz="2200" spc="160" dirty="0">
                <a:solidFill>
                  <a:prstClr val="black"/>
                </a:solidFill>
                <a:latin typeface="Times New Roman"/>
                <a:cs typeface="Times New Roman"/>
              </a:rPr>
              <a:t> </a:t>
            </a:r>
            <a:r>
              <a:rPr lang="en-US" sz="2200" spc="-10" dirty="0">
                <a:solidFill>
                  <a:prstClr val="black"/>
                </a:solidFill>
                <a:latin typeface="Times New Roman"/>
                <a:cs typeface="Times New Roman"/>
              </a:rPr>
              <a:t>an </a:t>
            </a:r>
            <a:r>
              <a:rPr lang="en-US" sz="2200" spc="-5" dirty="0">
                <a:solidFill>
                  <a:prstClr val="black"/>
                </a:solidFill>
                <a:latin typeface="Times New Roman"/>
                <a:cs typeface="Times New Roman"/>
              </a:rPr>
              <a:t>acute course and often has lethal outcome. It is a significant cause of  abortions and still </a:t>
            </a:r>
            <a:r>
              <a:rPr lang="en-US" sz="2200" spc="-5" dirty="0" err="1">
                <a:solidFill>
                  <a:prstClr val="black"/>
                </a:solidFill>
                <a:latin typeface="Times New Roman"/>
                <a:cs typeface="Times New Roman"/>
              </a:rPr>
              <a:t>borns</a:t>
            </a:r>
            <a:r>
              <a:rPr lang="en-US" sz="2200" spc="-5" dirty="0">
                <a:solidFill>
                  <a:prstClr val="black"/>
                </a:solidFill>
                <a:latin typeface="Times New Roman"/>
                <a:cs typeface="Times New Roman"/>
              </a:rPr>
              <a:t> and even death of non-immune pregnant women.</a:t>
            </a:r>
            <a:br>
              <a:rPr lang="en-US" sz="2200" spc="-5" dirty="0">
                <a:solidFill>
                  <a:prstClr val="black"/>
                </a:solidFill>
                <a:latin typeface="Times New Roman"/>
                <a:cs typeface="Times New Roman"/>
              </a:rPr>
            </a:br>
            <a:br>
              <a:rPr lang="en-US" sz="2000" spc="-5" dirty="0">
                <a:solidFill>
                  <a:prstClr val="black"/>
                </a:solidFill>
                <a:latin typeface="Times New Roman"/>
                <a:cs typeface="Times New Roman"/>
              </a:rPr>
            </a:br>
            <a:endParaRPr lang="en-US" sz="2800" dirty="0"/>
          </a:p>
        </p:txBody>
      </p:sp>
    </p:spTree>
    <p:extLst>
      <p:ext uri="{BB962C8B-B14F-4D97-AF65-F5344CB8AC3E}">
        <p14:creationId xmlns:p14="http://schemas.microsoft.com/office/powerpoint/2010/main" val="20779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a:solidFill>
            <a:schemeClr val="accent6">
              <a:lumMod val="40000"/>
              <a:lumOff val="60000"/>
            </a:schemeClr>
          </a:solidFill>
        </p:spPr>
        <p:txBody>
          <a:bodyPr>
            <a:noAutofit/>
          </a:bodyPr>
          <a:lstStyle/>
          <a:p>
            <a:pPr marL="12700" lvl="0">
              <a:lnSpc>
                <a:spcPct val="150000"/>
              </a:lnSpc>
              <a:spcBef>
                <a:spcPts val="0"/>
              </a:spcBef>
            </a:pPr>
            <a:r>
              <a:rPr lang="en-US" sz="3200" spc="-5" dirty="0">
                <a:solidFill>
                  <a:prstClr val="black"/>
                </a:solidFill>
                <a:latin typeface="Times New Roman"/>
                <a:cs typeface="Times New Roman"/>
              </a:rPr>
              <a:t>Life cycle</a:t>
            </a:r>
            <a:br>
              <a:rPr lang="en-US" sz="3200" spc="-5" dirty="0">
                <a:solidFill>
                  <a:prstClr val="black"/>
                </a:solidFill>
                <a:latin typeface="Times New Roman"/>
                <a:cs typeface="Times New Roman"/>
              </a:rPr>
            </a:br>
            <a:r>
              <a:rPr lang="en-US" sz="2400" spc="-5" dirty="0">
                <a:solidFill>
                  <a:prstClr val="black"/>
                </a:solidFill>
                <a:latin typeface="Times New Roman"/>
                <a:cs typeface="Times New Roman"/>
              </a:rPr>
              <a:t>The aspects of the life cycle, which are specific to P. falciparum, are  as follows:</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It attacks all ages of erythrocytes so that a high density of  parasites can be reached quickly. In extreme cases up to 48% of the red  blood cells can be </a:t>
            </a:r>
            <a:r>
              <a:rPr lang="en-US" sz="2400" spc="-5" dirty="0" err="1">
                <a:solidFill>
                  <a:prstClr val="black"/>
                </a:solidFill>
                <a:latin typeface="Times New Roman"/>
                <a:cs typeface="Times New Roman"/>
              </a:rPr>
              <a:t>parasitised</a:t>
            </a:r>
            <a:r>
              <a:rPr lang="en-US" sz="2400" spc="-5" dirty="0">
                <a:solidFill>
                  <a:prstClr val="black"/>
                </a:solidFill>
                <a:latin typeface="Times New Roman"/>
                <a:cs typeface="Times New Roman"/>
              </a:rPr>
              <a:t>.</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Multiple infections resulting in several ring forms in a corpuscle  are not uncommon.</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The latter stages in the asexual cycle do not occur in the  peripheral blood as in other forms of malaria, so that only rings and  crescents are found in blood films. After 24 hours the ring forms and  older </a:t>
            </a:r>
            <a:r>
              <a:rPr lang="en-US" sz="2400" spc="-5" dirty="0" err="1">
                <a:solidFill>
                  <a:prstClr val="black"/>
                </a:solidFill>
                <a:latin typeface="Times New Roman"/>
                <a:cs typeface="Times New Roman"/>
              </a:rPr>
              <a:t>trophozoites</a:t>
            </a:r>
            <a:r>
              <a:rPr lang="en-US" sz="2400" spc="-5" dirty="0">
                <a:solidFill>
                  <a:prstClr val="black"/>
                </a:solidFill>
                <a:latin typeface="Times New Roman"/>
                <a:cs typeface="Times New Roman"/>
              </a:rPr>
              <a:t> show a tendency to clump together and adhere to the  visceral capillary walls. They become caught up in the vessels of the  heart, intestine, brain or bone marrow in which the later sexual stages  are completed.</a:t>
            </a:r>
            <a:br>
              <a:rPr lang="en-US" sz="2400" spc="-5" dirty="0">
                <a:solidFill>
                  <a:prstClr val="black"/>
                </a:solidFill>
                <a:latin typeface="Times New Roman"/>
                <a:cs typeface="Times New Roman"/>
              </a:rPr>
            </a:br>
            <a:endParaRPr lang="en-US" sz="2400" dirty="0"/>
          </a:p>
        </p:txBody>
      </p:sp>
    </p:spTree>
    <p:extLst>
      <p:ext uri="{BB962C8B-B14F-4D97-AF65-F5344CB8AC3E}">
        <p14:creationId xmlns:p14="http://schemas.microsoft.com/office/powerpoint/2010/main" val="181384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12192000" cy="6858000"/>
          </a:xfrm>
          <a:solidFill>
            <a:schemeClr val="accent6">
              <a:lumMod val="40000"/>
              <a:lumOff val="60000"/>
            </a:schemeClr>
          </a:solidFill>
        </p:spPr>
        <p:txBody>
          <a:bodyPr>
            <a:normAutofit/>
          </a:bodyPr>
          <a:lstStyle/>
          <a:p>
            <a:pPr>
              <a:lnSpc>
                <a:spcPct val="150000"/>
              </a:lnSpc>
            </a:pPr>
            <a:r>
              <a:rPr kumimoji="0" lang="en-US" sz="28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Clinical manifestations  and pathogenicity of </a:t>
            </a:r>
            <a:r>
              <a:rPr kumimoji="0" lang="en-US" sz="2800" b="0" i="1"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Plasmodium falciparum </a:t>
            </a:r>
            <a:r>
              <a:rPr kumimoji="0" lang="en-US" sz="1800" b="0" i="1"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a:t>
            </a:r>
            <a:br>
              <a:rPr kumimoji="0" lang="en-US" sz="1800" b="0" i="1"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b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1-</a:t>
            </a:r>
            <a:r>
              <a:rPr lang="en-US" sz="2000" spc="-5" dirty="0">
                <a:solidFill>
                  <a:prstClr val="black"/>
                </a:solidFill>
                <a:latin typeface="Times New Roman" panose="02020603050405020304" pitchFamily="18" charset="0"/>
                <a:cs typeface="Times New Roman" panose="02020603050405020304" pitchFamily="18" charset="0"/>
              </a:rPr>
              <a:t>Symptoms include </a:t>
            </a:r>
            <a:r>
              <a:rPr lang="en-US" sz="2000" dirty="0">
                <a:solidFill>
                  <a:prstClr val="black"/>
                </a:solidFill>
                <a:latin typeface="Times New Roman" panose="02020603050405020304" pitchFamily="18" charset="0"/>
                <a:cs typeface="Times New Roman" panose="02020603050405020304" pitchFamily="18" charset="0"/>
              </a:rPr>
              <a:t>headache, </a:t>
            </a:r>
            <a:r>
              <a:rPr lang="en-US" sz="2000" spc="-5" dirty="0">
                <a:solidFill>
                  <a:prstClr val="black"/>
                </a:solidFill>
                <a:latin typeface="Times New Roman" panose="02020603050405020304" pitchFamily="18" charset="0"/>
                <a:cs typeface="Times New Roman" panose="02020603050405020304" pitchFamily="18" charset="0"/>
              </a:rPr>
              <a:t>photophobia, muscle aches </a:t>
            </a:r>
            <a:r>
              <a:rPr lang="en-US" sz="2000" spc="-10" dirty="0">
                <a:solidFill>
                  <a:prstClr val="black"/>
                </a:solidFill>
                <a:latin typeface="Times New Roman" panose="02020603050405020304" pitchFamily="18" charset="0"/>
                <a:cs typeface="Times New Roman" panose="02020603050405020304" pitchFamily="18" charset="0"/>
              </a:rPr>
              <a:t>and </a:t>
            </a:r>
            <a:r>
              <a:rPr lang="en-US" sz="2000" spc="-5" dirty="0">
                <a:solidFill>
                  <a:prstClr val="black"/>
                </a:solidFill>
                <a:latin typeface="Times New Roman" panose="02020603050405020304" pitchFamily="18" charset="0"/>
                <a:cs typeface="Times New Roman" panose="02020603050405020304" pitchFamily="18" charset="0"/>
              </a:rPr>
              <a:t>pains, </a:t>
            </a:r>
            <a:r>
              <a:rPr lang="en-US" sz="2000" dirty="0">
                <a:solidFill>
                  <a:prstClr val="black"/>
                </a:solidFill>
                <a:latin typeface="Times New Roman" panose="02020603050405020304" pitchFamily="18" charset="0"/>
                <a:cs typeface="Times New Roman" panose="02020603050405020304" pitchFamily="18" charset="0"/>
              </a:rPr>
              <a:t> </a:t>
            </a:r>
            <a:r>
              <a:rPr lang="en-US" sz="2000" spc="-5" dirty="0">
                <a:solidFill>
                  <a:prstClr val="black"/>
                </a:solidFill>
                <a:latin typeface="Times New Roman" panose="02020603050405020304" pitchFamily="18" charset="0"/>
                <a:cs typeface="Times New Roman" panose="02020603050405020304" pitchFamily="18" charset="0"/>
              </a:rPr>
              <a:t>anorexia, nausea and vomiting. Complications include severe </a:t>
            </a:r>
            <a:r>
              <a:rPr lang="en-US" sz="2000" spc="-5" dirty="0" err="1">
                <a:solidFill>
                  <a:prstClr val="black"/>
                </a:solidFill>
                <a:latin typeface="Times New Roman" panose="02020603050405020304" pitchFamily="18" charset="0"/>
                <a:cs typeface="Times New Roman" panose="02020603050405020304" pitchFamily="18" charset="0"/>
              </a:rPr>
              <a:t>anaemia</a:t>
            </a:r>
            <a:r>
              <a:rPr lang="en-US" sz="2000" spc="-5" dirty="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 cerebral </a:t>
            </a:r>
            <a:r>
              <a:rPr lang="en-US" sz="2000" spc="-5" dirty="0">
                <a:solidFill>
                  <a:prstClr val="black"/>
                </a:solidFill>
                <a:latin typeface="Times New Roman" panose="02020603050405020304" pitchFamily="18" charset="0"/>
                <a:cs typeface="Times New Roman" panose="02020603050405020304" pitchFamily="18" charset="0"/>
              </a:rPr>
              <a:t>malaria, renal disease, black water fever, dysentery, pulmonary </a:t>
            </a:r>
            <a:r>
              <a:rPr lang="en-US" sz="2000" dirty="0">
                <a:solidFill>
                  <a:prstClr val="black"/>
                </a:solidFill>
                <a:latin typeface="Times New Roman" panose="02020603050405020304" pitchFamily="18" charset="0"/>
                <a:cs typeface="Times New Roman" panose="02020603050405020304" pitchFamily="18" charset="0"/>
              </a:rPr>
              <a:t> </a:t>
            </a:r>
            <a:r>
              <a:rPr lang="en-US" sz="2000" spc="-5" dirty="0" err="1">
                <a:solidFill>
                  <a:prstClr val="black"/>
                </a:solidFill>
                <a:latin typeface="Times New Roman" panose="02020603050405020304" pitchFamily="18" charset="0"/>
                <a:cs typeface="Times New Roman" panose="02020603050405020304" pitchFamily="18" charset="0"/>
              </a:rPr>
              <a:t>oedema</a:t>
            </a:r>
            <a:r>
              <a:rPr lang="en-US" sz="2000" spc="-5" dirty="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and</a:t>
            </a:r>
            <a:r>
              <a:rPr lang="en-US" sz="2000" spc="5" dirty="0">
                <a:solidFill>
                  <a:prstClr val="black"/>
                </a:solidFill>
                <a:latin typeface="Times New Roman" panose="02020603050405020304" pitchFamily="18" charset="0"/>
                <a:cs typeface="Times New Roman" panose="02020603050405020304" pitchFamily="18" charset="0"/>
              </a:rPr>
              <a:t> </a:t>
            </a:r>
            <a:r>
              <a:rPr lang="en-US" sz="2000" spc="-5" dirty="0">
                <a:solidFill>
                  <a:prstClr val="black"/>
                </a:solidFill>
                <a:latin typeface="Times New Roman" panose="02020603050405020304" pitchFamily="18" charset="0"/>
                <a:cs typeface="Times New Roman" panose="02020603050405020304" pitchFamily="18" charset="0"/>
              </a:rPr>
              <a:t>tropical</a:t>
            </a:r>
            <a:r>
              <a:rPr lang="en-US" sz="2000" spc="5" dirty="0">
                <a:solidFill>
                  <a:prstClr val="black"/>
                </a:solidFill>
                <a:latin typeface="Times New Roman" panose="02020603050405020304" pitchFamily="18" charset="0"/>
                <a:cs typeface="Times New Roman" panose="02020603050405020304" pitchFamily="18" charset="0"/>
              </a:rPr>
              <a:t> </a:t>
            </a:r>
            <a:r>
              <a:rPr lang="en-US" sz="2000" spc="-5" dirty="0">
                <a:solidFill>
                  <a:prstClr val="black"/>
                </a:solidFill>
                <a:latin typeface="Times New Roman" panose="02020603050405020304" pitchFamily="18" charset="0"/>
                <a:cs typeface="Times New Roman" panose="02020603050405020304" pitchFamily="18" charset="0"/>
              </a:rPr>
              <a:t>splenomegaly</a:t>
            </a:r>
            <a:r>
              <a:rPr lang="en-US" sz="2000" spc="-20" dirty="0">
                <a:solidFill>
                  <a:prstClr val="black"/>
                </a:solidFill>
                <a:latin typeface="Times New Roman" panose="02020603050405020304" pitchFamily="18" charset="0"/>
                <a:cs typeface="Times New Roman" panose="02020603050405020304" pitchFamily="18" charset="0"/>
              </a:rPr>
              <a:t> </a:t>
            </a:r>
            <a:r>
              <a:rPr lang="en-US" sz="2000" spc="-5" dirty="0">
                <a:solidFill>
                  <a:prstClr val="black"/>
                </a:solidFill>
                <a:latin typeface="Times New Roman" panose="02020603050405020304" pitchFamily="18" charset="0"/>
                <a:cs typeface="Times New Roman" panose="02020603050405020304" pitchFamily="18" charset="0"/>
              </a:rPr>
              <a:t>syndrome.</a:t>
            </a:r>
            <a:br>
              <a:rPr lang="en-US" sz="2000" dirty="0">
                <a:solidFill>
                  <a:prstClr val="black"/>
                </a:solidFill>
                <a:latin typeface="Times New Roman" panose="02020603050405020304" pitchFamily="18" charset="0"/>
                <a:cs typeface="Times New Roman" panose="02020603050405020304" pitchFamily="18" charset="0"/>
              </a:rPr>
            </a:b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 2-infection are induced by the asexual stages of the parasite that develop inside red blood cells (RBCs). Because splenic microcirculatory beds filter out altered RBCs, the spleen can innately clear subpopulations of infected or uninfected RBC modified during </a:t>
            </a:r>
            <a:r>
              <a:rPr kumimoji="0" lang="en-US" sz="2000" b="0" i="1"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falciparum</a:t>
            </a: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 malaria. </a:t>
            </a:r>
            <a:b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b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3-The spleen appears more protective against severe manifestations of malaria in naïve than in immune subjects. The spleen-specific pitting function accounts for a large fraction of parasite clearance in </a:t>
            </a:r>
            <a:r>
              <a:rPr kumimoji="0" lang="en-US" sz="2000" b="0" i="0" u="none" strike="noStrike" kern="0" cap="none" spc="0" normalizeH="0" baseline="0" noProof="0" dirty="0" err="1">
                <a:ln>
                  <a:noFill/>
                </a:ln>
                <a:solidFill>
                  <a:srgbClr val="1A1A1A"/>
                </a:solidFill>
                <a:effectLst/>
                <a:uLnTx/>
                <a:uFillTx/>
                <a:latin typeface="Times New Roman" panose="02020603050405020304" pitchFamily="18" charset="0"/>
                <a:cs typeface="Times New Roman" panose="02020603050405020304" pitchFamily="18" charset="0"/>
              </a:rPr>
              <a:t>artemisinin</a:t>
            </a: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-treated patients. </a:t>
            </a:r>
            <a:b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b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4-RBC loss contributes to malarial anemia, a clinical form associated with </a:t>
            </a:r>
            <a:r>
              <a:rPr kumimoji="0" lang="en-US" sz="2000" b="0" i="0" u="none" strike="noStrike" kern="0" cap="none" spc="0" normalizeH="0" baseline="0" noProof="0" dirty="0" err="1">
                <a:ln>
                  <a:noFill/>
                </a:ln>
                <a:solidFill>
                  <a:srgbClr val="1A1A1A"/>
                </a:solidFill>
                <a:effectLst/>
                <a:uLnTx/>
                <a:uFillTx/>
                <a:latin typeface="Times New Roman" panose="02020603050405020304" pitchFamily="18" charset="0"/>
                <a:cs typeface="Times New Roman" panose="02020603050405020304" pitchFamily="18" charset="0"/>
              </a:rPr>
              <a:t>subacute</a:t>
            </a: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 progression, frequent splenomegaly, and relatively low </a:t>
            </a:r>
            <a:r>
              <a:rPr kumimoji="0" lang="en-US" sz="2000" b="0" i="0" u="none" strike="noStrike" kern="0" cap="none" spc="0" normalizeH="0" baseline="0" noProof="0" dirty="0" err="1">
                <a:ln>
                  <a:noFill/>
                </a:ln>
                <a:solidFill>
                  <a:srgbClr val="1A1A1A"/>
                </a:solidFill>
                <a:effectLst/>
                <a:uLnTx/>
                <a:uFillTx/>
                <a:latin typeface="Times New Roman" panose="02020603050405020304" pitchFamily="18" charset="0"/>
                <a:cs typeface="Times New Roman" panose="02020603050405020304" pitchFamily="18" charset="0"/>
              </a:rPr>
              <a:t>parasitemia</a:t>
            </a:r>
            <a:r>
              <a:rPr kumimoji="0" lang="en-US" sz="2000" b="0" i="0" u="none" strike="noStrike" kern="0" cap="none" spc="0" normalizeH="0" baseline="0" noProof="0" dirty="0">
                <a:ln>
                  <a:noFill/>
                </a:ln>
                <a:solidFill>
                  <a:srgbClr val="1A1A1A"/>
                </a:solidFill>
                <a:effectLst/>
                <a:uLnTx/>
                <a:uFillTx/>
                <a:latin typeface="Times New Roman" panose="02020603050405020304" pitchFamily="18" charset="0"/>
                <a:cs typeface="Times New Roman" panose="02020603050405020304" pitchFamily="18" charset="0"/>
              </a:rPr>
              <a:t>. Stringent splenic clearance of ring-infected RBCs and uninfected, but parasite-altered, RBCs, may altogether exacerbate anemia and reduce the risks of severe complications associated with high parasite loads, such as cerebral malaria</a:t>
            </a:r>
            <a:br>
              <a:rPr lang="en-US" sz="2000" spc="-5" dirty="0">
                <a:solidFill>
                  <a:prstClr val="black"/>
                </a:solidFill>
                <a:latin typeface="Times New Roman"/>
                <a:cs typeface="Times New Roman"/>
              </a:rPr>
            </a:br>
            <a:endParaRPr lang="en-US" sz="2000" dirty="0"/>
          </a:p>
        </p:txBody>
      </p:sp>
    </p:spTree>
    <p:extLst>
      <p:ext uri="{BB962C8B-B14F-4D97-AF65-F5344CB8AC3E}">
        <p14:creationId xmlns:p14="http://schemas.microsoft.com/office/powerpoint/2010/main" val="222417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12192000" cy="6858000"/>
          </a:xfrm>
          <a:solidFill>
            <a:schemeClr val="accent6">
              <a:lumMod val="40000"/>
              <a:lumOff val="60000"/>
            </a:schemeClr>
          </a:solidFill>
        </p:spPr>
        <p:txBody>
          <a:bodyPr>
            <a:noAutofit/>
          </a:bodyPr>
          <a:lstStyle/>
          <a:p>
            <a:pPr marL="12700" lvl="0">
              <a:lnSpc>
                <a:spcPct val="150000"/>
              </a:lnSpc>
              <a:spcBef>
                <a:spcPts val="0"/>
              </a:spcBef>
            </a:pPr>
            <a:r>
              <a:rPr lang="en-US" sz="2400" b="1" i="1" spc="-5" dirty="0">
                <a:solidFill>
                  <a:prstClr val="black"/>
                </a:solidFill>
                <a:latin typeface="Times New Roman"/>
                <a:cs typeface="Times New Roman"/>
              </a:rPr>
              <a:t>Plasmodium</a:t>
            </a:r>
            <a:r>
              <a:rPr lang="en-US" sz="2400" b="1" i="1" spc="-25" dirty="0">
                <a:solidFill>
                  <a:prstClr val="black"/>
                </a:solidFill>
                <a:latin typeface="Times New Roman"/>
                <a:cs typeface="Times New Roman"/>
              </a:rPr>
              <a:t> </a:t>
            </a:r>
            <a:r>
              <a:rPr lang="en-US" sz="2400" b="1" i="1" spc="-5" dirty="0" err="1">
                <a:solidFill>
                  <a:prstClr val="black"/>
                </a:solidFill>
                <a:latin typeface="Times New Roman"/>
                <a:cs typeface="Times New Roman"/>
              </a:rPr>
              <a:t>vivax</a:t>
            </a:r>
            <a:br>
              <a:rPr lang="en-US" sz="2400" dirty="0">
                <a:solidFill>
                  <a:prstClr val="black"/>
                </a:solidFill>
                <a:latin typeface="Times New Roman"/>
                <a:cs typeface="Times New Roman"/>
              </a:rPr>
            </a:br>
            <a:r>
              <a:rPr lang="en-US" sz="2400" i="1" spc="-5" dirty="0">
                <a:solidFill>
                  <a:prstClr val="black"/>
                </a:solidFill>
                <a:latin typeface="Times New Roman"/>
                <a:cs typeface="Times New Roman"/>
              </a:rPr>
              <a:t>Plasmodium </a:t>
            </a:r>
            <a:r>
              <a:rPr lang="en-US" sz="2400" i="1" spc="-5" dirty="0" err="1">
                <a:solidFill>
                  <a:prstClr val="black"/>
                </a:solidFill>
                <a:latin typeface="Times New Roman"/>
                <a:cs typeface="Times New Roman"/>
              </a:rPr>
              <a:t>vivax</a:t>
            </a:r>
            <a:r>
              <a:rPr lang="en-US" sz="2400" i="1" spc="-5" dirty="0">
                <a:solidFill>
                  <a:prstClr val="black"/>
                </a:solidFill>
                <a:latin typeface="Times New Roman"/>
                <a:cs typeface="Times New Roman"/>
              </a:rPr>
              <a:t> </a:t>
            </a:r>
            <a:r>
              <a:rPr lang="en-US" sz="2400" spc="-5" dirty="0">
                <a:solidFill>
                  <a:prstClr val="black"/>
                </a:solidFill>
                <a:latin typeface="Times New Roman"/>
                <a:cs typeface="Times New Roman"/>
              </a:rPr>
              <a:t>is </a:t>
            </a:r>
            <a:r>
              <a:rPr lang="en-US" sz="2400" dirty="0">
                <a:solidFill>
                  <a:prstClr val="black"/>
                </a:solidFill>
                <a:latin typeface="Times New Roman"/>
                <a:cs typeface="Times New Roman"/>
              </a:rPr>
              <a:t>found </a:t>
            </a:r>
            <a:r>
              <a:rPr lang="en-US" sz="2400" spc="-5" dirty="0">
                <a:solidFill>
                  <a:prstClr val="black"/>
                </a:solidFill>
                <a:latin typeface="Times New Roman"/>
                <a:cs typeface="Times New Roman"/>
              </a:rPr>
              <a:t>almost in all </a:t>
            </a:r>
            <a:r>
              <a:rPr lang="en-US" sz="2400" dirty="0">
                <a:solidFill>
                  <a:prstClr val="black"/>
                </a:solidFill>
                <a:latin typeface="Times New Roman"/>
                <a:cs typeface="Times New Roman"/>
              </a:rPr>
              <a:t>places, </a:t>
            </a:r>
            <a:r>
              <a:rPr lang="en-US" sz="2400" spc="-5" dirty="0">
                <a:solidFill>
                  <a:prstClr val="black"/>
                </a:solidFill>
                <a:latin typeface="Times New Roman"/>
                <a:cs typeface="Times New Roman"/>
              </a:rPr>
              <a:t>where malaria is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endemic</a:t>
            </a:r>
            <a:r>
              <a:rPr lang="en-US" sz="2400" spc="-50" dirty="0">
                <a:solidFill>
                  <a:prstClr val="black"/>
                </a:solidFill>
                <a:latin typeface="Times New Roman"/>
                <a:cs typeface="Times New Roman"/>
              </a:rPr>
              <a:t> </a:t>
            </a:r>
            <a:r>
              <a:rPr lang="en-US" sz="2400" dirty="0">
                <a:solidFill>
                  <a:prstClr val="black"/>
                </a:solidFill>
                <a:latin typeface="Times New Roman"/>
                <a:cs typeface="Times New Roman"/>
              </a:rPr>
              <a:t>and</a:t>
            </a:r>
            <a:r>
              <a:rPr lang="en-US" sz="2400" spc="-45" dirty="0">
                <a:solidFill>
                  <a:prstClr val="black"/>
                </a:solidFill>
                <a:latin typeface="Times New Roman"/>
                <a:cs typeface="Times New Roman"/>
              </a:rPr>
              <a:t> </a:t>
            </a:r>
            <a:r>
              <a:rPr lang="en-US" sz="2400" spc="-5" dirty="0">
                <a:solidFill>
                  <a:prstClr val="black"/>
                </a:solidFill>
                <a:latin typeface="Times New Roman"/>
                <a:cs typeface="Times New Roman"/>
              </a:rPr>
              <a:t>is</a:t>
            </a:r>
            <a:r>
              <a:rPr lang="en-US" sz="2400" spc="-50" dirty="0">
                <a:solidFill>
                  <a:prstClr val="black"/>
                </a:solidFill>
                <a:latin typeface="Times New Roman"/>
                <a:cs typeface="Times New Roman"/>
              </a:rPr>
              <a:t> </a:t>
            </a:r>
            <a:r>
              <a:rPr lang="en-US" sz="2400" spc="-5" dirty="0">
                <a:solidFill>
                  <a:prstClr val="black"/>
                </a:solidFill>
                <a:latin typeface="Times New Roman"/>
                <a:cs typeface="Times New Roman"/>
              </a:rPr>
              <a:t>the</a:t>
            </a:r>
            <a:r>
              <a:rPr lang="en-US" sz="2400" spc="-45" dirty="0">
                <a:solidFill>
                  <a:prstClr val="black"/>
                </a:solidFill>
                <a:latin typeface="Times New Roman"/>
                <a:cs typeface="Times New Roman"/>
              </a:rPr>
              <a:t> </a:t>
            </a:r>
            <a:r>
              <a:rPr lang="en-US" sz="2400" spc="-5" dirty="0">
                <a:solidFill>
                  <a:prstClr val="black"/>
                </a:solidFill>
                <a:latin typeface="Times New Roman"/>
                <a:cs typeface="Times New Roman"/>
              </a:rPr>
              <a:t>most</a:t>
            </a:r>
            <a:r>
              <a:rPr lang="en-US" sz="2400" spc="-50" dirty="0">
                <a:solidFill>
                  <a:prstClr val="black"/>
                </a:solidFill>
                <a:latin typeface="Times New Roman"/>
                <a:cs typeface="Times New Roman"/>
              </a:rPr>
              <a:t> </a:t>
            </a:r>
            <a:r>
              <a:rPr lang="en-US" sz="2400" spc="-5" dirty="0">
                <a:solidFill>
                  <a:prstClr val="black"/>
                </a:solidFill>
                <a:latin typeface="Times New Roman"/>
                <a:cs typeface="Times New Roman"/>
              </a:rPr>
              <a:t>predominant</a:t>
            </a:r>
            <a:r>
              <a:rPr lang="en-US" sz="2400" spc="-45" dirty="0">
                <a:solidFill>
                  <a:prstClr val="black"/>
                </a:solidFill>
                <a:latin typeface="Times New Roman"/>
                <a:cs typeface="Times New Roman"/>
              </a:rPr>
              <a:t> </a:t>
            </a:r>
            <a:r>
              <a:rPr lang="en-US" sz="2400" dirty="0">
                <a:solidFill>
                  <a:prstClr val="black"/>
                </a:solidFill>
                <a:latin typeface="Times New Roman"/>
                <a:cs typeface="Times New Roman"/>
              </a:rPr>
              <a:t>of</a:t>
            </a:r>
            <a:r>
              <a:rPr lang="en-US" sz="2400" spc="-50" dirty="0">
                <a:solidFill>
                  <a:prstClr val="black"/>
                </a:solidFill>
                <a:latin typeface="Times New Roman"/>
                <a:cs typeface="Times New Roman"/>
              </a:rPr>
              <a:t> </a:t>
            </a:r>
            <a:r>
              <a:rPr lang="en-US" sz="2400" spc="-5" dirty="0">
                <a:solidFill>
                  <a:prstClr val="black"/>
                </a:solidFill>
                <a:latin typeface="Times New Roman"/>
                <a:cs typeface="Times New Roman"/>
              </a:rPr>
              <a:t>malaria</a:t>
            </a:r>
            <a:r>
              <a:rPr lang="en-US" sz="2400" spc="-45" dirty="0">
                <a:solidFill>
                  <a:prstClr val="black"/>
                </a:solidFill>
                <a:latin typeface="Times New Roman"/>
                <a:cs typeface="Times New Roman"/>
              </a:rPr>
              <a:t> </a:t>
            </a:r>
            <a:r>
              <a:rPr lang="en-US" sz="2400" spc="-5" dirty="0">
                <a:solidFill>
                  <a:prstClr val="black"/>
                </a:solidFill>
                <a:latin typeface="Times New Roman"/>
                <a:cs typeface="Times New Roman"/>
              </a:rPr>
              <a:t>parasites.</a:t>
            </a:r>
            <a:r>
              <a:rPr lang="en-US" sz="2400" spc="-50" dirty="0">
                <a:solidFill>
                  <a:prstClr val="black"/>
                </a:solidFill>
                <a:latin typeface="Times New Roman"/>
                <a:cs typeface="Times New Roman"/>
              </a:rPr>
              <a:t> </a:t>
            </a:r>
            <a:r>
              <a:rPr lang="en-US" sz="2400" spc="-5" dirty="0">
                <a:solidFill>
                  <a:prstClr val="black"/>
                </a:solidFill>
                <a:latin typeface="Times New Roman"/>
                <a:cs typeface="Times New Roman"/>
              </a:rPr>
              <a:t>Causing</a:t>
            </a:r>
            <a:r>
              <a:rPr lang="en-US" sz="2400" spc="-60" dirty="0">
                <a:solidFill>
                  <a:prstClr val="black"/>
                </a:solidFill>
                <a:latin typeface="Times New Roman"/>
                <a:cs typeface="Times New Roman"/>
              </a:rPr>
              <a:t> </a:t>
            </a:r>
            <a:r>
              <a:rPr lang="en-US" sz="2400" dirty="0">
                <a:solidFill>
                  <a:prstClr val="black"/>
                </a:solidFill>
                <a:latin typeface="Times New Roman"/>
                <a:cs typeface="Times New Roman"/>
              </a:rPr>
              <a:t>43%</a:t>
            </a:r>
            <a:r>
              <a:rPr lang="en-US" sz="2400" spc="-55" dirty="0">
                <a:solidFill>
                  <a:prstClr val="black"/>
                </a:solidFill>
                <a:latin typeface="Times New Roman"/>
                <a:cs typeface="Times New Roman"/>
              </a:rPr>
              <a:t> </a:t>
            </a:r>
            <a:r>
              <a:rPr lang="en-US" sz="2400" spc="-5" dirty="0">
                <a:solidFill>
                  <a:prstClr val="black"/>
                </a:solidFill>
                <a:latin typeface="Times New Roman"/>
                <a:cs typeface="Times New Roman"/>
              </a:rPr>
              <a:t>of </a:t>
            </a:r>
            <a:r>
              <a:rPr lang="en-US" sz="2400" spc="-340" dirty="0">
                <a:solidFill>
                  <a:prstClr val="black"/>
                </a:solidFill>
                <a:latin typeface="Times New Roman"/>
                <a:cs typeface="Times New Roman"/>
              </a:rPr>
              <a:t> </a:t>
            </a:r>
            <a:r>
              <a:rPr lang="en-US" sz="2400" dirty="0">
                <a:solidFill>
                  <a:prstClr val="black"/>
                </a:solidFill>
                <a:latin typeface="Times New Roman"/>
                <a:cs typeface="Times New Roman"/>
              </a:rPr>
              <a:t>all </a:t>
            </a:r>
            <a:r>
              <a:rPr lang="en-US" sz="2400" spc="-5" dirty="0">
                <a:solidFill>
                  <a:prstClr val="black"/>
                </a:solidFill>
                <a:latin typeface="Times New Roman"/>
                <a:cs typeface="Times New Roman"/>
              </a:rPr>
              <a:t>cases </a:t>
            </a:r>
            <a:r>
              <a:rPr lang="en-US" sz="2400" dirty="0">
                <a:solidFill>
                  <a:prstClr val="black"/>
                </a:solidFill>
                <a:latin typeface="Times New Roman"/>
                <a:cs typeface="Times New Roman"/>
              </a:rPr>
              <a:t>of </a:t>
            </a:r>
            <a:r>
              <a:rPr lang="en-US" sz="2400" spc="-5" dirty="0">
                <a:solidFill>
                  <a:prstClr val="black"/>
                </a:solidFill>
                <a:latin typeface="Times New Roman"/>
                <a:cs typeface="Times New Roman"/>
              </a:rPr>
              <a:t>malaria </a:t>
            </a:r>
            <a:r>
              <a:rPr lang="en-US" sz="2400" dirty="0">
                <a:solidFill>
                  <a:prstClr val="black"/>
                </a:solidFill>
                <a:latin typeface="Times New Roman"/>
                <a:cs typeface="Times New Roman"/>
              </a:rPr>
              <a:t>in </a:t>
            </a:r>
            <a:r>
              <a:rPr lang="en-US" sz="2400" spc="-5" dirty="0">
                <a:solidFill>
                  <a:prstClr val="black"/>
                </a:solidFill>
                <a:latin typeface="Times New Roman"/>
                <a:cs typeface="Times New Roman"/>
              </a:rPr>
              <a:t>the world, </a:t>
            </a:r>
            <a:r>
              <a:rPr lang="en-US" sz="2400" dirty="0">
                <a:solidFill>
                  <a:prstClr val="black"/>
                </a:solidFill>
                <a:latin typeface="Times New Roman"/>
                <a:cs typeface="Times New Roman"/>
              </a:rPr>
              <a:t>it </a:t>
            </a:r>
            <a:r>
              <a:rPr lang="en-US" sz="2400" spc="-5" dirty="0">
                <a:solidFill>
                  <a:prstClr val="black"/>
                </a:solidFill>
                <a:latin typeface="Times New Roman"/>
                <a:cs typeface="Times New Roman"/>
              </a:rPr>
              <a:t>also has </a:t>
            </a:r>
            <a:r>
              <a:rPr lang="en-US" sz="2400" dirty="0">
                <a:solidFill>
                  <a:prstClr val="black"/>
                </a:solidFill>
                <a:latin typeface="Times New Roman"/>
                <a:cs typeface="Times New Roman"/>
              </a:rPr>
              <a:t>the </a:t>
            </a:r>
            <a:r>
              <a:rPr lang="en-US" sz="2400" spc="-5" dirty="0">
                <a:solidFill>
                  <a:prstClr val="black"/>
                </a:solidFill>
                <a:latin typeface="Times New Roman"/>
                <a:cs typeface="Times New Roman"/>
              </a:rPr>
              <a:t>widest geographical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distribution. </a:t>
            </a:r>
            <a:r>
              <a:rPr lang="en-US" sz="2400" spc="-10" dirty="0">
                <a:solidFill>
                  <a:prstClr val="black"/>
                </a:solidFill>
                <a:latin typeface="Times New Roman"/>
                <a:cs typeface="Times New Roman"/>
              </a:rPr>
              <a:t>Although </a:t>
            </a:r>
            <a:r>
              <a:rPr lang="en-US" sz="2400" spc="-5" dirty="0">
                <a:solidFill>
                  <a:prstClr val="black"/>
                </a:solidFill>
                <a:latin typeface="Times New Roman"/>
                <a:cs typeface="Times New Roman"/>
              </a:rPr>
              <a:t>the disease itself is not usually </a:t>
            </a:r>
            <a:r>
              <a:rPr lang="en-US" sz="2400" dirty="0">
                <a:solidFill>
                  <a:prstClr val="black"/>
                </a:solidFill>
                <a:latin typeface="Times New Roman"/>
                <a:cs typeface="Times New Roman"/>
              </a:rPr>
              <a:t>life threatening, </a:t>
            </a:r>
            <a:r>
              <a:rPr lang="en-US" sz="2400" spc="-5" dirty="0">
                <a:solidFill>
                  <a:prstClr val="black"/>
                </a:solidFill>
                <a:latin typeface="Times New Roman"/>
                <a:cs typeface="Times New Roman"/>
              </a:rPr>
              <a:t>it </a:t>
            </a:r>
            <a:r>
              <a:rPr lang="en-US" sz="2400" dirty="0">
                <a:solidFill>
                  <a:prstClr val="black"/>
                </a:solidFill>
                <a:latin typeface="Times New Roman"/>
                <a:cs typeface="Times New Roman"/>
              </a:rPr>
              <a:t> can </a:t>
            </a:r>
            <a:r>
              <a:rPr lang="en-US" sz="2400" spc="-5" dirty="0">
                <a:solidFill>
                  <a:prstClr val="black"/>
                </a:solidFill>
                <a:latin typeface="Times New Roman"/>
                <a:cs typeface="Times New Roman"/>
              </a:rPr>
              <a:t>cause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severe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acute</a:t>
            </a:r>
            <a:r>
              <a:rPr lang="en-US" sz="2400" dirty="0">
                <a:solidFill>
                  <a:prstClr val="black"/>
                </a:solidFill>
                <a:latin typeface="Times New Roman"/>
                <a:cs typeface="Times New Roman"/>
              </a:rPr>
              <a:t> illness.</a:t>
            </a:r>
            <a:br>
              <a:rPr lang="en-US" sz="2400" dirty="0">
                <a:solidFill>
                  <a:prstClr val="black"/>
                </a:solidFill>
                <a:latin typeface="Times New Roman"/>
                <a:cs typeface="Times New Roman"/>
              </a:rPr>
            </a:br>
            <a:r>
              <a:rPr lang="en-US" sz="2400" i="1" spc="-5" dirty="0">
                <a:solidFill>
                  <a:prstClr val="black"/>
                </a:solidFill>
                <a:latin typeface="Times New Roman"/>
                <a:cs typeface="Times New Roman"/>
              </a:rPr>
              <a:t>Plasmodium </a:t>
            </a:r>
            <a:r>
              <a:rPr lang="en-US" sz="2400" i="1" dirty="0" err="1">
                <a:solidFill>
                  <a:prstClr val="black"/>
                </a:solidFill>
                <a:latin typeface="Times New Roman"/>
                <a:cs typeface="Times New Roman"/>
              </a:rPr>
              <a:t>vivax</a:t>
            </a:r>
            <a:r>
              <a:rPr lang="en-US" sz="2400" i="1" dirty="0">
                <a:solidFill>
                  <a:prstClr val="black"/>
                </a:solidFill>
                <a:latin typeface="Times New Roman"/>
                <a:cs typeface="Times New Roman"/>
              </a:rPr>
              <a:t> </a:t>
            </a:r>
            <a:r>
              <a:rPr lang="en-US" sz="2400" spc="-5" dirty="0">
                <a:solidFill>
                  <a:prstClr val="black"/>
                </a:solidFill>
                <a:latin typeface="Times New Roman"/>
                <a:cs typeface="Times New Roman"/>
              </a:rPr>
              <a:t>does not infect West Africans due to the fact that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West </a:t>
            </a:r>
            <a:r>
              <a:rPr lang="en-US" sz="2400" dirty="0">
                <a:solidFill>
                  <a:prstClr val="black"/>
                </a:solidFill>
                <a:latin typeface="Times New Roman"/>
                <a:cs typeface="Times New Roman"/>
              </a:rPr>
              <a:t>Africans </a:t>
            </a:r>
            <a:r>
              <a:rPr lang="en-US" sz="2400" spc="-5" dirty="0">
                <a:solidFill>
                  <a:prstClr val="black"/>
                </a:solidFill>
                <a:latin typeface="Times New Roman"/>
                <a:cs typeface="Times New Roman"/>
              </a:rPr>
              <a:t>do not possess the Duffy Antigen on the </a:t>
            </a:r>
            <a:r>
              <a:rPr lang="en-US" sz="2400" dirty="0">
                <a:solidFill>
                  <a:prstClr val="black"/>
                </a:solidFill>
                <a:latin typeface="Times New Roman"/>
                <a:cs typeface="Times New Roman"/>
              </a:rPr>
              <a:t>red </a:t>
            </a:r>
            <a:r>
              <a:rPr lang="en-US" sz="2400" spc="-5" dirty="0">
                <a:solidFill>
                  <a:prstClr val="black"/>
                </a:solidFill>
                <a:latin typeface="Times New Roman"/>
                <a:cs typeface="Times New Roman"/>
              </a:rPr>
              <a:t>blood cells,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which the parasite requires to enter the red blood cell. </a:t>
            </a:r>
            <a:r>
              <a:rPr lang="en-US" sz="2400" dirty="0">
                <a:solidFill>
                  <a:prstClr val="black"/>
                </a:solidFill>
                <a:latin typeface="Times New Roman"/>
                <a:cs typeface="Times New Roman"/>
              </a:rPr>
              <a:t>It </a:t>
            </a:r>
            <a:r>
              <a:rPr lang="en-US" sz="2400" spc="-5" dirty="0">
                <a:solidFill>
                  <a:prstClr val="black"/>
                </a:solidFill>
                <a:latin typeface="Times New Roman"/>
                <a:cs typeface="Times New Roman"/>
              </a:rPr>
              <a:t>has </a:t>
            </a:r>
            <a:r>
              <a:rPr lang="en-US" sz="2400" dirty="0">
                <a:solidFill>
                  <a:prstClr val="black"/>
                </a:solidFill>
                <a:latin typeface="Times New Roman"/>
                <a:cs typeface="Times New Roman"/>
              </a:rPr>
              <a:t>an </a:t>
            </a:r>
            <a:r>
              <a:rPr lang="en-US" sz="2400" spc="-5" dirty="0">
                <a:solidFill>
                  <a:prstClr val="black"/>
                </a:solidFill>
                <a:latin typeface="Times New Roman"/>
                <a:cs typeface="Times New Roman"/>
              </a:rPr>
              <a:t>incubation </a:t>
            </a:r>
            <a:r>
              <a:rPr lang="en-US" sz="2400" spc="-335" dirty="0">
                <a:solidFill>
                  <a:prstClr val="black"/>
                </a:solidFill>
                <a:latin typeface="Times New Roman"/>
                <a:cs typeface="Times New Roman"/>
              </a:rPr>
              <a:t> </a:t>
            </a:r>
            <a:r>
              <a:rPr lang="en-US" sz="2400" spc="-5" dirty="0">
                <a:solidFill>
                  <a:prstClr val="black"/>
                </a:solidFill>
                <a:latin typeface="Times New Roman"/>
                <a:cs typeface="Times New Roman"/>
              </a:rPr>
              <a:t>period </a:t>
            </a:r>
            <a:r>
              <a:rPr lang="en-US" sz="2400" dirty="0">
                <a:solidFill>
                  <a:prstClr val="black"/>
                </a:solidFill>
                <a:latin typeface="Times New Roman"/>
                <a:cs typeface="Times New Roman"/>
              </a:rPr>
              <a:t>of </a:t>
            </a:r>
            <a:r>
              <a:rPr lang="en-US" sz="2400" spc="-5" dirty="0">
                <a:solidFill>
                  <a:prstClr val="black"/>
                </a:solidFill>
                <a:latin typeface="Times New Roman"/>
                <a:cs typeface="Times New Roman"/>
              </a:rPr>
              <a:t>between 10 and 17 days, which </a:t>
            </a:r>
            <a:r>
              <a:rPr lang="en-US" sz="2400" dirty="0">
                <a:solidFill>
                  <a:prstClr val="black"/>
                </a:solidFill>
                <a:latin typeface="Times New Roman"/>
                <a:cs typeface="Times New Roman"/>
              </a:rPr>
              <a:t>is </a:t>
            </a:r>
            <a:r>
              <a:rPr lang="en-US" sz="2400" spc="-5" dirty="0">
                <a:solidFill>
                  <a:prstClr val="black"/>
                </a:solidFill>
                <a:latin typeface="Times New Roman"/>
                <a:cs typeface="Times New Roman"/>
              </a:rPr>
              <a:t>sometimes prolonged to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months</a:t>
            </a:r>
            <a:r>
              <a:rPr lang="en-US" sz="2400" spc="-50" dirty="0">
                <a:solidFill>
                  <a:prstClr val="black"/>
                </a:solidFill>
                <a:latin typeface="Times New Roman"/>
                <a:cs typeface="Times New Roman"/>
              </a:rPr>
              <a:t> </a:t>
            </a:r>
            <a:r>
              <a:rPr lang="en-US" sz="2400" dirty="0">
                <a:solidFill>
                  <a:prstClr val="black"/>
                </a:solidFill>
                <a:latin typeface="Times New Roman"/>
                <a:cs typeface="Times New Roman"/>
              </a:rPr>
              <a:t>or</a:t>
            </a:r>
            <a:r>
              <a:rPr lang="en-US" sz="2400" spc="-40" dirty="0">
                <a:solidFill>
                  <a:prstClr val="black"/>
                </a:solidFill>
                <a:latin typeface="Times New Roman"/>
                <a:cs typeface="Times New Roman"/>
              </a:rPr>
              <a:t> </a:t>
            </a:r>
            <a:r>
              <a:rPr lang="en-US" sz="2400" spc="-5" dirty="0">
                <a:solidFill>
                  <a:prstClr val="black"/>
                </a:solidFill>
                <a:latin typeface="Times New Roman"/>
                <a:cs typeface="Times New Roman"/>
              </a:rPr>
              <a:t>years</a:t>
            </a:r>
            <a:r>
              <a:rPr lang="en-US" sz="2400" spc="-40" dirty="0">
                <a:solidFill>
                  <a:prstClr val="black"/>
                </a:solidFill>
                <a:latin typeface="Times New Roman"/>
                <a:cs typeface="Times New Roman"/>
              </a:rPr>
              <a:t> </a:t>
            </a:r>
            <a:r>
              <a:rPr lang="en-US" sz="2400" spc="-5" dirty="0">
                <a:solidFill>
                  <a:prstClr val="black"/>
                </a:solidFill>
                <a:latin typeface="Times New Roman"/>
                <a:cs typeface="Times New Roman"/>
              </a:rPr>
              <a:t>due</a:t>
            </a:r>
            <a:r>
              <a:rPr lang="en-US" sz="2400" spc="-40" dirty="0">
                <a:solidFill>
                  <a:prstClr val="black"/>
                </a:solidFill>
                <a:latin typeface="Times New Roman"/>
                <a:cs typeface="Times New Roman"/>
              </a:rPr>
              <a:t> </a:t>
            </a:r>
            <a:r>
              <a:rPr lang="en-US" sz="2400" spc="-5" dirty="0">
                <a:solidFill>
                  <a:prstClr val="black"/>
                </a:solidFill>
                <a:latin typeface="Times New Roman"/>
                <a:cs typeface="Times New Roman"/>
              </a:rPr>
              <a:t>to</a:t>
            </a:r>
            <a:r>
              <a:rPr lang="en-US" sz="2400" spc="-30" dirty="0">
                <a:solidFill>
                  <a:prstClr val="black"/>
                </a:solidFill>
                <a:latin typeface="Times New Roman"/>
                <a:cs typeface="Times New Roman"/>
              </a:rPr>
              <a:t> </a:t>
            </a:r>
            <a:r>
              <a:rPr lang="en-US" sz="2400" spc="-5" dirty="0">
                <a:solidFill>
                  <a:prstClr val="black"/>
                </a:solidFill>
                <a:latin typeface="Times New Roman"/>
                <a:cs typeface="Times New Roman"/>
              </a:rPr>
              <a:t>the</a:t>
            </a:r>
            <a:r>
              <a:rPr lang="en-US" sz="2400" spc="-40" dirty="0">
                <a:solidFill>
                  <a:prstClr val="black"/>
                </a:solidFill>
                <a:latin typeface="Times New Roman"/>
                <a:cs typeface="Times New Roman"/>
              </a:rPr>
              <a:t> </a:t>
            </a:r>
            <a:r>
              <a:rPr lang="en-US" sz="2400" spc="-5" dirty="0">
                <a:solidFill>
                  <a:prstClr val="black"/>
                </a:solidFill>
                <a:latin typeface="Times New Roman"/>
                <a:cs typeface="Times New Roman"/>
              </a:rPr>
              <a:t>formation</a:t>
            </a:r>
            <a:r>
              <a:rPr lang="en-US" sz="2400" spc="-45" dirty="0">
                <a:solidFill>
                  <a:prstClr val="black"/>
                </a:solidFill>
                <a:latin typeface="Times New Roman"/>
                <a:cs typeface="Times New Roman"/>
              </a:rPr>
              <a:t> </a:t>
            </a:r>
            <a:r>
              <a:rPr lang="en-US" sz="2400" dirty="0">
                <a:solidFill>
                  <a:prstClr val="black"/>
                </a:solidFill>
                <a:latin typeface="Times New Roman"/>
                <a:cs typeface="Times New Roman"/>
              </a:rPr>
              <a:t>of</a:t>
            </a:r>
            <a:r>
              <a:rPr lang="en-US" sz="2400" spc="-50" dirty="0">
                <a:solidFill>
                  <a:prstClr val="black"/>
                </a:solidFill>
                <a:latin typeface="Times New Roman"/>
                <a:cs typeface="Times New Roman"/>
              </a:rPr>
              <a:t> </a:t>
            </a:r>
            <a:r>
              <a:rPr lang="en-US" sz="2400" spc="-5" dirty="0" err="1">
                <a:solidFill>
                  <a:prstClr val="black"/>
                </a:solidFill>
                <a:latin typeface="Times New Roman"/>
                <a:cs typeface="Times New Roman"/>
              </a:rPr>
              <a:t>hypnozoites</a:t>
            </a:r>
            <a:r>
              <a:rPr lang="en-US" sz="2400" spc="-5" dirty="0">
                <a:solidFill>
                  <a:prstClr val="black"/>
                </a:solidFill>
                <a:latin typeface="Times New Roman"/>
                <a:cs typeface="Times New Roman"/>
              </a:rPr>
              <a:t>.</a:t>
            </a:r>
            <a:r>
              <a:rPr lang="en-US" sz="2400" spc="-40" dirty="0">
                <a:solidFill>
                  <a:prstClr val="black"/>
                </a:solidFill>
                <a:latin typeface="Times New Roman"/>
                <a:cs typeface="Times New Roman"/>
              </a:rPr>
              <a:t> </a:t>
            </a:r>
            <a:r>
              <a:rPr lang="en-US" sz="2400" dirty="0">
                <a:solidFill>
                  <a:prstClr val="black"/>
                </a:solidFill>
                <a:latin typeface="Times New Roman"/>
                <a:cs typeface="Times New Roman"/>
              </a:rPr>
              <a:t>It</a:t>
            </a:r>
            <a:r>
              <a:rPr lang="en-US" sz="2400" spc="-45" dirty="0">
                <a:solidFill>
                  <a:prstClr val="black"/>
                </a:solidFill>
                <a:latin typeface="Times New Roman"/>
                <a:cs typeface="Times New Roman"/>
              </a:rPr>
              <a:t> </a:t>
            </a:r>
            <a:r>
              <a:rPr lang="en-US" sz="2400" spc="-5" dirty="0">
                <a:solidFill>
                  <a:prstClr val="black"/>
                </a:solidFill>
                <a:latin typeface="Times New Roman"/>
                <a:cs typeface="Times New Roman"/>
              </a:rPr>
              <a:t>has</a:t>
            </a:r>
            <a:r>
              <a:rPr lang="en-US" sz="2400" spc="-35" dirty="0">
                <a:solidFill>
                  <a:prstClr val="black"/>
                </a:solidFill>
                <a:latin typeface="Times New Roman"/>
                <a:cs typeface="Times New Roman"/>
              </a:rPr>
              <a:t> </a:t>
            </a:r>
            <a:r>
              <a:rPr lang="en-US" sz="2400" dirty="0">
                <a:solidFill>
                  <a:prstClr val="black"/>
                </a:solidFill>
                <a:latin typeface="Times New Roman"/>
                <a:cs typeface="Times New Roman"/>
              </a:rPr>
              <a:t>a</a:t>
            </a:r>
            <a:r>
              <a:rPr lang="en-US" sz="2400" spc="-45" dirty="0">
                <a:solidFill>
                  <a:prstClr val="black"/>
                </a:solidFill>
                <a:latin typeface="Times New Roman"/>
                <a:cs typeface="Times New Roman"/>
              </a:rPr>
              <a:t> </a:t>
            </a:r>
            <a:r>
              <a:rPr lang="en-US" sz="2400" spc="-5" dirty="0">
                <a:solidFill>
                  <a:prstClr val="black"/>
                </a:solidFill>
                <a:latin typeface="Times New Roman"/>
                <a:cs typeface="Times New Roman"/>
              </a:rPr>
              <a:t>periodicity</a:t>
            </a:r>
            <a:r>
              <a:rPr lang="en-US" sz="2400" spc="-60" dirty="0">
                <a:solidFill>
                  <a:prstClr val="black"/>
                </a:solidFill>
                <a:latin typeface="Times New Roman"/>
                <a:cs typeface="Times New Roman"/>
              </a:rPr>
              <a:t> </a:t>
            </a:r>
            <a:r>
              <a:rPr lang="en-US" sz="2400" spc="-5" dirty="0">
                <a:solidFill>
                  <a:prstClr val="black"/>
                </a:solidFill>
                <a:latin typeface="Times New Roman"/>
                <a:cs typeface="Times New Roman"/>
              </a:rPr>
              <a:t>of </a:t>
            </a:r>
            <a:r>
              <a:rPr lang="en-US" sz="2400" spc="-335" dirty="0">
                <a:solidFill>
                  <a:prstClr val="black"/>
                </a:solidFill>
                <a:latin typeface="Times New Roman"/>
                <a:cs typeface="Times New Roman"/>
              </a:rPr>
              <a:t> </a:t>
            </a:r>
            <a:r>
              <a:rPr lang="en-US" sz="2400" dirty="0">
                <a:solidFill>
                  <a:prstClr val="black"/>
                </a:solidFill>
                <a:latin typeface="Times New Roman"/>
                <a:cs typeface="Times New Roman"/>
              </a:rPr>
              <a:t>48 </a:t>
            </a:r>
            <a:r>
              <a:rPr lang="en-US" sz="2400" spc="-5" dirty="0">
                <a:solidFill>
                  <a:prstClr val="black"/>
                </a:solidFill>
                <a:latin typeface="Times New Roman"/>
                <a:cs typeface="Times New Roman"/>
              </a:rPr>
              <a:t>hours. </a:t>
            </a:r>
            <a:r>
              <a:rPr lang="en-US" sz="2400" i="1" spc="-5" dirty="0">
                <a:solidFill>
                  <a:prstClr val="black"/>
                </a:solidFill>
                <a:latin typeface="Times New Roman"/>
                <a:cs typeface="Times New Roman"/>
              </a:rPr>
              <a:t>Plasmodium </a:t>
            </a:r>
            <a:r>
              <a:rPr lang="en-US" sz="2400" i="1" dirty="0" err="1">
                <a:solidFill>
                  <a:prstClr val="black"/>
                </a:solidFill>
                <a:latin typeface="Times New Roman"/>
                <a:cs typeface="Times New Roman"/>
              </a:rPr>
              <a:t>vivax</a:t>
            </a:r>
            <a:r>
              <a:rPr lang="en-US" sz="2400" i="1" dirty="0">
                <a:solidFill>
                  <a:prstClr val="black"/>
                </a:solidFill>
                <a:latin typeface="Times New Roman"/>
                <a:cs typeface="Times New Roman"/>
              </a:rPr>
              <a:t> </a:t>
            </a:r>
            <a:r>
              <a:rPr lang="en-US" sz="2400" spc="-5" dirty="0">
                <a:solidFill>
                  <a:prstClr val="black"/>
                </a:solidFill>
                <a:latin typeface="Times New Roman"/>
                <a:cs typeface="Times New Roman"/>
              </a:rPr>
              <a:t>infections are usually </a:t>
            </a:r>
            <a:r>
              <a:rPr lang="en-US" sz="2400" spc="-5" dirty="0" err="1">
                <a:solidFill>
                  <a:prstClr val="black"/>
                </a:solidFill>
                <a:latin typeface="Times New Roman"/>
                <a:cs typeface="Times New Roman"/>
              </a:rPr>
              <a:t>characterised</a:t>
            </a:r>
            <a:r>
              <a:rPr lang="en-US" sz="2400" spc="-5" dirty="0">
                <a:solidFill>
                  <a:prstClr val="black"/>
                </a:solidFill>
                <a:latin typeface="Times New Roman"/>
                <a:cs typeface="Times New Roman"/>
              </a:rPr>
              <a:t> </a:t>
            </a:r>
            <a:r>
              <a:rPr lang="en-US" sz="2400" dirty="0">
                <a:solidFill>
                  <a:prstClr val="black"/>
                </a:solidFill>
                <a:latin typeface="Times New Roman"/>
                <a:cs typeface="Times New Roman"/>
              </a:rPr>
              <a:t>by the </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presence </a:t>
            </a:r>
            <a:r>
              <a:rPr lang="en-US" sz="2400" dirty="0">
                <a:solidFill>
                  <a:prstClr val="black"/>
                </a:solidFill>
                <a:latin typeface="Times New Roman"/>
                <a:cs typeface="Times New Roman"/>
              </a:rPr>
              <a:t>of </a:t>
            </a:r>
            <a:r>
              <a:rPr lang="en-US" sz="2400" spc="-5" dirty="0">
                <a:solidFill>
                  <a:prstClr val="black"/>
                </a:solidFill>
                <a:latin typeface="Times New Roman"/>
                <a:cs typeface="Times New Roman"/>
              </a:rPr>
              <a:t>more than one developmental </a:t>
            </a:r>
            <a:r>
              <a:rPr lang="en-US" sz="2400" spc="5" dirty="0">
                <a:solidFill>
                  <a:prstClr val="black"/>
                </a:solidFill>
                <a:latin typeface="Times New Roman"/>
                <a:cs typeface="Times New Roman"/>
              </a:rPr>
              <a:t>stage </a:t>
            </a:r>
            <a:r>
              <a:rPr lang="en-US" sz="2400" spc="-5" dirty="0">
                <a:solidFill>
                  <a:prstClr val="black"/>
                </a:solidFill>
                <a:latin typeface="Times New Roman"/>
                <a:cs typeface="Times New Roman"/>
              </a:rPr>
              <a:t>in the peripheral </a:t>
            </a:r>
            <a:r>
              <a:rPr lang="en-US" sz="2400" spc="-10" dirty="0">
                <a:solidFill>
                  <a:prstClr val="black"/>
                </a:solidFill>
                <a:latin typeface="Times New Roman"/>
                <a:cs typeface="Times New Roman"/>
              </a:rPr>
              <a:t>blood </a:t>
            </a:r>
            <a:r>
              <a:rPr lang="en-US" sz="2400" spc="-5" dirty="0">
                <a:solidFill>
                  <a:prstClr val="black"/>
                </a:solidFill>
                <a:latin typeface="Times New Roman"/>
                <a:cs typeface="Times New Roman"/>
              </a:rPr>
              <a:t> film. The parasites </a:t>
            </a:r>
            <a:r>
              <a:rPr lang="en-US" sz="2400" spc="-5" dirty="0" err="1">
                <a:solidFill>
                  <a:prstClr val="black"/>
                </a:solidFill>
                <a:latin typeface="Times New Roman"/>
                <a:cs typeface="Times New Roman"/>
              </a:rPr>
              <a:t>parasitise</a:t>
            </a:r>
            <a:r>
              <a:rPr lang="en-US" sz="2400" spc="-5" dirty="0">
                <a:solidFill>
                  <a:prstClr val="black"/>
                </a:solidFill>
                <a:latin typeface="Times New Roman"/>
                <a:cs typeface="Times New Roman"/>
              </a:rPr>
              <a:t> young enlarged erythrocytes and </a:t>
            </a:r>
            <a:r>
              <a:rPr lang="en-US" sz="2400" spc="-5" dirty="0" err="1">
                <a:solidFill>
                  <a:prstClr val="black"/>
                </a:solidFill>
                <a:latin typeface="Times New Roman"/>
                <a:cs typeface="Times New Roman"/>
              </a:rPr>
              <a:t>Schüffner’s</a:t>
            </a:r>
            <a:r>
              <a:rPr lang="en-US" sz="2400" spc="-5" dirty="0">
                <a:solidFill>
                  <a:prstClr val="black"/>
                </a:solidFill>
                <a:latin typeface="Times New Roman"/>
                <a:cs typeface="Times New Roman"/>
              </a:rPr>
              <a:t> </a:t>
            </a:r>
            <a:r>
              <a:rPr lang="en-US" sz="2400" spc="-335" dirty="0">
                <a:solidFill>
                  <a:prstClr val="black"/>
                </a:solidFill>
                <a:latin typeface="Times New Roman"/>
                <a:cs typeface="Times New Roman"/>
              </a:rPr>
              <a:t> </a:t>
            </a:r>
            <a:r>
              <a:rPr lang="en-US" sz="2400" spc="-5" dirty="0">
                <a:solidFill>
                  <a:prstClr val="black"/>
                </a:solidFill>
                <a:latin typeface="Times New Roman"/>
                <a:cs typeface="Times New Roman"/>
              </a:rPr>
              <a:t>dots</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develop</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on</a:t>
            </a:r>
            <a:r>
              <a:rPr lang="en-US" sz="2400" spc="-15" dirty="0">
                <a:solidFill>
                  <a:prstClr val="black"/>
                </a:solidFill>
                <a:latin typeface="Times New Roman"/>
                <a:cs typeface="Times New Roman"/>
              </a:rPr>
              <a:t> </a:t>
            </a:r>
            <a:r>
              <a:rPr lang="en-US" sz="2400" dirty="0">
                <a:solidFill>
                  <a:prstClr val="black"/>
                </a:solidFill>
                <a:latin typeface="Times New Roman"/>
                <a:cs typeface="Times New Roman"/>
              </a:rPr>
              <a:t>the </a:t>
            </a:r>
            <a:r>
              <a:rPr lang="en-US" sz="2400" spc="-5" dirty="0">
                <a:solidFill>
                  <a:prstClr val="black"/>
                </a:solidFill>
                <a:latin typeface="Times New Roman"/>
                <a:cs typeface="Times New Roman"/>
              </a:rPr>
              <a:t>erythrocyte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membrane</a:t>
            </a:r>
            <a:endParaRPr lang="en-US" sz="2400" dirty="0"/>
          </a:p>
        </p:txBody>
      </p:sp>
    </p:spTree>
    <p:extLst>
      <p:ext uri="{BB962C8B-B14F-4D97-AF65-F5344CB8AC3E}">
        <p14:creationId xmlns:p14="http://schemas.microsoft.com/office/powerpoint/2010/main" val="253916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7999"/>
          </a:xfrm>
          <a:solidFill>
            <a:schemeClr val="accent6">
              <a:lumMod val="40000"/>
              <a:lumOff val="60000"/>
            </a:schemeClr>
          </a:solidFill>
        </p:spPr>
        <p:txBody>
          <a:bodyPr>
            <a:noAutofit/>
          </a:bodyPr>
          <a:lstStyle/>
          <a:p>
            <a:pPr marL="12700" lvl="0">
              <a:lnSpc>
                <a:spcPct val="100000"/>
              </a:lnSpc>
              <a:spcBef>
                <a:spcPts val="0"/>
              </a:spcBef>
            </a:pPr>
            <a:r>
              <a:rPr lang="en-US" sz="3200" u="sng" spc="-5" dirty="0">
                <a:solidFill>
                  <a:prstClr val="black"/>
                </a:solidFill>
                <a:latin typeface="Times New Roman"/>
                <a:cs typeface="Times New Roman"/>
              </a:rPr>
              <a:t>Life cycle</a:t>
            </a:r>
            <a:br>
              <a:rPr lang="en-US" sz="3200" u="sng" spc="-5" dirty="0">
                <a:solidFill>
                  <a:prstClr val="black"/>
                </a:solidFill>
                <a:latin typeface="Times New Roman"/>
                <a:cs typeface="Times New Roman"/>
              </a:rPr>
            </a:br>
            <a:r>
              <a:rPr lang="en-US" sz="2400" spc="-5" dirty="0">
                <a:solidFill>
                  <a:prstClr val="black"/>
                </a:solidFill>
                <a:latin typeface="Times New Roman"/>
                <a:cs typeface="Times New Roman"/>
              </a:rPr>
              <a:t>The aspects of the life cycle, which are specific to P. </a:t>
            </a:r>
            <a:r>
              <a:rPr lang="en-US" sz="2400" spc="-5" dirty="0" err="1">
                <a:solidFill>
                  <a:prstClr val="black"/>
                </a:solidFill>
                <a:latin typeface="Times New Roman"/>
                <a:cs typeface="Times New Roman"/>
              </a:rPr>
              <a:t>vivax</a:t>
            </a:r>
            <a:r>
              <a:rPr lang="en-US" sz="2400" spc="-5" dirty="0">
                <a:solidFill>
                  <a:prstClr val="black"/>
                </a:solidFill>
                <a:latin typeface="Times New Roman"/>
                <a:cs typeface="Times New Roman"/>
              </a:rPr>
              <a:t>, are as  follows:</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The degree of infectivity is low, only the young immature  corpuscles are infected; about 2% of erythrocytes are </a:t>
            </a:r>
            <a:r>
              <a:rPr lang="en-US" sz="2400" spc="-5" dirty="0" err="1">
                <a:solidFill>
                  <a:prstClr val="black"/>
                </a:solidFill>
                <a:latin typeface="Times New Roman"/>
                <a:cs typeface="Times New Roman"/>
              </a:rPr>
              <a:t>parasitised</a:t>
            </a:r>
            <a:r>
              <a:rPr lang="en-US" sz="2400" spc="-5" dirty="0">
                <a:solidFill>
                  <a:prstClr val="black"/>
                </a:solidFill>
                <a:latin typeface="Times New Roman"/>
                <a:cs typeface="Times New Roman"/>
              </a:rPr>
              <a:t>.</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b)The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periodicity</a:t>
            </a:r>
            <a:r>
              <a:rPr lang="en-US" sz="2400" spc="-15" dirty="0">
                <a:solidFill>
                  <a:prstClr val="black"/>
                </a:solidFill>
                <a:latin typeface="Times New Roman"/>
                <a:cs typeface="Times New Roman"/>
              </a:rPr>
              <a:t> </a:t>
            </a:r>
            <a:r>
              <a:rPr lang="en-US" sz="2400" dirty="0">
                <a:solidFill>
                  <a:prstClr val="black"/>
                </a:solidFill>
                <a:latin typeface="Times New Roman"/>
                <a:cs typeface="Times New Roman"/>
              </a:rPr>
              <a:t>of</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the</a:t>
            </a:r>
            <a:r>
              <a:rPr lang="en-US" sz="2400" spc="-15" dirty="0">
                <a:solidFill>
                  <a:prstClr val="black"/>
                </a:solidFill>
                <a:latin typeface="Times New Roman"/>
                <a:cs typeface="Times New Roman"/>
              </a:rPr>
              <a:t> </a:t>
            </a:r>
            <a:r>
              <a:rPr lang="en-US" sz="2400" spc="-5" dirty="0">
                <a:solidFill>
                  <a:prstClr val="black"/>
                </a:solidFill>
                <a:latin typeface="Times New Roman"/>
                <a:cs typeface="Times New Roman"/>
              </a:rPr>
              <a:t>asexual</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cycle</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is</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closely</a:t>
            </a:r>
            <a:r>
              <a:rPr lang="en-US" sz="2400" spc="-15" dirty="0">
                <a:solidFill>
                  <a:prstClr val="black"/>
                </a:solidFill>
                <a:latin typeface="Times New Roman"/>
                <a:cs typeface="Times New Roman"/>
              </a:rPr>
              <a:t> </a:t>
            </a:r>
            <a:r>
              <a:rPr lang="en-US" sz="2400" spc="-5" dirty="0" err="1">
                <a:solidFill>
                  <a:prstClr val="black"/>
                </a:solidFill>
                <a:latin typeface="Times New Roman"/>
                <a:cs typeface="Times New Roman"/>
              </a:rPr>
              <a:t>synchronised</a:t>
            </a:r>
            <a:r>
              <a:rPr lang="en-US" sz="2400" spc="-5" dirty="0">
                <a:solidFill>
                  <a:prstClr val="black"/>
                </a:solidFill>
                <a:latin typeface="Times New Roman"/>
                <a:cs typeface="Times New Roman"/>
              </a:rPr>
              <a:t>. </a:t>
            </a:r>
            <a:r>
              <a:rPr lang="en-US" sz="2400" dirty="0">
                <a:solidFill>
                  <a:prstClr val="black"/>
                </a:solidFill>
                <a:latin typeface="Times New Roman"/>
                <a:cs typeface="Times New Roman"/>
              </a:rPr>
              <a:t> </a:t>
            </a:r>
            <a:br>
              <a:rPr lang="en-US" sz="2400" dirty="0">
                <a:solidFill>
                  <a:prstClr val="black"/>
                </a:solidFill>
                <a:latin typeface="Times New Roman"/>
                <a:cs typeface="Times New Roman"/>
              </a:rPr>
            </a:br>
            <a:r>
              <a:rPr lang="en-US" sz="2400" spc="-5" dirty="0">
                <a:solidFill>
                  <a:prstClr val="black"/>
                </a:solidFill>
                <a:latin typeface="Times New Roman"/>
                <a:cs typeface="Times New Roman"/>
              </a:rPr>
              <a:t>c)</a:t>
            </a:r>
            <a:r>
              <a:rPr lang="en-US" sz="2400" spc="-5" dirty="0" err="1">
                <a:solidFill>
                  <a:prstClr val="black"/>
                </a:solidFill>
                <a:latin typeface="Times New Roman"/>
                <a:cs typeface="Times New Roman"/>
              </a:rPr>
              <a:t>Hypnozoites</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develop</a:t>
            </a:r>
            <a:r>
              <a:rPr lang="en-US" sz="2400" spc="-10" dirty="0">
                <a:solidFill>
                  <a:prstClr val="black"/>
                </a:solidFill>
                <a:latin typeface="Times New Roman"/>
                <a:cs typeface="Times New Roman"/>
              </a:rPr>
              <a:t> </a:t>
            </a:r>
            <a:r>
              <a:rPr lang="en-US" sz="2400" dirty="0">
                <a:solidFill>
                  <a:prstClr val="black"/>
                </a:solidFill>
                <a:latin typeface="Times New Roman"/>
                <a:cs typeface="Times New Roman"/>
              </a:rPr>
              <a:t>in</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the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liver,</a:t>
            </a:r>
            <a:r>
              <a:rPr lang="en-US" sz="2400" dirty="0">
                <a:solidFill>
                  <a:prstClr val="black"/>
                </a:solidFill>
                <a:latin typeface="Times New Roman"/>
                <a:cs typeface="Times New Roman"/>
              </a:rPr>
              <a:t> so</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that</a:t>
            </a:r>
            <a:r>
              <a:rPr lang="en-US" sz="2400" spc="5" dirty="0">
                <a:solidFill>
                  <a:prstClr val="black"/>
                </a:solidFill>
                <a:latin typeface="Times New Roman"/>
                <a:cs typeface="Times New Roman"/>
              </a:rPr>
              <a:t> </a:t>
            </a:r>
            <a:r>
              <a:rPr lang="en-US" sz="2400" spc="-10" dirty="0">
                <a:solidFill>
                  <a:prstClr val="black"/>
                </a:solidFill>
                <a:latin typeface="Times New Roman"/>
                <a:cs typeface="Times New Roman"/>
              </a:rPr>
              <a:t>relapses</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may</a:t>
            </a:r>
            <a:r>
              <a:rPr lang="en-US" sz="2400" spc="-15" dirty="0">
                <a:solidFill>
                  <a:prstClr val="black"/>
                </a:solidFill>
                <a:latin typeface="Times New Roman"/>
                <a:cs typeface="Times New Roman"/>
              </a:rPr>
              <a:t> </a:t>
            </a:r>
            <a:r>
              <a:rPr lang="en-US" sz="2400" dirty="0">
                <a:solidFill>
                  <a:prstClr val="black"/>
                </a:solidFill>
                <a:latin typeface="Times New Roman"/>
                <a:cs typeface="Times New Roman"/>
              </a:rPr>
              <a:t>occur.</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Spread exclusively by female </a:t>
            </a:r>
            <a:r>
              <a:rPr lang="en-US" sz="2400" dirty="0" err="1">
                <a:solidFill>
                  <a:prstClr val="black"/>
                </a:solidFill>
                <a:latin typeface="Times New Roman"/>
                <a:cs typeface="Times New Roman"/>
              </a:rPr>
              <a:t>anopheline</a:t>
            </a:r>
            <a:r>
              <a:rPr lang="en-US" sz="2400" dirty="0">
                <a:solidFill>
                  <a:prstClr val="black"/>
                </a:solidFill>
                <a:latin typeface="Times New Roman"/>
                <a:cs typeface="Times New Roman"/>
              </a:rPr>
              <a:t> mosquitoes</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Fever paroxysm occurs over 6 - 10 hours and is initiated by the synchronous rupture of erythrocytes with the release of new infectious blood stage forms known as </a:t>
            </a:r>
            <a:r>
              <a:rPr lang="en-US" sz="2400" dirty="0" err="1">
                <a:solidFill>
                  <a:prstClr val="black"/>
                </a:solidFill>
                <a:latin typeface="Times New Roman"/>
                <a:cs typeface="Times New Roman"/>
              </a:rPr>
              <a:t>merozoites</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Transfusion induced malaria may occur when blood donors have subclinical malaria and may prove fatal for the recipient</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Similarly, congenital malaria may occur in infants born to mothers from endemic areas; the infant acquires the infection at birth due to rupture of placental blood vessels with maternal fetal transfusion</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Neither transfusion nor congenital malaria is expected to relapse because </a:t>
            </a:r>
            <a:r>
              <a:rPr lang="en-US" sz="2400" dirty="0" err="1">
                <a:solidFill>
                  <a:prstClr val="black"/>
                </a:solidFill>
                <a:latin typeface="Times New Roman"/>
                <a:cs typeface="Times New Roman"/>
              </a:rPr>
              <a:t>exoerythrocytic</a:t>
            </a:r>
            <a:r>
              <a:rPr lang="en-US" sz="2400" dirty="0">
                <a:solidFill>
                  <a:prstClr val="black"/>
                </a:solidFill>
                <a:latin typeface="Times New Roman"/>
                <a:cs typeface="Times New Roman"/>
              </a:rPr>
              <a:t> </a:t>
            </a:r>
            <a:r>
              <a:rPr lang="en-US" sz="2400" dirty="0" err="1">
                <a:solidFill>
                  <a:prstClr val="black"/>
                </a:solidFill>
                <a:latin typeface="Times New Roman"/>
                <a:cs typeface="Times New Roman"/>
              </a:rPr>
              <a:t>schizogony</a:t>
            </a:r>
            <a:r>
              <a:rPr lang="en-US" sz="2400" dirty="0">
                <a:solidFill>
                  <a:prstClr val="black"/>
                </a:solidFill>
                <a:latin typeface="Times New Roman"/>
                <a:cs typeface="Times New Roman"/>
              </a:rPr>
              <a:t> does not occur</a:t>
            </a:r>
            <a:br>
              <a:rPr lang="en-US" sz="2400" dirty="0">
                <a:solidFill>
                  <a:prstClr val="black"/>
                </a:solidFill>
                <a:latin typeface="Times New Roman"/>
                <a:cs typeface="Times New Roman"/>
              </a:rPr>
            </a:br>
            <a:r>
              <a:rPr lang="en-US" sz="2400" dirty="0">
                <a:solidFill>
                  <a:prstClr val="black"/>
                </a:solidFill>
                <a:latin typeface="Times New Roman"/>
                <a:cs typeface="Times New Roman"/>
              </a:rPr>
              <a:t>Persons who lack certain Duffy blood group determinants are protected against P. </a:t>
            </a:r>
            <a:r>
              <a:rPr lang="en-US" sz="2400" dirty="0" err="1">
                <a:solidFill>
                  <a:prstClr val="black"/>
                </a:solidFill>
                <a:latin typeface="Times New Roman"/>
                <a:cs typeface="Times New Roman"/>
              </a:rPr>
              <a:t>vivax</a:t>
            </a:r>
            <a:r>
              <a:rPr lang="en-US" sz="2400" dirty="0">
                <a:solidFill>
                  <a:prstClr val="black"/>
                </a:solidFill>
                <a:latin typeface="Times New Roman"/>
                <a:cs typeface="Times New Roman"/>
              </a:rPr>
              <a:t> infection</a:t>
            </a:r>
            <a:br>
              <a:rPr lang="en-US" sz="2400" dirty="0">
                <a:solidFill>
                  <a:prstClr val="black"/>
                </a:solidFill>
                <a:latin typeface="Times New Roman"/>
                <a:cs typeface="Times New Roman"/>
              </a:rPr>
            </a:br>
            <a:endParaRPr lang="en-US" sz="2400" dirty="0"/>
          </a:p>
        </p:txBody>
      </p:sp>
    </p:spTree>
    <p:extLst>
      <p:ext uri="{BB962C8B-B14F-4D97-AF65-F5344CB8AC3E}">
        <p14:creationId xmlns:p14="http://schemas.microsoft.com/office/powerpoint/2010/main" val="50063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6858000"/>
          </a:xfrm>
          <a:solidFill>
            <a:schemeClr val="accent6">
              <a:lumMod val="40000"/>
              <a:lumOff val="60000"/>
            </a:schemeClr>
          </a:solidFill>
        </p:spPr>
        <p:txBody>
          <a:bodyPr>
            <a:noAutofit/>
          </a:bodyPr>
          <a:lstStyle/>
          <a:p>
            <a:pPr marL="12700" lvl="0">
              <a:lnSpc>
                <a:spcPct val="150000"/>
              </a:lnSpc>
              <a:spcBef>
                <a:spcPts val="5"/>
              </a:spcBef>
            </a:pPr>
            <a:br>
              <a:rPr lang="en-US" sz="2400" b="1" spc="-5" dirty="0">
                <a:solidFill>
                  <a:prstClr val="black"/>
                </a:solidFill>
                <a:latin typeface="Times New Roman"/>
                <a:cs typeface="Times New Roman"/>
              </a:rPr>
            </a:br>
            <a:r>
              <a:rPr lang="en-US" sz="2400" b="1" spc="-5" dirty="0">
                <a:solidFill>
                  <a:prstClr val="black"/>
                </a:solidFill>
                <a:latin typeface="Times New Roman"/>
                <a:cs typeface="Times New Roman"/>
              </a:rPr>
              <a:t>Clinical </a:t>
            </a:r>
            <a:r>
              <a:rPr lang="en-US" sz="2400" b="1" spc="-10" dirty="0">
                <a:solidFill>
                  <a:prstClr val="black"/>
                </a:solidFill>
                <a:latin typeface="Times New Roman"/>
                <a:cs typeface="Times New Roman"/>
              </a:rPr>
              <a:t>Signs</a:t>
            </a:r>
            <a:r>
              <a:rPr lang="en-US" sz="2400" b="1" spc="-5" dirty="0">
                <a:solidFill>
                  <a:prstClr val="black"/>
                </a:solidFill>
                <a:latin typeface="Times New Roman"/>
                <a:cs typeface="Times New Roman"/>
              </a:rPr>
              <a:t> of Disease</a:t>
            </a:r>
            <a:br>
              <a:rPr lang="en-US" sz="2400" dirty="0">
                <a:solidFill>
                  <a:prstClr val="black"/>
                </a:solidFill>
                <a:latin typeface="Times New Roman"/>
                <a:cs typeface="Times New Roman"/>
              </a:rPr>
            </a:br>
            <a:r>
              <a:rPr lang="en-US" sz="2400" spc="-5" dirty="0">
                <a:solidFill>
                  <a:prstClr val="black"/>
                </a:solidFill>
                <a:latin typeface="Times New Roman"/>
                <a:cs typeface="Times New Roman"/>
              </a:rPr>
              <a:t>Symptoms include </a:t>
            </a:r>
            <a:r>
              <a:rPr lang="en-US" sz="2400" dirty="0">
                <a:solidFill>
                  <a:prstClr val="black"/>
                </a:solidFill>
                <a:latin typeface="Times New Roman"/>
                <a:cs typeface="Times New Roman"/>
              </a:rPr>
              <a:t>headache, </a:t>
            </a:r>
            <a:r>
              <a:rPr lang="en-US" sz="2400" spc="-5" dirty="0">
                <a:solidFill>
                  <a:prstClr val="black"/>
                </a:solidFill>
                <a:latin typeface="Times New Roman"/>
                <a:cs typeface="Times New Roman"/>
              </a:rPr>
              <a:t>photophobia, muscle aches </a:t>
            </a:r>
            <a:r>
              <a:rPr lang="en-US" sz="2400" spc="-10" dirty="0">
                <a:solidFill>
                  <a:prstClr val="black"/>
                </a:solidFill>
                <a:latin typeface="Times New Roman"/>
                <a:cs typeface="Times New Roman"/>
              </a:rPr>
              <a:t>and </a:t>
            </a:r>
            <a:r>
              <a:rPr lang="en-US" sz="2400" spc="-5" dirty="0">
                <a:solidFill>
                  <a:prstClr val="black"/>
                </a:solidFill>
                <a:latin typeface="Times New Roman"/>
                <a:cs typeface="Times New Roman"/>
              </a:rPr>
              <a:t>pains,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anorexia,</a:t>
            </a:r>
            <a:r>
              <a:rPr lang="en-US" sz="2400" spc="-95" dirty="0">
                <a:solidFill>
                  <a:prstClr val="black"/>
                </a:solidFill>
                <a:latin typeface="Times New Roman"/>
                <a:cs typeface="Times New Roman"/>
              </a:rPr>
              <a:t> </a:t>
            </a:r>
            <a:r>
              <a:rPr lang="en-US" sz="2400" spc="-5" dirty="0">
                <a:solidFill>
                  <a:prstClr val="black"/>
                </a:solidFill>
                <a:latin typeface="Times New Roman"/>
                <a:cs typeface="Times New Roman"/>
              </a:rPr>
              <a:t>nausea</a:t>
            </a:r>
            <a:r>
              <a:rPr lang="en-US" sz="2400" spc="-85" dirty="0">
                <a:solidFill>
                  <a:prstClr val="black"/>
                </a:solidFill>
                <a:latin typeface="Times New Roman"/>
                <a:cs typeface="Times New Roman"/>
              </a:rPr>
              <a:t> </a:t>
            </a:r>
            <a:r>
              <a:rPr lang="en-US" sz="2400" spc="-5" dirty="0">
                <a:solidFill>
                  <a:prstClr val="black"/>
                </a:solidFill>
                <a:latin typeface="Times New Roman"/>
                <a:cs typeface="Times New Roman"/>
              </a:rPr>
              <a:t>and</a:t>
            </a:r>
            <a:r>
              <a:rPr lang="en-US" sz="2400" spc="-90" dirty="0">
                <a:solidFill>
                  <a:prstClr val="black"/>
                </a:solidFill>
                <a:latin typeface="Times New Roman"/>
                <a:cs typeface="Times New Roman"/>
              </a:rPr>
              <a:t> </a:t>
            </a:r>
            <a:r>
              <a:rPr lang="en-US" sz="2400" spc="-5" dirty="0">
                <a:solidFill>
                  <a:prstClr val="black"/>
                </a:solidFill>
                <a:latin typeface="Times New Roman"/>
                <a:cs typeface="Times New Roman"/>
              </a:rPr>
              <a:t>vomiting.</a:t>
            </a:r>
            <a:r>
              <a:rPr lang="en-US" sz="2400" spc="-85" dirty="0">
                <a:solidFill>
                  <a:prstClr val="black"/>
                </a:solidFill>
                <a:latin typeface="Times New Roman"/>
                <a:cs typeface="Times New Roman"/>
              </a:rPr>
              <a:t> </a:t>
            </a:r>
            <a:r>
              <a:rPr lang="en-US" sz="2400" spc="-5" dirty="0">
                <a:solidFill>
                  <a:prstClr val="black"/>
                </a:solidFill>
                <a:latin typeface="Times New Roman"/>
                <a:cs typeface="Times New Roman"/>
              </a:rPr>
              <a:t>Complications</a:t>
            </a:r>
            <a:r>
              <a:rPr lang="en-US" sz="2400" spc="-90" dirty="0">
                <a:solidFill>
                  <a:prstClr val="black"/>
                </a:solidFill>
                <a:latin typeface="Times New Roman"/>
                <a:cs typeface="Times New Roman"/>
              </a:rPr>
              <a:t> </a:t>
            </a:r>
            <a:r>
              <a:rPr lang="en-US" sz="2400" dirty="0">
                <a:solidFill>
                  <a:prstClr val="black"/>
                </a:solidFill>
                <a:latin typeface="Times New Roman"/>
                <a:cs typeface="Times New Roman"/>
              </a:rPr>
              <a:t>due</a:t>
            </a:r>
            <a:r>
              <a:rPr lang="en-US" sz="2400" spc="-95" dirty="0">
                <a:solidFill>
                  <a:prstClr val="black"/>
                </a:solidFill>
                <a:latin typeface="Times New Roman"/>
                <a:cs typeface="Times New Roman"/>
              </a:rPr>
              <a:t> </a:t>
            </a:r>
            <a:r>
              <a:rPr lang="en-US" sz="2400" spc="-5" dirty="0">
                <a:solidFill>
                  <a:prstClr val="black"/>
                </a:solidFill>
                <a:latin typeface="Times New Roman"/>
                <a:cs typeface="Times New Roman"/>
              </a:rPr>
              <a:t>to</a:t>
            </a:r>
            <a:r>
              <a:rPr lang="en-US" sz="2400" spc="-40" dirty="0">
                <a:solidFill>
                  <a:prstClr val="black"/>
                </a:solidFill>
                <a:latin typeface="Times New Roman"/>
                <a:cs typeface="Times New Roman"/>
              </a:rPr>
              <a:t> </a:t>
            </a:r>
            <a:r>
              <a:rPr lang="en-US" sz="2400" i="1" spc="-5" dirty="0">
                <a:solidFill>
                  <a:prstClr val="black"/>
                </a:solidFill>
                <a:latin typeface="Times New Roman"/>
                <a:cs typeface="Times New Roman"/>
              </a:rPr>
              <a:t>P.</a:t>
            </a:r>
            <a:r>
              <a:rPr lang="en-US" sz="2400" i="1" spc="-80" dirty="0">
                <a:solidFill>
                  <a:prstClr val="black"/>
                </a:solidFill>
                <a:latin typeface="Times New Roman"/>
                <a:cs typeface="Times New Roman"/>
              </a:rPr>
              <a:t> </a:t>
            </a:r>
            <a:r>
              <a:rPr lang="en-US" sz="2400" i="1" spc="-5" dirty="0" err="1">
                <a:solidFill>
                  <a:prstClr val="black"/>
                </a:solidFill>
                <a:latin typeface="Times New Roman"/>
                <a:cs typeface="Times New Roman"/>
              </a:rPr>
              <a:t>vivax</a:t>
            </a:r>
            <a:r>
              <a:rPr lang="en-US" sz="2400" i="1" spc="-75" dirty="0">
                <a:solidFill>
                  <a:prstClr val="black"/>
                </a:solidFill>
                <a:latin typeface="Times New Roman"/>
                <a:cs typeface="Times New Roman"/>
              </a:rPr>
              <a:t> </a:t>
            </a:r>
            <a:r>
              <a:rPr lang="en-US" sz="2400" dirty="0">
                <a:solidFill>
                  <a:prstClr val="black"/>
                </a:solidFill>
                <a:latin typeface="Times New Roman"/>
                <a:cs typeface="Times New Roman"/>
              </a:rPr>
              <a:t>are</a:t>
            </a:r>
            <a:r>
              <a:rPr lang="en-US" sz="2400" spc="-95" dirty="0">
                <a:solidFill>
                  <a:prstClr val="black"/>
                </a:solidFill>
                <a:latin typeface="Times New Roman"/>
                <a:cs typeface="Times New Roman"/>
              </a:rPr>
              <a:t> </a:t>
            </a:r>
            <a:r>
              <a:rPr lang="en-US" sz="2400" spc="-5" dirty="0">
                <a:solidFill>
                  <a:prstClr val="black"/>
                </a:solidFill>
                <a:latin typeface="Times New Roman"/>
                <a:cs typeface="Times New Roman"/>
              </a:rPr>
              <a:t>relatively </a:t>
            </a:r>
            <a:r>
              <a:rPr lang="en-US" sz="2400" spc="-340" dirty="0">
                <a:solidFill>
                  <a:prstClr val="black"/>
                </a:solidFill>
                <a:latin typeface="Times New Roman"/>
                <a:cs typeface="Times New Roman"/>
              </a:rPr>
              <a:t> </a:t>
            </a:r>
            <a:r>
              <a:rPr lang="en-US" sz="2400" dirty="0">
                <a:solidFill>
                  <a:prstClr val="black"/>
                </a:solidFill>
                <a:latin typeface="Times New Roman"/>
                <a:cs typeface="Times New Roman"/>
              </a:rPr>
              <a:t>rare </a:t>
            </a:r>
            <a:r>
              <a:rPr lang="en-US" sz="2400" spc="-5" dirty="0">
                <a:solidFill>
                  <a:prstClr val="black"/>
                </a:solidFill>
                <a:latin typeface="Times New Roman"/>
                <a:cs typeface="Times New Roman"/>
              </a:rPr>
              <a:t>and</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arise</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due</a:t>
            </a:r>
            <a:r>
              <a:rPr lang="en-US" sz="2400" spc="-10" dirty="0">
                <a:solidFill>
                  <a:prstClr val="black"/>
                </a:solidFill>
                <a:latin typeface="Times New Roman"/>
                <a:cs typeface="Times New Roman"/>
              </a:rPr>
              <a:t> </a:t>
            </a:r>
            <a:r>
              <a:rPr lang="en-US" sz="2400" dirty="0">
                <a:solidFill>
                  <a:prstClr val="black"/>
                </a:solidFill>
                <a:latin typeface="Times New Roman"/>
                <a:cs typeface="Times New Roman"/>
              </a:rPr>
              <a:t>do</a:t>
            </a:r>
            <a:r>
              <a:rPr lang="en-US" sz="2400" spc="-15" dirty="0">
                <a:solidFill>
                  <a:prstClr val="black"/>
                </a:solidFill>
                <a:latin typeface="Times New Roman"/>
                <a:cs typeface="Times New Roman"/>
              </a:rPr>
              <a:t> </a:t>
            </a:r>
            <a:r>
              <a:rPr lang="en-US" sz="2400" dirty="0">
                <a:solidFill>
                  <a:prstClr val="black"/>
                </a:solidFill>
                <a:latin typeface="Times New Roman"/>
                <a:cs typeface="Times New Roman"/>
              </a:rPr>
              <a:t>a</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previous</a:t>
            </a:r>
            <a:r>
              <a:rPr lang="en-US" sz="2400" spc="-15" dirty="0">
                <a:solidFill>
                  <a:prstClr val="black"/>
                </a:solidFill>
                <a:latin typeface="Times New Roman"/>
                <a:cs typeface="Times New Roman"/>
              </a:rPr>
              <a:t> </a:t>
            </a:r>
            <a:r>
              <a:rPr lang="en-US" sz="2400" spc="-5" dirty="0">
                <a:solidFill>
                  <a:prstClr val="black"/>
                </a:solidFill>
                <a:latin typeface="Times New Roman"/>
                <a:cs typeface="Times New Roman"/>
              </a:rPr>
              <a:t>debility</a:t>
            </a:r>
            <a:r>
              <a:rPr lang="en-US" sz="2400" spc="-15" dirty="0">
                <a:solidFill>
                  <a:prstClr val="black"/>
                </a:solidFill>
                <a:latin typeface="Times New Roman"/>
                <a:cs typeface="Times New Roman"/>
              </a:rPr>
              <a:t> </a:t>
            </a:r>
            <a:r>
              <a:rPr lang="en-US" sz="2400" dirty="0">
                <a:solidFill>
                  <a:prstClr val="black"/>
                </a:solidFill>
                <a:latin typeface="Times New Roman"/>
                <a:cs typeface="Times New Roman"/>
              </a:rPr>
              <a:t>or </a:t>
            </a:r>
            <a:r>
              <a:rPr lang="en-US" sz="2400" spc="-5" dirty="0">
                <a:solidFill>
                  <a:prstClr val="black"/>
                </a:solidFill>
                <a:latin typeface="Times New Roman"/>
                <a:cs typeface="Times New Roman"/>
              </a:rPr>
              <a:t>pre-existing</a:t>
            </a:r>
            <a:r>
              <a:rPr lang="en-US" sz="2400" spc="10" dirty="0">
                <a:solidFill>
                  <a:prstClr val="black"/>
                </a:solidFill>
                <a:latin typeface="Times New Roman"/>
                <a:cs typeface="Times New Roman"/>
              </a:rPr>
              <a:t> </a:t>
            </a:r>
            <a:r>
              <a:rPr lang="en-US" sz="2400" spc="-5" dirty="0">
                <a:solidFill>
                  <a:prstClr val="black"/>
                </a:solidFill>
                <a:latin typeface="Times New Roman"/>
                <a:cs typeface="Times New Roman"/>
              </a:rPr>
              <a:t>disease.</a:t>
            </a:r>
            <a:br>
              <a:rPr lang="en-US" sz="2400" spc="-5" dirty="0">
                <a:solidFill>
                  <a:prstClr val="black"/>
                </a:solidFill>
                <a:latin typeface="Times New Roman"/>
                <a:cs typeface="Times New Roman"/>
              </a:rPr>
            </a:br>
            <a:br>
              <a:rPr lang="en-US" sz="2400" dirty="0">
                <a:solidFill>
                  <a:prstClr val="black"/>
                </a:solidFill>
                <a:latin typeface="Times New Roman"/>
                <a:cs typeface="Times New Roman"/>
              </a:rPr>
            </a:br>
            <a:r>
              <a:rPr lang="en-US" sz="2400" b="1" i="1" spc="-5" dirty="0">
                <a:solidFill>
                  <a:prstClr val="black"/>
                </a:solidFill>
                <a:latin typeface="Times New Roman"/>
                <a:cs typeface="Times New Roman"/>
              </a:rPr>
              <a:t>Plasmodium</a:t>
            </a:r>
            <a:r>
              <a:rPr lang="en-US" sz="2400" b="1" i="1" spc="-30" dirty="0">
                <a:solidFill>
                  <a:prstClr val="black"/>
                </a:solidFill>
                <a:latin typeface="Times New Roman"/>
                <a:cs typeface="Times New Roman"/>
              </a:rPr>
              <a:t> </a:t>
            </a:r>
            <a:r>
              <a:rPr lang="en-US" sz="2400" b="1" i="1" spc="-5" dirty="0" err="1">
                <a:solidFill>
                  <a:prstClr val="black"/>
                </a:solidFill>
                <a:latin typeface="Times New Roman"/>
                <a:cs typeface="Times New Roman"/>
              </a:rPr>
              <a:t>ovale</a:t>
            </a:r>
            <a:br>
              <a:rPr lang="en-US" sz="2400" dirty="0">
                <a:solidFill>
                  <a:prstClr val="black"/>
                </a:solidFill>
                <a:latin typeface="Times New Roman"/>
                <a:cs typeface="Times New Roman"/>
              </a:rPr>
            </a:br>
            <a:r>
              <a:rPr lang="en-US" sz="2400" i="1" spc="-5" dirty="0">
                <a:solidFill>
                  <a:prstClr val="black"/>
                </a:solidFill>
                <a:latin typeface="Times New Roman"/>
                <a:cs typeface="Times New Roman"/>
              </a:rPr>
              <a:t>Plasmodium </a:t>
            </a:r>
            <a:r>
              <a:rPr lang="en-US" sz="2400" i="1" spc="-5" dirty="0" err="1">
                <a:solidFill>
                  <a:prstClr val="black"/>
                </a:solidFill>
                <a:latin typeface="Times New Roman"/>
                <a:cs typeface="Times New Roman"/>
              </a:rPr>
              <a:t>ovale</a:t>
            </a:r>
            <a:r>
              <a:rPr lang="en-US" sz="2400" i="1" spc="-5" dirty="0">
                <a:solidFill>
                  <a:prstClr val="black"/>
                </a:solidFill>
                <a:latin typeface="Times New Roman"/>
                <a:cs typeface="Times New Roman"/>
              </a:rPr>
              <a:t> </a:t>
            </a:r>
            <a:r>
              <a:rPr lang="en-US" sz="2400" dirty="0">
                <a:solidFill>
                  <a:prstClr val="black"/>
                </a:solidFill>
                <a:latin typeface="Times New Roman"/>
                <a:cs typeface="Times New Roman"/>
              </a:rPr>
              <a:t>is </a:t>
            </a:r>
            <a:r>
              <a:rPr lang="en-US" sz="2400" spc="-5" dirty="0">
                <a:solidFill>
                  <a:prstClr val="black"/>
                </a:solidFill>
                <a:latin typeface="Times New Roman"/>
                <a:cs typeface="Times New Roman"/>
              </a:rPr>
              <a:t>widely distributed in tropical </a:t>
            </a:r>
            <a:r>
              <a:rPr lang="en-US" sz="2400" dirty="0">
                <a:solidFill>
                  <a:prstClr val="black"/>
                </a:solidFill>
                <a:latin typeface="Times New Roman"/>
                <a:cs typeface="Times New Roman"/>
              </a:rPr>
              <a:t>Africa </a:t>
            </a:r>
            <a:r>
              <a:rPr lang="en-US" sz="2400" spc="-5" dirty="0">
                <a:solidFill>
                  <a:prstClr val="black"/>
                </a:solidFill>
                <a:latin typeface="Times New Roman"/>
                <a:cs typeface="Times New Roman"/>
              </a:rPr>
              <a:t>especially </a:t>
            </a:r>
            <a:r>
              <a:rPr lang="en-US" sz="2400" dirty="0">
                <a:solidFill>
                  <a:prstClr val="black"/>
                </a:solidFill>
                <a:latin typeface="Times New Roman"/>
                <a:cs typeface="Times New Roman"/>
              </a:rPr>
              <a:t> the </a:t>
            </a:r>
            <a:r>
              <a:rPr lang="en-US" sz="2400" spc="-5" dirty="0">
                <a:solidFill>
                  <a:prstClr val="black"/>
                </a:solidFill>
                <a:latin typeface="Times New Roman"/>
                <a:cs typeface="Times New Roman"/>
              </a:rPr>
              <a:t>west coast, despite that it </a:t>
            </a:r>
            <a:r>
              <a:rPr lang="en-US" sz="2400" dirty="0">
                <a:solidFill>
                  <a:prstClr val="black"/>
                </a:solidFill>
                <a:latin typeface="Times New Roman"/>
                <a:cs typeface="Times New Roman"/>
              </a:rPr>
              <a:t>is a </a:t>
            </a:r>
            <a:r>
              <a:rPr lang="en-US" sz="2400" spc="-5" dirty="0">
                <a:solidFill>
                  <a:prstClr val="black"/>
                </a:solidFill>
                <a:latin typeface="Times New Roman"/>
                <a:cs typeface="Times New Roman"/>
              </a:rPr>
              <a:t>species that is rarely encountered. </a:t>
            </a:r>
            <a:r>
              <a:rPr lang="en-US" sz="2400" spc="-10" dirty="0">
                <a:solidFill>
                  <a:prstClr val="black"/>
                </a:solidFill>
                <a:latin typeface="Times New Roman"/>
                <a:cs typeface="Times New Roman"/>
              </a:rPr>
              <a:t>It </a:t>
            </a:r>
            <a:r>
              <a:rPr lang="en-US" sz="2400" spc="-5" dirty="0">
                <a:solidFill>
                  <a:prstClr val="black"/>
                </a:solidFill>
                <a:latin typeface="Times New Roman"/>
                <a:cs typeface="Times New Roman"/>
              </a:rPr>
              <a:t>has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also been </a:t>
            </a:r>
            <a:r>
              <a:rPr lang="en-US" sz="2400" spc="-10" dirty="0">
                <a:solidFill>
                  <a:prstClr val="black"/>
                </a:solidFill>
                <a:latin typeface="Times New Roman"/>
                <a:cs typeface="Times New Roman"/>
              </a:rPr>
              <a:t>reported </a:t>
            </a:r>
            <a:r>
              <a:rPr lang="en-US" sz="2400" spc="-5" dirty="0">
                <a:solidFill>
                  <a:prstClr val="black"/>
                </a:solidFill>
                <a:latin typeface="Times New Roman"/>
                <a:cs typeface="Times New Roman"/>
              </a:rPr>
              <a:t>in South America and Asia. </a:t>
            </a:r>
            <a:r>
              <a:rPr lang="en-US" sz="2400" dirty="0">
                <a:solidFill>
                  <a:prstClr val="black"/>
                </a:solidFill>
                <a:latin typeface="Times New Roman"/>
                <a:cs typeface="Times New Roman"/>
              </a:rPr>
              <a:t>It </a:t>
            </a:r>
            <a:r>
              <a:rPr lang="en-US" sz="2400" spc="-5" dirty="0">
                <a:solidFill>
                  <a:prstClr val="black"/>
                </a:solidFill>
                <a:latin typeface="Times New Roman"/>
                <a:cs typeface="Times New Roman"/>
              </a:rPr>
              <a:t>has </a:t>
            </a:r>
            <a:r>
              <a:rPr lang="en-US" sz="2400" spc="-10" dirty="0">
                <a:solidFill>
                  <a:prstClr val="black"/>
                </a:solidFill>
                <a:latin typeface="Times New Roman"/>
                <a:cs typeface="Times New Roman"/>
              </a:rPr>
              <a:t>an </a:t>
            </a:r>
            <a:r>
              <a:rPr lang="en-US" sz="2400" spc="-5" dirty="0">
                <a:solidFill>
                  <a:prstClr val="black"/>
                </a:solidFill>
                <a:latin typeface="Times New Roman"/>
                <a:cs typeface="Times New Roman"/>
              </a:rPr>
              <a:t>incubation period </a:t>
            </a:r>
            <a:r>
              <a:rPr lang="en-US" sz="2400" dirty="0">
                <a:solidFill>
                  <a:prstClr val="black"/>
                </a:solidFill>
                <a:latin typeface="Times New Roman"/>
                <a:cs typeface="Times New Roman"/>
              </a:rPr>
              <a:t> of </a:t>
            </a:r>
            <a:r>
              <a:rPr lang="en-US" sz="2400" spc="-5" dirty="0">
                <a:solidFill>
                  <a:prstClr val="black"/>
                </a:solidFill>
                <a:latin typeface="Times New Roman"/>
                <a:cs typeface="Times New Roman"/>
              </a:rPr>
              <a:t>10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17 days, which </a:t>
            </a:r>
            <a:r>
              <a:rPr lang="en-US" sz="2400" dirty="0">
                <a:solidFill>
                  <a:prstClr val="black"/>
                </a:solidFill>
                <a:latin typeface="Times New Roman"/>
                <a:cs typeface="Times New Roman"/>
              </a:rPr>
              <a:t>is </a:t>
            </a:r>
            <a:r>
              <a:rPr lang="en-US" sz="2400" spc="-5" dirty="0">
                <a:solidFill>
                  <a:prstClr val="black"/>
                </a:solidFill>
                <a:latin typeface="Times New Roman"/>
                <a:cs typeface="Times New Roman"/>
              </a:rPr>
              <a:t>sometimes prolonged to months or years due to </a:t>
            </a:r>
            <a:r>
              <a:rPr lang="en-US" sz="2400" dirty="0">
                <a:solidFill>
                  <a:prstClr val="black"/>
                </a:solidFill>
                <a:latin typeface="Times New Roman"/>
                <a:cs typeface="Times New Roman"/>
              </a:rPr>
              <a:t> the </a:t>
            </a:r>
            <a:r>
              <a:rPr lang="en-US" sz="2400" spc="-5" dirty="0">
                <a:solidFill>
                  <a:prstClr val="black"/>
                </a:solidFill>
                <a:latin typeface="Times New Roman"/>
                <a:cs typeface="Times New Roman"/>
              </a:rPr>
              <a:t>formation </a:t>
            </a:r>
            <a:r>
              <a:rPr lang="en-US" sz="2400" dirty="0">
                <a:solidFill>
                  <a:prstClr val="black"/>
                </a:solidFill>
                <a:latin typeface="Times New Roman"/>
                <a:cs typeface="Times New Roman"/>
              </a:rPr>
              <a:t>of </a:t>
            </a:r>
            <a:r>
              <a:rPr lang="en-US" sz="2400" spc="-5" dirty="0" err="1">
                <a:solidFill>
                  <a:prstClr val="black"/>
                </a:solidFill>
                <a:latin typeface="Times New Roman"/>
                <a:cs typeface="Times New Roman"/>
              </a:rPr>
              <a:t>hypnozoites</a:t>
            </a:r>
            <a:r>
              <a:rPr lang="en-US" sz="2400" spc="-5" dirty="0">
                <a:solidFill>
                  <a:prstClr val="black"/>
                </a:solidFill>
                <a:latin typeface="Times New Roman"/>
                <a:cs typeface="Times New Roman"/>
              </a:rPr>
              <a:t>. </a:t>
            </a:r>
            <a:r>
              <a:rPr lang="en-US" sz="2400" spc="-10" dirty="0">
                <a:solidFill>
                  <a:prstClr val="black"/>
                </a:solidFill>
                <a:latin typeface="Times New Roman"/>
                <a:cs typeface="Times New Roman"/>
              </a:rPr>
              <a:t>It </a:t>
            </a:r>
            <a:r>
              <a:rPr lang="en-US" sz="2400" dirty="0">
                <a:solidFill>
                  <a:prstClr val="black"/>
                </a:solidFill>
                <a:latin typeface="Times New Roman"/>
                <a:cs typeface="Times New Roman"/>
              </a:rPr>
              <a:t>has a </a:t>
            </a:r>
            <a:r>
              <a:rPr lang="en-US" sz="2400" spc="-5" dirty="0">
                <a:solidFill>
                  <a:prstClr val="black"/>
                </a:solidFill>
                <a:latin typeface="Times New Roman"/>
                <a:cs typeface="Times New Roman"/>
              </a:rPr>
              <a:t>periodicity </a:t>
            </a:r>
            <a:r>
              <a:rPr lang="en-US" sz="2400" dirty="0">
                <a:solidFill>
                  <a:prstClr val="black"/>
                </a:solidFill>
                <a:latin typeface="Times New Roman"/>
                <a:cs typeface="Times New Roman"/>
              </a:rPr>
              <a:t>of 48 </a:t>
            </a:r>
            <a:r>
              <a:rPr lang="en-US" sz="2400" spc="-5" dirty="0">
                <a:solidFill>
                  <a:prstClr val="black"/>
                </a:solidFill>
                <a:latin typeface="Times New Roman"/>
                <a:cs typeface="Times New Roman"/>
              </a:rPr>
              <a:t>hours; the fever it </a:t>
            </a:r>
            <a:r>
              <a:rPr lang="en-US" sz="2400" dirty="0">
                <a:solidFill>
                  <a:prstClr val="black"/>
                </a:solidFill>
                <a:latin typeface="Times New Roman"/>
                <a:cs typeface="Times New Roman"/>
              </a:rPr>
              <a:t> </a:t>
            </a:r>
            <a:r>
              <a:rPr lang="en-US" sz="2400" spc="-5" dirty="0">
                <a:solidFill>
                  <a:prstClr val="black"/>
                </a:solidFill>
                <a:latin typeface="Times New Roman"/>
                <a:cs typeface="Times New Roman"/>
              </a:rPr>
              <a:t>produces</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is</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milder</a:t>
            </a:r>
            <a:r>
              <a:rPr lang="en-US" sz="2400" spc="-15" dirty="0">
                <a:solidFill>
                  <a:prstClr val="black"/>
                </a:solidFill>
                <a:latin typeface="Times New Roman"/>
                <a:cs typeface="Times New Roman"/>
              </a:rPr>
              <a:t> </a:t>
            </a:r>
            <a:r>
              <a:rPr lang="en-US" sz="2400" spc="-5" dirty="0">
                <a:solidFill>
                  <a:prstClr val="black"/>
                </a:solidFill>
                <a:latin typeface="Times New Roman"/>
                <a:cs typeface="Times New Roman"/>
              </a:rPr>
              <a:t>than</a:t>
            </a:r>
            <a:r>
              <a:rPr lang="en-US" sz="2400" spc="5" dirty="0">
                <a:solidFill>
                  <a:prstClr val="black"/>
                </a:solidFill>
                <a:latin typeface="Times New Roman"/>
                <a:cs typeface="Times New Roman"/>
              </a:rPr>
              <a:t> </a:t>
            </a:r>
            <a:r>
              <a:rPr lang="en-US" sz="2400" spc="-5" dirty="0">
                <a:solidFill>
                  <a:prstClr val="black"/>
                </a:solidFill>
                <a:latin typeface="Times New Roman"/>
                <a:cs typeface="Times New Roman"/>
              </a:rPr>
              <a:t>the</a:t>
            </a:r>
            <a:r>
              <a:rPr lang="en-US" sz="2400" spc="-15" dirty="0">
                <a:solidFill>
                  <a:prstClr val="black"/>
                </a:solidFill>
                <a:latin typeface="Times New Roman"/>
                <a:cs typeface="Times New Roman"/>
              </a:rPr>
              <a:t> </a:t>
            </a:r>
            <a:r>
              <a:rPr lang="en-US" sz="2400" spc="-5" dirty="0">
                <a:solidFill>
                  <a:prstClr val="black"/>
                </a:solidFill>
                <a:latin typeface="Times New Roman"/>
                <a:cs typeface="Times New Roman"/>
              </a:rPr>
              <a:t>benign</a:t>
            </a:r>
            <a:r>
              <a:rPr lang="en-US" sz="2400" spc="-15" dirty="0">
                <a:solidFill>
                  <a:prstClr val="black"/>
                </a:solidFill>
                <a:latin typeface="Times New Roman"/>
                <a:cs typeface="Times New Roman"/>
              </a:rPr>
              <a:t> </a:t>
            </a:r>
            <a:r>
              <a:rPr lang="en-US" sz="2400" spc="-5" dirty="0">
                <a:solidFill>
                  <a:prstClr val="black"/>
                </a:solidFill>
                <a:latin typeface="Times New Roman"/>
                <a:cs typeface="Times New Roman"/>
              </a:rPr>
              <a:t>tertian</a:t>
            </a:r>
            <a:r>
              <a:rPr lang="en-US" sz="2400" spc="20" dirty="0">
                <a:solidFill>
                  <a:prstClr val="black"/>
                </a:solidFill>
                <a:latin typeface="Times New Roman"/>
                <a:cs typeface="Times New Roman"/>
              </a:rPr>
              <a:t> </a:t>
            </a:r>
            <a:r>
              <a:rPr lang="en-US" sz="2400" i="1" spc="-5" dirty="0">
                <a:solidFill>
                  <a:prstClr val="black"/>
                </a:solidFill>
                <a:latin typeface="Times New Roman"/>
                <a:cs typeface="Times New Roman"/>
              </a:rPr>
              <a:t>P. falciparum.</a:t>
            </a:r>
            <a:br>
              <a:rPr lang="en-US" sz="2400" i="1" spc="-5" dirty="0">
                <a:solidFill>
                  <a:prstClr val="black"/>
                </a:solidFill>
                <a:latin typeface="Times New Roman"/>
                <a:cs typeface="Times New Roman"/>
              </a:rPr>
            </a:br>
            <a:br>
              <a:rPr lang="en-US" sz="2400" dirty="0">
                <a:solidFill>
                  <a:prstClr val="black"/>
                </a:solidFill>
                <a:latin typeface="Times New Roman"/>
                <a:cs typeface="Times New Roman"/>
              </a:rPr>
            </a:br>
            <a:endParaRPr lang="en-US" sz="2400" dirty="0"/>
          </a:p>
        </p:txBody>
      </p:sp>
    </p:spTree>
    <p:extLst>
      <p:ext uri="{BB962C8B-B14F-4D97-AF65-F5344CB8AC3E}">
        <p14:creationId xmlns:p14="http://schemas.microsoft.com/office/powerpoint/2010/main" val="1581585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12192000" cy="8439462"/>
          </a:xfrm>
          <a:solidFill>
            <a:schemeClr val="accent6">
              <a:lumMod val="40000"/>
              <a:lumOff val="60000"/>
            </a:schemeClr>
          </a:solidFill>
        </p:spPr>
        <p:txBody>
          <a:bodyPr>
            <a:normAutofit/>
          </a:bodyPr>
          <a:lstStyle/>
          <a:p>
            <a:pPr>
              <a:lnSpc>
                <a:spcPct val="100000"/>
              </a:lnSpc>
            </a:pPr>
            <a:r>
              <a:rPr lang="en-US" sz="2800" b="1" spc="-5" dirty="0">
                <a:solidFill>
                  <a:prstClr val="black"/>
                </a:solidFill>
                <a:latin typeface="Times New Roman"/>
                <a:cs typeface="Times New Roman"/>
              </a:rPr>
              <a:t>Clinical Signs of Disease</a:t>
            </a:r>
            <a:br>
              <a:rPr lang="en-US" sz="2400" b="1" spc="-5" dirty="0">
                <a:solidFill>
                  <a:prstClr val="black"/>
                </a:solidFill>
                <a:latin typeface="Times New Roman"/>
                <a:cs typeface="Times New Roman"/>
              </a:rPr>
            </a:br>
            <a:r>
              <a:rPr lang="en-US" sz="2400" spc="-5" dirty="0">
                <a:solidFill>
                  <a:prstClr val="black"/>
                </a:solidFill>
                <a:latin typeface="Times New Roman"/>
                <a:cs typeface="Times New Roman"/>
              </a:rPr>
              <a:t>Symptoms, like those of P. </a:t>
            </a:r>
            <a:r>
              <a:rPr lang="en-US" sz="2400" spc="-5" dirty="0" err="1">
                <a:solidFill>
                  <a:prstClr val="black"/>
                </a:solidFill>
                <a:latin typeface="Times New Roman"/>
                <a:cs typeface="Times New Roman"/>
              </a:rPr>
              <a:t>vivax</a:t>
            </a:r>
            <a:r>
              <a:rPr lang="en-US" sz="2400" spc="-5" dirty="0">
                <a:solidFill>
                  <a:prstClr val="black"/>
                </a:solidFill>
                <a:latin typeface="Times New Roman"/>
                <a:cs typeface="Times New Roman"/>
              </a:rPr>
              <a:t>, include headache, photophobia, muscle  aches and pains, anorexia, nausea and vomiting. Complications due to </a:t>
            </a:r>
            <a:r>
              <a:rPr lang="en-US" sz="2400" i="1" spc="-5" dirty="0">
                <a:solidFill>
                  <a:prstClr val="black"/>
                </a:solidFill>
                <a:latin typeface="Times New Roman"/>
                <a:cs typeface="Times New Roman"/>
              </a:rPr>
              <a:t>P.  </a:t>
            </a:r>
            <a:r>
              <a:rPr lang="en-US" sz="2400" i="1" spc="-5" dirty="0" err="1">
                <a:solidFill>
                  <a:prstClr val="black"/>
                </a:solidFill>
                <a:latin typeface="Times New Roman"/>
                <a:cs typeface="Times New Roman"/>
              </a:rPr>
              <a:t>ovale</a:t>
            </a:r>
            <a:r>
              <a:rPr lang="en-US" sz="2400" i="1" spc="-5" dirty="0">
                <a:solidFill>
                  <a:prstClr val="black"/>
                </a:solidFill>
                <a:latin typeface="Times New Roman"/>
                <a:cs typeface="Times New Roman"/>
              </a:rPr>
              <a:t> </a:t>
            </a:r>
            <a:r>
              <a:rPr lang="en-US" sz="2400" spc="-5" dirty="0">
                <a:solidFill>
                  <a:prstClr val="black"/>
                </a:solidFill>
                <a:latin typeface="Times New Roman"/>
                <a:cs typeface="Times New Roman"/>
              </a:rPr>
              <a:t>are relatively rare and arise due do a previous debility or preexisting  disease.</a:t>
            </a:r>
            <a:br>
              <a:rPr lang="en-US" sz="2400" spc="-5" dirty="0">
                <a:solidFill>
                  <a:prstClr val="black"/>
                </a:solidFill>
                <a:latin typeface="Times New Roman"/>
                <a:cs typeface="Times New Roman"/>
              </a:rPr>
            </a:br>
            <a:br>
              <a:rPr lang="en-US" sz="2400" spc="-5" dirty="0">
                <a:solidFill>
                  <a:prstClr val="black"/>
                </a:solidFill>
                <a:latin typeface="Times New Roman"/>
                <a:cs typeface="Times New Roman"/>
              </a:rPr>
            </a:br>
            <a:r>
              <a:rPr lang="en-US" sz="2700" b="1" u="sng" spc="-5" dirty="0">
                <a:solidFill>
                  <a:prstClr val="black"/>
                </a:solidFill>
                <a:latin typeface="Times New Roman"/>
                <a:cs typeface="Times New Roman"/>
              </a:rPr>
              <a:t>Diagnosis</a:t>
            </a:r>
            <a:br>
              <a:rPr lang="en-US" sz="2400" spc="-5" dirty="0">
                <a:solidFill>
                  <a:prstClr val="black"/>
                </a:solidFill>
                <a:latin typeface="Times New Roman"/>
                <a:cs typeface="Times New Roman"/>
              </a:rPr>
            </a:br>
            <a:r>
              <a:rPr lang="en-US" sz="2400" spc="-5" dirty="0">
                <a:solidFill>
                  <a:srgbClr val="FF0000"/>
                </a:solidFill>
                <a:latin typeface="Times New Roman"/>
                <a:cs typeface="Times New Roman"/>
              </a:rPr>
              <a:t>Thick Blood Films</a:t>
            </a:r>
            <a:br>
              <a:rPr lang="en-US" sz="2400" spc="-5" dirty="0">
                <a:solidFill>
                  <a:srgbClr val="FF0000"/>
                </a:solidFill>
                <a:latin typeface="Times New Roman"/>
                <a:cs typeface="Times New Roman"/>
              </a:rPr>
            </a:br>
            <a:r>
              <a:rPr lang="en-US" sz="2400" spc="-5" dirty="0">
                <a:solidFill>
                  <a:prstClr val="black"/>
                </a:solidFill>
                <a:latin typeface="Times New Roman"/>
                <a:cs typeface="Times New Roman"/>
              </a:rPr>
              <a:t>In examining stained thick blood films, the red blood cells are lysed,  so diagnosis is based on the appearance of the parasite. In thick films,  organisms tend to be more compact and denser than in thin films.</a:t>
            </a:r>
            <a:br>
              <a:rPr lang="en-US" sz="2400" spc="-5" dirty="0">
                <a:solidFill>
                  <a:prstClr val="black"/>
                </a:solidFill>
                <a:latin typeface="Times New Roman"/>
                <a:cs typeface="Times New Roman"/>
              </a:rPr>
            </a:br>
            <a:r>
              <a:rPr lang="en-US" sz="2400" spc="-5" dirty="0">
                <a:solidFill>
                  <a:srgbClr val="FF0000"/>
                </a:solidFill>
                <a:latin typeface="Times New Roman"/>
                <a:cs typeface="Times New Roman"/>
              </a:rPr>
              <a:t>Thin Blood Films</a:t>
            </a:r>
            <a:br>
              <a:rPr lang="en-US" sz="2400" spc="-5" dirty="0">
                <a:solidFill>
                  <a:srgbClr val="FF0000"/>
                </a:solidFill>
                <a:latin typeface="Times New Roman"/>
                <a:cs typeface="Times New Roman"/>
              </a:rPr>
            </a:br>
            <a:r>
              <a:rPr lang="en-US" sz="2400" spc="-5" dirty="0">
                <a:solidFill>
                  <a:prstClr val="black"/>
                </a:solidFill>
                <a:latin typeface="Times New Roman"/>
                <a:cs typeface="Times New Roman"/>
              </a:rPr>
              <a:t>When examining thin blood films for malaria you must look at the  infected red blood cells and the parasites inside the cells</a:t>
            </a:r>
            <a:br>
              <a:rPr lang="en-US" sz="2400" spc="-5" dirty="0">
                <a:solidFill>
                  <a:prstClr val="black"/>
                </a:solidFill>
                <a:latin typeface="Times New Roman"/>
                <a:cs typeface="Times New Roman"/>
              </a:rPr>
            </a:br>
            <a:r>
              <a:rPr lang="en-US" sz="2400" spc="-5" dirty="0">
                <a:solidFill>
                  <a:srgbClr val="FF0000"/>
                </a:solidFill>
                <a:latin typeface="Times New Roman"/>
                <a:cs typeface="Times New Roman"/>
              </a:rPr>
              <a:t>Serological diagnosis</a:t>
            </a:r>
            <a:br>
              <a:rPr lang="en-US" sz="2400" spc="-5" dirty="0">
                <a:solidFill>
                  <a:prstClr val="black"/>
                </a:solidFill>
                <a:latin typeface="Times New Roman"/>
                <a:cs typeface="Times New Roman"/>
              </a:rPr>
            </a:br>
            <a:r>
              <a:rPr lang="en-US" sz="2400" spc="-5" dirty="0">
                <a:solidFill>
                  <a:prstClr val="black"/>
                </a:solidFill>
                <a:latin typeface="Times New Roman"/>
                <a:cs typeface="Times New Roman"/>
              </a:rPr>
              <a:t>Various test kits are available to detect antigens derived from malaria  parasites. Such immunologic (“</a:t>
            </a:r>
            <a:r>
              <a:rPr lang="en-US" sz="2400" spc="-5" dirty="0" err="1">
                <a:solidFill>
                  <a:prstClr val="black"/>
                </a:solidFill>
                <a:latin typeface="Times New Roman"/>
                <a:cs typeface="Times New Roman"/>
              </a:rPr>
              <a:t>immunochromatographic</a:t>
            </a:r>
            <a:r>
              <a:rPr lang="en-US" sz="2400" spc="-5" dirty="0">
                <a:solidFill>
                  <a:prstClr val="black"/>
                </a:solidFill>
                <a:latin typeface="Times New Roman"/>
                <a:cs typeface="Times New Roman"/>
              </a:rPr>
              <a:t>”) tests  most  often use a dipstick or cassette format, and provide results in 2-15 minutes.</a:t>
            </a:r>
            <a:br>
              <a:rPr lang="en-US" sz="2400" spc="-5" dirty="0">
                <a:solidFill>
                  <a:prstClr val="black"/>
                </a:solidFill>
                <a:latin typeface="Times New Roman"/>
                <a:cs typeface="Times New Roman"/>
              </a:rPr>
            </a:br>
            <a:endParaRPr lang="en-US" dirty="0"/>
          </a:p>
        </p:txBody>
      </p:sp>
    </p:spTree>
    <p:extLst>
      <p:ext uri="{BB962C8B-B14F-4D97-AF65-F5344CB8AC3E}">
        <p14:creationId xmlns:p14="http://schemas.microsoft.com/office/powerpoint/2010/main" val="393931677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15</Words>
  <Application>Microsoft Office PowerPoint</Application>
  <PresentationFormat>شاشة عريضة</PresentationFormat>
  <Paragraphs>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 Plasmodium spp Plasmodium falciparum Plasmodium falciparum is the most important malaria parasite, found  in the tropics and sub-tropics, being responsible for approximately 50% of  all malaria cases. The incubation period of P. falciaprum malaria is the  shortest, between 8 and 11 days and has a periodicity of 36 – 48 hours. It  can be differentiated from the other species by the morphology of different  stages found in the peripheral blood. In infections with Plasmodium  falciparum usually only young trophozoites and gametocytes are seen in  peripheral blood smears, the schizonts are usually found in capillaries  sinuses of internal organs and in the bone marrow. The disease runs an acute course and often has lethal outcome. It is a significant cause of  abortions and still borns and even death of non-immune pregnant women.  </vt:lpstr>
      <vt:lpstr>Life cycle The aspects of the life cycle, which are specific to P. falciparum, are  as follows: It attacks all ages of erythrocytes so that a high density of  parasites can be reached quickly. In extreme cases up to 48% of the red  blood cells can be parasitised. Multiple infections resulting in several ring forms in a corpuscle  are not uncommon. The latter stages in the asexual cycle do not occur in the  peripheral blood as in other forms of malaria, so that only rings and  crescents are found in blood films. After 24 hours the ring forms and  older trophozoites show a tendency to clump together and adhere to the  visceral capillary walls. They become caught up in the vessels of the  heart, intestine, brain or bone marrow in which the later sexual stages  are completed. </vt:lpstr>
      <vt:lpstr>Clinical manifestations  and pathogenicity of Plasmodium falciparum : 1-Symptoms include headache, photophobia, muscle aches and pains,  anorexia, nausea and vomiting. Complications include severe anaemia  cerebral malaria, renal disease, black water fever, dysentery, pulmonary  oedema and tropical splenomegaly syndrome.  2-infection are induced by the asexual stages of the parasite that develop inside red blood cells (RBCs). Because splenic microcirculatory beds filter out altered RBCs, the spleen can innately clear subpopulations of infected or uninfected RBC modified during falciparum malaria.  3-The spleen appears more protective against severe manifestations of malaria in naïve than in immune subjects. The spleen-specific pitting function accounts for a large fraction of parasite clearance in artemisinin-treated patients.  4-RBC loss contributes to malarial anemia, a clinical form associated with subacute progression, frequent splenomegaly, and relatively low parasitemia. Stringent splenic clearance of ring-infected RBCs and uninfected, but parasite-altered, RBCs, may altogether exacerbate anemia and reduce the risks of severe complications associated with high parasite loads, such as cerebral malaria </vt:lpstr>
      <vt:lpstr>Plasmodium vivax Plasmodium vivax is found almost in all places, where malaria is  endemic and is the most predominant of malaria parasites. Causing 43% of  all cases of malaria in the world, it also has the widest geographical  distribution. Although the disease itself is not usually life threatening, it  can cause severe acute illness. Plasmodium vivax does not infect West Africans due to the fact that  West Africans do not possess the Duffy Antigen on the red blood cells,  which the parasite requires to enter the red blood cell. It has an incubation  period of between 10 and 17 days, which is sometimes prolonged to  months or years due to the formation of hypnozoites. It has a periodicity of  48 hours. Plasmodium vivax infections are usually characterised by the  presence of more than one developmental stage in the peripheral blood  film. The parasites parasitise young enlarged erythrocytes and Schüffner’s  dots develop on the erythrocyte membrane</vt:lpstr>
      <vt:lpstr>Life cycle The aspects of the life cycle, which are specific to P. vivax, are as  follows: The degree of infectivity is low, only the young immature  corpuscles are infected; about 2% of erythrocytes are parasitised. b)The periodicity of the asexual cycle is closely synchronised.   c)Hypnozoites develop in the liver, so that relapses may occur. Spread exclusively by female anopheline mosquitoes Fever paroxysm occurs over 6 - 10 hours and is initiated by the synchronous rupture of erythrocytes with the release of new infectious blood stage forms known as merozoites Transfusion induced malaria may occur when blood donors have subclinical malaria and may prove fatal for the recipient Similarly, congenital malaria may occur in infants born to mothers from endemic areas; the infant acquires the infection at birth due to rupture of placental blood vessels with maternal fetal transfusion Neither transfusion nor congenital malaria is expected to relapse because exoerythrocytic schizogony does not occur Persons who lack certain Duffy blood group determinants are protected against P. vivax infection </vt:lpstr>
      <vt:lpstr> Clinical Signs of Disease Symptoms include headache, photophobia, muscle aches and pains,  anorexia, nausea and vomiting. Complications due to P. vivax are relatively  rare and arise due do a previous debility or pre-existing disease.  Plasmodium ovale Plasmodium ovale is widely distributed in tropical Africa especially  the west coast, despite that it is a species that is rarely encountered. It has  also been reported in South America and Asia. It has an incubation period  of 10 – 17 days, which is sometimes prolonged to months or years due to  the formation of hypnozoites. It has a periodicity of 48 hours; the fever it  produces is milder than the benign tertian P. falciparum.  </vt:lpstr>
      <vt:lpstr>Clinical Signs of Disease Symptoms, like those of P. vivax, include headache, photophobia, muscle  aches and pains, anorexia, nausea and vomiting. Complications due to P.  ovale are relatively rare and arise due do a previous debility or preexisting  disease.  Diagnosis Thick Blood Films In examining stained thick blood films, the red blood cells are lysed,  so diagnosis is based on the appearance of the parasite. In thick films,  organisms tend to be more compact and denser than in thin films. Thin Blood Films When examining thin blood films for malaria you must look at the  infected red blood cells and the parasites inside the cells Serological diagnosis Various test kits are available to detect antigens derived from malaria  parasites. Such immunologic (“immunochromatographic”) tests  most  often use a dipstick or cassette format, and provide results in 2-15 minutes.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Plasmodium spp Plasmodium falciparum Plasmodium falciparum is the most important malaria parasite, found  in the tropics and sub-tropics, being responsible for approximately 50% of  all malaria cases. The incubation period of P. falciaprum malaria is the  shortest, between 8 and 11 days and has a periodicity of 36 – 48 hours. It  can be differentiated from the other species by the morphology of different  stages found in the peripheral blood. In infections with Plasmodium  falciparum usually only young trophozoites and gametocytes are seen in  peripheral blood smears, the schizonts are usually found in capillaries  sinuses of internal organs and in the bone marrow. The disease runs an acute course and often has lethal outcome. It is a significant cause of  abortions and still borns and even death of non-immune pregnant women.</dc:title>
  <dc:creator>RAAD AJEM</dc:creator>
  <cp:lastModifiedBy>abedalialammar@yahoo.com</cp:lastModifiedBy>
  <cp:revision>5</cp:revision>
  <dcterms:created xsi:type="dcterms:W3CDTF">2022-12-11T14:34:32Z</dcterms:created>
  <dcterms:modified xsi:type="dcterms:W3CDTF">2023-11-19T16:09:15Z</dcterms:modified>
</cp:coreProperties>
</file>