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0" r:id="rId2"/>
    <p:sldId id="260" r:id="rId3"/>
    <p:sldId id="261" r:id="rId4"/>
    <p:sldId id="281" r:id="rId5"/>
    <p:sldId id="262" r:id="rId6"/>
    <p:sldId id="264" r:id="rId7"/>
    <p:sldId id="267" r:id="rId8"/>
    <p:sldId id="271" r:id="rId9"/>
    <p:sldId id="269" r:id="rId10"/>
    <p:sldId id="270" r:id="rId11"/>
    <p:sldId id="273" r:id="rId12"/>
    <p:sldId id="277" r:id="rId13"/>
    <p:sldId id="279" r:id="rId14"/>
    <p:sldId id="278" r:id="rId15"/>
    <p:sldId id="337" r:id="rId16"/>
    <p:sldId id="312" r:id="rId17"/>
    <p:sldId id="313" r:id="rId18"/>
    <p:sldId id="314" r:id="rId19"/>
    <p:sldId id="263" r:id="rId20"/>
    <p:sldId id="315" r:id="rId21"/>
    <p:sldId id="265" r:id="rId22"/>
    <p:sldId id="316" r:id="rId23"/>
    <p:sldId id="266" r:id="rId24"/>
    <p:sldId id="272" r:id="rId25"/>
    <p:sldId id="268" r:id="rId26"/>
    <p:sldId id="317" r:id="rId27"/>
    <p:sldId id="318" r:id="rId28"/>
    <p:sldId id="319" r:id="rId29"/>
    <p:sldId id="274" r:id="rId30"/>
    <p:sldId id="321" r:id="rId31"/>
    <p:sldId id="322" r:id="rId32"/>
    <p:sldId id="323" r:id="rId33"/>
    <p:sldId id="324" r:id="rId34"/>
    <p:sldId id="326" r:id="rId35"/>
    <p:sldId id="327" r:id="rId36"/>
    <p:sldId id="328" r:id="rId37"/>
    <p:sldId id="329" r:id="rId38"/>
    <p:sldId id="332" r:id="rId39"/>
    <p:sldId id="333" r:id="rId40"/>
    <p:sldId id="334" r:id="rId41"/>
    <p:sldId id="335" r:id="rId42"/>
    <p:sldId id="338" r:id="rId43"/>
    <p:sldId id="339" r:id="rId44"/>
    <p:sldId id="340" r:id="rId4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2" autoAdjust="0"/>
    <p:restoredTop sz="94671" autoAdjust="0"/>
  </p:normalViewPr>
  <p:slideViewPr>
    <p:cSldViewPr>
      <p:cViewPr varScale="1">
        <p:scale>
          <a:sx n="74" d="100"/>
          <a:sy n="74" d="100"/>
        </p:scale>
        <p:origin x="55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014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8567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26787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355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9925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04/05/1445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0612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3D77D64-1F17-4AD8-A124-B721A3A2894E}" type="datetimeFigureOut">
              <a:rPr lang="ar-SA" smtClean="0"/>
              <a:t>04/05/1445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213358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3D77D64-1F17-4AD8-A124-B721A3A2894E}" type="datetimeFigureOut">
              <a:rPr lang="ar-SA" smtClean="0"/>
              <a:t>04/05/1445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1845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D77D64-1F17-4AD8-A124-B721A3A2894E}" type="datetimeFigureOut">
              <a:rPr lang="ar-SA" smtClean="0"/>
              <a:t>04/05/1445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424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04/05/1445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93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04/05/1445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094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7D64-1F17-4AD8-A124-B721A3A2894E}" type="datetimeFigureOut">
              <a:rPr lang="ar-SA" smtClean="0"/>
              <a:t>04/05/1445</a:t>
            </a:fld>
            <a:endParaRPr lang="ar-SA"/>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EAE10-05FB-4600-83FD-CF178F304B91}" type="slidenum">
              <a:rPr lang="ar-SA" smtClean="0"/>
              <a:t>‹#›</a:t>
            </a:fld>
            <a:endParaRPr lang="ar-SA"/>
          </a:p>
        </p:txBody>
      </p:sp>
    </p:spTree>
    <p:extLst>
      <p:ext uri="{BB962C8B-B14F-4D97-AF65-F5344CB8AC3E}">
        <p14:creationId xmlns:p14="http://schemas.microsoft.com/office/powerpoint/2010/main" val="53143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4647BC0C-417C-4061-A634-B4A396197C32}"/>
              </a:ext>
            </a:extLst>
          </p:cNvPr>
          <p:cNvSpPr txBox="1">
            <a:spLocks noChangeArrowheads="1"/>
          </p:cNvSpPr>
          <p:nvPr/>
        </p:nvSpPr>
        <p:spPr>
          <a:xfrm>
            <a:off x="119336" y="37232"/>
            <a:ext cx="11917324" cy="6850960"/>
          </a:xfrm>
          <a:prstGeom prst="rect">
            <a:avLst/>
          </a:prstGeom>
        </p:spPr>
        <p:txBody>
          <a:bodyPr vert="horz" lIns="91440" tIns="45720" rIns="91440" bIns="45720" rtlCol="1" anchor="ctr">
            <a:normAutofit fontScale="5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Lecture #9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First semester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Cardiovascular </a:t>
            </a:r>
            <a:r>
              <a:rPr lang="en-US" sz="9600" b="1" dirty="0">
                <a:solidFill>
                  <a:prstClr val="black"/>
                </a:solidFill>
                <a:latin typeface="Times New Roman" pitchFamily="18" charset="0"/>
                <a:cs typeface="Times New Roman" pitchFamily="18" charset="0"/>
              </a:rPr>
              <a:t>D</a:t>
            </a:r>
            <a:r>
              <a:rPr kumimoji="0" lang="en-US" sz="9600" b="1" i="0" u="none"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isorders</a:t>
            </a:r>
            <a:endPar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I- Hypertension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sng"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rPr>
              <a:t/>
            </a:r>
            <a:br>
              <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rPr>
            </a:br>
            <a:endParaRPr kumimoji="0" lang="en-US" sz="3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Al-</a:t>
            </a:r>
            <a:r>
              <a:rPr kumimoji="0" lang="en-US" sz="4800" b="1" i="0" u="none"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Mustaqbal</a:t>
            </a:r>
            <a: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University College</a:t>
            </a:r>
            <a:b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br>
            <a:r>
              <a:rPr kumimoji="0" lang="en-US" sz="4800" b="1" i="0" u="none" strike="noStrike" kern="1200" cap="none" spc="0" normalizeH="0" baseline="0" noProof="0" dirty="0" err="1" smtClean="0">
                <a:ln>
                  <a:noFill/>
                </a:ln>
                <a:solidFill>
                  <a:prstClr val="black"/>
                </a:solidFill>
                <a:effectLst/>
                <a:uLnTx/>
                <a:uFillTx/>
                <a:latin typeface="Times New Roman" pitchFamily="18" charset="0"/>
                <a:ea typeface="+mj-ea"/>
                <a:cs typeface="Times New Roman" pitchFamily="18" charset="0"/>
              </a:rPr>
              <a:t>College</a:t>
            </a:r>
            <a:r>
              <a:rPr kumimoji="0" lang="en-US" sz="4800" b="1"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 of </a:t>
            </a:r>
            <a:r>
              <a:rPr kumimoji="0" lang="en-US" sz="4400" b="1" i="0" u="none" strike="noStrike" kern="1200" cap="none" spc="0" normalizeH="0" baseline="0" noProof="0" smtClean="0">
                <a:ln>
                  <a:noFill/>
                </a:ln>
                <a:solidFill>
                  <a:prstClr val="black"/>
                </a:solidFill>
                <a:effectLst/>
                <a:uLnTx/>
                <a:uFillTx/>
                <a:latin typeface="Times New Roman" pitchFamily="18" charset="0"/>
                <a:ea typeface="+mj-ea"/>
                <a:cs typeface="Times New Roman" pitchFamily="18" charset="0"/>
              </a:rPr>
              <a:t>Nursing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2</a:t>
            </a:r>
            <a:r>
              <a:rPr kumimoji="0" lang="en-US" sz="4000" b="1" i="0" u="none" strike="noStrike" kern="1200" cap="none" spc="0" normalizeH="0" baseline="30000" noProof="0" smtClean="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nd </a:t>
            </a:r>
            <a:r>
              <a:rPr kumimoji="0" lang="en-US" sz="4000" b="1" i="0" u="none" strike="noStrike" kern="1200" cap="none" spc="0" normalizeH="0" baseline="0" noProof="0" smtClean="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en-US" sz="4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Class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j-ea"/>
                <a:cs typeface="+mj-cs"/>
              </a:rPr>
              <a:t>Adult Nursing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a:ea typeface="+mj-ea"/>
              <a:cs typeface="+mj-cs"/>
            </a:endParaRPr>
          </a:p>
        </p:txBody>
      </p:sp>
      <p:sp>
        <p:nvSpPr>
          <p:cNvPr id="7" name="object 9">
            <a:extLst>
              <a:ext uri="{FF2B5EF4-FFF2-40B4-BE49-F238E27FC236}">
                <a16:creationId xmlns:a16="http://schemas.microsoft.com/office/drawing/2014/main" xmlns="" id="{A12D15D5-C57B-5C83-5C6D-467A2D683406}"/>
              </a:ext>
            </a:extLst>
          </p:cNvPr>
          <p:cNvSpPr txBox="1"/>
          <p:nvPr/>
        </p:nvSpPr>
        <p:spPr>
          <a:xfrm>
            <a:off x="839416" y="2996952"/>
            <a:ext cx="10585176" cy="1626086"/>
          </a:xfrm>
          <a:prstGeom prst="rect">
            <a:avLst/>
          </a:prstGeom>
          <a:noFill/>
          <a:ln/>
          <a:effectLst>
            <a:softEdge rad="635000"/>
          </a:effectLst>
        </p:spPr>
        <p:style>
          <a:lnRef idx="2">
            <a:schemeClr val="accent1"/>
          </a:lnRef>
          <a:fillRef idx="1">
            <a:schemeClr val="lt1"/>
          </a:fillRef>
          <a:effectRef idx="0">
            <a:schemeClr val="accent1"/>
          </a:effectRef>
          <a:fontRef idx="minor">
            <a:schemeClr val="dk1"/>
          </a:fontRef>
        </p:style>
        <p:txBody>
          <a:bodyPr wrap="square" lIns="0" rIns="0" bIns="0">
            <a:sp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3200" b="1" i="0" u="none" strike="noStrike" kern="0" cap="none" spc="0" normalizeH="0" baseline="0" noProof="0" dirty="0">
                <a:ln>
                  <a:noFill/>
                </a:ln>
                <a:solidFill>
                  <a:srgbClr val="0F243E"/>
                </a:solidFill>
                <a:effectLst/>
                <a:uLnTx/>
                <a:uFillTx/>
                <a:latin typeface="Arial"/>
                <a:ea typeface="+mn-ea"/>
                <a:cs typeface="Arial"/>
              </a:rPr>
              <a:t>:</a:t>
            </a:r>
            <a:r>
              <a:rPr kumimoji="0" lang="en-US" sz="2800" b="1" i="0" u="none" strike="noStrike" kern="0" cap="none" spc="0" normalizeH="0" baseline="0" noProof="0" dirty="0">
                <a:ln>
                  <a:noFill/>
                </a:ln>
                <a:solidFill>
                  <a:srgbClr val="0F243E"/>
                </a:solidFill>
                <a:effectLst/>
                <a:uLnTx/>
                <a:uFillTx/>
                <a:latin typeface="Arial"/>
                <a:ea typeface="+mn-ea"/>
                <a:cs typeface="Arial"/>
              </a:rPr>
              <a:t>by</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a:ea typeface="+mn-ea"/>
                <a:cs typeface="Arial"/>
              </a:rPr>
              <a:t>lecturers</a:t>
            </a:r>
            <a:endParaRPr kumimoji="0" lang="en-US" sz="2800" b="1" i="0" u="none" strike="noStrike" kern="0" cap="none" spc="0" normalizeH="0" baseline="0" noProof="0" dirty="0">
              <a:ln>
                <a:noFill/>
              </a:ln>
              <a:solidFill>
                <a:srgbClr val="FF0000"/>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Arial"/>
                <a:ea typeface="+mn-ea"/>
                <a:cs typeface="Arial"/>
              </a:rPr>
              <a:t> </a:t>
            </a:r>
            <a:r>
              <a:rPr kumimoji="0" lang="en-US" sz="3600" b="1" i="0" u="none" strike="noStrike" kern="0" cap="none" spc="0" normalizeH="0" baseline="0" noProof="0" dirty="0" err="1" smtClean="0">
                <a:ln>
                  <a:noFill/>
                </a:ln>
                <a:solidFill>
                  <a:srgbClr val="FF0000"/>
                </a:solidFill>
                <a:effectLst/>
                <a:uLnTx/>
                <a:uFillTx/>
                <a:latin typeface="Arial"/>
                <a:ea typeface="+mn-ea"/>
                <a:cs typeface="Arial"/>
              </a:rPr>
              <a:t>Dr.Fakhria</a:t>
            </a:r>
            <a:r>
              <a:rPr kumimoji="0" lang="en-US" sz="3600" b="1" i="0" u="none" strike="noStrike" kern="0" cap="none" spc="0" normalizeH="0" baseline="0" noProof="0" dirty="0" smtClean="0">
                <a:ln>
                  <a:noFill/>
                </a:ln>
                <a:solidFill>
                  <a:srgbClr val="FF0000"/>
                </a:solidFill>
                <a:effectLst/>
                <a:uLnTx/>
                <a:uFillTx/>
                <a:latin typeface="Arial"/>
                <a:ea typeface="+mn-ea"/>
                <a:cs typeface="Arial"/>
              </a:rPr>
              <a:t> </a:t>
            </a:r>
            <a:r>
              <a:rPr kumimoji="0" lang="en-US" sz="3600" b="1" i="0" u="none" strike="noStrike" kern="0" cap="none" spc="0" normalizeH="0" baseline="0" noProof="0" dirty="0" err="1" smtClean="0">
                <a:ln>
                  <a:noFill/>
                </a:ln>
                <a:solidFill>
                  <a:srgbClr val="FF0000"/>
                </a:solidFill>
                <a:effectLst/>
                <a:uLnTx/>
                <a:uFillTx/>
                <a:latin typeface="Arial"/>
                <a:ea typeface="+mn-ea"/>
                <a:cs typeface="Arial"/>
              </a:rPr>
              <a:t>Jaber</a:t>
            </a:r>
            <a:endParaRPr kumimoji="0" lang="en-US" sz="3600" b="1" i="0" u="none" strike="noStrike" kern="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09884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26831"/>
            <a:ext cx="12192000" cy="6858553"/>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397"/>
            <a:ext cx="12192000" cy="62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a:extLst>
              <a:ext uri="{FF2B5EF4-FFF2-40B4-BE49-F238E27FC236}">
                <a16:creationId xmlns:a16="http://schemas.microsoft.com/office/drawing/2014/main" xmlns="" id="{3A486387-8E03-3B83-5B6E-D3F543145A4C}"/>
              </a:ext>
            </a:extLst>
          </p:cNvPr>
          <p:cNvSpPr txBox="1"/>
          <p:nvPr/>
        </p:nvSpPr>
        <p:spPr>
          <a:xfrm>
            <a:off x="0" y="22940"/>
            <a:ext cx="12192000" cy="646331"/>
          </a:xfrm>
          <a:prstGeom prst="rect">
            <a:avLst/>
          </a:prstGeom>
          <a:noFill/>
          <a:ln>
            <a:solidFill>
              <a:schemeClr val="accent1"/>
            </a:solidFill>
          </a:ln>
        </p:spPr>
        <p:txBody>
          <a:bodyPr wrap="square" rtlCol="0">
            <a:spAutoFit/>
          </a:bodyPr>
          <a:lstStyle/>
          <a:p>
            <a:pPr marL="12700" algn="ctr">
              <a:spcBef>
                <a:spcPts val="105"/>
              </a:spcBef>
              <a:defRPr/>
            </a:pPr>
            <a:r>
              <a:rPr lang="en-US" sz="3600" b="1" kern="0">
                <a:solidFill>
                  <a:srgbClr val="000000"/>
                </a:solidFill>
                <a:latin typeface="+mj-lt"/>
              </a:rPr>
              <a:t>Treatment</a:t>
            </a:r>
            <a:endParaRPr lang="en-US" sz="3600" b="1" kern="0" dirty="0">
              <a:latin typeface="+mj-lt"/>
            </a:endParaRPr>
          </a:p>
        </p:txBody>
      </p:sp>
    </p:spTree>
    <p:extLst>
      <p:ext uri="{BB962C8B-B14F-4D97-AF65-F5344CB8AC3E}">
        <p14:creationId xmlns:p14="http://schemas.microsoft.com/office/powerpoint/2010/main" val="4333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1"/>
          <p:cNvSpPr txBox="1"/>
          <p:nvPr/>
        </p:nvSpPr>
        <p:spPr>
          <a:xfrm>
            <a:off x="129514" y="1124744"/>
            <a:ext cx="11943150" cy="5162824"/>
          </a:xfrm>
          <a:prstGeom prst="rect">
            <a:avLst/>
          </a:prstGeom>
        </p:spPr>
        <p:txBody>
          <a:bodyPr vert="horz" wrap="square" lIns="0" tIns="12700" rIns="0" bIns="0" rtlCol="0">
            <a:spAutoFit/>
          </a:bodyPr>
          <a:lstStyle/>
          <a:p>
            <a:pPr marL="334010" indent="-320675" algn="l" rtl="0">
              <a:lnSpc>
                <a:spcPts val="3420"/>
              </a:lnSpc>
              <a:spcBef>
                <a:spcPts val="100"/>
              </a:spcBef>
              <a:buClr>
                <a:srgbClr val="F0AD00"/>
              </a:buClr>
              <a:buSzPct val="80000"/>
              <a:buFont typeface="Wingdings 2"/>
              <a:buChar char="▪"/>
              <a:tabLst>
                <a:tab pos="334010" algn="l"/>
                <a:tab pos="334645" algn="l"/>
              </a:tabLst>
            </a:pPr>
            <a:r>
              <a:rPr sz="4000" b="1" spc="-5" dirty="0">
                <a:cs typeface="Corbel"/>
              </a:rPr>
              <a:t>Monitor</a:t>
            </a:r>
            <a:r>
              <a:rPr sz="4000" b="1" spc="-15" dirty="0">
                <a:cs typeface="Corbel"/>
              </a:rPr>
              <a:t> </a:t>
            </a:r>
            <a:r>
              <a:rPr sz="4000" b="1" dirty="0">
                <a:cs typeface="Corbel"/>
              </a:rPr>
              <a:t>BP</a:t>
            </a:r>
            <a:endParaRPr sz="4000" dirty="0">
              <a:cs typeface="Corbel"/>
            </a:endParaRPr>
          </a:p>
          <a:p>
            <a:pPr marL="334010" indent="-320675" algn="l" rtl="0">
              <a:lnSpc>
                <a:spcPct val="150000"/>
              </a:lnSpc>
              <a:buClr>
                <a:srgbClr val="F0AD00"/>
              </a:buClr>
              <a:buSzPct val="80000"/>
              <a:buFont typeface="Wingdings 2"/>
              <a:buChar char="▪"/>
              <a:tabLst>
                <a:tab pos="334010" algn="l"/>
                <a:tab pos="334645" algn="l"/>
              </a:tabLst>
            </a:pPr>
            <a:r>
              <a:rPr sz="2800" b="1" spc="-5" dirty="0">
                <a:cs typeface="Corbel"/>
              </a:rPr>
              <a:t>Obtain complete history</a:t>
            </a:r>
            <a:endParaRPr sz="2800" dirty="0">
              <a:cs typeface="Corbel"/>
            </a:endParaRPr>
          </a:p>
          <a:p>
            <a:pPr marL="624840" marR="252095" lvl="1" indent="-273050" algn="l" rtl="0">
              <a:lnSpc>
                <a:spcPct val="150000"/>
              </a:lnSpc>
              <a:spcBef>
                <a:spcPts val="690"/>
              </a:spcBef>
              <a:buClr>
                <a:srgbClr val="5FB5CC"/>
              </a:buClr>
              <a:buSzPct val="88461"/>
              <a:buFont typeface="Wingdings"/>
              <a:buChar char=""/>
              <a:tabLst>
                <a:tab pos="626745" algn="l"/>
                <a:tab pos="627380" algn="l"/>
              </a:tabLst>
            </a:pPr>
            <a:r>
              <a:rPr sz="2800" spc="-5" dirty="0">
                <a:cs typeface="Corbel"/>
              </a:rPr>
              <a:t>to </a:t>
            </a:r>
            <a:r>
              <a:rPr sz="2800" dirty="0">
                <a:cs typeface="Corbel"/>
              </a:rPr>
              <a:t>assess for symptoms that </a:t>
            </a:r>
            <a:r>
              <a:rPr sz="2800" spc="-5" dirty="0">
                <a:cs typeface="Corbel"/>
              </a:rPr>
              <a:t>indicate target organ  damage (whether </a:t>
            </a:r>
            <a:r>
              <a:rPr sz="2800" dirty="0">
                <a:cs typeface="Corbel"/>
              </a:rPr>
              <a:t>other </a:t>
            </a:r>
            <a:r>
              <a:rPr sz="2800" spc="-5" dirty="0">
                <a:cs typeface="Corbel"/>
              </a:rPr>
              <a:t>body </a:t>
            </a:r>
            <a:r>
              <a:rPr sz="2800" dirty="0">
                <a:cs typeface="Corbel"/>
              </a:rPr>
              <a:t>systems have been  </a:t>
            </a:r>
            <a:r>
              <a:rPr sz="2800" spc="-5" dirty="0">
                <a:cs typeface="Corbel"/>
              </a:rPr>
              <a:t>affected by </a:t>
            </a:r>
            <a:r>
              <a:rPr sz="2800" dirty="0">
                <a:cs typeface="Corbel"/>
              </a:rPr>
              <a:t>the </a:t>
            </a:r>
            <a:r>
              <a:rPr sz="2800" spc="-5" dirty="0">
                <a:cs typeface="Corbel"/>
              </a:rPr>
              <a:t>elevated blood</a:t>
            </a:r>
            <a:r>
              <a:rPr sz="2800" spc="-90" dirty="0">
                <a:cs typeface="Corbel"/>
              </a:rPr>
              <a:t> </a:t>
            </a:r>
            <a:r>
              <a:rPr sz="2800" spc="-5" dirty="0">
                <a:cs typeface="Corbel"/>
              </a:rPr>
              <a:t>pressure</a:t>
            </a:r>
            <a:r>
              <a:rPr lang="en-US" sz="2800" spc="-5" dirty="0">
                <a:cs typeface="Corbel"/>
              </a:rPr>
              <a:t>).</a:t>
            </a:r>
            <a:endParaRPr sz="2800" dirty="0">
              <a:cs typeface="Corbel"/>
            </a:endParaRPr>
          </a:p>
          <a:p>
            <a:pPr marL="624840" marR="126364" lvl="1" indent="-274320" algn="l" rtl="0">
              <a:lnSpc>
                <a:spcPct val="150000"/>
              </a:lnSpc>
              <a:spcBef>
                <a:spcPts val="620"/>
              </a:spcBef>
              <a:buClr>
                <a:srgbClr val="5FB5CC"/>
              </a:buClr>
              <a:buSzPct val="88461"/>
              <a:buFont typeface="Wingdings"/>
              <a:buChar char=""/>
              <a:tabLst>
                <a:tab pos="625475" algn="l"/>
              </a:tabLst>
            </a:pPr>
            <a:r>
              <a:rPr sz="2800" dirty="0">
                <a:cs typeface="Corbel"/>
              </a:rPr>
              <a:t>Ex: </a:t>
            </a:r>
            <a:r>
              <a:rPr sz="2800" spc="-5" dirty="0">
                <a:cs typeface="Corbel"/>
              </a:rPr>
              <a:t>anginal pain; </a:t>
            </a:r>
            <a:r>
              <a:rPr sz="2800" dirty="0">
                <a:cs typeface="Corbel"/>
              </a:rPr>
              <a:t>shortness of breath; </a:t>
            </a:r>
            <a:r>
              <a:rPr sz="2800" spc="-5" dirty="0">
                <a:cs typeface="Corbel"/>
              </a:rPr>
              <a:t>alterations in  </a:t>
            </a:r>
            <a:r>
              <a:rPr sz="2800" dirty="0">
                <a:cs typeface="Corbel"/>
              </a:rPr>
              <a:t>speech, </a:t>
            </a:r>
            <a:r>
              <a:rPr sz="2800" spc="-5" dirty="0">
                <a:cs typeface="Corbel"/>
              </a:rPr>
              <a:t>vision, </a:t>
            </a:r>
            <a:r>
              <a:rPr sz="2800" dirty="0">
                <a:cs typeface="Corbel"/>
              </a:rPr>
              <a:t>or </a:t>
            </a:r>
            <a:r>
              <a:rPr sz="2800" spc="-5" dirty="0">
                <a:cs typeface="Corbel"/>
              </a:rPr>
              <a:t>balance; nosebleeds; </a:t>
            </a:r>
            <a:r>
              <a:rPr sz="2800" dirty="0">
                <a:cs typeface="Corbel"/>
              </a:rPr>
              <a:t>headaches;  </a:t>
            </a:r>
            <a:r>
              <a:rPr sz="2800" spc="-5" dirty="0">
                <a:cs typeface="Corbel"/>
              </a:rPr>
              <a:t>dizziness; </a:t>
            </a:r>
            <a:r>
              <a:rPr sz="2800" dirty="0">
                <a:cs typeface="Corbel"/>
              </a:rPr>
              <a:t>or</a:t>
            </a:r>
            <a:r>
              <a:rPr sz="2800" spc="-30" dirty="0">
                <a:cs typeface="Corbel"/>
              </a:rPr>
              <a:t> </a:t>
            </a:r>
            <a:r>
              <a:rPr sz="2800" spc="-5" dirty="0">
                <a:cs typeface="Corbel"/>
              </a:rPr>
              <a:t>nocturia.</a:t>
            </a:r>
            <a:endParaRPr sz="2800" dirty="0">
              <a:cs typeface="Corbel"/>
            </a:endParaRPr>
          </a:p>
          <a:p>
            <a:pPr marL="332740" indent="-320040" algn="l" rtl="0">
              <a:lnSpc>
                <a:spcPct val="150000"/>
              </a:lnSpc>
              <a:buClr>
                <a:srgbClr val="F0AD00"/>
              </a:buClr>
              <a:buSzPct val="80000"/>
              <a:buFont typeface="Wingdings 2"/>
              <a:buChar char="▪"/>
              <a:tabLst>
                <a:tab pos="332740" algn="l"/>
              </a:tabLst>
            </a:pPr>
            <a:r>
              <a:rPr sz="2800" b="1" spc="-5" dirty="0">
                <a:cs typeface="Corbel"/>
              </a:rPr>
              <a:t>Pulse</a:t>
            </a:r>
            <a:endParaRPr sz="2800" dirty="0">
              <a:cs typeface="Corbel"/>
            </a:endParaRPr>
          </a:p>
          <a:p>
            <a:pPr marL="624840" marR="5080" lvl="1" indent="-274320" algn="l" rtl="0">
              <a:lnSpc>
                <a:spcPct val="150000"/>
              </a:lnSpc>
              <a:spcBef>
                <a:spcPts val="690"/>
              </a:spcBef>
              <a:buClr>
                <a:srgbClr val="5FB5CC"/>
              </a:buClr>
              <a:buSzPct val="88461"/>
              <a:buFont typeface="Wingdings"/>
              <a:buChar char=""/>
              <a:tabLst>
                <a:tab pos="625475" algn="l"/>
              </a:tabLst>
            </a:pPr>
            <a:r>
              <a:rPr sz="2800" spc="-5" dirty="0">
                <a:cs typeface="Corbel"/>
              </a:rPr>
              <a:t>rate, </a:t>
            </a:r>
            <a:r>
              <a:rPr sz="2800" dirty="0">
                <a:cs typeface="Corbel"/>
              </a:rPr>
              <a:t>rhythm, </a:t>
            </a:r>
            <a:r>
              <a:rPr sz="2800" spc="-5" dirty="0">
                <a:cs typeface="Corbel"/>
              </a:rPr>
              <a:t>and character </a:t>
            </a:r>
            <a:r>
              <a:rPr sz="2800" dirty="0">
                <a:cs typeface="Corbel"/>
              </a:rPr>
              <a:t>of </a:t>
            </a:r>
            <a:r>
              <a:rPr sz="2800" spc="-5" dirty="0">
                <a:cs typeface="Corbel"/>
              </a:rPr>
              <a:t>apical and peripheral  pulses</a:t>
            </a:r>
            <a:endParaRPr sz="2800" dirty="0">
              <a:cs typeface="Corbel"/>
            </a:endParaRPr>
          </a:p>
        </p:txBody>
      </p:sp>
      <p:sp>
        <p:nvSpPr>
          <p:cNvPr id="2" name="مربع نص 1">
            <a:extLst>
              <a:ext uri="{FF2B5EF4-FFF2-40B4-BE49-F238E27FC236}">
                <a16:creationId xmlns:a16="http://schemas.microsoft.com/office/drawing/2014/main" xmlns="" id="{A17F02E2-6770-EAC6-2AD8-83C5A9ABFC15}"/>
              </a:ext>
            </a:extLst>
          </p:cNvPr>
          <p:cNvSpPr txBox="1"/>
          <p:nvPr/>
        </p:nvSpPr>
        <p:spPr>
          <a:xfrm>
            <a:off x="129514" y="116632"/>
            <a:ext cx="11953328" cy="830997"/>
          </a:xfrm>
          <a:prstGeom prst="rect">
            <a:avLst/>
          </a:prstGeom>
          <a:noFill/>
          <a:ln>
            <a:solidFill>
              <a:schemeClr val="accent1"/>
            </a:solidFill>
          </a:ln>
        </p:spPr>
        <p:txBody>
          <a:bodyPr wrap="square" rtlCol="0">
            <a:spAutoFit/>
          </a:bodyPr>
          <a:lstStyle/>
          <a:p>
            <a:pPr algn="ctr"/>
            <a:r>
              <a:rPr lang="en-US" sz="4800" b="1" dirty="0"/>
              <a:t>Assessment</a:t>
            </a:r>
            <a:r>
              <a:rPr lang="en-US" sz="4800" dirty="0"/>
              <a:t> </a:t>
            </a:r>
          </a:p>
        </p:txBody>
      </p:sp>
    </p:spTree>
    <p:extLst>
      <p:ext uri="{BB962C8B-B14F-4D97-AF65-F5344CB8AC3E}">
        <p14:creationId xmlns:p14="http://schemas.microsoft.com/office/powerpoint/2010/main" val="383472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885496" y="520100"/>
            <a:ext cx="301752" cy="384048"/>
          </a:xfrm>
          <a:prstGeom prst="rect">
            <a:avLst/>
          </a:prstGeom>
          <a:blipFill>
            <a:blip r:embed="rId2" cstate="print"/>
            <a:stretch>
              <a:fillRect/>
            </a:stretch>
          </a:blipFill>
        </p:spPr>
        <p:txBody>
          <a:bodyPr wrap="square" lIns="0" tIns="0" rIns="0" bIns="0" rtlCol="0"/>
          <a:lstStyle/>
          <a:p>
            <a:pPr algn="l" rtl="0"/>
            <a:endParaRPr/>
          </a:p>
        </p:txBody>
      </p:sp>
      <p:sp>
        <p:nvSpPr>
          <p:cNvPr id="6" name="object 3"/>
          <p:cNvSpPr/>
          <p:nvPr/>
        </p:nvSpPr>
        <p:spPr>
          <a:xfrm>
            <a:off x="3067109" y="520100"/>
            <a:ext cx="329182" cy="384048"/>
          </a:xfrm>
          <a:prstGeom prst="rect">
            <a:avLst/>
          </a:prstGeom>
          <a:blipFill>
            <a:blip r:embed="rId3" cstate="print"/>
            <a:stretch>
              <a:fillRect/>
            </a:stretch>
          </a:blipFill>
        </p:spPr>
        <p:txBody>
          <a:bodyPr wrap="square" lIns="0" tIns="0" rIns="0" bIns="0" rtlCol="0"/>
          <a:lstStyle/>
          <a:p>
            <a:pPr algn="l" rtl="0"/>
            <a:endParaRPr/>
          </a:p>
        </p:txBody>
      </p:sp>
      <p:sp>
        <p:nvSpPr>
          <p:cNvPr id="7" name="object 4"/>
          <p:cNvSpPr/>
          <p:nvPr/>
        </p:nvSpPr>
        <p:spPr>
          <a:xfrm>
            <a:off x="4731316" y="520100"/>
            <a:ext cx="329184" cy="384048"/>
          </a:xfrm>
          <a:prstGeom prst="rect">
            <a:avLst/>
          </a:prstGeom>
          <a:blipFill>
            <a:blip r:embed="rId4" cstate="print"/>
            <a:stretch>
              <a:fillRect/>
            </a:stretch>
          </a:blipFill>
        </p:spPr>
        <p:txBody>
          <a:bodyPr wrap="square" lIns="0" tIns="0" rIns="0" bIns="0" rtlCol="0"/>
          <a:lstStyle/>
          <a:p>
            <a:pPr algn="l" rtl="0"/>
            <a:endParaRPr/>
          </a:p>
        </p:txBody>
      </p:sp>
      <p:sp>
        <p:nvSpPr>
          <p:cNvPr id="8" name="object 5"/>
          <p:cNvSpPr/>
          <p:nvPr/>
        </p:nvSpPr>
        <p:spPr>
          <a:xfrm>
            <a:off x="4571297" y="520100"/>
            <a:ext cx="77723" cy="384048"/>
          </a:xfrm>
          <a:prstGeom prst="rect">
            <a:avLst/>
          </a:prstGeom>
          <a:blipFill>
            <a:blip r:embed="rId5" cstate="print"/>
            <a:stretch>
              <a:fillRect/>
            </a:stretch>
          </a:blipFill>
        </p:spPr>
        <p:txBody>
          <a:bodyPr wrap="square" lIns="0" tIns="0" rIns="0" bIns="0" rtlCol="0"/>
          <a:lstStyle/>
          <a:p>
            <a:pPr algn="l" rtl="0"/>
            <a:endParaRPr/>
          </a:p>
        </p:txBody>
      </p:sp>
      <p:sp>
        <p:nvSpPr>
          <p:cNvPr id="9" name="object 6"/>
          <p:cNvSpPr/>
          <p:nvPr/>
        </p:nvSpPr>
        <p:spPr>
          <a:xfrm>
            <a:off x="5650287" y="520100"/>
            <a:ext cx="324612" cy="384048"/>
          </a:xfrm>
          <a:prstGeom prst="rect">
            <a:avLst/>
          </a:prstGeom>
          <a:blipFill>
            <a:blip r:embed="rId6" cstate="print"/>
            <a:stretch>
              <a:fillRect/>
            </a:stretch>
          </a:blipFill>
        </p:spPr>
        <p:txBody>
          <a:bodyPr wrap="square" lIns="0" tIns="0" rIns="0" bIns="0" rtlCol="0"/>
          <a:lstStyle/>
          <a:p>
            <a:pPr algn="l" rtl="0"/>
            <a:endParaRPr/>
          </a:p>
        </p:txBody>
      </p:sp>
      <p:sp>
        <p:nvSpPr>
          <p:cNvPr id="10" name="object 7"/>
          <p:cNvSpPr/>
          <p:nvPr/>
        </p:nvSpPr>
        <p:spPr>
          <a:xfrm>
            <a:off x="6043480" y="520100"/>
            <a:ext cx="73152" cy="384048"/>
          </a:xfrm>
          <a:prstGeom prst="rect">
            <a:avLst/>
          </a:prstGeom>
          <a:blipFill>
            <a:blip r:embed="rId7" cstate="print"/>
            <a:stretch>
              <a:fillRect/>
            </a:stretch>
          </a:blipFill>
        </p:spPr>
        <p:txBody>
          <a:bodyPr wrap="square" lIns="0" tIns="0" rIns="0" bIns="0" rtlCol="0"/>
          <a:lstStyle/>
          <a:p>
            <a:pPr algn="l" rtl="0"/>
            <a:endParaRPr/>
          </a:p>
        </p:txBody>
      </p:sp>
      <p:sp>
        <p:nvSpPr>
          <p:cNvPr id="11" name="object 8"/>
          <p:cNvSpPr/>
          <p:nvPr/>
        </p:nvSpPr>
        <p:spPr>
          <a:xfrm>
            <a:off x="4232968" y="515528"/>
            <a:ext cx="269748" cy="393192"/>
          </a:xfrm>
          <a:prstGeom prst="rect">
            <a:avLst/>
          </a:prstGeom>
          <a:blipFill>
            <a:blip r:embed="rId8" cstate="print"/>
            <a:stretch>
              <a:fillRect/>
            </a:stretch>
          </a:blipFill>
        </p:spPr>
        <p:txBody>
          <a:bodyPr wrap="square" lIns="0" tIns="0" rIns="0" bIns="0" rtlCol="0"/>
          <a:lstStyle/>
          <a:p>
            <a:pPr algn="l" rtl="0"/>
            <a:endParaRPr/>
          </a:p>
        </p:txBody>
      </p:sp>
      <p:sp>
        <p:nvSpPr>
          <p:cNvPr id="12" name="object 9"/>
          <p:cNvSpPr/>
          <p:nvPr/>
        </p:nvSpPr>
        <p:spPr>
          <a:xfrm>
            <a:off x="6953308" y="520100"/>
            <a:ext cx="329184" cy="384048"/>
          </a:xfrm>
          <a:prstGeom prst="rect">
            <a:avLst/>
          </a:prstGeom>
          <a:blipFill>
            <a:blip r:embed="rId9" cstate="print"/>
            <a:stretch>
              <a:fillRect/>
            </a:stretch>
          </a:blipFill>
        </p:spPr>
        <p:txBody>
          <a:bodyPr wrap="square" lIns="0" tIns="0" rIns="0" bIns="0" rtlCol="0"/>
          <a:lstStyle/>
          <a:p>
            <a:pPr algn="l" rtl="0"/>
            <a:endParaRPr/>
          </a:p>
        </p:txBody>
      </p:sp>
      <p:sp>
        <p:nvSpPr>
          <p:cNvPr id="13" name="object 10"/>
          <p:cNvSpPr/>
          <p:nvPr/>
        </p:nvSpPr>
        <p:spPr>
          <a:xfrm>
            <a:off x="7355643" y="515528"/>
            <a:ext cx="365760" cy="393192"/>
          </a:xfrm>
          <a:prstGeom prst="rect">
            <a:avLst/>
          </a:prstGeom>
          <a:blipFill>
            <a:blip r:embed="rId10" cstate="print"/>
            <a:stretch>
              <a:fillRect/>
            </a:stretch>
          </a:blipFill>
        </p:spPr>
        <p:txBody>
          <a:bodyPr wrap="square" lIns="0" tIns="0" rIns="0" bIns="0" rtlCol="0"/>
          <a:lstStyle/>
          <a:p>
            <a:pPr algn="l" rtl="0"/>
            <a:endParaRPr/>
          </a:p>
        </p:txBody>
      </p:sp>
      <p:sp>
        <p:nvSpPr>
          <p:cNvPr id="14" name="object 11"/>
          <p:cNvSpPr/>
          <p:nvPr/>
        </p:nvSpPr>
        <p:spPr>
          <a:xfrm>
            <a:off x="8119169" y="520100"/>
            <a:ext cx="256031" cy="384048"/>
          </a:xfrm>
          <a:prstGeom prst="rect">
            <a:avLst/>
          </a:prstGeom>
          <a:blipFill>
            <a:blip r:embed="rId11" cstate="print"/>
            <a:stretch>
              <a:fillRect/>
            </a:stretch>
          </a:blipFill>
        </p:spPr>
        <p:txBody>
          <a:bodyPr wrap="square" lIns="0" tIns="0" rIns="0" bIns="0" rtlCol="0"/>
          <a:lstStyle/>
          <a:p>
            <a:pPr algn="l" rtl="0"/>
            <a:endParaRPr/>
          </a:p>
        </p:txBody>
      </p:sp>
      <p:sp>
        <p:nvSpPr>
          <p:cNvPr id="15" name="object 12"/>
          <p:cNvSpPr/>
          <p:nvPr/>
        </p:nvSpPr>
        <p:spPr>
          <a:xfrm>
            <a:off x="8423112" y="510956"/>
            <a:ext cx="265176" cy="393192"/>
          </a:xfrm>
          <a:prstGeom prst="rect">
            <a:avLst/>
          </a:prstGeom>
          <a:blipFill>
            <a:blip r:embed="rId12" cstate="print"/>
            <a:stretch>
              <a:fillRect/>
            </a:stretch>
          </a:blipFill>
        </p:spPr>
        <p:txBody>
          <a:bodyPr wrap="square" lIns="0" tIns="0" rIns="0" bIns="0" rtlCol="0"/>
          <a:lstStyle/>
          <a:p>
            <a:pPr algn="l" rtl="0"/>
            <a:endParaRPr/>
          </a:p>
        </p:txBody>
      </p:sp>
      <p:sp>
        <p:nvSpPr>
          <p:cNvPr id="16" name="object 13"/>
          <p:cNvSpPr/>
          <p:nvPr/>
        </p:nvSpPr>
        <p:spPr>
          <a:xfrm>
            <a:off x="7776268" y="515528"/>
            <a:ext cx="269748" cy="393192"/>
          </a:xfrm>
          <a:prstGeom prst="rect">
            <a:avLst/>
          </a:prstGeom>
          <a:blipFill>
            <a:blip r:embed="rId13" cstate="print"/>
            <a:stretch>
              <a:fillRect/>
            </a:stretch>
          </a:blipFill>
        </p:spPr>
        <p:txBody>
          <a:bodyPr wrap="square" lIns="0" tIns="0" rIns="0" bIns="0" rtlCol="0"/>
          <a:lstStyle/>
          <a:p>
            <a:pPr algn="l" rtl="0"/>
            <a:endParaRPr/>
          </a:p>
        </p:txBody>
      </p:sp>
      <p:sp>
        <p:nvSpPr>
          <p:cNvPr id="17" name="object 14"/>
          <p:cNvSpPr/>
          <p:nvPr/>
        </p:nvSpPr>
        <p:spPr>
          <a:xfrm>
            <a:off x="5129080" y="515528"/>
            <a:ext cx="320040" cy="393192"/>
          </a:xfrm>
          <a:prstGeom prst="rect">
            <a:avLst/>
          </a:prstGeom>
          <a:blipFill>
            <a:blip r:embed="rId14" cstate="print"/>
            <a:stretch>
              <a:fillRect/>
            </a:stretch>
          </a:blipFill>
        </p:spPr>
        <p:txBody>
          <a:bodyPr wrap="square" lIns="0" tIns="0" rIns="0" bIns="0" rtlCol="0"/>
          <a:lstStyle/>
          <a:p>
            <a:pPr algn="l" rtl="0"/>
            <a:endParaRPr/>
          </a:p>
        </p:txBody>
      </p:sp>
      <p:sp>
        <p:nvSpPr>
          <p:cNvPr id="18" name="object 15"/>
          <p:cNvSpPr/>
          <p:nvPr/>
        </p:nvSpPr>
        <p:spPr>
          <a:xfrm>
            <a:off x="3483160" y="520100"/>
            <a:ext cx="315468" cy="388620"/>
          </a:xfrm>
          <a:prstGeom prst="rect">
            <a:avLst/>
          </a:prstGeom>
          <a:blipFill>
            <a:blip r:embed="rId15" cstate="print"/>
            <a:stretch>
              <a:fillRect/>
            </a:stretch>
          </a:blipFill>
        </p:spPr>
        <p:txBody>
          <a:bodyPr wrap="square" lIns="0" tIns="0" rIns="0" bIns="0" rtlCol="0"/>
          <a:lstStyle/>
          <a:p>
            <a:pPr algn="l" rtl="0"/>
            <a:endParaRPr/>
          </a:p>
        </p:txBody>
      </p:sp>
      <p:sp>
        <p:nvSpPr>
          <p:cNvPr id="19" name="object 16"/>
          <p:cNvSpPr/>
          <p:nvPr/>
        </p:nvSpPr>
        <p:spPr>
          <a:xfrm>
            <a:off x="6162352" y="515528"/>
            <a:ext cx="713232" cy="393192"/>
          </a:xfrm>
          <a:prstGeom prst="rect">
            <a:avLst/>
          </a:prstGeom>
          <a:blipFill>
            <a:blip r:embed="rId16" cstate="print"/>
            <a:stretch>
              <a:fillRect/>
            </a:stretch>
          </a:blipFill>
        </p:spPr>
        <p:txBody>
          <a:bodyPr wrap="square" lIns="0" tIns="0" rIns="0" bIns="0" rtlCol="0"/>
          <a:lstStyle/>
          <a:p>
            <a:pPr algn="l" rtl="0"/>
            <a:endParaRPr/>
          </a:p>
        </p:txBody>
      </p:sp>
      <p:sp>
        <p:nvSpPr>
          <p:cNvPr id="20" name="object 17"/>
          <p:cNvSpPr txBox="1"/>
          <p:nvPr/>
        </p:nvSpPr>
        <p:spPr>
          <a:xfrm>
            <a:off x="335360" y="1124744"/>
            <a:ext cx="11587573" cy="4606070"/>
          </a:xfrm>
          <a:prstGeom prst="rect">
            <a:avLst/>
          </a:prstGeom>
        </p:spPr>
        <p:txBody>
          <a:bodyPr vert="horz" wrap="square" lIns="0" tIns="12700" rIns="0" bIns="0" rtlCol="0">
            <a:spAutoFit/>
          </a:bodyPr>
          <a:lstStyle/>
          <a:p>
            <a:pPr marL="334010" marR="5080" indent="-320040" algn="l" rtl="0">
              <a:lnSpc>
                <a:spcPct val="150000"/>
              </a:lnSpc>
              <a:spcBef>
                <a:spcPts val="100"/>
              </a:spcBef>
              <a:buClr>
                <a:srgbClr val="F0AD00"/>
              </a:buClr>
              <a:buSzPct val="79687"/>
              <a:buFont typeface="Wingdings 2"/>
              <a:buChar char="▪"/>
              <a:tabLst>
                <a:tab pos="334010" algn="l"/>
                <a:tab pos="334645" algn="l"/>
              </a:tabLst>
            </a:pPr>
            <a:r>
              <a:rPr sz="4000" spc="-5" dirty="0">
                <a:cs typeface="Corbel"/>
              </a:rPr>
              <a:t>Deficient </a:t>
            </a:r>
            <a:r>
              <a:rPr sz="4000" dirty="0">
                <a:cs typeface="Corbel"/>
              </a:rPr>
              <a:t>knowledge </a:t>
            </a:r>
            <a:r>
              <a:rPr sz="4000" spc="-5" dirty="0">
                <a:cs typeface="Corbel"/>
              </a:rPr>
              <a:t>regarding </a:t>
            </a:r>
            <a:r>
              <a:rPr sz="4000" dirty="0">
                <a:cs typeface="Corbel"/>
              </a:rPr>
              <a:t>the </a:t>
            </a:r>
            <a:r>
              <a:rPr sz="4000" spc="-5" dirty="0">
                <a:cs typeface="Corbel"/>
              </a:rPr>
              <a:t>relation  </a:t>
            </a:r>
            <a:r>
              <a:rPr sz="4000" dirty="0">
                <a:cs typeface="Corbel"/>
              </a:rPr>
              <a:t>between the treatment </a:t>
            </a:r>
            <a:r>
              <a:rPr sz="4000" spc="-5" dirty="0">
                <a:cs typeface="Corbel"/>
              </a:rPr>
              <a:t>regimen </a:t>
            </a:r>
            <a:r>
              <a:rPr sz="4000" dirty="0">
                <a:cs typeface="Corbel"/>
              </a:rPr>
              <a:t>and</a:t>
            </a:r>
            <a:r>
              <a:rPr sz="4000" spc="-200" dirty="0">
                <a:cs typeface="Corbel"/>
              </a:rPr>
              <a:t> </a:t>
            </a:r>
            <a:r>
              <a:rPr sz="4000" spc="-5" dirty="0">
                <a:cs typeface="Corbel"/>
              </a:rPr>
              <a:t>control  of </a:t>
            </a:r>
            <a:r>
              <a:rPr sz="4000" dirty="0">
                <a:cs typeface="Corbel"/>
              </a:rPr>
              <a:t>the disease</a:t>
            </a:r>
            <a:r>
              <a:rPr sz="4000" spc="-65" dirty="0">
                <a:cs typeface="Corbel"/>
              </a:rPr>
              <a:t> </a:t>
            </a:r>
            <a:r>
              <a:rPr sz="4000" spc="-5" dirty="0">
                <a:cs typeface="Corbel"/>
              </a:rPr>
              <a:t>process</a:t>
            </a:r>
            <a:r>
              <a:rPr lang="en-US" sz="4000" spc="-5" dirty="0">
                <a:cs typeface="Corbel"/>
              </a:rPr>
              <a:t>.</a:t>
            </a:r>
            <a:endParaRPr sz="4000" dirty="0">
              <a:cs typeface="Corbel"/>
            </a:endParaRPr>
          </a:p>
          <a:p>
            <a:pPr marL="332105" marR="101600" indent="-320040" algn="l" rtl="0">
              <a:lnSpc>
                <a:spcPct val="150000"/>
              </a:lnSpc>
              <a:buClr>
                <a:srgbClr val="F0AD00"/>
              </a:buClr>
              <a:buSzPct val="79687"/>
              <a:buFont typeface="Wingdings 2"/>
              <a:buChar char="▪"/>
              <a:tabLst>
                <a:tab pos="332105" algn="l"/>
                <a:tab pos="332740" algn="l"/>
              </a:tabLst>
            </a:pPr>
            <a:r>
              <a:rPr sz="4000" dirty="0">
                <a:cs typeface="Corbel"/>
              </a:rPr>
              <a:t>Noncompliance with </a:t>
            </a:r>
            <a:r>
              <a:rPr sz="4000" spc="-5" dirty="0">
                <a:cs typeface="Corbel"/>
              </a:rPr>
              <a:t>therapeutic regimen  </a:t>
            </a:r>
            <a:r>
              <a:rPr sz="4000" dirty="0">
                <a:cs typeface="Corbel"/>
              </a:rPr>
              <a:t>related to side effects </a:t>
            </a:r>
            <a:r>
              <a:rPr sz="4000" spc="-5" dirty="0">
                <a:cs typeface="Corbel"/>
              </a:rPr>
              <a:t>of prescribed</a:t>
            </a:r>
            <a:r>
              <a:rPr sz="4000" spc="-150" dirty="0">
                <a:cs typeface="Corbel"/>
              </a:rPr>
              <a:t> </a:t>
            </a:r>
            <a:r>
              <a:rPr sz="4000" spc="-5" dirty="0">
                <a:cs typeface="Corbel"/>
              </a:rPr>
              <a:t>therapy</a:t>
            </a:r>
            <a:r>
              <a:rPr lang="en-US" sz="4000" spc="-5" dirty="0">
                <a:cs typeface="Corbel"/>
              </a:rPr>
              <a:t>.</a:t>
            </a:r>
            <a:endParaRPr sz="4000" dirty="0">
              <a:cs typeface="Corbel"/>
            </a:endParaRPr>
          </a:p>
        </p:txBody>
      </p:sp>
    </p:spTree>
    <p:extLst>
      <p:ext uri="{BB962C8B-B14F-4D97-AF65-F5344CB8AC3E}">
        <p14:creationId xmlns:p14="http://schemas.microsoft.com/office/powerpoint/2010/main" val="40586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882061" y="232748"/>
            <a:ext cx="73152" cy="73152"/>
          </a:xfrm>
          <a:prstGeom prst="rect">
            <a:avLst/>
          </a:prstGeom>
          <a:blipFill>
            <a:blip r:embed="rId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6" name="object 3"/>
          <p:cNvSpPr/>
          <p:nvPr/>
        </p:nvSpPr>
        <p:spPr>
          <a:xfrm>
            <a:off x="7064173" y="232748"/>
            <a:ext cx="73152" cy="73152"/>
          </a:xfrm>
          <a:prstGeom prst="rect">
            <a:avLst/>
          </a:prstGeom>
          <a:blipFill>
            <a:blip r:embed="rId3"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7" name="object 4"/>
          <p:cNvSpPr/>
          <p:nvPr/>
        </p:nvSpPr>
        <p:spPr>
          <a:xfrm>
            <a:off x="2720774" y="260180"/>
            <a:ext cx="329182" cy="384048"/>
          </a:xfrm>
          <a:prstGeom prst="rect">
            <a:avLst/>
          </a:prstGeom>
          <a:blipFill>
            <a:blip r:embed="rId4"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8" name="object 5"/>
          <p:cNvSpPr/>
          <p:nvPr/>
        </p:nvSpPr>
        <p:spPr>
          <a:xfrm>
            <a:off x="4782745" y="260180"/>
            <a:ext cx="68580" cy="384048"/>
          </a:xfrm>
          <a:prstGeom prst="rect">
            <a:avLst/>
          </a:prstGeom>
          <a:blipFill>
            <a:blip r:embed="rId5"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9" name="object 6"/>
          <p:cNvSpPr/>
          <p:nvPr/>
        </p:nvSpPr>
        <p:spPr>
          <a:xfrm>
            <a:off x="6529249" y="292184"/>
            <a:ext cx="484632" cy="356616"/>
          </a:xfrm>
          <a:prstGeom prst="rect">
            <a:avLst/>
          </a:prstGeom>
          <a:blipFill>
            <a:blip r:embed="rId6"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0" name="object 7"/>
          <p:cNvSpPr/>
          <p:nvPr/>
        </p:nvSpPr>
        <p:spPr>
          <a:xfrm>
            <a:off x="5217084" y="292184"/>
            <a:ext cx="480060" cy="356616"/>
          </a:xfrm>
          <a:prstGeom prst="rect">
            <a:avLst/>
          </a:prstGeom>
          <a:blipFill>
            <a:blip r:embed="rId7"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1" name="object 8"/>
          <p:cNvSpPr/>
          <p:nvPr/>
        </p:nvSpPr>
        <p:spPr>
          <a:xfrm>
            <a:off x="4023793" y="360764"/>
            <a:ext cx="246888" cy="283464"/>
          </a:xfrm>
          <a:prstGeom prst="rect">
            <a:avLst/>
          </a:prstGeom>
          <a:blipFill>
            <a:blip r:embed="rId8"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2" name="object 9"/>
          <p:cNvSpPr/>
          <p:nvPr/>
        </p:nvSpPr>
        <p:spPr>
          <a:xfrm>
            <a:off x="4929049" y="360764"/>
            <a:ext cx="246888" cy="283464"/>
          </a:xfrm>
          <a:prstGeom prst="rect">
            <a:avLst/>
          </a:prstGeom>
          <a:blipFill>
            <a:blip r:embed="rId9"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3" name="object 10"/>
          <p:cNvSpPr/>
          <p:nvPr/>
        </p:nvSpPr>
        <p:spPr>
          <a:xfrm>
            <a:off x="3438577" y="360764"/>
            <a:ext cx="388620" cy="288036"/>
          </a:xfrm>
          <a:prstGeom prst="rect">
            <a:avLst/>
          </a:prstGeom>
          <a:blipFill>
            <a:blip r:embed="rId10"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4" name="object 11"/>
          <p:cNvSpPr/>
          <p:nvPr/>
        </p:nvSpPr>
        <p:spPr>
          <a:xfrm>
            <a:off x="5756581" y="360764"/>
            <a:ext cx="713232" cy="288036"/>
          </a:xfrm>
          <a:prstGeom prst="rect">
            <a:avLst/>
          </a:prstGeom>
          <a:blipFill>
            <a:blip r:embed="rId11"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5" name="object 12"/>
          <p:cNvSpPr/>
          <p:nvPr/>
        </p:nvSpPr>
        <p:spPr>
          <a:xfrm>
            <a:off x="7521373" y="360764"/>
            <a:ext cx="251460" cy="283464"/>
          </a:xfrm>
          <a:prstGeom prst="rect">
            <a:avLst/>
          </a:prstGeom>
          <a:blipFill>
            <a:blip r:embed="rId1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6" name="object 13"/>
          <p:cNvSpPr/>
          <p:nvPr/>
        </p:nvSpPr>
        <p:spPr>
          <a:xfrm>
            <a:off x="3891205" y="376711"/>
            <a:ext cx="64007" cy="278892"/>
          </a:xfrm>
          <a:prstGeom prst="rect">
            <a:avLst/>
          </a:prstGeom>
          <a:blipFill>
            <a:blip r:embed="rId13"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7" name="object 14"/>
          <p:cNvSpPr/>
          <p:nvPr/>
        </p:nvSpPr>
        <p:spPr>
          <a:xfrm>
            <a:off x="7064173" y="365336"/>
            <a:ext cx="73152" cy="278892"/>
          </a:xfrm>
          <a:prstGeom prst="rect">
            <a:avLst/>
          </a:prstGeom>
          <a:blipFill>
            <a:blip r:embed="rId14"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8" name="object 15"/>
          <p:cNvSpPr/>
          <p:nvPr/>
        </p:nvSpPr>
        <p:spPr>
          <a:xfrm>
            <a:off x="7192189" y="360764"/>
            <a:ext cx="274320" cy="288036"/>
          </a:xfrm>
          <a:prstGeom prst="rect">
            <a:avLst/>
          </a:prstGeom>
          <a:blipFill>
            <a:blip r:embed="rId15"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9" name="object 16"/>
          <p:cNvSpPr/>
          <p:nvPr/>
        </p:nvSpPr>
        <p:spPr>
          <a:xfrm>
            <a:off x="7827696" y="360764"/>
            <a:ext cx="201168" cy="288036"/>
          </a:xfrm>
          <a:prstGeom prst="rect">
            <a:avLst/>
          </a:prstGeom>
          <a:blipFill>
            <a:blip r:embed="rId16"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0" name="object 17"/>
          <p:cNvSpPr/>
          <p:nvPr/>
        </p:nvSpPr>
        <p:spPr>
          <a:xfrm>
            <a:off x="3123109" y="365336"/>
            <a:ext cx="251460" cy="283464"/>
          </a:xfrm>
          <a:prstGeom prst="rect">
            <a:avLst/>
          </a:prstGeom>
          <a:blipFill>
            <a:blip r:embed="rId17"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1" name="object 18"/>
          <p:cNvSpPr/>
          <p:nvPr/>
        </p:nvSpPr>
        <p:spPr>
          <a:xfrm>
            <a:off x="4325545" y="360764"/>
            <a:ext cx="260604" cy="420624"/>
          </a:xfrm>
          <a:prstGeom prst="rect">
            <a:avLst/>
          </a:prstGeom>
          <a:blipFill>
            <a:blip r:embed="rId18"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3" name="object 20"/>
          <p:cNvSpPr txBox="1"/>
          <p:nvPr/>
        </p:nvSpPr>
        <p:spPr>
          <a:xfrm>
            <a:off x="384560" y="622899"/>
            <a:ext cx="11457273" cy="5967018"/>
          </a:xfrm>
          <a:prstGeom prst="rect">
            <a:avLst/>
          </a:prstGeom>
        </p:spPr>
        <p:txBody>
          <a:bodyPr vert="horz" wrap="square" lIns="0" tIns="94615" rIns="0" bIns="0" rtlCol="0">
            <a:spAutoFit/>
          </a:bodyPr>
          <a:lstStyle/>
          <a:p>
            <a:pPr marL="334010" marR="248285" indent="-320040" algn="l" rtl="0">
              <a:lnSpc>
                <a:spcPct val="150000"/>
              </a:lnSpc>
              <a:spcBef>
                <a:spcPts val="745"/>
              </a:spcBef>
              <a:buClr>
                <a:srgbClr val="F0AD00"/>
              </a:buClr>
              <a:buSzPct val="79629"/>
              <a:buFont typeface="Wingdings 2"/>
              <a:buChar char="▪"/>
              <a:tabLst>
                <a:tab pos="334010" algn="l"/>
                <a:tab pos="334645" algn="l"/>
                <a:tab pos="1924685" algn="l"/>
              </a:tabLst>
            </a:pPr>
            <a:r>
              <a:rPr sz="2800" spc="-5" dirty="0">
                <a:latin typeface="Corbel"/>
                <a:cs typeface="Corbel"/>
              </a:rPr>
              <a:t>objective</a:t>
            </a:r>
            <a:r>
              <a:rPr sz="2800" spc="-20" dirty="0">
                <a:latin typeface="Corbel"/>
                <a:cs typeface="Corbel"/>
              </a:rPr>
              <a:t> </a:t>
            </a:r>
            <a:r>
              <a:rPr sz="2800" dirty="0">
                <a:latin typeface="Corbel"/>
                <a:cs typeface="Corbel"/>
              </a:rPr>
              <a:t>:</a:t>
            </a:r>
            <a:r>
              <a:rPr sz="2800" dirty="0">
                <a:latin typeface="Times New Roman"/>
                <a:cs typeface="Times New Roman"/>
              </a:rPr>
              <a:t>	</a:t>
            </a:r>
            <a:r>
              <a:rPr sz="2800" spc="-5" dirty="0">
                <a:latin typeface="Corbel"/>
                <a:cs typeface="Corbel"/>
              </a:rPr>
              <a:t>lowering and controlling the blood  pressure without adverse </a:t>
            </a:r>
            <a:r>
              <a:rPr sz="2800" dirty="0">
                <a:latin typeface="Corbel"/>
                <a:cs typeface="Corbel"/>
              </a:rPr>
              <a:t>effects</a:t>
            </a:r>
            <a:r>
              <a:rPr lang="en-US" sz="2800" spc="-5" dirty="0">
                <a:latin typeface="Corbel"/>
                <a:cs typeface="Corbel"/>
              </a:rPr>
              <a:t>.</a:t>
            </a:r>
            <a:endParaRPr sz="2800" dirty="0">
              <a:latin typeface="Corbel"/>
              <a:cs typeface="Corbel"/>
            </a:endParaRPr>
          </a:p>
          <a:p>
            <a:pPr marL="334010" marR="72390" indent="-320040" algn="l" rtl="0">
              <a:lnSpc>
                <a:spcPct val="150000"/>
              </a:lnSpc>
              <a:buClr>
                <a:srgbClr val="F0AD00"/>
              </a:buClr>
              <a:buSzPct val="79629"/>
              <a:buFont typeface="Wingdings 2"/>
              <a:buChar char="▪"/>
              <a:tabLst>
                <a:tab pos="334010" algn="l"/>
                <a:tab pos="334645" algn="l"/>
              </a:tabLst>
            </a:pPr>
            <a:r>
              <a:rPr sz="2800" spc="-5" dirty="0">
                <a:latin typeface="Corbel"/>
                <a:cs typeface="Corbel"/>
              </a:rPr>
              <a:t>support and teach the patient to adhere to treatment  regimen</a:t>
            </a:r>
            <a:r>
              <a:rPr lang="en-US" sz="2800" spc="-5" dirty="0">
                <a:latin typeface="Corbel"/>
                <a:cs typeface="Corbel"/>
              </a:rPr>
              <a:t>.</a:t>
            </a:r>
            <a:endParaRPr sz="2800" dirty="0">
              <a:latin typeface="Corbel"/>
              <a:cs typeface="Corbel"/>
            </a:endParaRPr>
          </a:p>
          <a:p>
            <a:pPr marL="624840" lvl="1" indent="-274955" algn="l" rtl="0">
              <a:lnSpc>
                <a:spcPct val="150000"/>
              </a:lnSpc>
              <a:spcBef>
                <a:spcPts val="15"/>
              </a:spcBef>
              <a:buClr>
                <a:srgbClr val="5FB5CC"/>
              </a:buClr>
              <a:buSzPct val="89583"/>
              <a:buFont typeface="Wingdings"/>
              <a:buChar char=""/>
              <a:tabLst>
                <a:tab pos="624840" algn="l"/>
                <a:tab pos="625475" algn="l"/>
              </a:tabLst>
            </a:pPr>
            <a:r>
              <a:rPr sz="2800" spc="-5" dirty="0">
                <a:latin typeface="Corbel"/>
                <a:cs typeface="Corbel"/>
              </a:rPr>
              <a:t>Implement </a:t>
            </a:r>
            <a:r>
              <a:rPr sz="2800" dirty="0">
                <a:latin typeface="Corbel"/>
                <a:cs typeface="Corbel"/>
              </a:rPr>
              <a:t>necessary </a:t>
            </a:r>
            <a:r>
              <a:rPr sz="2800" spc="-5" dirty="0">
                <a:latin typeface="Corbel"/>
                <a:cs typeface="Corbel"/>
              </a:rPr>
              <a:t>lifestyle</a:t>
            </a:r>
            <a:r>
              <a:rPr sz="2800" spc="15" dirty="0">
                <a:latin typeface="Corbel"/>
                <a:cs typeface="Corbel"/>
              </a:rPr>
              <a:t> </a:t>
            </a:r>
            <a:r>
              <a:rPr sz="2800" spc="-5" dirty="0">
                <a:latin typeface="Corbel"/>
                <a:cs typeface="Corbel"/>
              </a:rPr>
              <a:t>changes</a:t>
            </a:r>
            <a:endParaRPr sz="2800" dirty="0">
              <a:latin typeface="Corbel"/>
              <a:cs typeface="Corbel"/>
            </a:endParaRPr>
          </a:p>
          <a:p>
            <a:pPr marL="624840" lvl="1" indent="-274955" algn="l" rtl="0">
              <a:lnSpc>
                <a:spcPct val="150000"/>
              </a:lnSpc>
              <a:buClr>
                <a:srgbClr val="5FB5CC"/>
              </a:buClr>
              <a:buSzPct val="89583"/>
              <a:buFont typeface="Wingdings"/>
              <a:buChar char=""/>
              <a:tabLst>
                <a:tab pos="624840" algn="l"/>
                <a:tab pos="625475" algn="l"/>
              </a:tabLst>
            </a:pPr>
            <a:r>
              <a:rPr sz="2800" spc="-60" dirty="0">
                <a:latin typeface="Corbel"/>
                <a:cs typeface="Corbel"/>
              </a:rPr>
              <a:t>Take </a:t>
            </a:r>
            <a:r>
              <a:rPr sz="2800" spc="-5" dirty="0">
                <a:latin typeface="Corbel"/>
                <a:cs typeface="Corbel"/>
              </a:rPr>
              <a:t>medications </a:t>
            </a:r>
            <a:r>
              <a:rPr sz="2800" dirty="0">
                <a:latin typeface="Corbel"/>
                <a:cs typeface="Corbel"/>
              </a:rPr>
              <a:t>as</a:t>
            </a:r>
            <a:r>
              <a:rPr sz="2800" spc="60" dirty="0">
                <a:latin typeface="Corbel"/>
                <a:cs typeface="Corbel"/>
              </a:rPr>
              <a:t> </a:t>
            </a:r>
            <a:r>
              <a:rPr sz="2800" spc="-5" dirty="0">
                <a:latin typeface="Corbel"/>
                <a:cs typeface="Corbel"/>
              </a:rPr>
              <a:t>prescribed</a:t>
            </a:r>
            <a:endParaRPr sz="2800" dirty="0">
              <a:latin typeface="Corbel"/>
              <a:cs typeface="Corbel"/>
            </a:endParaRPr>
          </a:p>
          <a:p>
            <a:pPr marL="624840" lvl="1" indent="-274955" algn="l" rtl="0">
              <a:lnSpc>
                <a:spcPct val="150000"/>
              </a:lnSpc>
              <a:buClr>
                <a:srgbClr val="5FB5CC"/>
              </a:buClr>
              <a:buSzPct val="89583"/>
              <a:buFont typeface="Wingdings"/>
              <a:buChar char=""/>
              <a:tabLst>
                <a:tab pos="624840" algn="l"/>
                <a:tab pos="625475" algn="l"/>
              </a:tabLst>
            </a:pPr>
            <a:r>
              <a:rPr sz="2800" spc="-5" dirty="0">
                <a:latin typeface="Corbel"/>
                <a:cs typeface="Corbel"/>
              </a:rPr>
              <a:t>Schedule </a:t>
            </a:r>
            <a:r>
              <a:rPr sz="2800" dirty="0">
                <a:latin typeface="Corbel"/>
                <a:cs typeface="Corbel"/>
              </a:rPr>
              <a:t>regular </a:t>
            </a:r>
            <a:r>
              <a:rPr sz="2800" spc="-5" dirty="0">
                <a:latin typeface="Corbel"/>
                <a:cs typeface="Corbel"/>
              </a:rPr>
              <a:t>follow-up</a:t>
            </a:r>
            <a:r>
              <a:rPr sz="2800" spc="-40" dirty="0">
                <a:latin typeface="Corbel"/>
                <a:cs typeface="Corbel"/>
              </a:rPr>
              <a:t> </a:t>
            </a:r>
            <a:r>
              <a:rPr sz="2800" spc="-5" dirty="0">
                <a:latin typeface="Corbel"/>
                <a:cs typeface="Corbel"/>
              </a:rPr>
              <a:t>appointments</a:t>
            </a:r>
            <a:endParaRPr sz="2800" dirty="0">
              <a:latin typeface="Corbel"/>
              <a:cs typeface="Corbel"/>
            </a:endParaRPr>
          </a:p>
          <a:p>
            <a:pPr marL="332105" marR="168275" indent="-320040" algn="l" rtl="0">
              <a:lnSpc>
                <a:spcPct val="150000"/>
              </a:lnSpc>
              <a:spcBef>
                <a:spcPts val="315"/>
              </a:spcBef>
              <a:buClr>
                <a:srgbClr val="F0AD00"/>
              </a:buClr>
              <a:buSzPct val="79629"/>
              <a:buFont typeface="Wingdings 2"/>
              <a:buChar char="▪"/>
              <a:tabLst>
                <a:tab pos="332105" algn="l"/>
                <a:tab pos="332740" algn="l"/>
              </a:tabLst>
            </a:pPr>
            <a:r>
              <a:rPr sz="2800" spc="-35" dirty="0">
                <a:latin typeface="Corbel"/>
                <a:cs typeface="Corbel"/>
              </a:rPr>
              <a:t>Teach </a:t>
            </a:r>
            <a:r>
              <a:rPr sz="2800" spc="-5" dirty="0">
                <a:latin typeface="Corbel"/>
                <a:cs typeface="Corbel"/>
              </a:rPr>
              <a:t>disease process and how lifestyle changes and  </a:t>
            </a:r>
            <a:r>
              <a:rPr sz="2800" dirty="0">
                <a:latin typeface="Corbel"/>
                <a:cs typeface="Corbel"/>
              </a:rPr>
              <a:t>meds </a:t>
            </a:r>
            <a:r>
              <a:rPr sz="2800" spc="-5" dirty="0">
                <a:latin typeface="Corbel"/>
                <a:cs typeface="Corbel"/>
              </a:rPr>
              <a:t>can control</a:t>
            </a:r>
            <a:r>
              <a:rPr sz="2800" spc="-40" dirty="0">
                <a:latin typeface="Corbel"/>
                <a:cs typeface="Corbel"/>
              </a:rPr>
              <a:t> </a:t>
            </a:r>
            <a:r>
              <a:rPr sz="2800" spc="-5" dirty="0">
                <a:latin typeface="Corbel"/>
                <a:cs typeface="Corbel"/>
              </a:rPr>
              <a:t>hypertension.</a:t>
            </a:r>
            <a:endParaRPr sz="2800" dirty="0">
              <a:latin typeface="Corbel"/>
              <a:cs typeface="Corbel"/>
            </a:endParaRPr>
          </a:p>
          <a:p>
            <a:pPr marL="332105" marR="5080" indent="-320040" algn="l" rtl="0">
              <a:lnSpc>
                <a:spcPct val="150000"/>
              </a:lnSpc>
              <a:buClr>
                <a:srgbClr val="F0AD00"/>
              </a:buClr>
              <a:buSzPct val="79629"/>
              <a:buFont typeface="Wingdings 2"/>
              <a:buChar char="▪"/>
              <a:tabLst>
                <a:tab pos="332105" algn="l"/>
                <a:tab pos="332740" algn="l"/>
              </a:tabLst>
            </a:pPr>
            <a:r>
              <a:rPr sz="2800" spc="-5" dirty="0">
                <a:latin typeface="Corbel"/>
                <a:cs typeface="Corbel"/>
              </a:rPr>
              <a:t>emphasize concept of controlling hypertension rather  than curing </a:t>
            </a:r>
            <a:r>
              <a:rPr sz="3200" spc="-5" dirty="0">
                <a:latin typeface="Corbel"/>
                <a:cs typeface="Corbel"/>
              </a:rPr>
              <a:t>it</a:t>
            </a:r>
            <a:endParaRPr sz="3200" dirty="0">
              <a:latin typeface="Corbel"/>
              <a:cs typeface="Corbel"/>
            </a:endParaRPr>
          </a:p>
        </p:txBody>
      </p:sp>
    </p:spTree>
    <p:extLst>
      <p:ext uri="{BB962C8B-B14F-4D97-AF65-F5344CB8AC3E}">
        <p14:creationId xmlns:p14="http://schemas.microsoft.com/office/powerpoint/2010/main" val="405864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1926C3C-0B75-609F-ADC6-49F5A0289D8E}"/>
              </a:ext>
            </a:extLst>
          </p:cNvPr>
          <p:cNvSpPr>
            <a:spLocks noGrp="1"/>
          </p:cNvSpPr>
          <p:nvPr>
            <p:ph type="title"/>
          </p:nvPr>
        </p:nvSpPr>
        <p:spPr>
          <a:xfrm>
            <a:off x="47328" y="33344"/>
            <a:ext cx="12097344" cy="1379432"/>
          </a:xfrm>
          <a:ln>
            <a:solidFill>
              <a:schemeClr val="accent1"/>
            </a:solidFill>
          </a:ln>
        </p:spPr>
        <p:txBody>
          <a:bodyPr>
            <a:normAutofit fontScale="90000"/>
          </a:bodyPr>
          <a:lstStyle/>
          <a:p>
            <a:pPr rtl="0"/>
            <a:r>
              <a:rPr lang="en-US" b="1" kern="0" spc="-150" dirty="0">
                <a:solidFill>
                  <a:srgbClr val="333399"/>
                </a:solidFill>
                <a:latin typeface="Times New Roman"/>
                <a:ea typeface="+mn-ea"/>
                <a:cs typeface="Times New Roman"/>
              </a:rPr>
              <a:t>II. Coronary </a:t>
            </a:r>
            <a:r>
              <a:rPr lang="en-US" b="1" kern="0" spc="-170" dirty="0">
                <a:solidFill>
                  <a:srgbClr val="333399"/>
                </a:solidFill>
                <a:latin typeface="Times New Roman"/>
                <a:ea typeface="+mn-ea"/>
                <a:cs typeface="Times New Roman"/>
              </a:rPr>
              <a:t>artery</a:t>
            </a:r>
            <a:r>
              <a:rPr lang="en-US" b="1" kern="0" spc="229" dirty="0">
                <a:solidFill>
                  <a:srgbClr val="333399"/>
                </a:solidFill>
                <a:latin typeface="Times New Roman"/>
                <a:ea typeface="+mn-ea"/>
                <a:cs typeface="Times New Roman"/>
              </a:rPr>
              <a:t> </a:t>
            </a:r>
            <a:r>
              <a:rPr lang="en-US" b="1" kern="0" spc="60" dirty="0">
                <a:solidFill>
                  <a:srgbClr val="333399"/>
                </a:solidFill>
                <a:latin typeface="Times New Roman"/>
                <a:ea typeface="+mn-ea"/>
                <a:cs typeface="Times New Roman"/>
              </a:rPr>
              <a:t>diseases</a:t>
            </a:r>
            <a:r>
              <a:rPr lang="en-US" kern="0" dirty="0">
                <a:solidFill>
                  <a:prstClr val="black"/>
                </a:solidFill>
                <a:latin typeface="Times New Roman"/>
                <a:ea typeface="+mn-ea"/>
                <a:cs typeface="Times New Roman"/>
              </a:rPr>
              <a:t/>
            </a:r>
            <a:br>
              <a:rPr lang="en-US" kern="0" dirty="0">
                <a:solidFill>
                  <a:prstClr val="black"/>
                </a:solidFill>
                <a:latin typeface="Times New Roman"/>
                <a:ea typeface="+mn-ea"/>
                <a:cs typeface="Times New Roman"/>
              </a:rPr>
            </a:br>
            <a:r>
              <a:rPr lang="en-US" kern="0" dirty="0">
                <a:solidFill>
                  <a:prstClr val="black"/>
                </a:solidFill>
                <a:latin typeface="Times New Roman"/>
                <a:ea typeface="+mn-ea"/>
                <a:cs typeface="Times New Roman"/>
              </a:rPr>
              <a:t>1- </a:t>
            </a:r>
            <a:r>
              <a:rPr lang="en-US" b="1" spc="5" dirty="0">
                <a:solidFill>
                  <a:prstClr val="black"/>
                </a:solidFill>
                <a:latin typeface="Times New Roman"/>
                <a:ea typeface="+mn-ea"/>
                <a:cs typeface="Times New Roman"/>
              </a:rPr>
              <a:t>Angina</a:t>
            </a:r>
            <a:r>
              <a:rPr lang="en-US" b="1" spc="-110" dirty="0">
                <a:solidFill>
                  <a:prstClr val="black"/>
                </a:solidFill>
                <a:latin typeface="Times New Roman"/>
                <a:ea typeface="+mn-ea"/>
                <a:cs typeface="Times New Roman"/>
              </a:rPr>
              <a:t> </a:t>
            </a:r>
            <a:r>
              <a:rPr lang="en-US" b="1" dirty="0">
                <a:solidFill>
                  <a:prstClr val="black"/>
                </a:solidFill>
                <a:latin typeface="Times New Roman"/>
                <a:ea typeface="+mn-ea"/>
                <a:cs typeface="Times New Roman"/>
              </a:rPr>
              <a:t>pectoris</a:t>
            </a:r>
            <a:endParaRPr lang="en-US" dirty="0"/>
          </a:p>
        </p:txBody>
      </p:sp>
      <p:pic>
        <p:nvPicPr>
          <p:cNvPr id="4" name="Picture 2">
            <a:extLst>
              <a:ext uri="{FF2B5EF4-FFF2-40B4-BE49-F238E27FC236}">
                <a16:creationId xmlns:a16="http://schemas.microsoft.com/office/drawing/2014/main" xmlns="" id="{77B3A3E0-E375-D744-5C65-258B46158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672" y="1945892"/>
            <a:ext cx="8292000" cy="522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xmlns="" id="{0162A8A1-CC53-623C-1639-0470B6067D5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220" y="1597132"/>
            <a:ext cx="4132564" cy="522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53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91344" y="252260"/>
            <a:ext cx="11737304" cy="68929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400" spc="-5" dirty="0">
                <a:solidFill>
                  <a:srgbClr val="C00000"/>
                </a:solidFill>
                <a:latin typeface="Times New Roman"/>
                <a:cs typeface="Times New Roman"/>
              </a:rPr>
              <a:t>Coronary Atherosclerosis</a:t>
            </a:r>
            <a:endParaRPr lang="en-US" sz="4400" dirty="0">
              <a:latin typeface="Times New Roman"/>
              <a:cs typeface="Times New Roman"/>
            </a:endParaRPr>
          </a:p>
        </p:txBody>
      </p:sp>
      <p:sp>
        <p:nvSpPr>
          <p:cNvPr id="6" name="object 3"/>
          <p:cNvSpPr txBox="1"/>
          <p:nvPr/>
        </p:nvSpPr>
        <p:spPr>
          <a:xfrm>
            <a:off x="191344" y="1052737"/>
            <a:ext cx="11737304" cy="5273238"/>
          </a:xfrm>
          <a:prstGeom prst="rect">
            <a:avLst/>
          </a:prstGeom>
        </p:spPr>
        <p:txBody>
          <a:bodyPr vert="horz" wrap="square" lIns="0" tIns="12700" rIns="0" bIns="0" rtlCol="0">
            <a:spAutoFit/>
          </a:bodyPr>
          <a:lstStyle/>
          <a:p>
            <a:pPr marL="354965" indent="-342900" algn="l" rtl="0">
              <a:spcBef>
                <a:spcPts val="100"/>
              </a:spcBef>
              <a:buFont typeface="Arial" pitchFamily="34" charset="0"/>
              <a:buChar char="•"/>
              <a:tabLst>
                <a:tab pos="356870" algn="l"/>
                <a:tab pos="357505" algn="l"/>
              </a:tabLst>
            </a:pPr>
            <a:r>
              <a:rPr lang="en-US" sz="2800" spc="-5" dirty="0">
                <a:solidFill>
                  <a:prstClr val="black"/>
                </a:solidFill>
                <a:latin typeface="Times New Roman"/>
                <a:cs typeface="Times New Roman"/>
              </a:rPr>
              <a:t>Coronary artery disease (CAD) is the most prevalent type of</a:t>
            </a:r>
          </a:p>
          <a:p>
            <a:pPr marL="12065" algn="l" rtl="0">
              <a:spcBef>
                <a:spcPts val="100"/>
              </a:spcBef>
              <a:tabLst>
                <a:tab pos="356870" algn="l"/>
                <a:tab pos="357505" algn="l"/>
              </a:tabLst>
            </a:pPr>
            <a:r>
              <a:rPr lang="en-US" sz="2800" spc="-5" dirty="0">
                <a:solidFill>
                  <a:prstClr val="black"/>
                </a:solidFill>
                <a:latin typeface="Times New Roman"/>
                <a:cs typeface="Times New Roman"/>
              </a:rPr>
              <a:t>     cardiovascular disease in adults. </a:t>
            </a:r>
          </a:p>
          <a:p>
            <a:pPr marL="12065" algn="l" rtl="0">
              <a:spcBef>
                <a:spcPts val="100"/>
              </a:spcBef>
              <a:tabLst>
                <a:tab pos="356870" algn="l"/>
                <a:tab pos="357505" algn="l"/>
              </a:tabLst>
            </a:pPr>
            <a:endParaRPr lang="en-US" sz="2800" spc="-5" dirty="0">
              <a:solidFill>
                <a:prstClr val="black"/>
              </a:solidFill>
              <a:latin typeface="Times New Roman"/>
              <a:cs typeface="Times New Roman"/>
            </a:endParaRPr>
          </a:p>
          <a:p>
            <a:pPr marL="354965" indent="-342900" algn="l" rtl="0">
              <a:spcBef>
                <a:spcPts val="100"/>
              </a:spcBef>
              <a:buFont typeface="Arial" pitchFamily="34" charset="0"/>
              <a:buChar char="•"/>
              <a:tabLst>
                <a:tab pos="356870" algn="l"/>
                <a:tab pos="357505" algn="l"/>
              </a:tabLst>
            </a:pPr>
            <a:r>
              <a:rPr lang="en-US" sz="2800" b="1" spc="-5" dirty="0">
                <a:solidFill>
                  <a:prstClr val="black"/>
                </a:solidFill>
                <a:latin typeface="Times New Roman"/>
                <a:cs typeface="Times New Roman"/>
              </a:rPr>
              <a:t>The most common cause </a:t>
            </a:r>
            <a:r>
              <a:rPr lang="en-US" sz="2800" spc="-5" dirty="0">
                <a:solidFill>
                  <a:prstClr val="black"/>
                </a:solidFill>
                <a:latin typeface="Times New Roman"/>
                <a:cs typeface="Times New Roman"/>
              </a:rPr>
              <a:t>of coronary artery disease (CAD) </a:t>
            </a:r>
            <a:r>
              <a:rPr sz="2800" spc="-5" dirty="0">
                <a:latin typeface="Times New Roman"/>
                <a:cs typeface="Times New Roman"/>
              </a:rPr>
              <a:t> </a:t>
            </a:r>
            <a:r>
              <a:rPr sz="2800" dirty="0">
                <a:latin typeface="Times New Roman"/>
                <a:cs typeface="Times New Roman"/>
              </a:rPr>
              <a:t>in the</a:t>
            </a:r>
            <a:r>
              <a:rPr sz="2800" spc="-20" dirty="0">
                <a:latin typeface="Times New Roman"/>
                <a:cs typeface="Times New Roman"/>
              </a:rPr>
              <a:t> </a:t>
            </a:r>
            <a:r>
              <a:rPr sz="2800" spc="-5" dirty="0">
                <a:latin typeface="Times New Roman"/>
                <a:cs typeface="Times New Roman"/>
              </a:rPr>
              <a:t>world</a:t>
            </a:r>
            <a:r>
              <a:rPr lang="en-US" sz="2800" spc="-5" dirty="0">
                <a:latin typeface="Times New Roman"/>
                <a:cs typeface="Times New Roman"/>
              </a:rPr>
              <a:t> is:</a:t>
            </a: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 </a:t>
            </a:r>
            <a:r>
              <a:rPr sz="2800" b="1" spc="-5" dirty="0">
                <a:latin typeface="Times New Roman"/>
                <a:cs typeface="Times New Roman"/>
              </a:rPr>
              <a:t>Atherosclerosis</a:t>
            </a:r>
            <a:r>
              <a:rPr sz="2800" spc="-5" dirty="0">
                <a:latin typeface="Times New Roman"/>
                <a:cs typeface="Times New Roman"/>
              </a:rPr>
              <a:t>, </a:t>
            </a:r>
            <a:r>
              <a:rPr lang="en-US" sz="2800" spc="-5" dirty="0">
                <a:latin typeface="Times New Roman"/>
                <a:cs typeface="Times New Roman"/>
              </a:rPr>
              <a:t>an abnormal accumulation of lipid, or fatty substances, and fibrous tissue in the lining of arterial blood vessel walls. </a:t>
            </a: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These substances block and narrow the coronary vessels in a way that reduces blood flow to the myocardium</a:t>
            </a:r>
          </a:p>
          <a:p>
            <a:pPr marL="12065" algn="l" rtl="0">
              <a:spcBef>
                <a:spcPts val="100"/>
              </a:spcBef>
              <a:tabLst>
                <a:tab pos="356870" algn="l"/>
                <a:tab pos="357505" algn="l"/>
              </a:tabLst>
            </a:pPr>
            <a:endParaRPr lang="en-US" sz="2800" spc="-5" dirty="0">
              <a:latin typeface="Times New Roman"/>
              <a:cs typeface="Times New Roman"/>
            </a:endParaRP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Atherosclerosis involves a repetitious inflammatory response to injury of the artery wall and subsequent alteration in the structural and biochemical properties of the arterial walls.</a:t>
            </a:r>
            <a:endParaRPr sz="2800" dirty="0">
              <a:latin typeface="Times New Roman"/>
              <a:cs typeface="Times New Roman"/>
            </a:endParaRPr>
          </a:p>
        </p:txBody>
      </p:sp>
    </p:spTree>
    <p:extLst>
      <p:ext uri="{BB962C8B-B14F-4D97-AF65-F5344CB8AC3E}">
        <p14:creationId xmlns:p14="http://schemas.microsoft.com/office/powerpoint/2010/main" val="187736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33"/>
            <a:ext cx="5591944" cy="684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12933"/>
            <a:ext cx="6600055" cy="420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9" y="4221088"/>
            <a:ext cx="43910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3" y="4583037"/>
            <a:ext cx="6600055" cy="226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6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53132"/>
            <a:ext cx="12192000" cy="6739128"/>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153589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55340" y="188640"/>
            <a:ext cx="11881320" cy="691215"/>
          </a:xfrm>
          <a:prstGeom prst="rect">
            <a:avLst/>
          </a:prstGeom>
          <a:ln>
            <a:solidFill>
              <a:schemeClr val="accent1"/>
            </a:solidFill>
          </a:ln>
        </p:spPr>
        <p:txBody>
          <a:bodyPr vert="horz" wrap="square" lIns="0" tIns="13970" rIns="0" bIns="0" rtlCol="0">
            <a:spAutoFit/>
          </a:bodyPr>
          <a:lstStyle>
            <a:lvl1pPr>
              <a:defRPr sz="6600" b="1" i="0">
                <a:solidFill>
                  <a:srgbClr val="AF0000"/>
                </a:solidFill>
                <a:latin typeface="Tahoma"/>
                <a:ea typeface="+mj-ea"/>
                <a:cs typeface="Tahoma"/>
              </a:defRPr>
            </a:lvl1pPr>
          </a:lstStyle>
          <a:p>
            <a:pPr marL="12700" algn="ctr" rtl="0">
              <a:spcBef>
                <a:spcPts val="110"/>
              </a:spcBef>
            </a:pPr>
            <a:r>
              <a:rPr lang="en-US" sz="4400" dirty="0">
                <a:solidFill>
                  <a:srgbClr val="C00000"/>
                </a:solidFill>
                <a:latin typeface="Times New Roman"/>
                <a:cs typeface="Times New Roman"/>
              </a:rPr>
              <a:t>I: </a:t>
            </a:r>
            <a:r>
              <a:rPr lang="en-US" sz="4400" spc="5" dirty="0">
                <a:solidFill>
                  <a:srgbClr val="C00000"/>
                </a:solidFill>
                <a:latin typeface="Times New Roman"/>
                <a:cs typeface="Times New Roman"/>
              </a:rPr>
              <a:t>Angina</a:t>
            </a:r>
            <a:r>
              <a:rPr lang="en-US" sz="4400" spc="-110" dirty="0">
                <a:solidFill>
                  <a:srgbClr val="C00000"/>
                </a:solidFill>
                <a:latin typeface="Times New Roman"/>
                <a:cs typeface="Times New Roman"/>
              </a:rPr>
              <a:t> </a:t>
            </a:r>
            <a:r>
              <a:rPr lang="en-US" sz="4400" dirty="0">
                <a:solidFill>
                  <a:srgbClr val="C00000"/>
                </a:solidFill>
                <a:latin typeface="Times New Roman"/>
                <a:cs typeface="Times New Roman"/>
              </a:rPr>
              <a:t>pectoris</a:t>
            </a:r>
            <a:endParaRPr lang="en-US" sz="4400" dirty="0">
              <a:latin typeface="Times New Roman"/>
              <a:cs typeface="Times New Roman"/>
            </a:endParaRPr>
          </a:p>
        </p:txBody>
      </p:sp>
      <p:sp>
        <p:nvSpPr>
          <p:cNvPr id="6" name="object 3"/>
          <p:cNvSpPr txBox="1"/>
          <p:nvPr/>
        </p:nvSpPr>
        <p:spPr>
          <a:xfrm>
            <a:off x="155340" y="1124744"/>
            <a:ext cx="11881320" cy="4958409"/>
          </a:xfrm>
          <a:prstGeom prst="rect">
            <a:avLst/>
          </a:prstGeom>
        </p:spPr>
        <p:txBody>
          <a:bodyPr vert="horz" wrap="square" lIns="0" tIns="196215" rIns="0" bIns="0" rtlCol="0">
            <a:spAutoFit/>
          </a:bodyPr>
          <a:lstStyle/>
          <a:p>
            <a:pPr marL="356870" indent="-344805" algn="l" rtl="0">
              <a:spcBef>
                <a:spcPts val="1545"/>
              </a:spcBef>
              <a:buChar char="•"/>
              <a:tabLst>
                <a:tab pos="357505" algn="l"/>
              </a:tabLst>
            </a:pPr>
            <a:r>
              <a:rPr sz="3200" spc="-5" dirty="0">
                <a:latin typeface="Times New Roman"/>
                <a:cs typeface="Times New Roman"/>
              </a:rPr>
              <a:t>Angina pectoris </a:t>
            </a:r>
            <a:r>
              <a:rPr sz="3200" dirty="0">
                <a:latin typeface="Times New Roman"/>
                <a:cs typeface="Times New Roman"/>
              </a:rPr>
              <a:t>is a </a:t>
            </a:r>
            <a:r>
              <a:rPr sz="3200" spc="-10" dirty="0">
                <a:latin typeface="Times New Roman"/>
                <a:cs typeface="Times New Roman"/>
              </a:rPr>
              <a:t>clinical syndrome</a:t>
            </a:r>
            <a:r>
              <a:rPr sz="3200" spc="40" dirty="0">
                <a:latin typeface="Times New Roman"/>
                <a:cs typeface="Times New Roman"/>
              </a:rPr>
              <a:t> </a:t>
            </a:r>
            <a:r>
              <a:rPr sz="3200" dirty="0">
                <a:latin typeface="Times New Roman"/>
                <a:cs typeface="Times New Roman"/>
              </a:rPr>
              <a:t>usually </a:t>
            </a:r>
            <a:r>
              <a:rPr sz="3200" spc="-5" dirty="0">
                <a:latin typeface="Times New Roman"/>
                <a:cs typeface="Times New Roman"/>
              </a:rPr>
              <a:t>characterized</a:t>
            </a:r>
            <a:endParaRPr sz="3200" dirty="0">
              <a:latin typeface="Times New Roman"/>
              <a:cs typeface="Times New Roman"/>
            </a:endParaRPr>
          </a:p>
          <a:p>
            <a:pPr marL="356870" algn="l" rtl="0">
              <a:spcBef>
                <a:spcPts val="1440"/>
              </a:spcBef>
            </a:pPr>
            <a:r>
              <a:rPr sz="3200" dirty="0">
                <a:latin typeface="Times New Roman"/>
                <a:cs typeface="Times New Roman"/>
              </a:rPr>
              <a:t>by </a:t>
            </a:r>
            <a:r>
              <a:rPr sz="3200" spc="-5" dirty="0">
                <a:latin typeface="Times New Roman"/>
                <a:cs typeface="Times New Roman"/>
              </a:rPr>
              <a:t>episodes </a:t>
            </a:r>
            <a:r>
              <a:rPr sz="3200" dirty="0">
                <a:latin typeface="Times New Roman"/>
                <a:cs typeface="Times New Roman"/>
              </a:rPr>
              <a:t>of </a:t>
            </a:r>
            <a:r>
              <a:rPr sz="3200" spc="-5" dirty="0">
                <a:latin typeface="Times New Roman"/>
                <a:cs typeface="Times New Roman"/>
              </a:rPr>
              <a:t>pain </a:t>
            </a:r>
            <a:r>
              <a:rPr sz="3200" b="1" dirty="0">
                <a:latin typeface="Times New Roman"/>
                <a:cs typeface="Times New Roman"/>
              </a:rPr>
              <a:t>or </a:t>
            </a:r>
            <a:r>
              <a:rPr sz="3200" b="1" spc="-5" dirty="0">
                <a:latin typeface="Times New Roman"/>
                <a:cs typeface="Times New Roman"/>
              </a:rPr>
              <a:t>pressure </a:t>
            </a:r>
            <a:r>
              <a:rPr sz="3200" b="1" dirty="0">
                <a:latin typeface="Times New Roman"/>
                <a:cs typeface="Times New Roman"/>
              </a:rPr>
              <a:t>in the </a:t>
            </a:r>
            <a:r>
              <a:rPr sz="3200" b="1" spc="-5" dirty="0">
                <a:latin typeface="Times New Roman"/>
                <a:cs typeface="Times New Roman"/>
              </a:rPr>
              <a:t>anterior</a:t>
            </a:r>
            <a:r>
              <a:rPr sz="3200" b="1" spc="25" dirty="0">
                <a:latin typeface="Times New Roman"/>
                <a:cs typeface="Times New Roman"/>
              </a:rPr>
              <a:t> </a:t>
            </a:r>
            <a:r>
              <a:rPr sz="3200" b="1" spc="-5" dirty="0">
                <a:latin typeface="Times New Roman"/>
                <a:cs typeface="Times New Roman"/>
              </a:rPr>
              <a:t>chest</a:t>
            </a:r>
            <a:r>
              <a:rPr sz="3200" spc="-5" dirty="0">
                <a:latin typeface="Times New Roman"/>
                <a:cs typeface="Times New Roman"/>
              </a:rPr>
              <a:t>.</a:t>
            </a:r>
            <a:endParaRPr sz="3200" dirty="0">
              <a:latin typeface="Times New Roman"/>
              <a:cs typeface="Times New Roman"/>
            </a:endParaRPr>
          </a:p>
          <a:p>
            <a:pPr marL="356870" indent="-344805" algn="l" rtl="0">
              <a:spcBef>
                <a:spcPts val="2020"/>
              </a:spcBef>
              <a:buChar char="•"/>
              <a:tabLst>
                <a:tab pos="357505" algn="l"/>
              </a:tabLst>
            </a:pPr>
            <a:r>
              <a:rPr sz="3200" dirty="0">
                <a:latin typeface="Times New Roman"/>
                <a:cs typeface="Times New Roman"/>
              </a:rPr>
              <a:t>The </a:t>
            </a:r>
            <a:r>
              <a:rPr sz="3200" spc="-5" dirty="0">
                <a:latin typeface="Times New Roman"/>
                <a:cs typeface="Times New Roman"/>
              </a:rPr>
              <a:t>cause </a:t>
            </a:r>
            <a:r>
              <a:rPr sz="3200" dirty="0">
                <a:latin typeface="Times New Roman"/>
                <a:cs typeface="Times New Roman"/>
              </a:rPr>
              <a:t>is </a:t>
            </a:r>
            <a:r>
              <a:rPr sz="3200" spc="-5" dirty="0">
                <a:latin typeface="Times New Roman"/>
                <a:cs typeface="Times New Roman"/>
              </a:rPr>
              <a:t>usually insufficient coronary </a:t>
            </a:r>
            <a:r>
              <a:rPr sz="3200" dirty="0">
                <a:latin typeface="Times New Roman"/>
                <a:cs typeface="Times New Roman"/>
              </a:rPr>
              <a:t>blood</a:t>
            </a:r>
            <a:r>
              <a:rPr sz="3200" spc="40" dirty="0">
                <a:latin typeface="Times New Roman"/>
                <a:cs typeface="Times New Roman"/>
              </a:rPr>
              <a:t> </a:t>
            </a:r>
            <a:r>
              <a:rPr sz="3200" spc="-5" dirty="0">
                <a:latin typeface="Times New Roman"/>
                <a:cs typeface="Times New Roman"/>
              </a:rPr>
              <a:t>flow.</a:t>
            </a:r>
            <a:endParaRPr sz="3200" dirty="0">
              <a:latin typeface="Times New Roman"/>
              <a:cs typeface="Times New Roman"/>
            </a:endParaRPr>
          </a:p>
          <a:p>
            <a:pPr marL="356870" marR="6350" indent="-344805" algn="l" rtl="0">
              <a:lnSpc>
                <a:spcPct val="150100"/>
              </a:lnSpc>
              <a:spcBef>
                <a:spcPts val="575"/>
              </a:spcBef>
              <a:buChar char="•"/>
              <a:tabLst>
                <a:tab pos="357505" algn="l"/>
              </a:tabLst>
            </a:pPr>
            <a:r>
              <a:rPr sz="3200" dirty="0">
                <a:latin typeface="Times New Roman"/>
                <a:cs typeface="Times New Roman"/>
              </a:rPr>
              <a:t>The </a:t>
            </a:r>
            <a:r>
              <a:rPr sz="3200" spc="-5" dirty="0">
                <a:latin typeface="Times New Roman"/>
                <a:cs typeface="Times New Roman"/>
              </a:rPr>
              <a:t>insufficient </a:t>
            </a:r>
            <a:r>
              <a:rPr sz="3200" dirty="0">
                <a:latin typeface="Times New Roman"/>
                <a:cs typeface="Times New Roman"/>
              </a:rPr>
              <a:t>flow results in a </a:t>
            </a:r>
            <a:r>
              <a:rPr sz="3200" spc="-5" dirty="0">
                <a:latin typeface="Times New Roman"/>
                <a:cs typeface="Times New Roman"/>
              </a:rPr>
              <a:t>decreased </a:t>
            </a:r>
            <a:r>
              <a:rPr sz="3200" dirty="0">
                <a:latin typeface="Times New Roman"/>
                <a:cs typeface="Times New Roman"/>
              </a:rPr>
              <a:t>oxygen supply </a:t>
            </a:r>
            <a:r>
              <a:rPr sz="3200" spc="5" dirty="0">
                <a:latin typeface="Times New Roman"/>
                <a:cs typeface="Times New Roman"/>
              </a:rPr>
              <a:t>to  </a:t>
            </a:r>
            <a:r>
              <a:rPr sz="3200" spc="-5" dirty="0">
                <a:latin typeface="Times New Roman"/>
                <a:cs typeface="Times New Roman"/>
              </a:rPr>
              <a:t>meet </a:t>
            </a:r>
            <a:r>
              <a:rPr sz="3200" spc="-10" dirty="0">
                <a:latin typeface="Times New Roman"/>
                <a:cs typeface="Times New Roman"/>
              </a:rPr>
              <a:t>an </a:t>
            </a:r>
            <a:r>
              <a:rPr sz="3200" spc="-5" dirty="0">
                <a:latin typeface="Times New Roman"/>
                <a:cs typeface="Times New Roman"/>
              </a:rPr>
              <a:t>increased myocardial demand for </a:t>
            </a:r>
            <a:r>
              <a:rPr sz="3200" dirty="0">
                <a:latin typeface="Times New Roman"/>
                <a:cs typeface="Times New Roman"/>
              </a:rPr>
              <a:t>oxygen in </a:t>
            </a:r>
            <a:r>
              <a:rPr sz="3200" spc="-5" dirty="0">
                <a:latin typeface="Times New Roman"/>
                <a:cs typeface="Times New Roman"/>
              </a:rPr>
              <a:t>response  </a:t>
            </a:r>
            <a:r>
              <a:rPr sz="3200" dirty="0">
                <a:latin typeface="Times New Roman"/>
                <a:cs typeface="Times New Roman"/>
              </a:rPr>
              <a:t>to </a:t>
            </a:r>
            <a:r>
              <a:rPr sz="3200" spc="-15" dirty="0">
                <a:latin typeface="Times New Roman"/>
                <a:cs typeface="Times New Roman"/>
              </a:rPr>
              <a:t>physical </a:t>
            </a:r>
            <a:r>
              <a:rPr sz="3200" spc="-5" dirty="0">
                <a:latin typeface="Times New Roman"/>
                <a:cs typeface="Times New Roman"/>
              </a:rPr>
              <a:t>exertion or emotional</a:t>
            </a:r>
            <a:r>
              <a:rPr sz="3200" spc="60" dirty="0">
                <a:latin typeface="Times New Roman"/>
                <a:cs typeface="Times New Roman"/>
              </a:rPr>
              <a:t> </a:t>
            </a:r>
            <a:r>
              <a:rPr sz="3200" spc="-5" dirty="0">
                <a:latin typeface="Times New Roman"/>
                <a:cs typeface="Times New Roman"/>
              </a:rPr>
              <a:t>stress.</a:t>
            </a:r>
            <a:endParaRPr sz="4000" dirty="0">
              <a:latin typeface="Times New Roman"/>
              <a:cs typeface="Times New Roman"/>
            </a:endParaRPr>
          </a:p>
          <a:p>
            <a:pPr marL="356870" indent="-344805" algn="l" rtl="0">
              <a:buChar char="•"/>
              <a:tabLst>
                <a:tab pos="357505" algn="l"/>
              </a:tabLst>
            </a:pPr>
            <a:r>
              <a:rPr sz="3200" spc="-30" dirty="0">
                <a:latin typeface="Times New Roman"/>
                <a:cs typeface="Times New Roman"/>
              </a:rPr>
              <a:t>In </a:t>
            </a:r>
            <a:r>
              <a:rPr sz="3200" dirty="0">
                <a:latin typeface="Times New Roman"/>
                <a:cs typeface="Times New Roman"/>
              </a:rPr>
              <a:t>other </a:t>
            </a:r>
            <a:r>
              <a:rPr sz="3200" spc="-5" dirty="0">
                <a:latin typeface="Times New Roman"/>
                <a:cs typeface="Times New Roman"/>
              </a:rPr>
              <a:t>words, </a:t>
            </a:r>
            <a:r>
              <a:rPr sz="3200" dirty="0">
                <a:latin typeface="Times New Roman"/>
                <a:cs typeface="Times New Roman"/>
              </a:rPr>
              <a:t>the </a:t>
            </a:r>
            <a:r>
              <a:rPr sz="3200" spc="-5" dirty="0">
                <a:latin typeface="Times New Roman"/>
                <a:cs typeface="Times New Roman"/>
              </a:rPr>
              <a:t>need </a:t>
            </a:r>
            <a:r>
              <a:rPr sz="3200" dirty="0">
                <a:latin typeface="Times New Roman"/>
                <a:cs typeface="Times New Roman"/>
              </a:rPr>
              <a:t>for </a:t>
            </a:r>
            <a:r>
              <a:rPr sz="3200" spc="-15" dirty="0">
                <a:latin typeface="Times New Roman"/>
                <a:cs typeface="Times New Roman"/>
              </a:rPr>
              <a:t>oxygen </a:t>
            </a:r>
            <a:r>
              <a:rPr sz="3200" spc="-5" dirty="0">
                <a:latin typeface="Times New Roman"/>
                <a:cs typeface="Times New Roman"/>
              </a:rPr>
              <a:t>exceeds </a:t>
            </a:r>
            <a:r>
              <a:rPr sz="3200" dirty="0">
                <a:latin typeface="Times New Roman"/>
                <a:cs typeface="Times New Roman"/>
              </a:rPr>
              <a:t>the</a:t>
            </a:r>
            <a:r>
              <a:rPr sz="3200" spc="195" dirty="0">
                <a:latin typeface="Times New Roman"/>
                <a:cs typeface="Times New Roman"/>
              </a:rPr>
              <a:t> </a:t>
            </a:r>
            <a:r>
              <a:rPr sz="3200" spc="-10" dirty="0">
                <a:latin typeface="Times New Roman"/>
                <a:cs typeface="Times New Roman"/>
              </a:rPr>
              <a:t>supply.</a:t>
            </a:r>
            <a:endParaRPr sz="3200" dirty="0">
              <a:latin typeface="Times New Roman"/>
              <a:cs typeface="Times New Roman"/>
            </a:endParaRPr>
          </a:p>
        </p:txBody>
      </p:sp>
    </p:spTree>
    <p:extLst>
      <p:ext uri="{BB962C8B-B14F-4D97-AF65-F5344CB8AC3E}">
        <p14:creationId xmlns:p14="http://schemas.microsoft.com/office/powerpoint/2010/main" val="69860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263352" y="188640"/>
            <a:ext cx="11593288" cy="750847"/>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800" spc="-5" dirty="0">
                <a:solidFill>
                  <a:srgbClr val="C00000"/>
                </a:solidFill>
                <a:latin typeface="Times New Roman"/>
                <a:cs typeface="Times New Roman"/>
              </a:rPr>
              <a:t>Definition</a:t>
            </a:r>
            <a:endParaRPr lang="en-US" sz="4400" dirty="0">
              <a:latin typeface="Times New Roman"/>
              <a:cs typeface="Times New Roman"/>
            </a:endParaRPr>
          </a:p>
        </p:txBody>
      </p:sp>
      <p:sp>
        <p:nvSpPr>
          <p:cNvPr id="8" name="object 3"/>
          <p:cNvSpPr txBox="1"/>
          <p:nvPr/>
        </p:nvSpPr>
        <p:spPr>
          <a:xfrm>
            <a:off x="263352" y="956368"/>
            <a:ext cx="11593288" cy="4461478"/>
          </a:xfrm>
          <a:prstGeom prst="rect">
            <a:avLst/>
          </a:prstGeom>
        </p:spPr>
        <p:txBody>
          <a:bodyPr vert="horz" wrap="square" lIns="0" tIns="12700" rIns="0" bIns="0" rtlCol="0">
            <a:spAutoFit/>
          </a:bodyPr>
          <a:lstStyle/>
          <a:p>
            <a:pPr marL="356870" marR="5080" indent="-344805" algn="l" rtl="0">
              <a:lnSpc>
                <a:spcPct val="150100"/>
              </a:lnSpc>
              <a:spcBef>
                <a:spcPts val="100"/>
              </a:spcBef>
              <a:buChar char="•"/>
              <a:tabLst>
                <a:tab pos="357505" algn="l"/>
              </a:tabLst>
            </a:pPr>
            <a:r>
              <a:rPr lang="en-US" sz="3200" spc="-5" dirty="0">
                <a:latin typeface="Times New Roman"/>
                <a:cs typeface="Times New Roman"/>
              </a:rPr>
              <a:t>Hypertension is defined by the American Society of </a:t>
            </a:r>
            <a:r>
              <a:rPr lang="en-US" sz="3600" spc="-5" dirty="0">
                <a:latin typeface="Times New Roman"/>
                <a:cs typeface="Times New Roman"/>
              </a:rPr>
              <a:t>Hypertension</a:t>
            </a:r>
            <a:r>
              <a:rPr lang="en-US" sz="3200" spc="-5" dirty="0">
                <a:latin typeface="Times New Roman"/>
                <a:cs typeface="Times New Roman"/>
              </a:rPr>
              <a:t> (ASH) and the International Society of Hypertension (ISH) as: </a:t>
            </a:r>
          </a:p>
          <a:p>
            <a:pPr marL="354965" marR="5080" indent="-342900" algn="l" rtl="0">
              <a:lnSpc>
                <a:spcPct val="150100"/>
              </a:lnSpc>
              <a:spcBef>
                <a:spcPts val="100"/>
              </a:spcBef>
              <a:buFont typeface="Arial" pitchFamily="34" charset="0"/>
              <a:buChar char="•"/>
              <a:tabLst>
                <a:tab pos="357505" algn="l"/>
              </a:tabLst>
            </a:pPr>
            <a:r>
              <a:rPr lang="en-US" sz="3200" spc="-5" dirty="0">
                <a:latin typeface="Times New Roman"/>
                <a:cs typeface="Times New Roman"/>
              </a:rPr>
              <a:t> </a:t>
            </a:r>
            <a:r>
              <a:rPr lang="en-US" sz="3200" b="1" spc="-5" dirty="0">
                <a:latin typeface="Times New Roman"/>
                <a:cs typeface="Times New Roman"/>
              </a:rPr>
              <a:t>a systolic blood pressure (SBP) of 140 mm Hg or higher </a:t>
            </a:r>
            <a:r>
              <a:rPr lang="en-US" sz="3200" b="1" u="sng" spc="-5" dirty="0">
                <a:solidFill>
                  <a:prstClr val="black"/>
                </a:solidFill>
                <a:latin typeface="Times New Roman"/>
                <a:cs typeface="Times New Roman"/>
              </a:rPr>
              <a:t>or</a:t>
            </a:r>
            <a:r>
              <a:rPr lang="en-US" sz="3200" spc="-5" dirty="0">
                <a:solidFill>
                  <a:prstClr val="black"/>
                </a:solidFill>
                <a:latin typeface="Times New Roman"/>
                <a:cs typeface="Times New Roman"/>
              </a:rPr>
              <a:t> </a:t>
            </a:r>
            <a:r>
              <a:rPr lang="en-US" sz="3200" spc="-5" dirty="0">
                <a:latin typeface="Times New Roman"/>
                <a:cs typeface="Times New Roman"/>
              </a:rPr>
              <a:t>a </a:t>
            </a:r>
            <a:r>
              <a:rPr lang="en-US" sz="3200" b="1" spc="-5" dirty="0">
                <a:latin typeface="Times New Roman"/>
                <a:cs typeface="Times New Roman"/>
              </a:rPr>
              <a:t>diastolic blood pressure (DBP) of 90 mm Hg or higher</a:t>
            </a:r>
            <a:r>
              <a:rPr lang="en-US" sz="3200" spc="-5" dirty="0">
                <a:latin typeface="Times New Roman"/>
                <a:cs typeface="Times New Roman"/>
              </a:rPr>
              <a:t>, based on the average of </a:t>
            </a:r>
            <a:r>
              <a:rPr lang="en-US" sz="3200" b="1" spc="-5" dirty="0">
                <a:latin typeface="Times New Roman"/>
                <a:cs typeface="Times New Roman"/>
              </a:rPr>
              <a:t>two or more </a:t>
            </a:r>
            <a:r>
              <a:rPr lang="en-US" sz="3200" spc="-5" dirty="0">
                <a:latin typeface="Times New Roman"/>
                <a:cs typeface="Times New Roman"/>
              </a:rPr>
              <a:t>accurate blood pressure measurements </a:t>
            </a:r>
            <a:r>
              <a:rPr lang="en-US" sz="3200" b="1" spc="-5" dirty="0">
                <a:latin typeface="Times New Roman"/>
                <a:cs typeface="Times New Roman"/>
              </a:rPr>
              <a:t>taken 1 to 4 weeks </a:t>
            </a:r>
            <a:r>
              <a:rPr lang="en-US" sz="3200" spc="-5" dirty="0">
                <a:latin typeface="Times New Roman"/>
                <a:cs typeface="Times New Roman"/>
              </a:rPr>
              <a:t>apart by a health care provider.</a:t>
            </a:r>
          </a:p>
        </p:txBody>
      </p:sp>
    </p:spTree>
    <p:extLst>
      <p:ext uri="{BB962C8B-B14F-4D97-AF65-F5344CB8AC3E}">
        <p14:creationId xmlns:p14="http://schemas.microsoft.com/office/powerpoint/2010/main" val="4333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839" y="1166842"/>
            <a:ext cx="12102161" cy="4524315"/>
          </a:xfrm>
          <a:prstGeom prst="rect">
            <a:avLst/>
          </a:prstGeom>
        </p:spPr>
        <p:txBody>
          <a:bodyPr wrap="square">
            <a:spAutoFit/>
          </a:bodyPr>
          <a:lstStyle/>
          <a:p>
            <a:pPr marL="342900" indent="-342900" algn="l" rtl="0">
              <a:buFont typeface="Wingdings" pitchFamily="2" charset="2"/>
              <a:buChar char="Ø"/>
            </a:pPr>
            <a:r>
              <a:rPr lang="en-US" sz="3200" dirty="0"/>
              <a:t>Angina is usually caused by </a:t>
            </a:r>
            <a:r>
              <a:rPr lang="en-US" sz="3200" b="1" dirty="0"/>
              <a:t>atherosclerotic disease.</a:t>
            </a:r>
            <a:endParaRPr lang="en-US" sz="3200" dirty="0"/>
          </a:p>
          <a:p>
            <a:pPr marL="342900" indent="-342900" algn="l" rtl="0">
              <a:buFont typeface="Wingdings" pitchFamily="2" charset="2"/>
              <a:buChar char="Ø"/>
            </a:pPr>
            <a:r>
              <a:rPr lang="en-US" sz="3200" dirty="0"/>
              <a:t>Almost invariably, angina is associated with a significant </a:t>
            </a:r>
            <a:r>
              <a:rPr lang="en-US" sz="3200" b="1" dirty="0"/>
              <a:t>obstruction of at least one major coronary artery</a:t>
            </a:r>
            <a:r>
              <a:rPr lang="en-US" sz="3200" dirty="0"/>
              <a:t>. </a:t>
            </a:r>
          </a:p>
          <a:p>
            <a:pPr marL="457200" indent="-457200" algn="l" rtl="0">
              <a:buFont typeface="Wingdings" pitchFamily="2" charset="2"/>
              <a:buChar char="ü"/>
            </a:pPr>
            <a:r>
              <a:rPr lang="en-US" sz="3200" dirty="0"/>
              <a:t>Normally, the myocardium extracts a large amount of oxygen from the coronary circulation to meet its continuous demands.</a:t>
            </a:r>
          </a:p>
          <a:p>
            <a:pPr marL="457200" indent="-457200" algn="l" rtl="0">
              <a:buFont typeface="Wingdings" pitchFamily="2" charset="2"/>
              <a:buChar char="ü"/>
            </a:pPr>
            <a:r>
              <a:rPr lang="en-US" sz="3200" dirty="0"/>
              <a:t>When demand increases, flow through the coronary arteries needs to be increased. </a:t>
            </a:r>
          </a:p>
          <a:p>
            <a:pPr marL="457200" indent="-457200" algn="l" rtl="0">
              <a:buFont typeface="Wingdings" pitchFamily="2" charset="2"/>
              <a:buChar char="ü"/>
            </a:pPr>
            <a:r>
              <a:rPr lang="en-US" sz="3200" dirty="0"/>
              <a:t>When there is a blockage in a coronary artery, flow cannot be increased and </a:t>
            </a:r>
            <a:r>
              <a:rPr lang="en-US" sz="3200" b="1" dirty="0"/>
              <a:t>ischemia results</a:t>
            </a:r>
            <a:r>
              <a:rPr lang="en-US" sz="3200" dirty="0"/>
              <a:t>.</a:t>
            </a:r>
          </a:p>
        </p:txBody>
      </p:sp>
      <p:sp>
        <p:nvSpPr>
          <p:cNvPr id="3" name="مستطيل 2"/>
          <p:cNvSpPr/>
          <p:nvPr/>
        </p:nvSpPr>
        <p:spPr>
          <a:xfrm>
            <a:off x="335360" y="188640"/>
            <a:ext cx="11766801" cy="769441"/>
          </a:xfrm>
          <a:prstGeom prst="rect">
            <a:avLst/>
          </a:prstGeom>
          <a:ln>
            <a:solidFill>
              <a:schemeClr val="accent1"/>
            </a:solidFill>
          </a:ln>
        </p:spPr>
        <p:txBody>
          <a:bodyPr wrap="square">
            <a:spAutoFit/>
          </a:bodyPr>
          <a:lstStyle/>
          <a:p>
            <a:pPr algn="ctr" rtl="0"/>
            <a:r>
              <a:rPr lang="en-US" sz="4400" b="1" dirty="0">
                <a:cs typeface="+mj-cs"/>
              </a:rPr>
              <a:t>Pathophysiology</a:t>
            </a:r>
            <a:endParaRPr lang="en-US" sz="4000" b="1" dirty="0">
              <a:cs typeface="+mj-cs"/>
            </a:endParaRPr>
          </a:p>
        </p:txBody>
      </p:sp>
    </p:spTree>
    <p:extLst>
      <p:ext uri="{BB962C8B-B14F-4D97-AF65-F5344CB8AC3E}">
        <p14:creationId xmlns:p14="http://schemas.microsoft.com/office/powerpoint/2010/main" val="76308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55340" y="44624"/>
            <a:ext cx="11881318"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Factors are associated </a:t>
            </a:r>
            <a:r>
              <a:rPr lang="en-US" sz="4000" spc="5" dirty="0">
                <a:solidFill>
                  <a:srgbClr val="C00000"/>
                </a:solidFill>
                <a:latin typeface="Times New Roman"/>
                <a:cs typeface="Times New Roman"/>
              </a:rPr>
              <a:t>with </a:t>
            </a:r>
            <a:r>
              <a:rPr lang="en-US" sz="4000" spc="-5" dirty="0">
                <a:solidFill>
                  <a:srgbClr val="C00000"/>
                </a:solidFill>
                <a:latin typeface="Times New Roman"/>
                <a:cs typeface="Times New Roman"/>
              </a:rPr>
              <a:t>anginal</a:t>
            </a:r>
            <a:r>
              <a:rPr lang="en-US" sz="4000" spc="-30" dirty="0">
                <a:solidFill>
                  <a:srgbClr val="C00000"/>
                </a:solidFill>
                <a:latin typeface="Times New Roman"/>
                <a:cs typeface="Times New Roman"/>
              </a:rPr>
              <a:t> </a:t>
            </a:r>
            <a:r>
              <a:rPr lang="en-US" sz="4000" spc="-5" dirty="0">
                <a:solidFill>
                  <a:srgbClr val="C00000"/>
                </a:solidFill>
                <a:latin typeface="Times New Roman"/>
                <a:cs typeface="Times New Roman"/>
              </a:rPr>
              <a:t>pain:</a:t>
            </a:r>
            <a:endParaRPr lang="en-US" sz="4000" dirty="0">
              <a:latin typeface="Times New Roman"/>
              <a:cs typeface="Times New Roman"/>
            </a:endParaRPr>
          </a:p>
        </p:txBody>
      </p:sp>
      <p:sp>
        <p:nvSpPr>
          <p:cNvPr id="2" name="مستطيل 1"/>
          <p:cNvSpPr/>
          <p:nvPr/>
        </p:nvSpPr>
        <p:spPr>
          <a:xfrm>
            <a:off x="155344" y="760630"/>
            <a:ext cx="11989328" cy="6124754"/>
          </a:xfrm>
          <a:prstGeom prst="rect">
            <a:avLst/>
          </a:prstGeom>
        </p:spPr>
        <p:txBody>
          <a:bodyPr wrap="square">
            <a:spAutoFit/>
          </a:bodyPr>
          <a:lstStyle/>
          <a:p>
            <a:pPr marL="342900" indent="-342900" algn="l" rtl="0">
              <a:buFont typeface="Wingdings" pitchFamily="2" charset="2"/>
              <a:buChar char="ü"/>
            </a:pPr>
            <a:r>
              <a:rPr lang="en-US" sz="2800" dirty="0"/>
              <a:t>Physical exertion, which precipitates an attack by increasing myocardial oxygen demand</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Exposure to cold, which causes vasoconstriction and elevated blood pressure, with increased oxygen demand</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Eating a heavy meal, which increases the blood flow to the mesenteric area for digestion, thereby reducing the blood supply available to the heart muscle; in a severely compromised heart, hunting of blood for digestion can be sufficient to induce </a:t>
            </a:r>
            <a:r>
              <a:rPr lang="en-US" sz="2800" dirty="0" err="1"/>
              <a:t>anginal</a:t>
            </a:r>
            <a:r>
              <a:rPr lang="en-US" sz="2800" dirty="0"/>
              <a:t> pain</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Stress or any emotion-provoking situation, causing the release of </a:t>
            </a:r>
            <a:r>
              <a:rPr lang="en-US" sz="2800" dirty="0" err="1"/>
              <a:t>catecholamines</a:t>
            </a:r>
            <a:r>
              <a:rPr lang="en-US" sz="2800" dirty="0"/>
              <a:t>, which increases blood pressure, heart rate, and myocardial workload</a:t>
            </a:r>
          </a:p>
        </p:txBody>
      </p:sp>
    </p:spTree>
    <p:extLst>
      <p:ext uri="{BB962C8B-B14F-4D97-AF65-F5344CB8AC3E}">
        <p14:creationId xmlns:p14="http://schemas.microsoft.com/office/powerpoint/2010/main" val="283316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9" y="-35994"/>
            <a:ext cx="118813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91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710134"/>
            <a:ext cx="12192000" cy="3108543"/>
          </a:xfrm>
          <a:prstGeom prst="rect">
            <a:avLst/>
          </a:prstGeom>
        </p:spPr>
        <p:txBody>
          <a:bodyPr wrap="square">
            <a:spAutoFit/>
          </a:bodyPr>
          <a:lstStyle/>
          <a:p>
            <a:pPr marL="342900" indent="-342900" algn="l" rtl="0">
              <a:buFont typeface="Wingdings" pitchFamily="2" charset="2"/>
              <a:buChar char="Ø"/>
            </a:pPr>
            <a:r>
              <a:rPr lang="en-US" sz="2800" dirty="0"/>
              <a:t>Ischemia of the heart muscle may produce </a:t>
            </a:r>
            <a:r>
              <a:rPr lang="en-US" sz="2800" b="1" dirty="0"/>
              <a:t>pain</a:t>
            </a:r>
            <a:r>
              <a:rPr lang="en-US" sz="2800" dirty="0"/>
              <a:t> or other symptoms, varying from mild indigestion to a choking or heavy sensation in the upper chest. </a:t>
            </a:r>
          </a:p>
          <a:p>
            <a:pPr marL="342900" indent="-342900" algn="l" rtl="0">
              <a:buFont typeface="Wingdings" pitchFamily="2" charset="2"/>
              <a:buChar char="Ø"/>
            </a:pPr>
            <a:r>
              <a:rPr lang="en-US" sz="2800" dirty="0"/>
              <a:t>The pain may be accompanied by </a:t>
            </a:r>
            <a:r>
              <a:rPr lang="en-US" sz="2800" b="1" dirty="0"/>
              <a:t>severe apprehension </a:t>
            </a:r>
            <a:r>
              <a:rPr lang="en-US" sz="2800" dirty="0"/>
              <a:t>and a feeling of impending death. </a:t>
            </a:r>
          </a:p>
          <a:p>
            <a:pPr marL="342900" indent="-342900" algn="l" rtl="0">
              <a:buFont typeface="Wingdings" pitchFamily="2" charset="2"/>
              <a:buChar char="Ø"/>
            </a:pPr>
            <a:r>
              <a:rPr lang="en-US" sz="2800" dirty="0"/>
              <a:t>It is often </a:t>
            </a:r>
            <a:r>
              <a:rPr lang="en-US" sz="2800" b="1" dirty="0"/>
              <a:t>felt deep in the chest </a:t>
            </a:r>
            <a:r>
              <a:rPr lang="en-US" sz="2800" dirty="0"/>
              <a:t>behind the sternum (retrosternal area).</a:t>
            </a:r>
          </a:p>
          <a:p>
            <a:pPr marL="342900" indent="-342900" algn="l" rtl="0">
              <a:buFont typeface="Wingdings" pitchFamily="2" charset="2"/>
              <a:buChar char="Ø"/>
            </a:pPr>
            <a:r>
              <a:rPr lang="en-US" sz="2800" dirty="0"/>
              <a:t> Typically, the pain or discomfort is </a:t>
            </a:r>
            <a:r>
              <a:rPr lang="en-US" sz="2800" b="1" dirty="0"/>
              <a:t>poorly localized </a:t>
            </a:r>
            <a:r>
              <a:rPr lang="en-US" sz="2800" dirty="0"/>
              <a:t>and may </a:t>
            </a:r>
            <a:r>
              <a:rPr lang="en-US" sz="2800" b="1" dirty="0"/>
              <a:t>radiate</a:t>
            </a:r>
            <a:r>
              <a:rPr lang="en-US" sz="2800" dirty="0"/>
              <a:t> to the neck, jaw, shoulders, and inner aspects of the upper arms, usually the left arm. </a:t>
            </a:r>
          </a:p>
        </p:txBody>
      </p:sp>
      <p:sp>
        <p:nvSpPr>
          <p:cNvPr id="2" name="مستطيل 1"/>
          <p:cNvSpPr/>
          <p:nvPr/>
        </p:nvSpPr>
        <p:spPr>
          <a:xfrm>
            <a:off x="144016" y="116633"/>
            <a:ext cx="11856640" cy="646331"/>
          </a:xfrm>
          <a:prstGeom prst="rect">
            <a:avLst/>
          </a:prstGeom>
          <a:ln>
            <a:solidFill>
              <a:schemeClr val="accent1"/>
            </a:solidFill>
          </a:ln>
        </p:spPr>
        <p:txBody>
          <a:bodyPr wrap="square">
            <a:spAutoFit/>
          </a:bodyPr>
          <a:lstStyle/>
          <a:p>
            <a:pPr lvl="0" algn="ctr" rtl="0"/>
            <a:r>
              <a:rPr lang="en-US" sz="3600" b="1" dirty="0">
                <a:solidFill>
                  <a:prstClr val="black"/>
                </a:solidFill>
              </a:rPr>
              <a:t>Clinical Manifestations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077072"/>
            <a:ext cx="11665296" cy="278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2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3352" y="1052736"/>
            <a:ext cx="11809312" cy="5509200"/>
          </a:xfrm>
          <a:prstGeom prst="rect">
            <a:avLst/>
          </a:prstGeom>
        </p:spPr>
        <p:txBody>
          <a:bodyPr wrap="square">
            <a:spAutoFit/>
          </a:bodyPr>
          <a:lstStyle/>
          <a:p>
            <a:pPr marL="342900" indent="-342900" algn="l" rtl="0">
              <a:buFont typeface="Wingdings" pitchFamily="2" charset="2"/>
              <a:buChar char="Ø"/>
            </a:pPr>
            <a:r>
              <a:rPr lang="en-US" sz="3200" dirty="0">
                <a:cs typeface="+mj-cs"/>
              </a:rPr>
              <a:t>The diagnosis of angina begins with the </a:t>
            </a:r>
            <a:r>
              <a:rPr lang="en-US" sz="3200" b="1" dirty="0">
                <a:cs typeface="+mj-cs"/>
              </a:rPr>
              <a:t>patient’s history related to the clinical manifestations</a:t>
            </a:r>
            <a:r>
              <a:rPr lang="en-US" sz="3200" dirty="0">
                <a:cs typeface="+mj-cs"/>
              </a:rPr>
              <a:t> of ischemia.</a:t>
            </a:r>
          </a:p>
          <a:p>
            <a:pPr marL="342900" indent="-342900" algn="l" rtl="0">
              <a:buFont typeface="Wingdings" pitchFamily="2" charset="2"/>
              <a:buChar char="Ø"/>
            </a:pPr>
            <a:r>
              <a:rPr lang="en-US" sz="3200" dirty="0">
                <a:cs typeface="+mj-cs"/>
              </a:rPr>
              <a:t> A 12-lead </a:t>
            </a:r>
            <a:r>
              <a:rPr lang="en-US" sz="3200" b="1" dirty="0">
                <a:cs typeface="+mj-cs"/>
              </a:rPr>
              <a:t>electrocardiogram (ECG) </a:t>
            </a:r>
            <a:r>
              <a:rPr lang="en-US" sz="3200" dirty="0">
                <a:cs typeface="+mj-cs"/>
              </a:rPr>
              <a:t>may show changes indicative of ischemia, such as T-wave inversion, ST segment elevation. </a:t>
            </a:r>
          </a:p>
          <a:p>
            <a:pPr marL="342900" indent="-342900" algn="l" rtl="0">
              <a:buFont typeface="Wingdings" pitchFamily="2" charset="2"/>
              <a:buChar char="Ø"/>
            </a:pPr>
            <a:r>
              <a:rPr lang="en-US" sz="3200" dirty="0">
                <a:cs typeface="+mj-cs"/>
              </a:rPr>
              <a:t>Laboratory studies are performed; these generally include </a:t>
            </a:r>
            <a:r>
              <a:rPr lang="en-US" sz="3200" b="1" dirty="0">
                <a:cs typeface="+mj-cs"/>
              </a:rPr>
              <a:t>cardiac biomarker </a:t>
            </a:r>
            <a:r>
              <a:rPr lang="en-US" sz="3200" dirty="0">
                <a:cs typeface="+mj-cs"/>
              </a:rPr>
              <a:t>testing to rule out (Myocardial Infarction      section). </a:t>
            </a:r>
          </a:p>
          <a:p>
            <a:pPr marL="342900" indent="-342900" algn="l" rtl="0">
              <a:buFont typeface="Wingdings" pitchFamily="2" charset="2"/>
              <a:buChar char="Ø"/>
            </a:pPr>
            <a:r>
              <a:rPr lang="en-US" sz="3200" dirty="0">
                <a:cs typeface="+mj-cs"/>
              </a:rPr>
              <a:t>The patient may undergo </a:t>
            </a:r>
            <a:r>
              <a:rPr lang="en-US" sz="3200" b="1" dirty="0">
                <a:cs typeface="+mj-cs"/>
              </a:rPr>
              <a:t>an exercise or pharmacologic stress test</a:t>
            </a:r>
            <a:r>
              <a:rPr lang="en-US" sz="3200" dirty="0">
                <a:cs typeface="+mj-cs"/>
              </a:rPr>
              <a:t> in which the heart is monitored continuously by an ECG, echocardiogram, or both. </a:t>
            </a:r>
          </a:p>
          <a:p>
            <a:pPr marL="342900" indent="-342900" algn="l" rtl="0">
              <a:buFont typeface="Wingdings" pitchFamily="2" charset="2"/>
              <a:buChar char="Ø"/>
            </a:pPr>
            <a:r>
              <a:rPr lang="en-US" sz="3200" dirty="0">
                <a:cs typeface="+mj-cs"/>
              </a:rPr>
              <a:t>The patient may also be referred for a </a:t>
            </a:r>
            <a:r>
              <a:rPr lang="en-US" sz="3200" b="1" dirty="0">
                <a:cs typeface="+mj-cs"/>
              </a:rPr>
              <a:t>nuclear scan </a:t>
            </a:r>
            <a:r>
              <a:rPr lang="en-US" sz="3200" dirty="0">
                <a:cs typeface="+mj-cs"/>
              </a:rPr>
              <a:t>or </a:t>
            </a:r>
            <a:r>
              <a:rPr lang="en-US" sz="3200" b="1" dirty="0">
                <a:cs typeface="+mj-cs"/>
              </a:rPr>
              <a:t>invasive procedure </a:t>
            </a:r>
            <a:r>
              <a:rPr lang="en-US" sz="3200" dirty="0">
                <a:cs typeface="+mj-cs"/>
              </a:rPr>
              <a:t>(e.g., cardiac catheterization, coronary angiography).</a:t>
            </a:r>
          </a:p>
        </p:txBody>
      </p:sp>
      <p:sp>
        <p:nvSpPr>
          <p:cNvPr id="3" name="مستطيل 2"/>
          <p:cNvSpPr/>
          <p:nvPr/>
        </p:nvSpPr>
        <p:spPr>
          <a:xfrm>
            <a:off x="119336" y="190382"/>
            <a:ext cx="11953328" cy="769441"/>
          </a:xfrm>
          <a:prstGeom prst="rect">
            <a:avLst/>
          </a:prstGeom>
          <a:ln>
            <a:solidFill>
              <a:schemeClr val="accent1"/>
            </a:solidFill>
          </a:ln>
        </p:spPr>
        <p:txBody>
          <a:bodyPr wrap="square">
            <a:spAutoFit/>
          </a:bodyPr>
          <a:lstStyle/>
          <a:p>
            <a:pPr lvl="0" algn="ctr" rtl="0"/>
            <a:r>
              <a:rPr lang="en-US" sz="4400" b="1" dirty="0">
                <a:solidFill>
                  <a:prstClr val="black"/>
                </a:solidFill>
              </a:rPr>
              <a:t>Assessment and Diagnostic Findings</a:t>
            </a:r>
          </a:p>
        </p:txBody>
      </p:sp>
    </p:spTree>
    <p:extLst>
      <p:ext uri="{BB962C8B-B14F-4D97-AF65-F5344CB8AC3E}">
        <p14:creationId xmlns:p14="http://schemas.microsoft.com/office/powerpoint/2010/main" val="75939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41362" y="188640"/>
            <a:ext cx="11809312"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5" dirty="0">
                <a:solidFill>
                  <a:srgbClr val="000000"/>
                </a:solidFill>
                <a:latin typeface="Times New Roman"/>
                <a:cs typeface="Times New Roman"/>
              </a:rPr>
              <a:t>Medical</a:t>
            </a:r>
            <a:r>
              <a:rPr lang="en-US" sz="4400" spc="-40" dirty="0">
                <a:solidFill>
                  <a:srgbClr val="000000"/>
                </a:solidFill>
                <a:latin typeface="Times New Roman"/>
                <a:cs typeface="Times New Roman"/>
              </a:rPr>
              <a:t> </a:t>
            </a:r>
            <a:r>
              <a:rPr lang="en-US" sz="4400" spc="-10" dirty="0">
                <a:solidFill>
                  <a:srgbClr val="000000"/>
                </a:solidFill>
                <a:latin typeface="Times New Roman"/>
                <a:cs typeface="Times New Roman"/>
              </a:rPr>
              <a:t>Management</a:t>
            </a:r>
            <a:endParaRPr lang="en-US" sz="4400" dirty="0">
              <a:latin typeface="Times New Roman"/>
              <a:cs typeface="Times New Roman"/>
            </a:endParaRPr>
          </a:p>
        </p:txBody>
      </p:sp>
      <p:sp>
        <p:nvSpPr>
          <p:cNvPr id="6" name="object 3"/>
          <p:cNvSpPr txBox="1"/>
          <p:nvPr/>
        </p:nvSpPr>
        <p:spPr>
          <a:xfrm>
            <a:off x="229284" y="846529"/>
            <a:ext cx="11831302" cy="4598695"/>
          </a:xfrm>
          <a:prstGeom prst="rect">
            <a:avLst/>
          </a:prstGeom>
        </p:spPr>
        <p:txBody>
          <a:bodyPr vert="horz" wrap="square" lIns="0" tIns="12700" rIns="0" bIns="0" rtlCol="0">
            <a:spAutoFit/>
          </a:bodyPr>
          <a:lstStyle/>
          <a:p>
            <a:pPr marL="356870" marR="5080" indent="-344805" algn="just" rtl="0">
              <a:spcBef>
                <a:spcPts val="100"/>
              </a:spcBef>
              <a:buChar char="•"/>
              <a:tabLst>
                <a:tab pos="357505" algn="l"/>
              </a:tabLst>
            </a:pPr>
            <a:r>
              <a:rPr lang="en-US" sz="3200" dirty="0">
                <a:latin typeface="Times New Roman"/>
                <a:cs typeface="Times New Roman"/>
              </a:rPr>
              <a:t>The </a:t>
            </a:r>
            <a:r>
              <a:rPr lang="en-US" sz="3200" spc="-5" dirty="0">
                <a:latin typeface="Times New Roman"/>
                <a:cs typeface="Times New Roman"/>
              </a:rPr>
              <a:t>objectives </a:t>
            </a:r>
            <a:r>
              <a:rPr lang="en-US" sz="3200" dirty="0">
                <a:latin typeface="Times New Roman"/>
                <a:cs typeface="Times New Roman"/>
              </a:rPr>
              <a:t>of the </a:t>
            </a:r>
            <a:r>
              <a:rPr lang="en-US" sz="3200" spc="-5" dirty="0">
                <a:latin typeface="Times New Roman"/>
                <a:cs typeface="Times New Roman"/>
              </a:rPr>
              <a:t>medical management </a:t>
            </a:r>
            <a:r>
              <a:rPr lang="en-US" sz="3200" dirty="0">
                <a:latin typeface="Times New Roman"/>
                <a:cs typeface="Times New Roman"/>
              </a:rPr>
              <a:t>of </a:t>
            </a:r>
            <a:r>
              <a:rPr lang="en-US" sz="3200" spc="-5" dirty="0">
                <a:latin typeface="Times New Roman"/>
                <a:cs typeface="Times New Roman"/>
              </a:rPr>
              <a:t>angina </a:t>
            </a:r>
            <a:r>
              <a:rPr lang="en-US" sz="3200" dirty="0">
                <a:latin typeface="Times New Roman"/>
                <a:cs typeface="Times New Roman"/>
              </a:rPr>
              <a:t>are </a:t>
            </a:r>
            <a:r>
              <a:rPr lang="en-US" sz="3200" b="1" spc="5" dirty="0">
                <a:latin typeface="Times New Roman"/>
                <a:cs typeface="Times New Roman"/>
              </a:rPr>
              <a:t>to  </a:t>
            </a:r>
            <a:r>
              <a:rPr lang="en-US" sz="3200" b="1" spc="-5" dirty="0">
                <a:latin typeface="Times New Roman"/>
                <a:cs typeface="Times New Roman"/>
              </a:rPr>
              <a:t>decrease </a:t>
            </a:r>
            <a:r>
              <a:rPr lang="en-US" sz="3200" b="1" dirty="0">
                <a:latin typeface="Times New Roman"/>
                <a:cs typeface="Times New Roman"/>
              </a:rPr>
              <a:t>the </a:t>
            </a:r>
            <a:r>
              <a:rPr lang="en-US" sz="3200" b="1" spc="-5" dirty="0">
                <a:latin typeface="Times New Roman"/>
                <a:cs typeface="Times New Roman"/>
              </a:rPr>
              <a:t>oxygen </a:t>
            </a:r>
            <a:r>
              <a:rPr lang="en-US" sz="3200" b="1" dirty="0">
                <a:latin typeface="Times New Roman"/>
                <a:cs typeface="Times New Roman"/>
              </a:rPr>
              <a:t>demand of the </a:t>
            </a:r>
            <a:r>
              <a:rPr lang="en-US" sz="3200" b="1" spc="-5" dirty="0">
                <a:latin typeface="Times New Roman"/>
                <a:cs typeface="Times New Roman"/>
              </a:rPr>
              <a:t>myocardium and </a:t>
            </a:r>
            <a:r>
              <a:rPr lang="en-US" sz="3200" b="1" spc="-20" dirty="0">
                <a:latin typeface="Times New Roman"/>
                <a:cs typeface="Times New Roman"/>
              </a:rPr>
              <a:t>to  </a:t>
            </a:r>
            <a:r>
              <a:rPr lang="en-US" sz="3200" b="1" spc="-5" dirty="0">
                <a:latin typeface="Times New Roman"/>
                <a:cs typeface="Times New Roman"/>
              </a:rPr>
              <a:t>increase </a:t>
            </a:r>
            <a:r>
              <a:rPr lang="en-US" sz="3200" b="1" dirty="0">
                <a:latin typeface="Times New Roman"/>
                <a:cs typeface="Times New Roman"/>
              </a:rPr>
              <a:t>the oxygen supply</a:t>
            </a:r>
            <a:r>
              <a:rPr lang="en-US" sz="3200" dirty="0">
                <a:latin typeface="Times New Roman"/>
                <a:cs typeface="Times New Roman"/>
              </a:rPr>
              <a:t>. </a:t>
            </a:r>
            <a:r>
              <a:rPr lang="en-US" sz="3200" spc="-5" dirty="0">
                <a:latin typeface="Times New Roman"/>
                <a:cs typeface="Times New Roman"/>
              </a:rPr>
              <a:t>Medically, </a:t>
            </a:r>
            <a:r>
              <a:rPr lang="en-US" sz="3200" dirty="0">
                <a:latin typeface="Times New Roman"/>
                <a:cs typeface="Times New Roman"/>
              </a:rPr>
              <a:t>these </a:t>
            </a:r>
            <a:r>
              <a:rPr lang="en-US" sz="3200" spc="-5" dirty="0">
                <a:latin typeface="Times New Roman"/>
                <a:cs typeface="Times New Roman"/>
              </a:rPr>
              <a:t>objectives </a:t>
            </a:r>
            <a:r>
              <a:rPr lang="en-US" sz="3200" spc="-10" dirty="0">
                <a:latin typeface="Times New Roman"/>
                <a:cs typeface="Times New Roman"/>
              </a:rPr>
              <a:t>are  </a:t>
            </a:r>
            <a:r>
              <a:rPr lang="en-US" sz="3200" spc="-5" dirty="0">
                <a:latin typeface="Times New Roman"/>
                <a:cs typeface="Times New Roman"/>
              </a:rPr>
              <a:t>met through </a:t>
            </a:r>
            <a:r>
              <a:rPr lang="en-US" sz="3200" b="1" spc="-5" dirty="0">
                <a:latin typeface="Times New Roman"/>
                <a:cs typeface="Times New Roman"/>
              </a:rPr>
              <a:t>pharmacologic therapy </a:t>
            </a:r>
            <a:r>
              <a:rPr lang="en-US" sz="3200" spc="-5" dirty="0">
                <a:latin typeface="Times New Roman"/>
                <a:cs typeface="Times New Roman"/>
              </a:rPr>
              <a:t>and </a:t>
            </a:r>
            <a:r>
              <a:rPr lang="en-US" sz="3200" b="1" spc="-5" dirty="0">
                <a:latin typeface="Times New Roman"/>
                <a:cs typeface="Times New Roman"/>
              </a:rPr>
              <a:t>control of </a:t>
            </a:r>
            <a:r>
              <a:rPr lang="en-US" sz="3200" b="1" dirty="0">
                <a:latin typeface="Times New Roman"/>
                <a:cs typeface="Times New Roman"/>
              </a:rPr>
              <a:t>risk</a:t>
            </a:r>
            <a:r>
              <a:rPr lang="en-US" sz="3200" b="1" spc="75" dirty="0">
                <a:latin typeface="Times New Roman"/>
                <a:cs typeface="Times New Roman"/>
              </a:rPr>
              <a:t> </a:t>
            </a:r>
            <a:r>
              <a:rPr lang="en-US" sz="3200" b="1" spc="-5" dirty="0">
                <a:latin typeface="Times New Roman"/>
                <a:cs typeface="Times New Roman"/>
              </a:rPr>
              <a:t>factors</a:t>
            </a:r>
            <a:r>
              <a:rPr lang="en-US" sz="3200" spc="-5" dirty="0">
                <a:latin typeface="Times New Roman"/>
                <a:cs typeface="Times New Roman"/>
              </a:rPr>
              <a:t>.</a:t>
            </a:r>
            <a:endParaRPr lang="en-US" sz="3200" dirty="0">
              <a:latin typeface="Times New Roman"/>
              <a:cs typeface="Times New Roman"/>
            </a:endParaRPr>
          </a:p>
          <a:p>
            <a:pPr marL="356870" marR="5080" indent="-344805" algn="l" rtl="0">
              <a:spcBef>
                <a:spcPts val="575"/>
              </a:spcBef>
              <a:buChar char="•"/>
              <a:tabLst>
                <a:tab pos="357505" algn="l"/>
              </a:tabLst>
            </a:pPr>
            <a:r>
              <a:rPr lang="en-US" sz="3200" spc="-5" dirty="0">
                <a:latin typeface="Times New Roman"/>
                <a:cs typeface="Times New Roman"/>
              </a:rPr>
              <a:t>Alternatively, </a:t>
            </a:r>
            <a:r>
              <a:rPr lang="en-US" sz="3200" b="1" spc="-5" dirty="0">
                <a:latin typeface="Times New Roman"/>
                <a:cs typeface="Times New Roman"/>
              </a:rPr>
              <a:t>reperfusion procedures </a:t>
            </a:r>
            <a:r>
              <a:rPr lang="en-US" sz="3200" spc="-5" dirty="0">
                <a:latin typeface="Times New Roman"/>
                <a:cs typeface="Times New Roman"/>
              </a:rPr>
              <a:t>may be used to restore the blood supply to the myocardium. </a:t>
            </a:r>
          </a:p>
          <a:p>
            <a:pPr marL="356870" marR="5080" indent="-344805" algn="l" rtl="0">
              <a:spcBef>
                <a:spcPts val="575"/>
              </a:spcBef>
              <a:buChar char="•"/>
              <a:tabLst>
                <a:tab pos="357505" algn="l"/>
              </a:tabLst>
            </a:pPr>
            <a:r>
              <a:rPr lang="en-US" sz="3200" spc="-5" dirty="0">
                <a:latin typeface="Times New Roman"/>
                <a:cs typeface="Times New Roman"/>
              </a:rPr>
              <a:t>These include </a:t>
            </a:r>
            <a:r>
              <a:rPr lang="en-US" sz="3200" b="1" spc="-5" dirty="0">
                <a:latin typeface="Times New Roman"/>
                <a:cs typeface="Times New Roman"/>
              </a:rPr>
              <a:t>PCI procedures </a:t>
            </a:r>
            <a:r>
              <a:rPr lang="en-US" sz="3200" spc="-5" dirty="0">
                <a:latin typeface="Times New Roman"/>
                <a:cs typeface="Times New Roman"/>
              </a:rPr>
              <a:t>(e.g., percutaneous transluminal coronary angioplasty </a:t>
            </a:r>
            <a:r>
              <a:rPr lang="en-US" sz="3200" b="1" spc="-5" dirty="0">
                <a:latin typeface="Times New Roman"/>
                <a:cs typeface="Times New Roman"/>
              </a:rPr>
              <a:t>[PTCA] </a:t>
            </a:r>
            <a:r>
              <a:rPr lang="en-US" sz="3200" spc="-5" dirty="0">
                <a:latin typeface="Times New Roman"/>
                <a:cs typeface="Times New Roman"/>
              </a:rPr>
              <a:t>and </a:t>
            </a:r>
            <a:r>
              <a:rPr lang="en-US" sz="3200" b="1" spc="-5" dirty="0">
                <a:latin typeface="Times New Roman"/>
                <a:cs typeface="Times New Roman"/>
              </a:rPr>
              <a:t>intracoronary stents</a:t>
            </a:r>
            <a:r>
              <a:rPr lang="en-US" sz="3200" spc="-5" dirty="0">
                <a:latin typeface="Times New Roman"/>
                <a:cs typeface="Times New Roman"/>
              </a:rPr>
              <a:t>) and (CABG) </a:t>
            </a:r>
            <a:r>
              <a:rPr lang="en-US" sz="3200" b="1" spc="-5" dirty="0">
                <a:latin typeface="Times New Roman"/>
                <a:cs typeface="Times New Roman"/>
              </a:rPr>
              <a:t>Coronary </a:t>
            </a:r>
            <a:r>
              <a:rPr lang="en-US" sz="3200" b="1" spc="-10" dirty="0">
                <a:latin typeface="Times New Roman"/>
                <a:cs typeface="Times New Roman"/>
              </a:rPr>
              <a:t>artery </a:t>
            </a:r>
            <a:r>
              <a:rPr lang="en-US" sz="3200" b="1" dirty="0">
                <a:latin typeface="Times New Roman"/>
                <a:cs typeface="Times New Roman"/>
              </a:rPr>
              <a:t>bypass graft</a:t>
            </a:r>
            <a:r>
              <a:rPr lang="en-US" sz="3200" spc="-5" dirty="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193676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806356" y="100008"/>
            <a:ext cx="10219247" cy="56618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3600" spc="-5" dirty="0">
                <a:solidFill>
                  <a:srgbClr val="C00000"/>
                </a:solidFill>
                <a:latin typeface="Times New Roman"/>
                <a:cs typeface="Times New Roman"/>
              </a:rPr>
              <a:t>Pharmacologic</a:t>
            </a:r>
            <a:r>
              <a:rPr lang="en-US" sz="3600" spc="-50" dirty="0">
                <a:solidFill>
                  <a:srgbClr val="C00000"/>
                </a:solidFill>
                <a:latin typeface="Times New Roman"/>
                <a:cs typeface="Times New Roman"/>
              </a:rPr>
              <a:t> </a:t>
            </a:r>
            <a:r>
              <a:rPr lang="en-US" sz="3600" spc="-5" dirty="0">
                <a:solidFill>
                  <a:srgbClr val="C00000"/>
                </a:solidFill>
                <a:latin typeface="Times New Roman"/>
                <a:cs typeface="Times New Roman"/>
              </a:rPr>
              <a:t>therapy</a:t>
            </a:r>
            <a:endParaRPr lang="en-US" sz="3600" dirty="0">
              <a:latin typeface="Times New Roman"/>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56" y="692696"/>
            <a:ext cx="10219247" cy="614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1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09227"/>
            <a:ext cx="12192000" cy="646331"/>
          </a:xfrm>
          <a:prstGeom prst="rect">
            <a:avLst/>
          </a:prstGeom>
          <a:ln>
            <a:solidFill>
              <a:schemeClr val="accent1"/>
            </a:solidFill>
          </a:ln>
        </p:spPr>
        <p:txBody>
          <a:bodyPr wrap="square">
            <a:spAutoFit/>
          </a:bodyPr>
          <a:lstStyle/>
          <a:p>
            <a:pPr lvl="0" algn="ctr" rtl="0"/>
            <a:r>
              <a:rPr lang="en-US" sz="3600" b="1" dirty="0">
                <a:solidFill>
                  <a:prstClr val="black"/>
                </a:solidFill>
              </a:rPr>
              <a:t>NURSING ASSESSMENT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12192000" cy="580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51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 y="160187"/>
            <a:ext cx="1205884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3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9336" y="980728"/>
            <a:ext cx="11953328" cy="5186676"/>
          </a:xfrm>
          <a:prstGeom prst="rect">
            <a:avLst/>
          </a:prstGeom>
        </p:spPr>
        <p:txBody>
          <a:bodyPr wrap="square">
            <a:spAutoFit/>
          </a:bodyPr>
          <a:lstStyle/>
          <a:p>
            <a:pPr marL="457200" indent="-457200" algn="l" rtl="0">
              <a:lnSpc>
                <a:spcPct val="150000"/>
              </a:lnSpc>
              <a:buFont typeface="Wingdings" pitchFamily="2" charset="2"/>
              <a:buChar char="ü"/>
            </a:pPr>
            <a:r>
              <a:rPr lang="en-US" sz="3200" dirty="0">
                <a:cs typeface="+mj-cs"/>
              </a:rPr>
              <a:t>Encourage to stop all activities and sit or rest in bed in a semi-fowler’s position</a:t>
            </a:r>
          </a:p>
          <a:p>
            <a:pPr marL="457200" indent="-457200" algn="l" rtl="0">
              <a:lnSpc>
                <a:spcPct val="150000"/>
              </a:lnSpc>
              <a:buFont typeface="Wingdings" pitchFamily="2" charset="2"/>
              <a:buChar char="ü"/>
            </a:pPr>
            <a:r>
              <a:rPr lang="en-US" sz="3200" dirty="0">
                <a:cs typeface="+mj-cs"/>
              </a:rPr>
              <a:t>Measuring Vital Signs</a:t>
            </a:r>
          </a:p>
          <a:p>
            <a:pPr marL="457200" indent="-457200" algn="l" rtl="0">
              <a:lnSpc>
                <a:spcPct val="150000"/>
              </a:lnSpc>
              <a:buFont typeface="Wingdings" pitchFamily="2" charset="2"/>
              <a:buChar char="ü"/>
            </a:pPr>
            <a:r>
              <a:rPr lang="en-US" sz="3200" dirty="0">
                <a:cs typeface="+mj-cs"/>
              </a:rPr>
              <a:t>Observe for signs of respiratory distress</a:t>
            </a:r>
          </a:p>
          <a:p>
            <a:pPr marL="457200" indent="-457200" algn="l" rtl="0">
              <a:lnSpc>
                <a:spcPct val="150000"/>
              </a:lnSpc>
              <a:buFont typeface="Wingdings" pitchFamily="2" charset="2"/>
              <a:buChar char="ü"/>
            </a:pPr>
            <a:r>
              <a:rPr lang="en-US" sz="3200" dirty="0">
                <a:cs typeface="+mj-cs"/>
              </a:rPr>
              <a:t>Administer Nitroglycerin as prescribed</a:t>
            </a:r>
          </a:p>
          <a:p>
            <a:pPr marL="457200" indent="-457200" algn="l" rtl="0">
              <a:lnSpc>
                <a:spcPct val="150000"/>
              </a:lnSpc>
              <a:buFont typeface="Wingdings" pitchFamily="2" charset="2"/>
              <a:buChar char="ü"/>
            </a:pPr>
            <a:r>
              <a:rPr lang="en-US" sz="3200" dirty="0">
                <a:cs typeface="+mj-cs"/>
              </a:rPr>
              <a:t>Administer Oxygen therapy </a:t>
            </a:r>
            <a:r>
              <a:rPr lang="en-US" sz="3200" b="1" dirty="0">
                <a:cs typeface="+mj-cs"/>
              </a:rPr>
              <a:t>if the patient’s respiratory rate is increased </a:t>
            </a:r>
            <a:r>
              <a:rPr lang="en-US" sz="3200" dirty="0">
                <a:cs typeface="+mj-cs"/>
              </a:rPr>
              <a:t>or </a:t>
            </a:r>
            <a:r>
              <a:rPr lang="en-US" sz="3200" b="1" dirty="0">
                <a:cs typeface="+mj-cs"/>
              </a:rPr>
              <a:t>oxygen saturation is decreased</a:t>
            </a:r>
          </a:p>
        </p:txBody>
      </p:sp>
      <p:sp>
        <p:nvSpPr>
          <p:cNvPr id="3" name="مستطيل 2"/>
          <p:cNvSpPr/>
          <p:nvPr/>
        </p:nvSpPr>
        <p:spPr>
          <a:xfrm>
            <a:off x="119336" y="116632"/>
            <a:ext cx="11953328" cy="646331"/>
          </a:xfrm>
          <a:prstGeom prst="rect">
            <a:avLst/>
          </a:prstGeom>
          <a:ln>
            <a:solidFill>
              <a:schemeClr val="accent1"/>
            </a:solidFill>
          </a:ln>
        </p:spPr>
        <p:txBody>
          <a:bodyPr wrap="square">
            <a:spAutoFit/>
          </a:bodyPr>
          <a:lstStyle/>
          <a:p>
            <a:pPr lvl="0" algn="ctr" rtl="0"/>
            <a:r>
              <a:rPr lang="en-US" sz="3600" b="1" dirty="0">
                <a:solidFill>
                  <a:prstClr val="black"/>
                </a:solidFill>
              </a:rPr>
              <a:t>NURSING INTERVENTIONS</a:t>
            </a:r>
          </a:p>
        </p:txBody>
      </p:sp>
    </p:spTree>
    <p:extLst>
      <p:ext uri="{BB962C8B-B14F-4D97-AF65-F5344CB8AC3E}">
        <p14:creationId xmlns:p14="http://schemas.microsoft.com/office/powerpoint/2010/main" val="3414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1404713"/>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pic>
        <p:nvPicPr>
          <p:cNvPr id="2050"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80512" cy="68859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3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91344" y="208788"/>
            <a:ext cx="11867242" cy="1120178"/>
          </a:xfrm>
          <a:prstGeom prst="rect">
            <a:avLst/>
          </a:prstGeom>
          <a:ln>
            <a:solidFill>
              <a:schemeClr val="accent1"/>
            </a:solidFill>
          </a:ln>
        </p:spPr>
        <p:txBody>
          <a:bodyPr vert="horz" wrap="square" lIns="0" tIns="12065" rIns="0" bIns="0" rtlCol="0"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3600" b="1" dirty="0">
                <a:solidFill>
                  <a:prstClr val="black"/>
                </a:solidFill>
                <a:latin typeface="Times New Roman" pitchFamily="18" charset="0"/>
                <a:cs typeface="Times New Roman" pitchFamily="18" charset="0"/>
              </a:rPr>
              <a:t>Coronary artery diseases</a:t>
            </a:r>
          </a:p>
          <a:p>
            <a:pPr rtl="0">
              <a:defRPr/>
            </a:pPr>
            <a:r>
              <a:rPr lang="en-US" sz="3600" b="1" dirty="0">
                <a:solidFill>
                  <a:srgbClr val="C00000"/>
                </a:solidFill>
                <a:latin typeface="Times New Roman"/>
                <a:cs typeface="Times New Roman"/>
              </a:rPr>
              <a:t>II: </a:t>
            </a:r>
            <a:r>
              <a:rPr lang="en-US" sz="3600" b="1" dirty="0">
                <a:solidFill>
                  <a:prstClr val="black"/>
                </a:solidFill>
                <a:latin typeface="Times New Roman" pitchFamily="18" charset="0"/>
                <a:cs typeface="Times New Roman" pitchFamily="18" charset="0"/>
              </a:rPr>
              <a:t>Myocardial infarction</a:t>
            </a:r>
          </a:p>
        </p:txBody>
      </p:sp>
      <p:sp>
        <p:nvSpPr>
          <p:cNvPr id="6" name="object 3"/>
          <p:cNvSpPr txBox="1"/>
          <p:nvPr/>
        </p:nvSpPr>
        <p:spPr>
          <a:xfrm>
            <a:off x="213619" y="1328966"/>
            <a:ext cx="11867242" cy="5259901"/>
          </a:xfrm>
          <a:prstGeom prst="rect">
            <a:avLst/>
          </a:prstGeom>
        </p:spPr>
        <p:txBody>
          <a:bodyPr vert="horz" wrap="square" lIns="0" tIns="12700" rIns="0" bIns="0" rtlCol="0">
            <a:spAutoFit/>
          </a:bodyPr>
          <a:lstStyle/>
          <a:p>
            <a:pPr marL="356870" marR="6350" indent="-344805" algn="l" rtl="0">
              <a:lnSpc>
                <a:spcPct val="150100"/>
              </a:lnSpc>
              <a:spcBef>
                <a:spcPts val="100"/>
              </a:spcBef>
              <a:buChar char="•"/>
              <a:tabLst>
                <a:tab pos="357505" algn="l"/>
              </a:tabLst>
            </a:pPr>
            <a:r>
              <a:rPr sz="2800" spc="10" dirty="0">
                <a:latin typeface="Times New Roman"/>
                <a:cs typeface="Times New Roman"/>
              </a:rPr>
              <a:t>MI </a:t>
            </a:r>
            <a:r>
              <a:rPr sz="2800" spc="-5" dirty="0">
                <a:latin typeface="Times New Roman"/>
                <a:cs typeface="Times New Roman"/>
              </a:rPr>
              <a:t>refers </a:t>
            </a:r>
            <a:r>
              <a:rPr sz="2800" dirty="0">
                <a:latin typeface="Times New Roman"/>
                <a:cs typeface="Times New Roman"/>
              </a:rPr>
              <a:t>to the </a:t>
            </a:r>
            <a:r>
              <a:rPr sz="2800" spc="-5" dirty="0">
                <a:latin typeface="Times New Roman"/>
                <a:cs typeface="Times New Roman"/>
              </a:rPr>
              <a:t>process </a:t>
            </a:r>
            <a:r>
              <a:rPr sz="2800" spc="10" dirty="0">
                <a:latin typeface="Times New Roman"/>
                <a:cs typeface="Times New Roman"/>
              </a:rPr>
              <a:t>by </a:t>
            </a:r>
            <a:r>
              <a:rPr sz="2800" spc="-5" dirty="0">
                <a:latin typeface="Times New Roman"/>
                <a:cs typeface="Times New Roman"/>
              </a:rPr>
              <a:t>which </a:t>
            </a:r>
            <a:r>
              <a:rPr sz="2800" spc="-10" dirty="0">
                <a:latin typeface="Times New Roman"/>
                <a:cs typeface="Times New Roman"/>
              </a:rPr>
              <a:t>areas </a:t>
            </a:r>
            <a:r>
              <a:rPr sz="2800" dirty="0">
                <a:latin typeface="Times New Roman"/>
                <a:cs typeface="Times New Roman"/>
              </a:rPr>
              <a:t>of </a:t>
            </a:r>
            <a:r>
              <a:rPr sz="2800" spc="-5" dirty="0">
                <a:latin typeface="Times New Roman"/>
                <a:cs typeface="Times New Roman"/>
              </a:rPr>
              <a:t>myocardial cells </a:t>
            </a:r>
            <a:r>
              <a:rPr sz="2800" spc="5" dirty="0">
                <a:latin typeface="Times New Roman"/>
                <a:cs typeface="Times New Roman"/>
              </a:rPr>
              <a:t>in  </a:t>
            </a:r>
            <a:r>
              <a:rPr sz="2800" dirty="0">
                <a:latin typeface="Times New Roman"/>
                <a:cs typeface="Times New Roman"/>
              </a:rPr>
              <a:t>the </a:t>
            </a:r>
            <a:r>
              <a:rPr sz="2800" spc="-5" dirty="0">
                <a:latin typeface="Times New Roman"/>
                <a:cs typeface="Times New Roman"/>
              </a:rPr>
              <a:t>heart are </a:t>
            </a:r>
            <a:r>
              <a:rPr sz="2800" b="1" spc="-5" dirty="0">
                <a:latin typeface="Times New Roman"/>
                <a:cs typeface="Times New Roman"/>
              </a:rPr>
              <a:t>permanently</a:t>
            </a:r>
            <a:r>
              <a:rPr sz="2800" b="1" spc="10" dirty="0">
                <a:latin typeface="Times New Roman"/>
                <a:cs typeface="Times New Roman"/>
              </a:rPr>
              <a:t> </a:t>
            </a:r>
            <a:r>
              <a:rPr sz="2800" b="1" spc="-10" dirty="0">
                <a:latin typeface="Times New Roman"/>
                <a:cs typeface="Times New Roman"/>
              </a:rPr>
              <a:t>destroyed.</a:t>
            </a:r>
            <a:endParaRPr sz="2800" b="1" dirty="0">
              <a:latin typeface="Times New Roman"/>
              <a:cs typeface="Times New Roman"/>
            </a:endParaRPr>
          </a:p>
          <a:p>
            <a:pPr marL="356870" marR="8255" indent="-344805" algn="l" rtl="0">
              <a:lnSpc>
                <a:spcPct val="150100"/>
              </a:lnSpc>
              <a:spcBef>
                <a:spcPts val="575"/>
              </a:spcBef>
              <a:buChar char="•"/>
              <a:tabLst>
                <a:tab pos="357505" algn="l"/>
              </a:tabLst>
            </a:pPr>
            <a:r>
              <a:rPr sz="2800" spc="10" dirty="0">
                <a:latin typeface="Times New Roman"/>
                <a:cs typeface="Times New Roman"/>
              </a:rPr>
              <a:t>MI </a:t>
            </a:r>
            <a:r>
              <a:rPr sz="2800" dirty="0">
                <a:latin typeface="Times New Roman"/>
                <a:cs typeface="Times New Roman"/>
              </a:rPr>
              <a:t>is usually </a:t>
            </a:r>
            <a:r>
              <a:rPr sz="2800" spc="-10" dirty="0">
                <a:latin typeface="Times New Roman"/>
                <a:cs typeface="Times New Roman"/>
              </a:rPr>
              <a:t>caused </a:t>
            </a:r>
            <a:r>
              <a:rPr sz="2800" spc="10" dirty="0">
                <a:latin typeface="Times New Roman"/>
                <a:cs typeface="Times New Roman"/>
              </a:rPr>
              <a:t>by </a:t>
            </a:r>
            <a:r>
              <a:rPr sz="2800" spc="-5" dirty="0">
                <a:latin typeface="Times New Roman"/>
                <a:cs typeface="Times New Roman"/>
              </a:rPr>
              <a:t>reduced </a:t>
            </a:r>
            <a:r>
              <a:rPr sz="2800" dirty="0">
                <a:latin typeface="Times New Roman"/>
                <a:cs typeface="Times New Roman"/>
              </a:rPr>
              <a:t>blood flow </a:t>
            </a:r>
            <a:r>
              <a:rPr sz="2800" spc="10" dirty="0">
                <a:latin typeface="Times New Roman"/>
                <a:cs typeface="Times New Roman"/>
              </a:rPr>
              <a:t>in </a:t>
            </a:r>
            <a:r>
              <a:rPr sz="2800" dirty="0">
                <a:latin typeface="Times New Roman"/>
                <a:cs typeface="Times New Roman"/>
              </a:rPr>
              <a:t>a coronary  artery </a:t>
            </a:r>
            <a:r>
              <a:rPr sz="2800" spc="-5" dirty="0">
                <a:latin typeface="Times New Roman"/>
                <a:cs typeface="Times New Roman"/>
              </a:rPr>
              <a:t>due </a:t>
            </a:r>
            <a:r>
              <a:rPr sz="2800" dirty="0">
                <a:latin typeface="Times New Roman"/>
                <a:cs typeface="Times New Roman"/>
              </a:rPr>
              <a:t>to </a:t>
            </a:r>
            <a:r>
              <a:rPr sz="2800" b="1" spc="-5" dirty="0">
                <a:latin typeface="Times New Roman"/>
                <a:cs typeface="Times New Roman"/>
              </a:rPr>
              <a:t>atherosclerosis</a:t>
            </a:r>
            <a:r>
              <a:rPr sz="2800" spc="-5" dirty="0">
                <a:latin typeface="Times New Roman"/>
                <a:cs typeface="Times New Roman"/>
              </a:rPr>
              <a:t> and </a:t>
            </a:r>
            <a:r>
              <a:rPr lang="ar-IQ" sz="2800" spc="-5" dirty="0">
                <a:latin typeface="Times New Roman"/>
                <a:cs typeface="Times New Roman"/>
              </a:rPr>
              <a:t> </a:t>
            </a:r>
            <a:r>
              <a:rPr sz="2800" b="1" spc="-5" dirty="0">
                <a:latin typeface="Times New Roman"/>
                <a:cs typeface="Times New Roman"/>
              </a:rPr>
              <a:t>occlusion of </a:t>
            </a:r>
            <a:r>
              <a:rPr sz="2800" b="1" spc="-10" dirty="0">
                <a:latin typeface="Times New Roman"/>
                <a:cs typeface="Times New Roman"/>
              </a:rPr>
              <a:t>an </a:t>
            </a:r>
            <a:r>
              <a:rPr sz="2800" b="1" dirty="0">
                <a:latin typeface="Times New Roman"/>
                <a:cs typeface="Times New Roman"/>
              </a:rPr>
              <a:t>artery </a:t>
            </a:r>
            <a:r>
              <a:rPr sz="2800" spc="20" dirty="0">
                <a:latin typeface="Times New Roman"/>
                <a:cs typeface="Times New Roman"/>
              </a:rPr>
              <a:t>by </a:t>
            </a:r>
            <a:r>
              <a:rPr sz="2800" spc="-15" dirty="0">
                <a:latin typeface="Times New Roman"/>
                <a:cs typeface="Times New Roman"/>
              </a:rPr>
              <a:t>an  </a:t>
            </a:r>
            <a:r>
              <a:rPr sz="2800" b="1" spc="-5" dirty="0">
                <a:latin typeface="Times New Roman"/>
                <a:cs typeface="Times New Roman"/>
              </a:rPr>
              <a:t>embolus</a:t>
            </a:r>
            <a:r>
              <a:rPr sz="2800" spc="-5" dirty="0">
                <a:latin typeface="Times New Roman"/>
                <a:cs typeface="Times New Roman"/>
              </a:rPr>
              <a:t> or</a:t>
            </a:r>
            <a:r>
              <a:rPr lang="ar-IQ" sz="2800" spc="-5" dirty="0">
                <a:latin typeface="Times New Roman"/>
                <a:cs typeface="Times New Roman"/>
              </a:rPr>
              <a:t> </a:t>
            </a:r>
            <a:r>
              <a:rPr sz="2800" spc="-5" dirty="0">
                <a:latin typeface="Times New Roman"/>
                <a:cs typeface="Times New Roman"/>
              </a:rPr>
              <a:t> </a:t>
            </a:r>
            <a:r>
              <a:rPr sz="2800" b="1" dirty="0">
                <a:latin typeface="Times New Roman"/>
                <a:cs typeface="Times New Roman"/>
              </a:rPr>
              <a:t>thrombus</a:t>
            </a:r>
            <a:r>
              <a:rPr sz="2800" dirty="0">
                <a:latin typeface="Times New Roman"/>
                <a:cs typeface="Times New Roman"/>
              </a:rPr>
              <a:t>.</a:t>
            </a:r>
          </a:p>
          <a:p>
            <a:pPr marL="356870" marR="5080" indent="-344805" algn="l" rtl="0">
              <a:lnSpc>
                <a:spcPct val="150100"/>
              </a:lnSpc>
              <a:spcBef>
                <a:spcPts val="575"/>
              </a:spcBef>
              <a:buChar char="•"/>
              <a:tabLst>
                <a:tab pos="357505" algn="l"/>
              </a:tabLst>
            </a:pPr>
            <a:r>
              <a:rPr sz="2800" spc="-5" dirty="0">
                <a:latin typeface="Times New Roman"/>
                <a:cs typeface="Times New Roman"/>
              </a:rPr>
              <a:t>Other </a:t>
            </a:r>
            <a:r>
              <a:rPr sz="2800" spc="-10" dirty="0">
                <a:latin typeface="Times New Roman"/>
                <a:cs typeface="Times New Roman"/>
              </a:rPr>
              <a:t>causes </a:t>
            </a:r>
            <a:r>
              <a:rPr sz="2800" spc="10" dirty="0">
                <a:latin typeface="Times New Roman"/>
                <a:cs typeface="Times New Roman"/>
              </a:rPr>
              <a:t>of </a:t>
            </a:r>
            <a:r>
              <a:rPr sz="2800" spc="-5" dirty="0">
                <a:latin typeface="Times New Roman"/>
                <a:cs typeface="Times New Roman"/>
              </a:rPr>
              <a:t>an </a:t>
            </a:r>
            <a:r>
              <a:rPr sz="2800" spc="10" dirty="0">
                <a:latin typeface="Times New Roman"/>
                <a:cs typeface="Times New Roman"/>
              </a:rPr>
              <a:t>MI </a:t>
            </a:r>
            <a:r>
              <a:rPr sz="2800" dirty="0">
                <a:latin typeface="Times New Roman"/>
                <a:cs typeface="Times New Roman"/>
              </a:rPr>
              <a:t>include </a:t>
            </a:r>
            <a:r>
              <a:rPr sz="2800" b="1" spc="-5" dirty="0">
                <a:latin typeface="Times New Roman"/>
                <a:cs typeface="Times New Roman"/>
              </a:rPr>
              <a:t>vasospasm</a:t>
            </a:r>
            <a:r>
              <a:rPr sz="2800" spc="-5" dirty="0">
                <a:latin typeface="Times New Roman"/>
                <a:cs typeface="Times New Roman"/>
              </a:rPr>
              <a:t> (sudden constriction  </a:t>
            </a:r>
            <a:r>
              <a:rPr sz="2800" dirty="0">
                <a:latin typeface="Times New Roman"/>
                <a:cs typeface="Times New Roman"/>
              </a:rPr>
              <a:t>or </a:t>
            </a:r>
            <a:r>
              <a:rPr sz="2800" spc="-5" dirty="0">
                <a:latin typeface="Times New Roman"/>
                <a:cs typeface="Times New Roman"/>
              </a:rPr>
              <a:t>narrowing) </a:t>
            </a:r>
            <a:r>
              <a:rPr sz="2800" dirty="0">
                <a:latin typeface="Times New Roman"/>
                <a:cs typeface="Times New Roman"/>
              </a:rPr>
              <a:t>of a </a:t>
            </a:r>
            <a:r>
              <a:rPr sz="2800" spc="5" dirty="0">
                <a:latin typeface="Times New Roman"/>
                <a:cs typeface="Times New Roman"/>
              </a:rPr>
              <a:t>coronary </a:t>
            </a:r>
            <a:r>
              <a:rPr sz="2800" spc="-5" dirty="0">
                <a:latin typeface="Times New Roman"/>
                <a:cs typeface="Times New Roman"/>
              </a:rPr>
              <a:t>artery; </a:t>
            </a:r>
            <a:r>
              <a:rPr sz="2800" b="1" spc="-5" dirty="0">
                <a:latin typeface="Times New Roman"/>
                <a:cs typeface="Times New Roman"/>
              </a:rPr>
              <a:t>decreased oxygen </a:t>
            </a:r>
            <a:r>
              <a:rPr sz="2800" b="1" spc="5" dirty="0">
                <a:latin typeface="Times New Roman"/>
                <a:cs typeface="Times New Roman"/>
              </a:rPr>
              <a:t>supply  </a:t>
            </a:r>
            <a:r>
              <a:rPr sz="2800" spc="-10" dirty="0">
                <a:latin typeface="Times New Roman"/>
                <a:cs typeface="Times New Roman"/>
              </a:rPr>
              <a:t>(</a:t>
            </a:r>
            <a:r>
              <a:rPr sz="2800" spc="-10" dirty="0" err="1">
                <a:latin typeface="Times New Roman"/>
                <a:cs typeface="Times New Roman"/>
              </a:rPr>
              <a:t>eg</a:t>
            </a:r>
            <a:r>
              <a:rPr sz="2800" spc="-10" dirty="0">
                <a:latin typeface="Times New Roman"/>
                <a:cs typeface="Times New Roman"/>
              </a:rPr>
              <a:t>, </a:t>
            </a:r>
            <a:r>
              <a:rPr sz="2800" spc="-5" dirty="0">
                <a:latin typeface="Times New Roman"/>
                <a:cs typeface="Times New Roman"/>
              </a:rPr>
              <a:t>from acute </a:t>
            </a:r>
            <a:r>
              <a:rPr sz="2800" dirty="0">
                <a:latin typeface="Times New Roman"/>
                <a:cs typeface="Times New Roman"/>
              </a:rPr>
              <a:t>blood </a:t>
            </a:r>
            <a:r>
              <a:rPr sz="2800" spc="-5" dirty="0">
                <a:latin typeface="Times New Roman"/>
                <a:cs typeface="Times New Roman"/>
              </a:rPr>
              <a:t>loss, anemia, </a:t>
            </a:r>
            <a:r>
              <a:rPr sz="2800" dirty="0">
                <a:latin typeface="Times New Roman"/>
                <a:cs typeface="Times New Roman"/>
              </a:rPr>
              <a:t>or </a:t>
            </a:r>
            <a:r>
              <a:rPr sz="2800" spc="-5" dirty="0">
                <a:latin typeface="Times New Roman"/>
                <a:cs typeface="Times New Roman"/>
              </a:rPr>
              <a:t>low blood pressure);  and </a:t>
            </a:r>
            <a:r>
              <a:rPr sz="2800" b="1" spc="-5" dirty="0">
                <a:latin typeface="Times New Roman"/>
                <a:cs typeface="Times New Roman"/>
              </a:rPr>
              <a:t>increased demand </a:t>
            </a:r>
            <a:r>
              <a:rPr sz="2800" b="1" dirty="0">
                <a:latin typeface="Times New Roman"/>
                <a:cs typeface="Times New Roman"/>
              </a:rPr>
              <a:t>for </a:t>
            </a:r>
            <a:r>
              <a:rPr sz="2800" b="1" spc="-10" dirty="0">
                <a:latin typeface="Times New Roman"/>
                <a:cs typeface="Times New Roman"/>
              </a:rPr>
              <a:t>oxygen</a:t>
            </a:r>
            <a:r>
              <a:rPr sz="2800" spc="-10" dirty="0">
                <a:latin typeface="Times New Roman"/>
                <a:cs typeface="Times New Roman"/>
              </a:rPr>
              <a:t> (</a:t>
            </a:r>
            <a:r>
              <a:rPr sz="2800" spc="-10" dirty="0" err="1">
                <a:latin typeface="Times New Roman"/>
                <a:cs typeface="Times New Roman"/>
              </a:rPr>
              <a:t>eg</a:t>
            </a:r>
            <a:r>
              <a:rPr sz="2800" spc="-10" dirty="0">
                <a:latin typeface="Times New Roman"/>
                <a:cs typeface="Times New Roman"/>
              </a:rPr>
              <a:t>, </a:t>
            </a:r>
            <a:r>
              <a:rPr sz="2800" spc="-5" dirty="0">
                <a:latin typeface="Times New Roman"/>
                <a:cs typeface="Times New Roman"/>
              </a:rPr>
              <a:t>from </a:t>
            </a:r>
            <a:r>
              <a:rPr sz="2800" dirty="0">
                <a:latin typeface="Times New Roman"/>
                <a:cs typeface="Times New Roman"/>
              </a:rPr>
              <a:t>a rapid </a:t>
            </a:r>
            <a:r>
              <a:rPr sz="2800" spc="-10" dirty="0">
                <a:latin typeface="Times New Roman"/>
                <a:cs typeface="Times New Roman"/>
              </a:rPr>
              <a:t>heart </a:t>
            </a:r>
            <a:r>
              <a:rPr sz="2800" spc="-5" dirty="0">
                <a:latin typeface="Times New Roman"/>
                <a:cs typeface="Times New Roman"/>
              </a:rPr>
              <a:t>rate,  thyrotoxicosis, </a:t>
            </a:r>
            <a:r>
              <a:rPr sz="2800" dirty="0">
                <a:latin typeface="Times New Roman"/>
                <a:cs typeface="Times New Roman"/>
              </a:rPr>
              <a:t>or </a:t>
            </a:r>
            <a:r>
              <a:rPr sz="2800" spc="-5" dirty="0">
                <a:latin typeface="Times New Roman"/>
                <a:cs typeface="Times New Roman"/>
              </a:rPr>
              <a:t>ingestion </a:t>
            </a:r>
            <a:r>
              <a:rPr sz="2800" dirty="0">
                <a:latin typeface="Times New Roman"/>
                <a:cs typeface="Times New Roman"/>
              </a:rPr>
              <a:t>of</a:t>
            </a:r>
            <a:r>
              <a:rPr sz="2800" spc="40" dirty="0">
                <a:latin typeface="Times New Roman"/>
                <a:cs typeface="Times New Roman"/>
              </a:rPr>
              <a:t> </a:t>
            </a:r>
            <a:r>
              <a:rPr sz="2800" spc="-5" dirty="0">
                <a:latin typeface="Times New Roman"/>
                <a:cs typeface="Times New Roman"/>
              </a:rPr>
              <a:t>cocaine</a:t>
            </a:r>
            <a:r>
              <a:rPr lang="en-US" sz="2800" spc="-5" dirty="0">
                <a:latin typeface="Times New Roman"/>
                <a:cs typeface="Times New Roman"/>
              </a:rPr>
              <a:t>)</a:t>
            </a:r>
            <a:r>
              <a:rPr sz="2800" spc="-5" dirty="0">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4047596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119336" y="825680"/>
            <a:ext cx="11953328" cy="6093976"/>
          </a:xfrm>
          <a:prstGeom prst="rect">
            <a:avLst/>
          </a:prstGeom>
        </p:spPr>
        <p:txBody>
          <a:bodyPr wrap="square">
            <a:spAutoFit/>
          </a:bodyPr>
          <a:lstStyle/>
          <a:p>
            <a:pPr algn="l" rtl="0"/>
            <a:r>
              <a:rPr lang="en-US" sz="2600" b="1" dirty="0">
                <a:cs typeface="+mj-cs"/>
              </a:rPr>
              <a:t>1. CARDIOVASCULAR</a:t>
            </a:r>
          </a:p>
          <a:p>
            <a:pPr algn="l" rtl="0"/>
            <a:r>
              <a:rPr lang="en-US" sz="2600" dirty="0">
                <a:cs typeface="+mj-cs"/>
              </a:rPr>
              <a:t>• Chest pain : chest pain occurs suddenly, severe immobilizing chest pain</a:t>
            </a:r>
          </a:p>
          <a:p>
            <a:pPr algn="l" rtl="0"/>
            <a:r>
              <a:rPr lang="en-US" sz="2600" dirty="0">
                <a:cs typeface="+mj-cs"/>
              </a:rPr>
              <a:t>that not relieved by rest ,position change, and medications.</a:t>
            </a:r>
          </a:p>
          <a:p>
            <a:pPr algn="l" rtl="0"/>
            <a:r>
              <a:rPr lang="en-US" sz="2600" dirty="0">
                <a:cs typeface="+mj-cs"/>
              </a:rPr>
              <a:t>• Increased jugular venous distention</a:t>
            </a:r>
          </a:p>
          <a:p>
            <a:pPr algn="l" rtl="0"/>
            <a:r>
              <a:rPr lang="en-US" sz="2600" dirty="0">
                <a:cs typeface="+mj-cs"/>
              </a:rPr>
              <a:t>• BP may be elevated because of sympathetic stimulation or decreased BP</a:t>
            </a:r>
          </a:p>
          <a:p>
            <a:pPr algn="l" rtl="0"/>
            <a:r>
              <a:rPr lang="en-US" sz="2600" dirty="0">
                <a:cs typeface="+mj-cs"/>
              </a:rPr>
              <a:t>because of decreased contractility, development if </a:t>
            </a:r>
            <a:r>
              <a:rPr lang="en-US" sz="2600" dirty="0" smtClean="0">
                <a:cs typeface="+mj-cs"/>
              </a:rPr>
              <a:t>cardiogenic </a:t>
            </a:r>
            <a:r>
              <a:rPr lang="en-US" sz="2600" dirty="0">
                <a:cs typeface="+mj-cs"/>
              </a:rPr>
              <a:t>shock</a:t>
            </a:r>
          </a:p>
          <a:p>
            <a:pPr algn="l" rtl="0"/>
            <a:r>
              <a:rPr lang="en-US" sz="2600" dirty="0">
                <a:cs typeface="+mj-cs"/>
              </a:rPr>
              <a:t>• Decrease pulse rate</a:t>
            </a:r>
          </a:p>
          <a:p>
            <a:pPr algn="l" rtl="0"/>
            <a:r>
              <a:rPr lang="en-US" sz="2600" dirty="0">
                <a:cs typeface="+mj-cs"/>
              </a:rPr>
              <a:t>• ST- segment and T-wave changes, ECG may show tachycardia,</a:t>
            </a:r>
          </a:p>
          <a:p>
            <a:pPr algn="l" rtl="0"/>
            <a:r>
              <a:rPr lang="en-US" sz="2600" dirty="0">
                <a:cs typeface="+mj-cs"/>
              </a:rPr>
              <a:t>bradycardia, or dysrhythmias.</a:t>
            </a:r>
            <a:endParaRPr lang="ar-IQ" sz="2600" dirty="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ea typeface="+mn-ea"/>
                <a:cs typeface="+mn-cs"/>
              </a:rPr>
              <a:t>2. Respiratory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Shortness of breath (SOB)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Dyspnea, tachypnea, and crackles if MI has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caused pulmonary congestion.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Pulmonary edema</a:t>
            </a:r>
          </a:p>
          <a:p>
            <a:pPr algn="l" rtl="0"/>
            <a:endParaRPr lang="en-US" sz="2600" dirty="0">
              <a:cs typeface="+mj-cs"/>
            </a:endParaRPr>
          </a:p>
        </p:txBody>
      </p:sp>
      <p:sp>
        <p:nvSpPr>
          <p:cNvPr id="9" name="مستطيل 8"/>
          <p:cNvSpPr/>
          <p:nvPr/>
        </p:nvSpPr>
        <p:spPr>
          <a:xfrm>
            <a:off x="119336" y="76843"/>
            <a:ext cx="12072664" cy="646331"/>
          </a:xfrm>
          <a:prstGeom prst="rect">
            <a:avLst/>
          </a:prstGeom>
          <a:ln>
            <a:solidFill>
              <a:schemeClr val="accent1"/>
            </a:solidFill>
          </a:ln>
        </p:spPr>
        <p:txBody>
          <a:bodyPr wrap="square">
            <a:spAutoFit/>
          </a:bodyPr>
          <a:lstStyle/>
          <a:p>
            <a:pPr lvl="0" algn="ctr"/>
            <a:r>
              <a:rPr lang="en-US" sz="3600" b="1" dirty="0">
                <a:solidFill>
                  <a:srgbClr val="C00000"/>
                </a:solidFill>
                <a:cs typeface="+mj-cs"/>
              </a:rPr>
              <a:t>Clinical manifestations of MI</a:t>
            </a:r>
          </a:p>
        </p:txBody>
      </p:sp>
    </p:spTree>
    <p:extLst>
      <p:ext uri="{BB962C8B-B14F-4D97-AF65-F5344CB8AC3E}">
        <p14:creationId xmlns:p14="http://schemas.microsoft.com/office/powerpoint/2010/main" val="7816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9336" y="723174"/>
            <a:ext cx="11953328" cy="5693866"/>
          </a:xfrm>
          <a:prstGeom prst="rect">
            <a:avLst/>
          </a:prstGeom>
        </p:spPr>
        <p:txBody>
          <a:bodyPr wrap="square">
            <a:spAutoFit/>
          </a:bodyPr>
          <a:lstStyle/>
          <a:p>
            <a:pPr algn="l" rtl="0"/>
            <a:r>
              <a:rPr lang="en-US" sz="2800" b="1" dirty="0">
                <a:cs typeface="+mj-cs"/>
              </a:rPr>
              <a:t>3. Gastrointestinal or GIT</a:t>
            </a:r>
          </a:p>
          <a:p>
            <a:pPr algn="l" rtl="0"/>
            <a:r>
              <a:rPr lang="en-US" sz="2800" dirty="0">
                <a:cs typeface="+mj-cs"/>
              </a:rPr>
              <a:t>• Nausea and vomiting.</a:t>
            </a:r>
            <a:endParaRPr lang="ar-IQ" sz="2800" dirty="0">
              <a:cs typeface="+mj-cs"/>
            </a:endParaRPr>
          </a:p>
          <a:p>
            <a:pPr algn="l" rtl="0"/>
            <a:r>
              <a:rPr lang="en-US" sz="2800" dirty="0">
                <a:cs typeface="+mj-cs"/>
              </a:rPr>
              <a:t>4. </a:t>
            </a:r>
            <a:r>
              <a:rPr lang="en-US" sz="2800" b="1" dirty="0">
                <a:cs typeface="+mj-cs"/>
              </a:rPr>
              <a:t>Genitourinary</a:t>
            </a:r>
          </a:p>
          <a:p>
            <a:pPr algn="l" rtl="0"/>
            <a:r>
              <a:rPr lang="en-US" sz="2800" dirty="0"/>
              <a:t>• </a:t>
            </a:r>
            <a:r>
              <a:rPr lang="en-US" sz="2800" dirty="0">
                <a:cs typeface="+mj-cs"/>
              </a:rPr>
              <a:t>Decreased urinary output may indicate</a:t>
            </a:r>
          </a:p>
          <a:p>
            <a:pPr algn="l" rtl="0"/>
            <a:r>
              <a:rPr lang="en-US" sz="2800" dirty="0">
                <a:cs typeface="+mj-cs"/>
              </a:rPr>
              <a:t>cariogenic Shock.</a:t>
            </a:r>
            <a:endParaRPr lang="ar-IQ" sz="2800" dirty="0">
              <a:cs typeface="+mj-cs"/>
            </a:endParaRPr>
          </a:p>
          <a:p>
            <a:pPr algn="l" rtl="0"/>
            <a:r>
              <a:rPr lang="en-US" sz="2800" b="1" dirty="0">
                <a:cs typeface="+mj-cs"/>
              </a:rPr>
              <a:t>5. Skin</a:t>
            </a:r>
          </a:p>
          <a:p>
            <a:pPr algn="l" rtl="0"/>
            <a:r>
              <a:rPr lang="en-US" sz="2800" dirty="0">
                <a:cs typeface="+mj-cs"/>
              </a:rPr>
              <a:t>• Cool , clammy, diaphoretic, and pale</a:t>
            </a:r>
          </a:p>
          <a:p>
            <a:pPr algn="l" rtl="0"/>
            <a:r>
              <a:rPr lang="en-US" sz="2800" dirty="0">
                <a:cs typeface="+mj-cs"/>
              </a:rPr>
              <a:t>appearance on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6. Neurologic symptoms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Anxiety,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restlessness,and</a:t>
            </a:r>
            <a:r>
              <a:rPr kumimoji="0" lang="en-US" sz="2800" b="0" i="0" u="none" strike="noStrike" kern="1200" cap="none" spc="0" normalizeH="0" baseline="0" noProof="0" dirty="0">
                <a:ln>
                  <a:noFill/>
                </a:ln>
                <a:solidFill>
                  <a:prstClr val="black"/>
                </a:solidFill>
                <a:effectLst/>
                <a:uLnTx/>
                <a:uFillTx/>
                <a:latin typeface="Calibri"/>
                <a:ea typeface="+mn-ea"/>
                <a:cs typeface="+mn-cs"/>
              </a:rPr>
              <a:t> light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headness</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7. Psychological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Fear with feeling of impending doom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patient may deny that anything is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worng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lang="en-US" sz="2800" dirty="0">
              <a:cs typeface="+mj-cs"/>
            </a:endParaRPr>
          </a:p>
        </p:txBody>
      </p:sp>
      <p:sp>
        <p:nvSpPr>
          <p:cNvPr id="2" name="مستطيل 1">
            <a:extLst>
              <a:ext uri="{FF2B5EF4-FFF2-40B4-BE49-F238E27FC236}">
                <a16:creationId xmlns:a16="http://schemas.microsoft.com/office/drawing/2014/main" xmlns="" id="{326F983B-4666-959F-988E-C2305328F936}"/>
              </a:ext>
            </a:extLst>
          </p:cNvPr>
          <p:cNvSpPr/>
          <p:nvPr/>
        </p:nvSpPr>
        <p:spPr>
          <a:xfrm>
            <a:off x="119336" y="76843"/>
            <a:ext cx="12072664" cy="646331"/>
          </a:xfrm>
          <a:prstGeom prst="rect">
            <a:avLst/>
          </a:prstGeom>
          <a:ln>
            <a:solidFill>
              <a:schemeClr val="accent1"/>
            </a:solidFill>
          </a:ln>
        </p:spPr>
        <p:txBody>
          <a:bodyPr wrap="square">
            <a:spAutoFit/>
          </a:bodyPr>
          <a:lstStyle/>
          <a:p>
            <a:pPr lvl="0" algn="ctr"/>
            <a:r>
              <a:rPr lang="en-US" sz="3600" b="1" dirty="0">
                <a:solidFill>
                  <a:srgbClr val="C00000"/>
                </a:solidFill>
                <a:cs typeface="+mj-cs"/>
              </a:rPr>
              <a:t>Cont..</a:t>
            </a:r>
          </a:p>
        </p:txBody>
      </p:sp>
    </p:spTree>
    <p:extLst>
      <p:ext uri="{BB962C8B-B14F-4D97-AF65-F5344CB8AC3E}">
        <p14:creationId xmlns:p14="http://schemas.microsoft.com/office/powerpoint/2010/main" val="389197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55340" y="13967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ECG Changes in</a:t>
            </a:r>
            <a:r>
              <a:rPr lang="en-US" sz="4000" spc="-35" dirty="0">
                <a:solidFill>
                  <a:srgbClr val="C00000"/>
                </a:solidFill>
                <a:latin typeface="Times New Roman"/>
                <a:cs typeface="Times New Roman"/>
              </a:rPr>
              <a:t> </a:t>
            </a:r>
            <a:r>
              <a:rPr lang="en-US" sz="4000" spc="-5" dirty="0">
                <a:solidFill>
                  <a:srgbClr val="C00000"/>
                </a:solidFill>
                <a:latin typeface="Times New Roman"/>
                <a:cs typeface="Times New Roman"/>
              </a:rPr>
              <a:t>MI</a:t>
            </a:r>
            <a:endParaRPr lang="en-US" sz="4000" dirty="0">
              <a:latin typeface="Times New Roman"/>
              <a:cs typeface="Times New Roman"/>
            </a:endParaRPr>
          </a:p>
        </p:txBody>
      </p:sp>
      <p:sp>
        <p:nvSpPr>
          <p:cNvPr id="6" name="object 3"/>
          <p:cNvSpPr txBox="1"/>
          <p:nvPr/>
        </p:nvSpPr>
        <p:spPr>
          <a:xfrm>
            <a:off x="155340" y="764704"/>
            <a:ext cx="11881320" cy="2500685"/>
          </a:xfrm>
          <a:prstGeom prst="rect">
            <a:avLst/>
          </a:prstGeom>
        </p:spPr>
        <p:txBody>
          <a:bodyPr vert="horz" wrap="square" lIns="0" tIns="12700" rIns="0" bIns="0" rtlCol="0">
            <a:spAutoFit/>
          </a:bodyPr>
          <a:lstStyle/>
          <a:p>
            <a:pPr marL="356870" marR="10160" indent="-344805" algn="l" rtl="0">
              <a:spcBef>
                <a:spcPts val="100"/>
              </a:spcBef>
              <a:buChar char="•"/>
              <a:tabLst>
                <a:tab pos="357505" algn="l"/>
              </a:tabLst>
            </a:pPr>
            <a:r>
              <a:rPr sz="2800" spc="-10" dirty="0">
                <a:latin typeface="Times New Roman"/>
                <a:cs typeface="Times New Roman"/>
              </a:rPr>
              <a:t>Effects </a:t>
            </a:r>
            <a:r>
              <a:rPr sz="2800" dirty="0">
                <a:latin typeface="Times New Roman"/>
                <a:cs typeface="Times New Roman"/>
              </a:rPr>
              <a:t>of </a:t>
            </a:r>
            <a:r>
              <a:rPr sz="2800" b="1" spc="-5" dirty="0">
                <a:latin typeface="Times New Roman"/>
                <a:cs typeface="Times New Roman"/>
              </a:rPr>
              <a:t>ischemia</a:t>
            </a:r>
            <a:r>
              <a:rPr sz="2800" spc="-5" dirty="0">
                <a:latin typeface="Times New Roman"/>
                <a:cs typeface="Times New Roman"/>
              </a:rPr>
              <a:t>, </a:t>
            </a:r>
            <a:r>
              <a:rPr sz="2800" b="1" spc="-10" dirty="0">
                <a:latin typeface="Times New Roman"/>
                <a:cs typeface="Times New Roman"/>
              </a:rPr>
              <a:t>injury</a:t>
            </a:r>
            <a:r>
              <a:rPr sz="2800" spc="-10" dirty="0">
                <a:latin typeface="Times New Roman"/>
                <a:cs typeface="Times New Roman"/>
              </a:rPr>
              <a:t>, </a:t>
            </a:r>
            <a:r>
              <a:rPr sz="2800" spc="-5" dirty="0">
                <a:latin typeface="Times New Roman"/>
                <a:cs typeface="Times New Roman"/>
              </a:rPr>
              <a:t>and </a:t>
            </a:r>
            <a:r>
              <a:rPr sz="2800" b="1" spc="-5" dirty="0">
                <a:latin typeface="Times New Roman"/>
                <a:cs typeface="Times New Roman"/>
              </a:rPr>
              <a:t>infarction</a:t>
            </a:r>
            <a:r>
              <a:rPr sz="2800" spc="-5" dirty="0">
                <a:latin typeface="Times New Roman"/>
                <a:cs typeface="Times New Roman"/>
              </a:rPr>
              <a:t> </a:t>
            </a:r>
            <a:r>
              <a:rPr sz="2800" dirty="0">
                <a:latin typeface="Times New Roman"/>
                <a:cs typeface="Times New Roman"/>
              </a:rPr>
              <a:t>on </a:t>
            </a:r>
            <a:r>
              <a:rPr sz="2800" spc="-10" dirty="0">
                <a:latin typeface="Times New Roman"/>
                <a:cs typeface="Times New Roman"/>
              </a:rPr>
              <a:t>ECG </a:t>
            </a:r>
            <a:r>
              <a:rPr sz="2800" spc="-5" dirty="0">
                <a:latin typeface="Times New Roman"/>
                <a:cs typeface="Times New Roman"/>
              </a:rPr>
              <a:t>recording.  Ischemia causes </a:t>
            </a:r>
            <a:r>
              <a:rPr sz="2800" b="1" u="heavy" dirty="0">
                <a:uFill>
                  <a:solidFill>
                    <a:srgbClr val="000000"/>
                  </a:solidFill>
                </a:uFill>
                <a:latin typeface="Times New Roman"/>
                <a:cs typeface="Times New Roman"/>
              </a:rPr>
              <a:t>inversion of T wave</a:t>
            </a:r>
            <a:r>
              <a:rPr sz="2800" b="1" dirty="0">
                <a:latin typeface="Times New Roman"/>
                <a:cs typeface="Times New Roman"/>
              </a:rPr>
              <a:t> </a:t>
            </a:r>
            <a:r>
              <a:rPr sz="2800" spc="-5" dirty="0">
                <a:latin typeface="Times New Roman"/>
                <a:cs typeface="Times New Roman"/>
              </a:rPr>
              <a:t>because </a:t>
            </a:r>
            <a:r>
              <a:rPr sz="2800" dirty="0">
                <a:latin typeface="Times New Roman"/>
                <a:cs typeface="Times New Roman"/>
              </a:rPr>
              <a:t>of </a:t>
            </a:r>
            <a:r>
              <a:rPr sz="2800" spc="-5" dirty="0">
                <a:latin typeface="Times New Roman"/>
                <a:cs typeface="Times New Roman"/>
              </a:rPr>
              <a:t>altered  repolarization.</a:t>
            </a:r>
            <a:endParaRPr sz="2800" dirty="0">
              <a:latin typeface="Times New Roman"/>
              <a:cs typeface="Times New Roman"/>
            </a:endParaRPr>
          </a:p>
          <a:p>
            <a:pPr marL="356870" indent="-344805" algn="l" rtl="0">
              <a:spcBef>
                <a:spcPts val="2014"/>
              </a:spcBef>
              <a:buChar char="•"/>
              <a:tabLst>
                <a:tab pos="357505" algn="l"/>
              </a:tabLst>
            </a:pPr>
            <a:r>
              <a:rPr sz="2800" spc="-5" dirty="0">
                <a:latin typeface="Times New Roman"/>
                <a:cs typeface="Times New Roman"/>
              </a:rPr>
              <a:t>Cardiac muscle </a:t>
            </a:r>
            <a:r>
              <a:rPr sz="2800" dirty="0">
                <a:latin typeface="Times New Roman"/>
                <a:cs typeface="Times New Roman"/>
              </a:rPr>
              <a:t>injury </a:t>
            </a:r>
            <a:r>
              <a:rPr sz="2800" spc="-5" dirty="0">
                <a:latin typeface="Times New Roman"/>
                <a:cs typeface="Times New Roman"/>
              </a:rPr>
              <a:t>causes </a:t>
            </a:r>
            <a:r>
              <a:rPr sz="2800" b="1" u="heavy" spc="-5" dirty="0">
                <a:uFill>
                  <a:solidFill>
                    <a:srgbClr val="000000"/>
                  </a:solidFill>
                </a:uFill>
                <a:latin typeface="Times New Roman"/>
                <a:cs typeface="Times New Roman"/>
              </a:rPr>
              <a:t>elevation of the </a:t>
            </a:r>
            <a:r>
              <a:rPr sz="2800" b="1" u="heavy" dirty="0">
                <a:uFill>
                  <a:solidFill>
                    <a:srgbClr val="000000"/>
                  </a:solidFill>
                </a:uFill>
                <a:latin typeface="Times New Roman"/>
                <a:cs typeface="Times New Roman"/>
              </a:rPr>
              <a:t>ST</a:t>
            </a:r>
            <a:r>
              <a:rPr sz="2800" b="1" u="heavy" spc="-25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segment</a:t>
            </a:r>
            <a:endParaRPr sz="2800" dirty="0">
              <a:latin typeface="Times New Roman"/>
              <a:cs typeface="Times New Roman"/>
            </a:endParaRPr>
          </a:p>
          <a:p>
            <a:pPr marL="356870" marR="5080" indent="-344805" algn="l" rtl="0">
              <a:spcBef>
                <a:spcPts val="580"/>
              </a:spcBef>
              <a:buFont typeface="Times New Roman"/>
              <a:buChar char="•"/>
              <a:tabLst>
                <a:tab pos="357505" algn="l"/>
              </a:tabLst>
            </a:pPr>
            <a:r>
              <a:rPr sz="2800" b="1" u="sng" dirty="0">
                <a:uFill>
                  <a:solidFill>
                    <a:srgbClr val="000000"/>
                  </a:solidFill>
                </a:uFill>
                <a:latin typeface="Times New Roman"/>
                <a:cs typeface="Times New Roman"/>
              </a:rPr>
              <a:t>Q </a:t>
            </a:r>
            <a:r>
              <a:rPr lang="en-US" sz="2800" b="1" u="sng"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waves </a:t>
            </a:r>
            <a:r>
              <a:rPr sz="2800" b="1" u="sng" spc="-10" dirty="0">
                <a:uFill>
                  <a:solidFill>
                    <a:srgbClr val="000000"/>
                  </a:solidFill>
                </a:uFill>
                <a:latin typeface="Times New Roman"/>
                <a:cs typeface="Times New Roman"/>
              </a:rPr>
              <a:t>develop</a:t>
            </a:r>
            <a:r>
              <a:rPr sz="2800" b="1" u="sng" spc="-10" dirty="0">
                <a:latin typeface="Times New Roman"/>
                <a:cs typeface="Times New Roman"/>
              </a:rPr>
              <a:t> </a:t>
            </a:r>
            <a:r>
              <a:rPr sz="2800" spc="-5" dirty="0">
                <a:latin typeface="Times New Roman"/>
                <a:cs typeface="Times New Roman"/>
              </a:rPr>
              <a:t>because </a:t>
            </a:r>
            <a:r>
              <a:rPr sz="2800" dirty="0">
                <a:latin typeface="Times New Roman"/>
                <a:cs typeface="Times New Roman"/>
              </a:rPr>
              <a:t>of the </a:t>
            </a:r>
            <a:r>
              <a:rPr sz="2800" spc="-5" dirty="0">
                <a:latin typeface="Times New Roman"/>
                <a:cs typeface="Times New Roman"/>
              </a:rPr>
              <a:t>absence </a:t>
            </a:r>
            <a:r>
              <a:rPr sz="2800" dirty="0">
                <a:latin typeface="Times New Roman"/>
                <a:cs typeface="Times New Roman"/>
              </a:rPr>
              <a:t>of  depolarization </a:t>
            </a:r>
            <a:r>
              <a:rPr sz="2800" spc="-5" dirty="0">
                <a:latin typeface="Times New Roman"/>
                <a:cs typeface="Times New Roman"/>
              </a:rPr>
              <a:t>current </a:t>
            </a:r>
            <a:r>
              <a:rPr sz="2800" dirty="0">
                <a:latin typeface="Times New Roman"/>
                <a:cs typeface="Times New Roman"/>
              </a:rPr>
              <a:t>from the </a:t>
            </a:r>
            <a:r>
              <a:rPr sz="2800" spc="-5" dirty="0">
                <a:latin typeface="Times New Roman"/>
                <a:cs typeface="Times New Roman"/>
              </a:rPr>
              <a:t>necrotic </a:t>
            </a:r>
            <a:r>
              <a:rPr sz="2800" dirty="0">
                <a:latin typeface="Times New Roman"/>
                <a:cs typeface="Times New Roman"/>
              </a:rPr>
              <a:t>tissue and opposing  </a:t>
            </a:r>
            <a:r>
              <a:rPr sz="2800" spc="-5" dirty="0">
                <a:latin typeface="Times New Roman"/>
                <a:cs typeface="Times New Roman"/>
              </a:rPr>
              <a:t>currents from other parts of </a:t>
            </a:r>
            <a:r>
              <a:rPr sz="2800" dirty="0">
                <a:latin typeface="Times New Roman"/>
                <a:cs typeface="Times New Roman"/>
              </a:rPr>
              <a:t>the</a:t>
            </a:r>
            <a:r>
              <a:rPr sz="2800" spc="45" dirty="0">
                <a:latin typeface="Times New Roman"/>
                <a:cs typeface="Times New Roman"/>
              </a:rPr>
              <a:t> </a:t>
            </a:r>
            <a:r>
              <a:rPr sz="2800" spc="-5" dirty="0">
                <a:latin typeface="Times New Roman"/>
                <a:cs typeface="Times New Roman"/>
              </a:rPr>
              <a:t>heart.</a:t>
            </a:r>
            <a:endParaRPr sz="2800" dirty="0">
              <a:latin typeface="Times New Roman"/>
              <a:cs typeface="Times New Roman"/>
            </a:endParaRPr>
          </a:p>
        </p:txBody>
      </p:sp>
      <p:sp>
        <p:nvSpPr>
          <p:cNvPr id="7" name="object 2">
            <a:extLst>
              <a:ext uri="{FF2B5EF4-FFF2-40B4-BE49-F238E27FC236}">
                <a16:creationId xmlns:a16="http://schemas.microsoft.com/office/drawing/2014/main" xmlns="" id="{D229FF03-BC33-699B-E4E3-1F22EA7538A4}"/>
              </a:ext>
            </a:extLst>
          </p:cNvPr>
          <p:cNvSpPr/>
          <p:nvPr/>
        </p:nvSpPr>
        <p:spPr>
          <a:xfrm>
            <a:off x="155340" y="3265389"/>
            <a:ext cx="11881320" cy="3452941"/>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05322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55802" y="1049532"/>
            <a:ext cx="11665296" cy="4161460"/>
          </a:xfrm>
          <a:prstGeom prst="rect">
            <a:avLst/>
          </a:prstGeom>
        </p:spPr>
        <p:txBody>
          <a:bodyPr wrap="square">
            <a:spAutoFit/>
          </a:bodyPr>
          <a:lstStyle/>
          <a:p>
            <a:pPr algn="l" rtl="0">
              <a:lnSpc>
                <a:spcPct val="150000"/>
              </a:lnSpc>
            </a:pPr>
            <a:r>
              <a:rPr lang="en-US" sz="3600" dirty="0">
                <a:cs typeface="+mj-cs"/>
              </a:rPr>
              <a:t>• Laboratory tests called “CARDIAC BIOMARKERS” are used to diagnose MI.</a:t>
            </a:r>
          </a:p>
          <a:p>
            <a:pPr algn="l" rtl="0">
              <a:lnSpc>
                <a:spcPct val="150000"/>
              </a:lnSpc>
            </a:pPr>
            <a:r>
              <a:rPr lang="en-US" sz="3600" dirty="0">
                <a:cs typeface="+mj-cs"/>
              </a:rPr>
              <a:t>• </a:t>
            </a:r>
            <a:r>
              <a:rPr lang="en-US" sz="3600" dirty="0" err="1">
                <a:cs typeface="+mj-cs"/>
              </a:rPr>
              <a:t>Creatine</a:t>
            </a:r>
            <a:r>
              <a:rPr lang="en-US" sz="3600" dirty="0">
                <a:cs typeface="+mj-cs"/>
              </a:rPr>
              <a:t> kinase –MB or CK-MB</a:t>
            </a:r>
          </a:p>
          <a:p>
            <a:pPr algn="l" rtl="0">
              <a:lnSpc>
                <a:spcPct val="150000"/>
              </a:lnSpc>
            </a:pPr>
            <a:r>
              <a:rPr lang="en-US" sz="3600" dirty="0">
                <a:cs typeface="+mj-cs"/>
              </a:rPr>
              <a:t>• myoglobin</a:t>
            </a:r>
          </a:p>
          <a:p>
            <a:pPr algn="l" rtl="0">
              <a:lnSpc>
                <a:spcPct val="150000"/>
              </a:lnSpc>
            </a:pPr>
            <a:r>
              <a:rPr lang="en-US" sz="3600" dirty="0">
                <a:cs typeface="+mj-cs"/>
              </a:rPr>
              <a:t>• Troponin T or I</a:t>
            </a:r>
          </a:p>
        </p:txBody>
      </p:sp>
      <p:sp>
        <p:nvSpPr>
          <p:cNvPr id="8" name="مستطيل 7"/>
          <p:cNvSpPr/>
          <p:nvPr/>
        </p:nvSpPr>
        <p:spPr>
          <a:xfrm>
            <a:off x="335360" y="188640"/>
            <a:ext cx="11665296" cy="830997"/>
          </a:xfrm>
          <a:prstGeom prst="rect">
            <a:avLst/>
          </a:prstGeom>
          <a:ln>
            <a:solidFill>
              <a:schemeClr val="accent1"/>
            </a:solidFill>
          </a:ln>
        </p:spPr>
        <p:txBody>
          <a:bodyPr wrap="square">
            <a:spAutoFit/>
          </a:bodyPr>
          <a:lstStyle/>
          <a:p>
            <a:pPr lvl="0" algn="ctr" rtl="0"/>
            <a:r>
              <a:rPr lang="en-US" sz="4800" b="1" dirty="0">
                <a:solidFill>
                  <a:srgbClr val="C00000"/>
                </a:solidFill>
              </a:rPr>
              <a:t>Laboratory tests</a:t>
            </a:r>
          </a:p>
        </p:txBody>
      </p:sp>
    </p:spTree>
    <p:extLst>
      <p:ext uri="{BB962C8B-B14F-4D97-AF65-F5344CB8AC3E}">
        <p14:creationId xmlns:p14="http://schemas.microsoft.com/office/powerpoint/2010/main" val="79109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91344" y="116632"/>
            <a:ext cx="11809312"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10" dirty="0">
                <a:solidFill>
                  <a:srgbClr val="C00000"/>
                </a:solidFill>
                <a:latin typeface="Times New Roman"/>
                <a:cs typeface="Times New Roman"/>
              </a:rPr>
              <a:t>Pharmacologic </a:t>
            </a:r>
            <a:r>
              <a:rPr lang="en-US" sz="4400" spc="-5" dirty="0">
                <a:solidFill>
                  <a:srgbClr val="C00000"/>
                </a:solidFill>
                <a:latin typeface="Times New Roman"/>
                <a:cs typeface="Times New Roman"/>
              </a:rPr>
              <a:t>therapy for</a:t>
            </a:r>
            <a:r>
              <a:rPr lang="en-US" sz="4400" spc="45" dirty="0">
                <a:solidFill>
                  <a:srgbClr val="C00000"/>
                </a:solidFill>
                <a:latin typeface="Times New Roman"/>
                <a:cs typeface="Times New Roman"/>
              </a:rPr>
              <a:t> </a:t>
            </a:r>
            <a:r>
              <a:rPr lang="en-US" sz="4400" spc="-5" dirty="0">
                <a:solidFill>
                  <a:srgbClr val="C00000"/>
                </a:solidFill>
                <a:latin typeface="Times New Roman"/>
                <a:cs typeface="Times New Roman"/>
              </a:rPr>
              <a:t>MI:</a:t>
            </a:r>
            <a:endParaRPr lang="en-US" sz="4400" dirty="0">
              <a:latin typeface="Times New Roman"/>
              <a:cs typeface="Times New Roman"/>
            </a:endParaRPr>
          </a:p>
        </p:txBody>
      </p:sp>
      <p:sp>
        <p:nvSpPr>
          <p:cNvPr id="6" name="object 3"/>
          <p:cNvSpPr txBox="1"/>
          <p:nvPr/>
        </p:nvSpPr>
        <p:spPr>
          <a:xfrm>
            <a:off x="299356" y="1121958"/>
            <a:ext cx="11701300" cy="4614084"/>
          </a:xfrm>
          <a:prstGeom prst="rect">
            <a:avLst/>
          </a:prstGeom>
        </p:spPr>
        <p:txBody>
          <a:bodyPr vert="horz" wrap="square" lIns="0" tIns="12700" rIns="0" bIns="0" rtlCol="0">
            <a:spAutoFit/>
          </a:bodyPr>
          <a:lstStyle/>
          <a:p>
            <a:pPr marL="12065" marR="5080" algn="l" rtl="0">
              <a:spcBef>
                <a:spcPts val="100"/>
              </a:spcBef>
              <a:tabLst>
                <a:tab pos="356870" algn="l"/>
                <a:tab pos="357505" algn="l"/>
              </a:tabLst>
            </a:pPr>
            <a:r>
              <a:rPr lang="en-US" sz="3200" dirty="0">
                <a:latin typeface="Times New Roman"/>
                <a:cs typeface="Times New Roman"/>
              </a:rPr>
              <a:t> </a:t>
            </a:r>
            <a:r>
              <a:rPr sz="3200" dirty="0">
                <a:latin typeface="Times New Roman"/>
                <a:cs typeface="Times New Roman"/>
              </a:rPr>
              <a:t>The </a:t>
            </a:r>
            <a:r>
              <a:rPr sz="3200" spc="-5" dirty="0">
                <a:latin typeface="Times New Roman"/>
                <a:cs typeface="Times New Roman"/>
              </a:rPr>
              <a:t>patient </a:t>
            </a:r>
            <a:r>
              <a:rPr sz="3200" spc="-10" dirty="0">
                <a:latin typeface="Times New Roman"/>
                <a:cs typeface="Times New Roman"/>
              </a:rPr>
              <a:t>with </a:t>
            </a:r>
            <a:r>
              <a:rPr sz="3200" spc="-5" dirty="0">
                <a:latin typeface="Times New Roman"/>
                <a:cs typeface="Times New Roman"/>
              </a:rPr>
              <a:t>an acute </a:t>
            </a:r>
            <a:r>
              <a:rPr sz="3200" spc="10" dirty="0">
                <a:latin typeface="Times New Roman"/>
                <a:cs typeface="Times New Roman"/>
              </a:rPr>
              <a:t>MI </a:t>
            </a:r>
            <a:r>
              <a:rPr sz="3200" spc="-5" dirty="0">
                <a:latin typeface="Times New Roman"/>
                <a:cs typeface="Times New Roman"/>
              </a:rPr>
              <a:t>receives </a:t>
            </a:r>
            <a:r>
              <a:rPr sz="3200" dirty="0">
                <a:latin typeface="Times New Roman"/>
                <a:cs typeface="Times New Roman"/>
              </a:rPr>
              <a:t>the </a:t>
            </a:r>
            <a:r>
              <a:rPr sz="3200" spc="-5" dirty="0">
                <a:latin typeface="Times New Roman"/>
                <a:cs typeface="Times New Roman"/>
              </a:rPr>
              <a:t>same medications </a:t>
            </a:r>
            <a:r>
              <a:rPr sz="3200" spc="-15" dirty="0">
                <a:latin typeface="Times New Roman"/>
                <a:cs typeface="Times New Roman"/>
              </a:rPr>
              <a:t>as  </a:t>
            </a:r>
            <a:r>
              <a:rPr sz="3200" dirty="0">
                <a:latin typeface="Times New Roman"/>
                <a:cs typeface="Times New Roman"/>
              </a:rPr>
              <a:t>the </a:t>
            </a:r>
            <a:r>
              <a:rPr sz="3200" spc="-5" dirty="0">
                <a:latin typeface="Times New Roman"/>
                <a:cs typeface="Times New Roman"/>
              </a:rPr>
              <a:t>patient </a:t>
            </a:r>
            <a:r>
              <a:rPr sz="3200" dirty="0">
                <a:latin typeface="Times New Roman"/>
                <a:cs typeface="Times New Roman"/>
              </a:rPr>
              <a:t>with unstable </a:t>
            </a:r>
            <a:r>
              <a:rPr sz="3200" spc="-5" dirty="0">
                <a:latin typeface="Times New Roman"/>
                <a:cs typeface="Times New Roman"/>
              </a:rPr>
              <a:t>angina, </a:t>
            </a:r>
            <a:r>
              <a:rPr sz="3200" dirty="0">
                <a:latin typeface="Times New Roman"/>
                <a:cs typeface="Times New Roman"/>
              </a:rPr>
              <a:t>with the possible </a:t>
            </a:r>
            <a:r>
              <a:rPr sz="3200" spc="-5" dirty="0">
                <a:latin typeface="Times New Roman"/>
                <a:cs typeface="Times New Roman"/>
              </a:rPr>
              <a:t>additions</a:t>
            </a:r>
            <a:r>
              <a:rPr sz="3200" spc="-70" dirty="0">
                <a:latin typeface="Times New Roman"/>
                <a:cs typeface="Times New Roman"/>
              </a:rPr>
              <a:t> </a:t>
            </a:r>
            <a:r>
              <a:rPr sz="3200" dirty="0">
                <a:latin typeface="Times New Roman"/>
                <a:cs typeface="Times New Roman"/>
              </a:rPr>
              <a:t>of</a:t>
            </a:r>
          </a:p>
          <a:p>
            <a:pPr marL="356870" indent="-344805" algn="l" rtl="0">
              <a:spcBef>
                <a:spcPts val="1490"/>
              </a:spcBef>
              <a:buFont typeface="Wingdings" pitchFamily="2" charset="2"/>
              <a:buChar char="ü"/>
              <a:tabLst>
                <a:tab pos="356870" algn="l"/>
                <a:tab pos="357505" algn="l"/>
                <a:tab pos="2628265" algn="l"/>
                <a:tab pos="4823460" algn="l"/>
                <a:tab pos="6765925" algn="l"/>
              </a:tabLst>
            </a:pPr>
            <a:r>
              <a:rPr sz="3200" spc="-5" dirty="0" err="1">
                <a:latin typeface="Times New Roman"/>
                <a:cs typeface="Times New Roman"/>
              </a:rPr>
              <a:t>Thrombolytics</a:t>
            </a:r>
            <a:r>
              <a:rPr sz="3200" spc="-5" dirty="0">
                <a:latin typeface="Times New Roman"/>
                <a:cs typeface="Times New Roman"/>
              </a:rPr>
              <a:t>:</a:t>
            </a:r>
            <a:r>
              <a:rPr lang="en-US" sz="3200" spc="-5" dirty="0">
                <a:latin typeface="Times New Roman"/>
                <a:cs typeface="Times New Roman"/>
              </a:rPr>
              <a:t> </a:t>
            </a:r>
            <a:r>
              <a:rPr sz="3200" b="1" spc="-5" dirty="0">
                <a:latin typeface="Times New Roman"/>
                <a:cs typeface="Times New Roman"/>
              </a:rPr>
              <a:t>Streptokinase</a:t>
            </a:r>
            <a:r>
              <a:rPr lang="en-US" sz="3200" spc="-5" dirty="0">
                <a:latin typeface="Times New Roman"/>
                <a:cs typeface="Times New Roman"/>
              </a:rPr>
              <a:t>( </a:t>
            </a:r>
            <a:r>
              <a:rPr sz="3200" spc="-5" dirty="0" err="1">
                <a:latin typeface="Times New Roman"/>
                <a:cs typeface="Times New Roman"/>
              </a:rPr>
              <a:t>Kabikinase</a:t>
            </a:r>
            <a:r>
              <a:rPr sz="3200" spc="-5" dirty="0">
                <a:latin typeface="Times New Roman"/>
                <a:cs typeface="Times New Roman"/>
              </a:rPr>
              <a:t>,</a:t>
            </a:r>
            <a:r>
              <a:rPr lang="en-US" sz="3200" spc="-5" dirty="0">
                <a:latin typeface="Times New Roman"/>
                <a:cs typeface="Times New Roman"/>
              </a:rPr>
              <a:t> </a:t>
            </a:r>
            <a:r>
              <a:rPr sz="3200" spc="-5" dirty="0" err="1">
                <a:latin typeface="Times New Roman"/>
                <a:cs typeface="Times New Roman"/>
              </a:rPr>
              <a:t>Streptase</a:t>
            </a:r>
            <a:r>
              <a:rPr lang="en-US" sz="3200" spc="-5" dirty="0">
                <a:latin typeface="Times New Roman"/>
                <a:cs typeface="Times New Roman"/>
              </a:rPr>
              <a:t>)</a:t>
            </a:r>
            <a:endParaRPr lang="en-US" sz="3200" dirty="0">
              <a:latin typeface="Times New Roman"/>
              <a:cs typeface="Times New Roman"/>
            </a:endParaRPr>
          </a:p>
          <a:p>
            <a:pPr marL="12065" algn="l" rtl="0">
              <a:spcBef>
                <a:spcPts val="1490"/>
              </a:spcBef>
              <a:tabLst>
                <a:tab pos="356870" algn="l"/>
                <a:tab pos="357505" algn="l"/>
                <a:tab pos="2628265" algn="l"/>
                <a:tab pos="4823460" algn="l"/>
                <a:tab pos="6765925" algn="l"/>
              </a:tabLst>
            </a:pPr>
            <a:r>
              <a:rPr lang="en-US" sz="3200" b="1" spc="-5" dirty="0">
                <a:latin typeface="Times New Roman"/>
                <a:cs typeface="Times New Roman"/>
              </a:rPr>
              <a:t>    </a:t>
            </a:r>
            <a:r>
              <a:rPr sz="3200" b="1" spc="-5" dirty="0" err="1">
                <a:latin typeface="Times New Roman"/>
                <a:cs typeface="Times New Roman"/>
              </a:rPr>
              <a:t>Alteplase</a:t>
            </a:r>
            <a:r>
              <a:rPr sz="3200" b="1" spc="-5" dirty="0">
                <a:latin typeface="Times New Roman"/>
                <a:cs typeface="Times New Roman"/>
              </a:rPr>
              <a:t> </a:t>
            </a:r>
            <a:r>
              <a:rPr sz="3200" spc="-5" dirty="0">
                <a:latin typeface="Times New Roman"/>
                <a:cs typeface="Times New Roman"/>
              </a:rPr>
              <a:t>(</a:t>
            </a:r>
            <a:r>
              <a:rPr sz="3200" spc="-5" dirty="0" err="1">
                <a:latin typeface="Times New Roman"/>
                <a:cs typeface="Times New Roman"/>
              </a:rPr>
              <a:t>Activase</a:t>
            </a:r>
            <a:r>
              <a:rPr lang="ar-IQ" sz="3200" spc="-5" dirty="0">
                <a:latin typeface="Times New Roman"/>
                <a:cs typeface="Times New Roman"/>
              </a:rPr>
              <a:t> ) ,</a:t>
            </a:r>
            <a:r>
              <a:rPr sz="3200" spc="-5" dirty="0">
                <a:latin typeface="Times New Roman"/>
                <a:cs typeface="Times New Roman"/>
              </a:rPr>
              <a:t> </a:t>
            </a:r>
            <a:r>
              <a:rPr sz="3200" b="1" spc="-5" dirty="0">
                <a:latin typeface="Times New Roman"/>
                <a:cs typeface="Times New Roman"/>
              </a:rPr>
              <a:t>Reteplase</a:t>
            </a:r>
            <a:r>
              <a:rPr sz="3200" spc="-5" dirty="0">
                <a:latin typeface="Times New Roman"/>
                <a:cs typeface="Times New Roman"/>
              </a:rPr>
              <a:t>, </a:t>
            </a:r>
            <a:r>
              <a:rPr sz="3200" b="1" spc="-5" dirty="0">
                <a:latin typeface="Times New Roman"/>
                <a:cs typeface="Times New Roman"/>
              </a:rPr>
              <a:t>Anistreplase</a:t>
            </a:r>
            <a:r>
              <a:rPr sz="3200" b="1" spc="85" dirty="0">
                <a:latin typeface="Times New Roman"/>
                <a:cs typeface="Times New Roman"/>
              </a:rPr>
              <a:t> </a:t>
            </a:r>
            <a:r>
              <a:rPr sz="3200" spc="-5" dirty="0">
                <a:latin typeface="Times New Roman"/>
                <a:cs typeface="Times New Roman"/>
              </a:rPr>
              <a:t>(</a:t>
            </a:r>
            <a:r>
              <a:rPr sz="3200" spc="-5" dirty="0" err="1">
                <a:latin typeface="Times New Roman"/>
                <a:cs typeface="Times New Roman"/>
              </a:rPr>
              <a:t>Eminase</a:t>
            </a:r>
            <a:r>
              <a:rPr lang="en-US" sz="3200" spc="-5" dirty="0">
                <a:latin typeface="Times New Roman"/>
                <a:cs typeface="Times New Roman"/>
              </a:rPr>
              <a:t>)</a:t>
            </a:r>
            <a:endParaRPr sz="3200" dirty="0">
              <a:latin typeface="Times New Roman"/>
              <a:cs typeface="Times New Roman"/>
            </a:endParaRPr>
          </a:p>
          <a:p>
            <a:pPr marL="356870" indent="-344805" algn="l" rtl="0">
              <a:spcBef>
                <a:spcPts val="2020"/>
              </a:spcBef>
              <a:buFont typeface="Wingdings" pitchFamily="2" charset="2"/>
              <a:buChar char="ü"/>
              <a:tabLst>
                <a:tab pos="356870" algn="l"/>
                <a:tab pos="357505" algn="l"/>
              </a:tabLst>
            </a:pPr>
            <a:r>
              <a:rPr sz="3200" spc="-5" dirty="0">
                <a:latin typeface="Times New Roman"/>
                <a:cs typeface="Times New Roman"/>
              </a:rPr>
              <a:t>Analgesics: </a:t>
            </a:r>
            <a:r>
              <a:rPr sz="3200" dirty="0">
                <a:latin typeface="Times New Roman"/>
                <a:cs typeface="Times New Roman"/>
              </a:rPr>
              <a:t>morphine </a:t>
            </a:r>
            <a:r>
              <a:rPr sz="3200" spc="-5" dirty="0">
                <a:latin typeface="Times New Roman"/>
                <a:cs typeface="Times New Roman"/>
              </a:rPr>
              <a:t>sulfate (Duramorph,</a:t>
            </a:r>
            <a:r>
              <a:rPr sz="3200" spc="40" dirty="0">
                <a:latin typeface="Times New Roman"/>
                <a:cs typeface="Times New Roman"/>
              </a:rPr>
              <a:t> </a:t>
            </a:r>
            <a:r>
              <a:rPr sz="3200" spc="-5" dirty="0" err="1">
                <a:latin typeface="Times New Roman"/>
                <a:cs typeface="Times New Roman"/>
              </a:rPr>
              <a:t>Astramorph</a:t>
            </a:r>
            <a:r>
              <a:rPr lang="en-US" sz="3200" spc="-5" dirty="0">
                <a:latin typeface="Times New Roman"/>
                <a:cs typeface="Times New Roman"/>
              </a:rPr>
              <a:t>)</a:t>
            </a:r>
            <a:endParaRPr sz="3200" dirty="0">
              <a:latin typeface="Times New Roman"/>
              <a:cs typeface="Times New Roman"/>
            </a:endParaRPr>
          </a:p>
          <a:p>
            <a:pPr marL="356870" indent="-344805" algn="l" rtl="0">
              <a:spcBef>
                <a:spcPts val="2020"/>
              </a:spcBef>
              <a:buFont typeface="Wingdings" pitchFamily="2" charset="2"/>
              <a:buChar char="ü"/>
              <a:tabLst>
                <a:tab pos="356870" algn="l"/>
                <a:tab pos="357505" algn="l"/>
              </a:tabLst>
            </a:pPr>
            <a:r>
              <a:rPr sz="3200" spc="-5" dirty="0">
                <a:latin typeface="Times New Roman"/>
                <a:cs typeface="Times New Roman"/>
              </a:rPr>
              <a:t>Angiotensin-converting </a:t>
            </a:r>
            <a:r>
              <a:rPr sz="3200" spc="-15" dirty="0">
                <a:latin typeface="Times New Roman"/>
                <a:cs typeface="Times New Roman"/>
              </a:rPr>
              <a:t>enzyme </a:t>
            </a:r>
            <a:r>
              <a:rPr sz="3200" spc="-5" dirty="0">
                <a:latin typeface="Times New Roman"/>
                <a:cs typeface="Times New Roman"/>
              </a:rPr>
              <a:t>(ACE)</a:t>
            </a:r>
            <a:r>
              <a:rPr sz="3200" spc="105" dirty="0">
                <a:latin typeface="Times New Roman"/>
                <a:cs typeface="Times New Roman"/>
              </a:rPr>
              <a:t> </a:t>
            </a:r>
            <a:r>
              <a:rPr sz="3200" dirty="0">
                <a:latin typeface="Times New Roman"/>
                <a:cs typeface="Times New Roman"/>
              </a:rPr>
              <a:t>inhibitors.</a:t>
            </a:r>
          </a:p>
          <a:p>
            <a:pPr marL="356870" indent="-344805" algn="l" rtl="0">
              <a:spcBef>
                <a:spcPts val="2014"/>
              </a:spcBef>
              <a:buFont typeface="Wingdings" pitchFamily="2" charset="2"/>
              <a:buChar char="ü"/>
              <a:tabLst>
                <a:tab pos="356870" algn="l"/>
                <a:tab pos="357505" algn="l"/>
              </a:tabLst>
            </a:pPr>
            <a:r>
              <a:rPr sz="3200" spc="-5" dirty="0">
                <a:latin typeface="Times New Roman"/>
                <a:cs typeface="Times New Roman"/>
              </a:rPr>
              <a:t>Patients </a:t>
            </a:r>
            <a:r>
              <a:rPr sz="3200" dirty="0">
                <a:latin typeface="Times New Roman"/>
                <a:cs typeface="Times New Roman"/>
              </a:rPr>
              <a:t>should </a:t>
            </a:r>
            <a:r>
              <a:rPr sz="3200" spc="-5" dirty="0">
                <a:latin typeface="Times New Roman"/>
                <a:cs typeface="Times New Roman"/>
              </a:rPr>
              <a:t>receive </a:t>
            </a:r>
            <a:r>
              <a:rPr sz="3200" dirty="0">
                <a:latin typeface="Times New Roman"/>
                <a:cs typeface="Times New Roman"/>
              </a:rPr>
              <a:t>a </a:t>
            </a:r>
            <a:r>
              <a:rPr sz="3200" spc="-5" dirty="0">
                <a:latin typeface="Times New Roman"/>
                <a:cs typeface="Times New Roman"/>
              </a:rPr>
              <a:t>beta-blocker </a:t>
            </a:r>
            <a:r>
              <a:rPr sz="3200" dirty="0">
                <a:latin typeface="Times New Roman"/>
                <a:cs typeface="Times New Roman"/>
              </a:rPr>
              <a:t>initially</a:t>
            </a:r>
          </a:p>
        </p:txBody>
      </p:sp>
    </p:spTree>
    <p:extLst>
      <p:ext uri="{BB962C8B-B14F-4D97-AF65-F5344CB8AC3E}">
        <p14:creationId xmlns:p14="http://schemas.microsoft.com/office/powerpoint/2010/main" val="285376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0" y="55003"/>
            <a:ext cx="12192000" cy="689291"/>
          </a:xfrm>
          <a:prstGeom prst="rect">
            <a:avLst/>
          </a:prstGeom>
          <a:ln>
            <a:solidFill>
              <a:schemeClr val="accent1"/>
            </a:solidFill>
          </a:ln>
        </p:spPr>
        <p:txBody>
          <a:bodyPr vert="horz" wrap="square" lIns="0" tIns="12065" rIns="0" bIns="0" rtlCol="0"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12700" rtl="0">
              <a:spcBef>
                <a:spcPts val="95"/>
              </a:spcBef>
            </a:pPr>
            <a:r>
              <a:rPr lang="en-US" b="1" dirty="0">
                <a:solidFill>
                  <a:srgbClr val="C00000"/>
                </a:solidFill>
                <a:latin typeface="Times New Roman"/>
                <a:cs typeface="Times New Roman"/>
              </a:rPr>
              <a:t>Invasive </a:t>
            </a:r>
            <a:r>
              <a:rPr lang="en-US" b="1" spc="-5" dirty="0">
                <a:solidFill>
                  <a:srgbClr val="C00000"/>
                </a:solidFill>
                <a:latin typeface="Times New Roman"/>
                <a:cs typeface="Times New Roman"/>
              </a:rPr>
              <a:t>Coronary Artery</a:t>
            </a:r>
            <a:r>
              <a:rPr lang="en-US" b="1" spc="-20" dirty="0">
                <a:solidFill>
                  <a:srgbClr val="C00000"/>
                </a:solidFill>
                <a:latin typeface="Times New Roman"/>
                <a:cs typeface="Times New Roman"/>
              </a:rPr>
              <a:t> </a:t>
            </a:r>
            <a:r>
              <a:rPr lang="en-US" b="1" spc="-5" dirty="0">
                <a:solidFill>
                  <a:srgbClr val="C00000"/>
                </a:solidFill>
                <a:latin typeface="Times New Roman"/>
                <a:cs typeface="Times New Roman"/>
              </a:rPr>
              <a:t>Procedures</a:t>
            </a:r>
            <a:endParaRPr lang="en-US" b="1" dirty="0">
              <a:latin typeface="Times New Roman"/>
              <a:cs typeface="Times New Roman"/>
            </a:endParaRPr>
          </a:p>
        </p:txBody>
      </p:sp>
      <p:sp>
        <p:nvSpPr>
          <p:cNvPr id="6" name="object 3"/>
          <p:cNvSpPr txBox="1"/>
          <p:nvPr/>
        </p:nvSpPr>
        <p:spPr>
          <a:xfrm>
            <a:off x="0" y="764704"/>
            <a:ext cx="6552728" cy="6070893"/>
          </a:xfrm>
          <a:prstGeom prst="rect">
            <a:avLst/>
          </a:prstGeom>
        </p:spPr>
        <p:txBody>
          <a:bodyPr vert="horz" wrap="square" lIns="0" tIns="12700" rIns="0" bIns="0" rtlCol="0">
            <a:spAutoFit/>
          </a:bodyPr>
          <a:lstStyle/>
          <a:p>
            <a:pPr marL="356870" marR="8890" indent="-344805" algn="l" rtl="0">
              <a:spcBef>
                <a:spcPts val="100"/>
              </a:spcBef>
              <a:buChar char="•"/>
              <a:tabLst>
                <a:tab pos="357505" algn="l"/>
              </a:tabLst>
            </a:pPr>
            <a:r>
              <a:rPr lang="en-US" sz="2800" dirty="0">
                <a:latin typeface="Times New Roman"/>
                <a:cs typeface="Times New Roman"/>
              </a:rPr>
              <a:t>PTCA is carried out in the cardiac catheterization laboratory. Hollow catheters called </a:t>
            </a:r>
            <a:r>
              <a:rPr lang="en-US" sz="2800" b="1" dirty="0">
                <a:latin typeface="Times New Roman"/>
                <a:cs typeface="Times New Roman"/>
              </a:rPr>
              <a:t>sheaths</a:t>
            </a:r>
            <a:r>
              <a:rPr lang="en-US" sz="2800" dirty="0">
                <a:latin typeface="Times New Roman"/>
                <a:cs typeface="Times New Roman"/>
              </a:rPr>
              <a:t> are inserted, usually in the femoral artery (and sometimes the radial artery), providing a conduit for other catheters.</a:t>
            </a:r>
          </a:p>
          <a:p>
            <a:pPr marL="356870" marR="8890" indent="-344805" algn="l" rtl="0">
              <a:spcBef>
                <a:spcPts val="100"/>
              </a:spcBef>
              <a:buChar char="•"/>
              <a:tabLst>
                <a:tab pos="357505" algn="l"/>
              </a:tabLst>
            </a:pPr>
            <a:endParaRPr lang="en-US" sz="2800" dirty="0">
              <a:latin typeface="Times New Roman"/>
              <a:cs typeface="Times New Roman"/>
            </a:endParaRPr>
          </a:p>
          <a:p>
            <a:pPr marL="356870" marR="8890" indent="-344805" algn="l" rtl="0">
              <a:spcBef>
                <a:spcPts val="100"/>
              </a:spcBef>
              <a:buChar char="•"/>
              <a:tabLst>
                <a:tab pos="357505" algn="l"/>
              </a:tabLst>
            </a:pPr>
            <a:r>
              <a:rPr lang="en-US" sz="2800" dirty="0">
                <a:latin typeface="Times New Roman"/>
                <a:cs typeface="Times New Roman"/>
              </a:rPr>
              <a:t>Catheters are then threaded through the femoral artery, up through the aorta, and into the coronary arteries. Angiography is performed using injected radiopaque contrast agents (commonly called dye) to identify the location and extent of the blockage.</a:t>
            </a:r>
            <a:endParaRPr sz="2800" dirty="0">
              <a:latin typeface="Times New Roman"/>
              <a:cs typeface="Times New Roman"/>
            </a:endParaRPr>
          </a:p>
        </p:txBody>
      </p:sp>
      <p:sp>
        <p:nvSpPr>
          <p:cNvPr id="7" name="object 2">
            <a:extLst>
              <a:ext uri="{FF2B5EF4-FFF2-40B4-BE49-F238E27FC236}">
                <a16:creationId xmlns:a16="http://schemas.microsoft.com/office/drawing/2014/main" xmlns="" id="{74D1C921-999A-DB81-89EE-4517762B3D38}"/>
              </a:ext>
            </a:extLst>
          </p:cNvPr>
          <p:cNvSpPr/>
          <p:nvPr/>
        </p:nvSpPr>
        <p:spPr>
          <a:xfrm>
            <a:off x="6552728" y="764704"/>
            <a:ext cx="5447928" cy="6006584"/>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386317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19336" y="188640"/>
            <a:ext cx="11593288" cy="3929281"/>
          </a:xfrm>
          <a:prstGeom prst="rect">
            <a:avLst/>
          </a:prstGeom>
        </p:spPr>
        <p:txBody>
          <a:bodyPr vert="horz" wrap="square" lIns="0" tIns="12700" rIns="0" bIns="0" rtlCol="0">
            <a:spAutoFit/>
          </a:bodyPr>
          <a:lstStyle/>
          <a:p>
            <a:pPr marL="356870" marR="6350" indent="-344805" algn="l" rtl="0">
              <a:spcBef>
                <a:spcPts val="100"/>
              </a:spcBef>
              <a:buChar char="•"/>
              <a:tabLst>
                <a:tab pos="357505" algn="l"/>
              </a:tabLst>
            </a:pPr>
            <a:r>
              <a:rPr lang="en-US" sz="2800" spc="-5" dirty="0">
                <a:latin typeface="Times New Roman"/>
                <a:cs typeface="Times New Roman"/>
              </a:rPr>
              <a:t>A balloon-tipped dilation catheter is passed through the sheath and positioned over the lesion. The physician determines the catheter position by examining markers on the balloon that</a:t>
            </a:r>
          </a:p>
          <a:p>
            <a:pPr marL="12065" marR="6350" algn="l" rtl="0">
              <a:spcBef>
                <a:spcPts val="100"/>
              </a:spcBef>
              <a:tabLst>
                <a:tab pos="357505" algn="l"/>
              </a:tabLst>
            </a:pPr>
            <a:r>
              <a:rPr lang="en-US" sz="2800" spc="-5" dirty="0">
                <a:latin typeface="Times New Roman"/>
                <a:cs typeface="Times New Roman"/>
              </a:rPr>
              <a:t>    can be seen with fluoroscopy.</a:t>
            </a:r>
          </a:p>
          <a:p>
            <a:pPr marL="356870" marR="6350" indent="-344805" algn="l" rtl="0">
              <a:spcBef>
                <a:spcPts val="100"/>
              </a:spcBef>
              <a:buChar char="•"/>
              <a:tabLst>
                <a:tab pos="357505" algn="l"/>
              </a:tabLst>
            </a:pPr>
            <a:endParaRPr lang="en-US" sz="2800" spc="-5" dirty="0">
              <a:latin typeface="Times New Roman"/>
              <a:cs typeface="Times New Roman"/>
            </a:endParaRPr>
          </a:p>
          <a:p>
            <a:pPr marL="356870" marR="6350" indent="-344805" algn="l" rtl="0">
              <a:spcBef>
                <a:spcPts val="100"/>
              </a:spcBef>
              <a:buChar char="•"/>
              <a:tabLst>
                <a:tab pos="357505" algn="l"/>
              </a:tabLst>
            </a:pPr>
            <a:r>
              <a:rPr lang="en-US" sz="2800" spc="-5" dirty="0">
                <a:latin typeface="Times New Roman"/>
                <a:cs typeface="Times New Roman"/>
              </a:rPr>
              <a:t>When the catheter is properly positioned, the balloon is inflated with high pressure for several seconds and then deflated. The pressure compresses and often “cracks” the atheroma. The media and adventitia of the coronary artery are also stretched.</a:t>
            </a:r>
            <a:endParaRPr sz="2800" dirty="0">
              <a:latin typeface="Times New Roman"/>
              <a:cs typeface="Times New Roman"/>
            </a:endParaRPr>
          </a:p>
        </p:txBody>
      </p:sp>
      <p:sp>
        <p:nvSpPr>
          <p:cNvPr id="6" name="object 3">
            <a:extLst>
              <a:ext uri="{FF2B5EF4-FFF2-40B4-BE49-F238E27FC236}">
                <a16:creationId xmlns:a16="http://schemas.microsoft.com/office/drawing/2014/main" xmlns="" id="{EE86555D-F97F-BE0D-B52A-5C6DE957C32A}"/>
              </a:ext>
            </a:extLst>
          </p:cNvPr>
          <p:cNvSpPr/>
          <p:nvPr/>
        </p:nvSpPr>
        <p:spPr>
          <a:xfrm>
            <a:off x="119336" y="4117921"/>
            <a:ext cx="11953328" cy="2740078"/>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25985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19336" y="108244"/>
            <a:ext cx="12072664"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5" dirty="0">
                <a:solidFill>
                  <a:srgbClr val="C00000"/>
                </a:solidFill>
                <a:latin typeface="Times New Roman"/>
                <a:cs typeface="Times New Roman"/>
              </a:rPr>
              <a:t>Coronary </a:t>
            </a:r>
            <a:r>
              <a:rPr lang="en-US" sz="4400" spc="-10" dirty="0">
                <a:solidFill>
                  <a:srgbClr val="C00000"/>
                </a:solidFill>
                <a:latin typeface="Times New Roman"/>
                <a:cs typeface="Times New Roman"/>
              </a:rPr>
              <a:t>Artery</a:t>
            </a:r>
            <a:r>
              <a:rPr lang="en-US" sz="4400" spc="-5" dirty="0">
                <a:solidFill>
                  <a:srgbClr val="C00000"/>
                </a:solidFill>
                <a:latin typeface="Times New Roman"/>
                <a:cs typeface="Times New Roman"/>
              </a:rPr>
              <a:t> Stent</a:t>
            </a:r>
            <a:endParaRPr lang="en-US" sz="4400" dirty="0">
              <a:solidFill>
                <a:srgbClr val="C00000"/>
              </a:solidFill>
              <a:latin typeface="Times New Roman"/>
              <a:cs typeface="Times New Roman"/>
            </a:endParaRPr>
          </a:p>
        </p:txBody>
      </p:sp>
      <p:sp>
        <p:nvSpPr>
          <p:cNvPr id="6" name="object 3"/>
          <p:cNvSpPr txBox="1"/>
          <p:nvPr/>
        </p:nvSpPr>
        <p:spPr>
          <a:xfrm>
            <a:off x="119336" y="891126"/>
            <a:ext cx="11809312" cy="5182957"/>
          </a:xfrm>
          <a:prstGeom prst="rect">
            <a:avLst/>
          </a:prstGeom>
        </p:spPr>
        <p:txBody>
          <a:bodyPr vert="horz" wrap="square" lIns="0" tIns="12700" rIns="0" bIns="0" rtlCol="0">
            <a:spAutoFit/>
          </a:bodyPr>
          <a:lstStyle/>
          <a:p>
            <a:pPr marL="356870" marR="5080" indent="-344805" algn="just" rtl="0">
              <a:lnSpc>
                <a:spcPct val="150100"/>
              </a:lnSpc>
              <a:spcBef>
                <a:spcPts val="100"/>
              </a:spcBef>
              <a:buChar char="•"/>
              <a:tabLst>
                <a:tab pos="357505" algn="l"/>
              </a:tabLst>
            </a:pPr>
            <a:r>
              <a:rPr sz="2800" spc="-5" dirty="0">
                <a:latin typeface="Times New Roman"/>
                <a:cs typeface="Times New Roman"/>
              </a:rPr>
              <a:t>After </a:t>
            </a:r>
            <a:r>
              <a:rPr sz="2800" dirty="0">
                <a:latin typeface="Times New Roman"/>
                <a:cs typeface="Times New Roman"/>
              </a:rPr>
              <a:t>PTCA, </a:t>
            </a:r>
            <a:r>
              <a:rPr sz="2800" spc="-5" dirty="0">
                <a:latin typeface="Times New Roman"/>
                <a:cs typeface="Times New Roman"/>
              </a:rPr>
              <a:t>a portion of the plaque that </a:t>
            </a:r>
            <a:r>
              <a:rPr sz="2800" spc="-10" dirty="0">
                <a:latin typeface="Times New Roman"/>
                <a:cs typeface="Times New Roman"/>
              </a:rPr>
              <a:t>was </a:t>
            </a:r>
            <a:r>
              <a:rPr sz="2800" dirty="0">
                <a:latin typeface="Times New Roman"/>
                <a:cs typeface="Times New Roman"/>
              </a:rPr>
              <a:t>not removed </a:t>
            </a:r>
            <a:r>
              <a:rPr sz="2800" spc="5" dirty="0">
                <a:latin typeface="Times New Roman"/>
                <a:cs typeface="Times New Roman"/>
              </a:rPr>
              <a:t>may  </a:t>
            </a:r>
            <a:r>
              <a:rPr sz="2800" dirty="0">
                <a:latin typeface="Times New Roman"/>
                <a:cs typeface="Times New Roman"/>
              </a:rPr>
              <a:t>block the </a:t>
            </a:r>
            <a:r>
              <a:rPr sz="2800" spc="-5" dirty="0">
                <a:latin typeface="Times New Roman"/>
                <a:cs typeface="Times New Roman"/>
              </a:rPr>
              <a:t>artery. </a:t>
            </a:r>
            <a:r>
              <a:rPr sz="2800" dirty="0">
                <a:latin typeface="Times New Roman"/>
                <a:cs typeface="Times New Roman"/>
              </a:rPr>
              <a:t>The coronary </a:t>
            </a:r>
            <a:r>
              <a:rPr sz="2800" spc="5" dirty="0">
                <a:latin typeface="Times New Roman"/>
                <a:cs typeface="Times New Roman"/>
              </a:rPr>
              <a:t>artery </a:t>
            </a:r>
            <a:r>
              <a:rPr sz="2800" spc="10" dirty="0">
                <a:latin typeface="Times New Roman"/>
                <a:cs typeface="Times New Roman"/>
              </a:rPr>
              <a:t>may </a:t>
            </a:r>
            <a:r>
              <a:rPr sz="2800" spc="-5" dirty="0">
                <a:latin typeface="Times New Roman"/>
                <a:cs typeface="Times New Roman"/>
              </a:rPr>
              <a:t>recoil (constrict) and  </a:t>
            </a:r>
            <a:r>
              <a:rPr sz="2800" dirty="0">
                <a:latin typeface="Times New Roman"/>
                <a:cs typeface="Times New Roman"/>
              </a:rPr>
              <a:t>the tissue </a:t>
            </a:r>
            <a:r>
              <a:rPr sz="2800" spc="-5" dirty="0">
                <a:latin typeface="Times New Roman"/>
                <a:cs typeface="Times New Roman"/>
              </a:rPr>
              <a:t>remodels, increasing </a:t>
            </a:r>
            <a:r>
              <a:rPr sz="2800" dirty="0">
                <a:latin typeface="Times New Roman"/>
                <a:cs typeface="Times New Roman"/>
              </a:rPr>
              <a:t>the </a:t>
            </a:r>
            <a:r>
              <a:rPr sz="2800" spc="-5" dirty="0">
                <a:latin typeface="Times New Roman"/>
                <a:cs typeface="Times New Roman"/>
              </a:rPr>
              <a:t>risk </a:t>
            </a:r>
            <a:r>
              <a:rPr sz="2800" dirty="0">
                <a:latin typeface="Times New Roman"/>
                <a:cs typeface="Times New Roman"/>
              </a:rPr>
              <a:t>for</a:t>
            </a:r>
            <a:r>
              <a:rPr sz="2800" spc="10" dirty="0">
                <a:latin typeface="Times New Roman"/>
                <a:cs typeface="Times New Roman"/>
              </a:rPr>
              <a:t> </a:t>
            </a:r>
            <a:r>
              <a:rPr sz="2800" spc="-5" dirty="0">
                <a:latin typeface="Times New Roman"/>
                <a:cs typeface="Times New Roman"/>
              </a:rPr>
              <a:t>restenosis</a:t>
            </a:r>
            <a:r>
              <a:rPr lang="en-US" sz="2800" spc="-5" dirty="0">
                <a:latin typeface="Times New Roman"/>
                <a:cs typeface="Times New Roman"/>
              </a:rPr>
              <a:t>.</a:t>
            </a:r>
            <a:endParaRPr sz="2400" dirty="0">
              <a:latin typeface="Times New Roman"/>
              <a:cs typeface="Times New Roman"/>
            </a:endParaRPr>
          </a:p>
          <a:p>
            <a:pPr marL="356870" marR="6350" indent="-344805" algn="just" rtl="0">
              <a:lnSpc>
                <a:spcPct val="150100"/>
              </a:lnSpc>
              <a:buChar char="•"/>
              <a:tabLst>
                <a:tab pos="357505" algn="l"/>
              </a:tabLst>
            </a:pPr>
            <a:r>
              <a:rPr sz="2800" dirty="0">
                <a:latin typeface="Times New Roman"/>
                <a:cs typeface="Times New Roman"/>
              </a:rPr>
              <a:t>A coronary </a:t>
            </a:r>
            <a:r>
              <a:rPr sz="2800" spc="5" dirty="0">
                <a:latin typeface="Times New Roman"/>
                <a:cs typeface="Times New Roman"/>
              </a:rPr>
              <a:t>artery </a:t>
            </a:r>
            <a:r>
              <a:rPr sz="2800" dirty="0">
                <a:latin typeface="Times New Roman"/>
                <a:cs typeface="Times New Roman"/>
              </a:rPr>
              <a:t>stent is </a:t>
            </a:r>
            <a:r>
              <a:rPr sz="2800" spc="-5" dirty="0">
                <a:latin typeface="Times New Roman"/>
                <a:cs typeface="Times New Roman"/>
              </a:rPr>
              <a:t>placed </a:t>
            </a:r>
            <a:r>
              <a:rPr sz="2800" dirty="0">
                <a:latin typeface="Times New Roman"/>
                <a:cs typeface="Times New Roman"/>
              </a:rPr>
              <a:t>to </a:t>
            </a:r>
            <a:r>
              <a:rPr sz="2800" spc="-5" dirty="0">
                <a:latin typeface="Times New Roman"/>
                <a:cs typeface="Times New Roman"/>
              </a:rPr>
              <a:t>overcome </a:t>
            </a:r>
            <a:r>
              <a:rPr sz="2800" spc="-10" dirty="0">
                <a:latin typeface="Times New Roman"/>
                <a:cs typeface="Times New Roman"/>
              </a:rPr>
              <a:t>these </a:t>
            </a:r>
            <a:r>
              <a:rPr sz="2800" dirty="0">
                <a:latin typeface="Times New Roman"/>
                <a:cs typeface="Times New Roman"/>
              </a:rPr>
              <a:t>risks. A  </a:t>
            </a:r>
            <a:r>
              <a:rPr sz="2800" b="1" spc="-5" dirty="0">
                <a:latin typeface="Times New Roman"/>
                <a:cs typeface="Times New Roman"/>
              </a:rPr>
              <a:t>stent </a:t>
            </a:r>
            <a:r>
              <a:rPr sz="2800" dirty="0">
                <a:latin typeface="Times New Roman"/>
                <a:cs typeface="Times New Roman"/>
              </a:rPr>
              <a:t>is a </a:t>
            </a:r>
            <a:r>
              <a:rPr sz="2800" spc="-5" dirty="0">
                <a:latin typeface="Times New Roman"/>
                <a:cs typeface="Times New Roman"/>
              </a:rPr>
              <a:t>woven </a:t>
            </a:r>
            <a:r>
              <a:rPr sz="2800" dirty="0">
                <a:latin typeface="Times New Roman"/>
                <a:cs typeface="Times New Roman"/>
              </a:rPr>
              <a:t>mesh that </a:t>
            </a:r>
            <a:r>
              <a:rPr sz="2800" spc="-5" dirty="0">
                <a:latin typeface="Times New Roman"/>
                <a:cs typeface="Times New Roman"/>
              </a:rPr>
              <a:t>provides structural </a:t>
            </a:r>
            <a:r>
              <a:rPr sz="2800" dirty="0">
                <a:latin typeface="Times New Roman"/>
                <a:cs typeface="Times New Roman"/>
              </a:rPr>
              <a:t>support to a  </a:t>
            </a:r>
            <a:r>
              <a:rPr sz="2800" spc="-5" dirty="0">
                <a:latin typeface="Times New Roman"/>
                <a:cs typeface="Times New Roman"/>
              </a:rPr>
              <a:t>vessel at risk </a:t>
            </a:r>
            <a:r>
              <a:rPr sz="2800" dirty="0">
                <a:latin typeface="Times New Roman"/>
                <a:cs typeface="Times New Roman"/>
              </a:rPr>
              <a:t>of </a:t>
            </a:r>
            <a:r>
              <a:rPr sz="2800" spc="-5" dirty="0">
                <a:latin typeface="Times New Roman"/>
                <a:cs typeface="Times New Roman"/>
              </a:rPr>
              <a:t>acute closure. </a:t>
            </a:r>
            <a:r>
              <a:rPr sz="2800" dirty="0">
                <a:latin typeface="Times New Roman"/>
                <a:cs typeface="Times New Roman"/>
              </a:rPr>
              <a:t>The stent is </a:t>
            </a:r>
            <a:r>
              <a:rPr sz="2800" spc="-5" dirty="0">
                <a:latin typeface="Times New Roman"/>
                <a:cs typeface="Times New Roman"/>
              </a:rPr>
              <a:t>placed </a:t>
            </a:r>
            <a:r>
              <a:rPr sz="2800" dirty="0">
                <a:latin typeface="Times New Roman"/>
                <a:cs typeface="Times New Roman"/>
              </a:rPr>
              <a:t>over the  </a:t>
            </a:r>
            <a:r>
              <a:rPr sz="2800" spc="-5" dirty="0">
                <a:latin typeface="Times New Roman"/>
                <a:cs typeface="Times New Roman"/>
              </a:rPr>
              <a:t>angioplasty </a:t>
            </a:r>
            <a:r>
              <a:rPr sz="2800" dirty="0">
                <a:latin typeface="Times New Roman"/>
                <a:cs typeface="Times New Roman"/>
              </a:rPr>
              <a:t>balloon.</a:t>
            </a:r>
          </a:p>
          <a:p>
            <a:pPr marL="356870" marR="10795" indent="-344805" algn="just" rtl="0">
              <a:lnSpc>
                <a:spcPct val="150100"/>
              </a:lnSpc>
              <a:spcBef>
                <a:spcPts val="570"/>
              </a:spcBef>
              <a:buChar char="•"/>
              <a:tabLst>
                <a:tab pos="357505" algn="l"/>
              </a:tabLst>
            </a:pPr>
            <a:r>
              <a:rPr sz="2800" dirty="0">
                <a:latin typeface="Times New Roman"/>
                <a:cs typeface="Times New Roman"/>
              </a:rPr>
              <a:t>When the </a:t>
            </a:r>
            <a:r>
              <a:rPr sz="2800" spc="-5" dirty="0">
                <a:latin typeface="Times New Roman"/>
                <a:cs typeface="Times New Roman"/>
              </a:rPr>
              <a:t>balloon </a:t>
            </a:r>
            <a:r>
              <a:rPr sz="2800" dirty="0">
                <a:latin typeface="Times New Roman"/>
                <a:cs typeface="Times New Roman"/>
              </a:rPr>
              <a:t>is </a:t>
            </a:r>
            <a:r>
              <a:rPr sz="2800" spc="-5" dirty="0">
                <a:latin typeface="Times New Roman"/>
                <a:cs typeface="Times New Roman"/>
              </a:rPr>
              <a:t>inflated, </a:t>
            </a:r>
            <a:r>
              <a:rPr sz="2800" dirty="0">
                <a:latin typeface="Times New Roman"/>
                <a:cs typeface="Times New Roman"/>
              </a:rPr>
              <a:t>the </a:t>
            </a:r>
            <a:r>
              <a:rPr sz="2800" spc="-5" dirty="0">
                <a:latin typeface="Times New Roman"/>
                <a:cs typeface="Times New Roman"/>
              </a:rPr>
              <a:t>mesh expands and presses  </a:t>
            </a:r>
            <a:r>
              <a:rPr sz="2800" spc="-10" dirty="0">
                <a:latin typeface="Times New Roman"/>
                <a:cs typeface="Times New Roman"/>
              </a:rPr>
              <a:t>against </a:t>
            </a:r>
            <a:r>
              <a:rPr sz="2800" dirty="0">
                <a:latin typeface="Times New Roman"/>
                <a:cs typeface="Times New Roman"/>
              </a:rPr>
              <a:t>the </a:t>
            </a:r>
            <a:r>
              <a:rPr sz="2800" spc="-5" dirty="0">
                <a:latin typeface="Times New Roman"/>
                <a:cs typeface="Times New Roman"/>
              </a:rPr>
              <a:t>vessel wall, </a:t>
            </a:r>
            <a:r>
              <a:rPr sz="2800" dirty="0">
                <a:latin typeface="Times New Roman"/>
                <a:cs typeface="Times New Roman"/>
              </a:rPr>
              <a:t>holding the </a:t>
            </a:r>
            <a:r>
              <a:rPr sz="2800" spc="-5" dirty="0">
                <a:latin typeface="Times New Roman"/>
                <a:cs typeface="Times New Roman"/>
              </a:rPr>
              <a:t>artery</a:t>
            </a:r>
            <a:r>
              <a:rPr sz="2800" spc="15" dirty="0">
                <a:latin typeface="Times New Roman"/>
                <a:cs typeface="Times New Roman"/>
              </a:rPr>
              <a:t> </a:t>
            </a:r>
            <a:r>
              <a:rPr sz="2800" spc="-5" dirty="0">
                <a:latin typeface="Times New Roman"/>
                <a:cs typeface="Times New Roman"/>
              </a:rPr>
              <a:t>open.</a:t>
            </a:r>
            <a:endParaRPr sz="2800" dirty="0">
              <a:latin typeface="Times New Roman"/>
              <a:cs typeface="Times New Roman"/>
            </a:endParaRPr>
          </a:p>
        </p:txBody>
      </p:sp>
    </p:spTree>
    <p:extLst>
      <p:ext uri="{BB962C8B-B14F-4D97-AF65-F5344CB8AC3E}">
        <p14:creationId xmlns:p14="http://schemas.microsoft.com/office/powerpoint/2010/main" val="209344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189908"/>
            <a:ext cx="6657852" cy="6478184"/>
          </a:xfrm>
          <a:prstGeom prst="rect">
            <a:avLst/>
          </a:prstGeom>
        </p:spPr>
        <p:txBody>
          <a:bodyPr wrap="square">
            <a:spAutoFit/>
          </a:bodyPr>
          <a:lstStyle/>
          <a:p>
            <a:pPr marL="356870" marR="5080" indent="-344805" algn="l" rtl="0">
              <a:lnSpc>
                <a:spcPct val="150000"/>
              </a:lnSpc>
              <a:spcBef>
                <a:spcPts val="100"/>
              </a:spcBef>
              <a:buFontTx/>
              <a:buChar char="•"/>
              <a:tabLst>
                <a:tab pos="357505" algn="l"/>
              </a:tabLst>
            </a:pPr>
            <a:r>
              <a:rPr lang="en-US" sz="2800" dirty="0">
                <a:solidFill>
                  <a:prstClr val="black"/>
                </a:solidFill>
                <a:latin typeface="Times New Roman"/>
                <a:cs typeface="Times New Roman"/>
              </a:rPr>
              <a:t>The </a:t>
            </a:r>
            <a:r>
              <a:rPr lang="en-US" sz="2800" spc="-5" dirty="0">
                <a:solidFill>
                  <a:prstClr val="black"/>
                </a:solidFill>
                <a:latin typeface="Times New Roman"/>
                <a:cs typeface="Times New Roman"/>
              </a:rPr>
              <a:t>balloon </a:t>
            </a:r>
            <a:r>
              <a:rPr lang="en-US" sz="2800" dirty="0">
                <a:solidFill>
                  <a:prstClr val="black"/>
                </a:solidFill>
                <a:latin typeface="Times New Roman"/>
                <a:cs typeface="Times New Roman"/>
              </a:rPr>
              <a:t>is </a:t>
            </a:r>
            <a:r>
              <a:rPr lang="en-US" sz="2800" spc="-5" dirty="0">
                <a:solidFill>
                  <a:prstClr val="black"/>
                </a:solidFill>
                <a:latin typeface="Times New Roman"/>
                <a:cs typeface="Times New Roman"/>
              </a:rPr>
              <a:t>withdrawn, </a:t>
            </a:r>
            <a:r>
              <a:rPr lang="en-US" sz="2800" dirty="0">
                <a:solidFill>
                  <a:prstClr val="black"/>
                </a:solidFill>
                <a:latin typeface="Times New Roman"/>
                <a:cs typeface="Times New Roman"/>
              </a:rPr>
              <a:t>but  the stent is </a:t>
            </a:r>
            <a:r>
              <a:rPr lang="en-US" sz="2800" spc="-5" dirty="0">
                <a:solidFill>
                  <a:prstClr val="black"/>
                </a:solidFill>
                <a:latin typeface="Times New Roman"/>
                <a:cs typeface="Times New Roman"/>
              </a:rPr>
              <a:t>left permanently </a:t>
            </a:r>
            <a:r>
              <a:rPr lang="en-US" sz="2800" dirty="0">
                <a:solidFill>
                  <a:prstClr val="black"/>
                </a:solidFill>
                <a:latin typeface="Times New Roman"/>
                <a:cs typeface="Times New Roman"/>
              </a:rPr>
              <a:t>in  </a:t>
            </a:r>
            <a:r>
              <a:rPr lang="en-US" sz="2800" spc="-5" dirty="0">
                <a:solidFill>
                  <a:prstClr val="black"/>
                </a:solidFill>
                <a:latin typeface="Times New Roman"/>
                <a:cs typeface="Times New Roman"/>
              </a:rPr>
              <a:t>place </a:t>
            </a:r>
            <a:r>
              <a:rPr lang="en-US" sz="2800" dirty="0">
                <a:solidFill>
                  <a:prstClr val="black"/>
                </a:solidFill>
                <a:latin typeface="Times New Roman"/>
                <a:cs typeface="Times New Roman"/>
              </a:rPr>
              <a:t>within the</a:t>
            </a:r>
            <a:r>
              <a:rPr lang="en-US" sz="2800" spc="-25" dirty="0">
                <a:solidFill>
                  <a:prstClr val="black"/>
                </a:solidFill>
                <a:latin typeface="Times New Roman"/>
                <a:cs typeface="Times New Roman"/>
              </a:rPr>
              <a:t> </a:t>
            </a:r>
            <a:r>
              <a:rPr lang="en-US" sz="2800" spc="-15" dirty="0">
                <a:solidFill>
                  <a:prstClr val="black"/>
                </a:solidFill>
                <a:latin typeface="Times New Roman"/>
                <a:cs typeface="Times New Roman"/>
              </a:rPr>
              <a:t>artery.</a:t>
            </a:r>
            <a:endParaRPr lang="en-US" sz="2800" dirty="0">
              <a:solidFill>
                <a:prstClr val="black"/>
              </a:solidFill>
              <a:latin typeface="Times New Roman"/>
              <a:cs typeface="Times New Roman"/>
            </a:endParaRPr>
          </a:p>
          <a:p>
            <a:pPr marL="356870" marR="6350" indent="-344805" algn="l" rtl="0">
              <a:lnSpc>
                <a:spcPct val="150000"/>
              </a:lnSpc>
              <a:buFontTx/>
              <a:buChar char="•"/>
              <a:tabLst>
                <a:tab pos="357505" algn="l"/>
              </a:tabLst>
            </a:pPr>
            <a:r>
              <a:rPr lang="en-US" sz="2800" spc="-5" dirty="0">
                <a:solidFill>
                  <a:prstClr val="black"/>
                </a:solidFill>
                <a:latin typeface="Times New Roman"/>
                <a:cs typeface="Times New Roman"/>
              </a:rPr>
              <a:t>Eventually, endothelium covers  </a:t>
            </a:r>
            <a:r>
              <a:rPr lang="en-US" sz="2800" dirty="0">
                <a:solidFill>
                  <a:prstClr val="black"/>
                </a:solidFill>
                <a:latin typeface="Times New Roman"/>
                <a:cs typeface="Times New Roman"/>
              </a:rPr>
              <a:t>the stent </a:t>
            </a:r>
            <a:r>
              <a:rPr lang="en-US" sz="2800" spc="-5" dirty="0">
                <a:solidFill>
                  <a:prstClr val="black"/>
                </a:solidFill>
                <a:latin typeface="Times New Roman"/>
                <a:cs typeface="Times New Roman"/>
              </a:rPr>
              <a:t>and </a:t>
            </a:r>
            <a:r>
              <a:rPr lang="en-US" sz="2800" dirty="0">
                <a:solidFill>
                  <a:prstClr val="black"/>
                </a:solidFill>
                <a:latin typeface="Times New Roman"/>
                <a:cs typeface="Times New Roman"/>
              </a:rPr>
              <a:t>it is </a:t>
            </a:r>
            <a:r>
              <a:rPr lang="en-US" sz="2800" spc="-5" dirty="0">
                <a:solidFill>
                  <a:prstClr val="black"/>
                </a:solidFill>
                <a:latin typeface="Times New Roman"/>
                <a:cs typeface="Times New Roman"/>
              </a:rPr>
              <a:t>incorporated  </a:t>
            </a:r>
            <a:r>
              <a:rPr lang="en-US" sz="2800" dirty="0">
                <a:solidFill>
                  <a:prstClr val="black"/>
                </a:solidFill>
                <a:latin typeface="Times New Roman"/>
                <a:cs typeface="Times New Roman"/>
              </a:rPr>
              <a:t>into the </a:t>
            </a:r>
            <a:r>
              <a:rPr lang="en-US" sz="2800" spc="-5" dirty="0">
                <a:solidFill>
                  <a:prstClr val="black"/>
                </a:solidFill>
                <a:latin typeface="Times New Roman"/>
                <a:cs typeface="Times New Roman"/>
              </a:rPr>
              <a:t>vessel</a:t>
            </a:r>
            <a:r>
              <a:rPr lang="en-US" sz="2800" spc="-45" dirty="0">
                <a:solidFill>
                  <a:prstClr val="black"/>
                </a:solidFill>
                <a:latin typeface="Times New Roman"/>
                <a:cs typeface="Times New Roman"/>
              </a:rPr>
              <a:t> </a:t>
            </a:r>
            <a:r>
              <a:rPr lang="en-US" sz="2800" spc="-5" dirty="0">
                <a:solidFill>
                  <a:prstClr val="black"/>
                </a:solidFill>
                <a:latin typeface="Times New Roman"/>
                <a:cs typeface="Times New Roman"/>
              </a:rPr>
              <a:t>wall.</a:t>
            </a: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r>
              <a:rPr lang="en-US" sz="2800" spc="-5" dirty="0">
                <a:solidFill>
                  <a:prstClr val="black"/>
                </a:solidFill>
                <a:latin typeface="Times New Roman"/>
                <a:cs typeface="Times New Roman"/>
              </a:rPr>
              <a:t>Because of </a:t>
            </a:r>
            <a:r>
              <a:rPr lang="en-US" sz="2800" dirty="0">
                <a:solidFill>
                  <a:prstClr val="black"/>
                </a:solidFill>
                <a:latin typeface="Times New Roman"/>
                <a:cs typeface="Times New Roman"/>
              </a:rPr>
              <a:t>the </a:t>
            </a:r>
            <a:r>
              <a:rPr lang="en-US" sz="2800" spc="-5" dirty="0">
                <a:solidFill>
                  <a:prstClr val="black"/>
                </a:solidFill>
                <a:latin typeface="Times New Roman"/>
                <a:cs typeface="Times New Roman"/>
              </a:rPr>
              <a:t>risk of</a:t>
            </a:r>
            <a:r>
              <a:rPr lang="en-US" sz="2800" spc="405" dirty="0">
                <a:solidFill>
                  <a:prstClr val="black"/>
                </a:solidFill>
                <a:latin typeface="Times New Roman"/>
                <a:cs typeface="Times New Roman"/>
              </a:rPr>
              <a:t> </a:t>
            </a:r>
            <a:r>
              <a:rPr lang="en-US" sz="2800" spc="-5" dirty="0">
                <a:solidFill>
                  <a:prstClr val="black"/>
                </a:solidFill>
                <a:latin typeface="Times New Roman"/>
                <a:cs typeface="Times New Roman"/>
              </a:rPr>
              <a:t>thrombus </a:t>
            </a:r>
            <a:r>
              <a:rPr lang="en-US" sz="2800" dirty="0">
                <a:solidFill>
                  <a:prstClr val="black"/>
                </a:solidFill>
                <a:latin typeface="Times New Roman"/>
                <a:cs typeface="Times New Roman"/>
              </a:rPr>
              <a:t>fo</a:t>
            </a:r>
            <a:r>
              <a:rPr lang="en-US" sz="2800" spc="-15" dirty="0">
                <a:solidFill>
                  <a:prstClr val="black"/>
                </a:solidFill>
                <a:latin typeface="Times New Roman"/>
                <a:cs typeface="Times New Roman"/>
              </a:rPr>
              <a:t>r</a:t>
            </a:r>
            <a:r>
              <a:rPr lang="en-US" sz="2800" dirty="0">
                <a:solidFill>
                  <a:prstClr val="black"/>
                </a:solidFill>
                <a:latin typeface="Times New Roman"/>
                <a:cs typeface="Times New Roman"/>
              </a:rPr>
              <a:t>mat</a:t>
            </a:r>
            <a:r>
              <a:rPr lang="en-US" sz="2800" spc="5" dirty="0">
                <a:solidFill>
                  <a:prstClr val="black"/>
                </a:solidFill>
                <a:latin typeface="Times New Roman"/>
                <a:cs typeface="Times New Roman"/>
              </a:rPr>
              <a:t>i</a:t>
            </a:r>
            <a:r>
              <a:rPr lang="en-US" sz="2800" dirty="0">
                <a:solidFill>
                  <a:prstClr val="black"/>
                </a:solidFill>
                <a:latin typeface="Times New Roman"/>
                <a:cs typeface="Times New Roman"/>
              </a:rPr>
              <a:t>on	</a:t>
            </a:r>
            <a:r>
              <a:rPr lang="en-US" sz="2800" spc="5" dirty="0">
                <a:solidFill>
                  <a:prstClr val="black"/>
                </a:solidFill>
                <a:latin typeface="Times New Roman"/>
                <a:cs typeface="Times New Roman"/>
              </a:rPr>
              <a:t>i</a:t>
            </a:r>
            <a:r>
              <a:rPr lang="en-US" sz="2800" dirty="0">
                <a:solidFill>
                  <a:prstClr val="black"/>
                </a:solidFill>
                <a:latin typeface="Times New Roman"/>
                <a:cs typeface="Times New Roman"/>
              </a:rPr>
              <a:t>n	the	</a:t>
            </a:r>
            <a:r>
              <a:rPr lang="en-US" sz="2800" spc="-5" dirty="0">
                <a:solidFill>
                  <a:prstClr val="black"/>
                </a:solidFill>
                <a:latin typeface="Times New Roman"/>
                <a:cs typeface="Times New Roman"/>
              </a:rPr>
              <a:t>st</a:t>
            </a:r>
            <a:r>
              <a:rPr lang="en-US" sz="2800" spc="-35" dirty="0">
                <a:solidFill>
                  <a:prstClr val="black"/>
                </a:solidFill>
                <a:latin typeface="Times New Roman"/>
                <a:cs typeface="Times New Roman"/>
              </a:rPr>
              <a:t>e</a:t>
            </a:r>
            <a:r>
              <a:rPr lang="en-US" sz="2800" dirty="0">
                <a:solidFill>
                  <a:prstClr val="black"/>
                </a:solidFill>
                <a:latin typeface="Times New Roman"/>
                <a:cs typeface="Times New Roman"/>
              </a:rPr>
              <a:t>nt,	the  patient </a:t>
            </a:r>
            <a:r>
              <a:rPr lang="en-US" sz="2800" spc="-10" dirty="0">
                <a:solidFill>
                  <a:prstClr val="black"/>
                </a:solidFill>
                <a:latin typeface="Times New Roman"/>
                <a:cs typeface="Times New Roman"/>
              </a:rPr>
              <a:t>receives </a:t>
            </a:r>
            <a:r>
              <a:rPr lang="en-US" sz="2800" spc="-5" dirty="0">
                <a:solidFill>
                  <a:prstClr val="black"/>
                </a:solidFill>
                <a:latin typeface="Times New Roman"/>
                <a:cs typeface="Times New Roman"/>
              </a:rPr>
              <a:t>antiplatelet </a:t>
            </a:r>
            <a:r>
              <a:rPr lang="en-US" sz="2800" dirty="0">
                <a:solidFill>
                  <a:prstClr val="black"/>
                </a:solidFill>
                <a:latin typeface="Times New Roman"/>
                <a:cs typeface="Times New Roman"/>
              </a:rPr>
              <a:t>medic</a:t>
            </a:r>
            <a:r>
              <a:rPr lang="en-US" sz="2800" spc="-10" dirty="0">
                <a:solidFill>
                  <a:prstClr val="black"/>
                </a:solidFill>
                <a:latin typeface="Times New Roman"/>
                <a:cs typeface="Times New Roman"/>
              </a:rPr>
              <a:t>a</a:t>
            </a:r>
            <a:r>
              <a:rPr lang="en-US" sz="2800" dirty="0">
                <a:solidFill>
                  <a:prstClr val="black"/>
                </a:solidFill>
                <a:latin typeface="Times New Roman"/>
                <a:cs typeface="Times New Roman"/>
              </a:rPr>
              <a:t>t</a:t>
            </a:r>
            <a:r>
              <a:rPr lang="en-US" sz="2800" spc="5" dirty="0">
                <a:solidFill>
                  <a:prstClr val="black"/>
                </a:solidFill>
                <a:latin typeface="Times New Roman"/>
                <a:cs typeface="Times New Roman"/>
              </a:rPr>
              <a:t>i</a:t>
            </a:r>
            <a:r>
              <a:rPr lang="en-US" sz="2800" spc="-5" dirty="0">
                <a:solidFill>
                  <a:prstClr val="black"/>
                </a:solidFill>
                <a:latin typeface="Times New Roman"/>
                <a:cs typeface="Times New Roman"/>
              </a:rPr>
              <a:t>on </a:t>
            </a:r>
            <a:r>
              <a:rPr lang="en-US" sz="2800" spc="-20" dirty="0" err="1">
                <a:solidFill>
                  <a:prstClr val="black"/>
                </a:solidFill>
                <a:latin typeface="Times New Roman"/>
                <a:cs typeface="Times New Roman"/>
              </a:rPr>
              <a:t>e</a:t>
            </a:r>
            <a:r>
              <a:rPr lang="en-US" sz="2800" spc="-25" dirty="0" err="1">
                <a:solidFill>
                  <a:prstClr val="black"/>
                </a:solidFill>
                <a:latin typeface="Times New Roman"/>
                <a:cs typeface="Times New Roman"/>
              </a:rPr>
              <a:t>g</a:t>
            </a:r>
            <a:r>
              <a:rPr lang="en-US" sz="2800" spc="-25" dirty="0">
                <a:solidFill>
                  <a:prstClr val="black"/>
                </a:solidFill>
                <a:latin typeface="Times New Roman"/>
                <a:cs typeface="Times New Roman"/>
              </a:rPr>
              <a:t>,</a:t>
            </a:r>
            <a:r>
              <a:rPr lang="en-US" sz="2800" spc="-10" dirty="0">
                <a:solidFill>
                  <a:prstClr val="black"/>
                </a:solidFill>
                <a:latin typeface="Times New Roman"/>
                <a:cs typeface="Times New Roman"/>
              </a:rPr>
              <a:t> </a:t>
            </a:r>
            <a:r>
              <a:rPr lang="en-US" sz="2800" spc="-10" dirty="0" err="1">
                <a:solidFill>
                  <a:prstClr val="black"/>
                </a:solidFill>
                <a:latin typeface="Times New Roman"/>
                <a:cs typeface="Times New Roman"/>
              </a:rPr>
              <a:t>c</a:t>
            </a:r>
            <a:r>
              <a:rPr lang="en-US" sz="2800" dirty="0" err="1">
                <a:solidFill>
                  <a:prstClr val="black"/>
                </a:solidFill>
                <a:latin typeface="Times New Roman"/>
                <a:cs typeface="Times New Roman"/>
              </a:rPr>
              <a:t>lop</a:t>
            </a:r>
            <a:r>
              <a:rPr lang="en-US" sz="2800" spc="-15" dirty="0" err="1">
                <a:solidFill>
                  <a:prstClr val="black"/>
                </a:solidFill>
                <a:latin typeface="Times New Roman"/>
                <a:cs typeface="Times New Roman"/>
              </a:rPr>
              <a:t>i</a:t>
            </a:r>
            <a:r>
              <a:rPr lang="en-US" sz="2800" dirty="0" err="1">
                <a:solidFill>
                  <a:prstClr val="black"/>
                </a:solidFill>
                <a:latin typeface="Times New Roman"/>
                <a:cs typeface="Times New Roman"/>
              </a:rPr>
              <a:t>do</a:t>
            </a:r>
            <a:r>
              <a:rPr lang="en-US" sz="2800" spc="-25" dirty="0" err="1">
                <a:solidFill>
                  <a:prstClr val="black"/>
                </a:solidFill>
                <a:latin typeface="Times New Roman"/>
                <a:cs typeface="Times New Roman"/>
              </a:rPr>
              <a:t>g</a:t>
            </a:r>
            <a:r>
              <a:rPr lang="en-US" sz="2800" spc="10" dirty="0" err="1">
                <a:solidFill>
                  <a:prstClr val="black"/>
                </a:solidFill>
                <a:latin typeface="Times New Roman"/>
                <a:cs typeface="Times New Roman"/>
              </a:rPr>
              <a:t>r</a:t>
            </a:r>
            <a:r>
              <a:rPr lang="en-US" sz="2800" spc="-10" dirty="0" err="1">
                <a:solidFill>
                  <a:prstClr val="black"/>
                </a:solidFill>
                <a:latin typeface="Times New Roman"/>
                <a:cs typeface="Times New Roman"/>
              </a:rPr>
              <a:t>e</a:t>
            </a:r>
            <a:r>
              <a:rPr lang="en-US" sz="2800" dirty="0" err="1">
                <a:solidFill>
                  <a:prstClr val="black"/>
                </a:solidFill>
                <a:latin typeface="Times New Roman"/>
                <a:cs typeface="Times New Roman"/>
              </a:rPr>
              <a:t>l</a:t>
            </a:r>
            <a:r>
              <a:rPr lang="en-US" sz="2800" dirty="0">
                <a:solidFill>
                  <a:prstClr val="black"/>
                </a:solidFill>
                <a:latin typeface="Times New Roman"/>
                <a:cs typeface="Times New Roman"/>
              </a:rPr>
              <a:t> </a:t>
            </a:r>
            <a:r>
              <a:rPr lang="en-US" sz="2800" spc="-5" dirty="0">
                <a:solidFill>
                  <a:prstClr val="black"/>
                </a:solidFill>
                <a:latin typeface="Times New Roman"/>
                <a:cs typeface="Times New Roman"/>
              </a:rPr>
              <a:t>and lifetime </a:t>
            </a:r>
            <a:r>
              <a:rPr lang="en-US" sz="2800" dirty="0">
                <a:solidFill>
                  <a:prstClr val="black"/>
                </a:solidFill>
                <a:latin typeface="Times New Roman"/>
                <a:cs typeface="Times New Roman"/>
              </a:rPr>
              <a:t>use </a:t>
            </a:r>
            <a:r>
              <a:rPr lang="en-US" sz="2800" spc="-5" dirty="0">
                <a:solidFill>
                  <a:prstClr val="black"/>
                </a:solidFill>
                <a:latin typeface="Times New Roman"/>
                <a:cs typeface="Times New Roman"/>
              </a:rPr>
              <a:t>of</a:t>
            </a:r>
            <a:r>
              <a:rPr lang="en-US" sz="2800" spc="-30" dirty="0">
                <a:solidFill>
                  <a:prstClr val="black"/>
                </a:solidFill>
                <a:latin typeface="Times New Roman"/>
                <a:cs typeface="Times New Roman"/>
              </a:rPr>
              <a:t> </a:t>
            </a:r>
            <a:r>
              <a:rPr lang="en-US" sz="2800" spc="-5" dirty="0">
                <a:solidFill>
                  <a:prstClr val="black"/>
                </a:solidFill>
                <a:latin typeface="Times New Roman"/>
                <a:cs typeface="Times New Roman"/>
              </a:rPr>
              <a:t>aspirin.</a:t>
            </a: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endParaRPr lang="en-US" sz="2800" dirty="0">
              <a:solidFill>
                <a:prstClr val="black"/>
              </a:solidFill>
              <a:latin typeface="Times New Roman"/>
              <a:cs typeface="Times New Roman"/>
            </a:endParaRPr>
          </a:p>
        </p:txBody>
      </p:sp>
      <p:sp>
        <p:nvSpPr>
          <p:cNvPr id="6" name="object 8"/>
          <p:cNvSpPr/>
          <p:nvPr/>
        </p:nvSpPr>
        <p:spPr>
          <a:xfrm>
            <a:off x="6657852" y="-16065"/>
            <a:ext cx="5357016" cy="3140969"/>
          </a:xfrm>
          <a:prstGeom prst="rect">
            <a:avLst/>
          </a:prstGeom>
          <a:blipFill>
            <a:blip r:embed="rId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7" name="object 2"/>
          <p:cNvSpPr/>
          <p:nvPr/>
        </p:nvSpPr>
        <p:spPr>
          <a:xfrm>
            <a:off x="6816080" y="3140968"/>
            <a:ext cx="5198788" cy="3528392"/>
          </a:xfrm>
          <a:prstGeom prst="rect">
            <a:avLst/>
          </a:prstGeom>
          <a:blipFill>
            <a:blip r:embed="rId3" cstate="print"/>
            <a:stretch>
              <a:fillRect/>
            </a:stretch>
          </a:blipFill>
        </p:spPr>
        <p:txBody>
          <a:bodyPr wrap="square" lIns="0" tIns="0" rIns="0" bIns="0" rtlCol="0"/>
          <a:lstStyle/>
          <a:p>
            <a:pPr>
              <a:defRPr/>
            </a:pPr>
            <a:endParaRPr kern="0" dirty="0">
              <a:solidFill>
                <a:sysClr val="windowText" lastClr="000000"/>
              </a:solidFill>
            </a:endParaRPr>
          </a:p>
        </p:txBody>
      </p:sp>
    </p:spTree>
    <p:extLst>
      <p:ext uri="{BB962C8B-B14F-4D97-AF65-F5344CB8AC3E}">
        <p14:creationId xmlns:p14="http://schemas.microsoft.com/office/powerpoint/2010/main" val="301937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4624"/>
            <a:ext cx="12192000" cy="634082"/>
          </a:xfrm>
          <a:ln>
            <a:solidFill>
              <a:schemeClr val="accent1"/>
            </a:solidFill>
          </a:ln>
        </p:spPr>
        <p:txBody>
          <a:bodyPr>
            <a:noAutofit/>
          </a:bodyPr>
          <a:lstStyle/>
          <a:p>
            <a:r>
              <a:rPr lang="en-US" dirty="0">
                <a:solidFill>
                  <a:srgbClr val="1C3984"/>
                </a:solidFill>
                <a:latin typeface="font0000000021172de5"/>
              </a:rPr>
              <a:t>Pathophysiology</a:t>
            </a:r>
            <a:endParaRPr lang="en-US" dirty="0"/>
          </a:p>
        </p:txBody>
      </p:sp>
      <p:sp>
        <p:nvSpPr>
          <p:cNvPr id="3" name="عنصر نائب للمحتوى 2"/>
          <p:cNvSpPr>
            <a:spLocks noGrp="1"/>
          </p:cNvSpPr>
          <p:nvPr>
            <p:ph idx="1"/>
          </p:nvPr>
        </p:nvSpPr>
        <p:spPr>
          <a:xfrm>
            <a:off x="0" y="5085184"/>
            <a:ext cx="12192000" cy="1728192"/>
          </a:xfrm>
        </p:spPr>
        <p:txBody>
          <a:bodyPr>
            <a:noAutofit/>
          </a:bodyPr>
          <a:lstStyle/>
          <a:p>
            <a:pPr marL="354965" marR="5080" algn="l" rtl="0">
              <a:lnSpc>
                <a:spcPct val="150100"/>
              </a:lnSpc>
              <a:spcBef>
                <a:spcPts val="100"/>
              </a:spcBef>
              <a:buFont typeface="Wingdings" pitchFamily="2" charset="2"/>
              <a:buChar char="v"/>
              <a:tabLst>
                <a:tab pos="357505" algn="l"/>
              </a:tabLst>
            </a:pPr>
            <a:r>
              <a:rPr lang="en-US" sz="2600" dirty="0">
                <a:solidFill>
                  <a:prstClr val="black"/>
                </a:solidFill>
                <a:latin typeface="Times New Roman"/>
                <a:cs typeface="Times New Roman"/>
              </a:rPr>
              <a:t>Each time the heart contracts, pressure is transferred fro the contraction of the heart muscle to the blood and then pressure is exerted by the blood as it flows through the blood vessels.</a:t>
            </a:r>
          </a:p>
          <a:p>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121920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33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263352" y="188640"/>
            <a:ext cx="11737304" cy="627095"/>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000" spc="-5" dirty="0">
                <a:solidFill>
                  <a:srgbClr val="C00000"/>
                </a:solidFill>
                <a:latin typeface="Times New Roman"/>
                <a:cs typeface="Times New Roman"/>
              </a:rPr>
              <a:t>Surgical</a:t>
            </a:r>
            <a:r>
              <a:rPr lang="en-US" sz="4000" spc="-70" dirty="0">
                <a:solidFill>
                  <a:srgbClr val="C00000"/>
                </a:solidFill>
                <a:latin typeface="Times New Roman"/>
                <a:cs typeface="Times New Roman"/>
              </a:rPr>
              <a:t> </a:t>
            </a:r>
            <a:r>
              <a:rPr lang="en-US" sz="4000" spc="-5" dirty="0">
                <a:solidFill>
                  <a:srgbClr val="C00000"/>
                </a:solidFill>
                <a:latin typeface="Times New Roman"/>
                <a:cs typeface="Times New Roman"/>
              </a:rPr>
              <a:t>procedures</a:t>
            </a:r>
            <a:endParaRPr lang="en-US" sz="4000" dirty="0">
              <a:latin typeface="Times New Roman"/>
              <a:cs typeface="Times New Roman"/>
            </a:endParaRPr>
          </a:p>
        </p:txBody>
      </p:sp>
      <p:sp>
        <p:nvSpPr>
          <p:cNvPr id="6" name="object 3"/>
          <p:cNvSpPr txBox="1"/>
          <p:nvPr/>
        </p:nvSpPr>
        <p:spPr>
          <a:xfrm>
            <a:off x="263352" y="980728"/>
            <a:ext cx="11737304" cy="4471737"/>
          </a:xfrm>
          <a:prstGeom prst="rect">
            <a:avLst/>
          </a:prstGeom>
        </p:spPr>
        <p:txBody>
          <a:bodyPr vert="horz" wrap="square" lIns="0" tIns="85090" rIns="0" bIns="0" rtlCol="0">
            <a:spAutoFit/>
          </a:bodyPr>
          <a:lstStyle/>
          <a:p>
            <a:pPr marL="356870" indent="-344805" algn="l" rtl="0">
              <a:spcBef>
                <a:spcPts val="670"/>
              </a:spcBef>
              <a:buFont typeface="Times New Roman"/>
              <a:buChar char="•"/>
              <a:tabLst>
                <a:tab pos="357505" algn="l"/>
              </a:tabLst>
            </a:pPr>
            <a:r>
              <a:rPr sz="2800" b="1" spc="-5" dirty="0">
                <a:solidFill>
                  <a:srgbClr val="C00000"/>
                </a:solidFill>
                <a:latin typeface="Times New Roman"/>
                <a:cs typeface="Times New Roman"/>
              </a:rPr>
              <a:t>Coronary </a:t>
            </a:r>
            <a:r>
              <a:rPr sz="2800" b="1" spc="-10" dirty="0">
                <a:solidFill>
                  <a:srgbClr val="C00000"/>
                </a:solidFill>
                <a:latin typeface="Times New Roman"/>
                <a:cs typeface="Times New Roman"/>
              </a:rPr>
              <a:t>Artery</a:t>
            </a:r>
            <a:r>
              <a:rPr sz="2800" b="1" spc="40" dirty="0">
                <a:solidFill>
                  <a:srgbClr val="C00000"/>
                </a:solidFill>
                <a:latin typeface="Times New Roman"/>
                <a:cs typeface="Times New Roman"/>
              </a:rPr>
              <a:t> </a:t>
            </a:r>
            <a:r>
              <a:rPr sz="2800" b="1" spc="-5" dirty="0">
                <a:solidFill>
                  <a:srgbClr val="C00000"/>
                </a:solidFill>
                <a:latin typeface="Times New Roman"/>
                <a:cs typeface="Times New Roman"/>
              </a:rPr>
              <a:t>Revascularization</a:t>
            </a:r>
            <a:endParaRPr sz="2800" dirty="0">
              <a:latin typeface="Times New Roman"/>
              <a:cs typeface="Times New Roman"/>
            </a:endParaRPr>
          </a:p>
          <a:p>
            <a:pPr marL="356870" marR="5080" indent="-344805" algn="l" rtl="0">
              <a:spcBef>
                <a:spcPts val="580"/>
              </a:spcBef>
              <a:buChar char="•"/>
              <a:tabLst>
                <a:tab pos="357505" algn="l"/>
              </a:tabLst>
            </a:pPr>
            <a:r>
              <a:rPr sz="2800" spc="-5" dirty="0">
                <a:latin typeface="Times New Roman"/>
                <a:cs typeface="Times New Roman"/>
              </a:rPr>
              <a:t>CABG </a:t>
            </a:r>
            <a:r>
              <a:rPr sz="2800" dirty="0">
                <a:latin typeface="Times New Roman"/>
                <a:cs typeface="Times New Roman"/>
              </a:rPr>
              <a:t>is a </a:t>
            </a:r>
            <a:r>
              <a:rPr sz="2800" spc="-5" dirty="0">
                <a:latin typeface="Times New Roman"/>
                <a:cs typeface="Times New Roman"/>
              </a:rPr>
              <a:t>surgical procedure </a:t>
            </a:r>
            <a:r>
              <a:rPr sz="2800" dirty="0">
                <a:latin typeface="Times New Roman"/>
                <a:cs typeface="Times New Roman"/>
              </a:rPr>
              <a:t>in </a:t>
            </a:r>
            <a:r>
              <a:rPr sz="2800" spc="-5" dirty="0">
                <a:latin typeface="Times New Roman"/>
                <a:cs typeface="Times New Roman"/>
              </a:rPr>
              <a:t>which </a:t>
            </a:r>
            <a:r>
              <a:rPr sz="2800" dirty="0">
                <a:latin typeface="Times New Roman"/>
                <a:cs typeface="Times New Roman"/>
              </a:rPr>
              <a:t>a blood </a:t>
            </a:r>
            <a:r>
              <a:rPr sz="2800" spc="-5" dirty="0">
                <a:latin typeface="Times New Roman"/>
                <a:cs typeface="Times New Roman"/>
              </a:rPr>
              <a:t>vessel from  another part </a:t>
            </a:r>
            <a:r>
              <a:rPr sz="2800" spc="10" dirty="0">
                <a:latin typeface="Times New Roman"/>
                <a:cs typeface="Times New Roman"/>
              </a:rPr>
              <a:t>of </a:t>
            </a:r>
            <a:r>
              <a:rPr sz="2800" dirty="0">
                <a:latin typeface="Times New Roman"/>
                <a:cs typeface="Times New Roman"/>
              </a:rPr>
              <a:t>the </a:t>
            </a:r>
            <a:r>
              <a:rPr sz="2800" spc="10" dirty="0">
                <a:latin typeface="Times New Roman"/>
                <a:cs typeface="Times New Roman"/>
              </a:rPr>
              <a:t>body </a:t>
            </a:r>
            <a:r>
              <a:rPr sz="2800" dirty="0">
                <a:latin typeface="Times New Roman"/>
                <a:cs typeface="Times New Roman"/>
              </a:rPr>
              <a:t>is </a:t>
            </a:r>
            <a:r>
              <a:rPr sz="2800" spc="-5" dirty="0">
                <a:latin typeface="Times New Roman"/>
                <a:cs typeface="Times New Roman"/>
              </a:rPr>
              <a:t>grafted </a:t>
            </a:r>
            <a:r>
              <a:rPr sz="2800" dirty="0">
                <a:latin typeface="Times New Roman"/>
                <a:cs typeface="Times New Roman"/>
              </a:rPr>
              <a:t>to the occluded coronary  artery so </a:t>
            </a:r>
            <a:r>
              <a:rPr sz="2800" spc="-5" dirty="0">
                <a:latin typeface="Times New Roman"/>
                <a:cs typeface="Times New Roman"/>
              </a:rPr>
              <a:t>that </a:t>
            </a:r>
            <a:r>
              <a:rPr sz="2800" dirty="0">
                <a:latin typeface="Times New Roman"/>
                <a:cs typeface="Times New Roman"/>
              </a:rPr>
              <a:t>blood </a:t>
            </a:r>
            <a:r>
              <a:rPr sz="2800" spc="-10" dirty="0">
                <a:latin typeface="Times New Roman"/>
                <a:cs typeface="Times New Roman"/>
              </a:rPr>
              <a:t>can </a:t>
            </a:r>
            <a:r>
              <a:rPr sz="2800" spc="-5" dirty="0">
                <a:latin typeface="Times New Roman"/>
                <a:cs typeface="Times New Roman"/>
              </a:rPr>
              <a:t>flow beyond </a:t>
            </a:r>
            <a:r>
              <a:rPr sz="2800" dirty="0">
                <a:latin typeface="Times New Roman"/>
                <a:cs typeface="Times New Roman"/>
              </a:rPr>
              <a:t>the occlusion; it is </a:t>
            </a:r>
            <a:r>
              <a:rPr sz="2800" spc="-10" dirty="0">
                <a:latin typeface="Times New Roman"/>
                <a:cs typeface="Times New Roman"/>
              </a:rPr>
              <a:t>also  </a:t>
            </a:r>
            <a:r>
              <a:rPr sz="2800" spc="-5" dirty="0">
                <a:latin typeface="Times New Roman"/>
                <a:cs typeface="Times New Roman"/>
              </a:rPr>
              <a:t>called </a:t>
            </a:r>
            <a:r>
              <a:rPr sz="2800" dirty="0">
                <a:latin typeface="Times New Roman"/>
                <a:cs typeface="Times New Roman"/>
              </a:rPr>
              <a:t>a </a:t>
            </a:r>
            <a:r>
              <a:rPr sz="2800" spc="-15" dirty="0">
                <a:latin typeface="Times New Roman"/>
                <a:cs typeface="Times New Roman"/>
              </a:rPr>
              <a:t>bypass</a:t>
            </a:r>
            <a:r>
              <a:rPr sz="2800" spc="70" dirty="0">
                <a:latin typeface="Times New Roman"/>
                <a:cs typeface="Times New Roman"/>
              </a:rPr>
              <a:t> </a:t>
            </a:r>
            <a:r>
              <a:rPr sz="2800" spc="-10" dirty="0">
                <a:latin typeface="Times New Roman"/>
                <a:cs typeface="Times New Roman"/>
              </a:rPr>
              <a:t>graft.</a:t>
            </a:r>
            <a:endParaRPr sz="2800" dirty="0">
              <a:latin typeface="Times New Roman"/>
              <a:cs typeface="Times New Roman"/>
            </a:endParaRPr>
          </a:p>
          <a:p>
            <a:pPr algn="l" rtl="0">
              <a:spcBef>
                <a:spcPts val="10"/>
              </a:spcBef>
              <a:buChar char="•"/>
            </a:pPr>
            <a:endParaRPr sz="2800" dirty="0">
              <a:latin typeface="Times New Roman"/>
              <a:cs typeface="Times New Roman"/>
            </a:endParaRPr>
          </a:p>
          <a:p>
            <a:pPr marL="356870" marR="12065" indent="-344805" algn="l" rtl="0">
              <a:spcBef>
                <a:spcPts val="5"/>
              </a:spcBef>
              <a:buChar char="•"/>
              <a:tabLst>
                <a:tab pos="357505" algn="l"/>
              </a:tabLst>
            </a:pPr>
            <a:r>
              <a:rPr sz="2800" dirty="0">
                <a:latin typeface="Times New Roman"/>
                <a:cs typeface="Times New Roman"/>
              </a:rPr>
              <a:t>The </a:t>
            </a:r>
            <a:r>
              <a:rPr sz="2800" spc="-10" dirty="0">
                <a:latin typeface="Times New Roman"/>
                <a:cs typeface="Times New Roman"/>
              </a:rPr>
              <a:t>right </a:t>
            </a:r>
            <a:r>
              <a:rPr sz="2800" spc="-5" dirty="0">
                <a:latin typeface="Times New Roman"/>
                <a:cs typeface="Times New Roman"/>
              </a:rPr>
              <a:t>and left internal </a:t>
            </a:r>
            <a:r>
              <a:rPr sz="2800" dirty="0">
                <a:latin typeface="Times New Roman"/>
                <a:cs typeface="Times New Roman"/>
              </a:rPr>
              <a:t>mammary </a:t>
            </a:r>
            <a:r>
              <a:rPr sz="2800" spc="-5" dirty="0">
                <a:latin typeface="Times New Roman"/>
                <a:cs typeface="Times New Roman"/>
              </a:rPr>
              <a:t>arteries and, occasionally,  radial arteries </a:t>
            </a:r>
            <a:r>
              <a:rPr sz="2800" spc="-10" dirty="0">
                <a:latin typeface="Times New Roman"/>
                <a:cs typeface="Times New Roman"/>
              </a:rPr>
              <a:t>are </a:t>
            </a:r>
            <a:r>
              <a:rPr sz="2800" spc="-5" dirty="0">
                <a:latin typeface="Times New Roman"/>
                <a:cs typeface="Times New Roman"/>
              </a:rPr>
              <a:t>also used for</a:t>
            </a:r>
            <a:r>
              <a:rPr sz="2800" spc="60" dirty="0">
                <a:latin typeface="Times New Roman"/>
                <a:cs typeface="Times New Roman"/>
              </a:rPr>
              <a:t> </a:t>
            </a:r>
            <a:r>
              <a:rPr sz="2800" spc="-5" dirty="0">
                <a:latin typeface="Times New Roman"/>
                <a:cs typeface="Times New Roman"/>
              </a:rPr>
              <a:t>CABG.</a:t>
            </a:r>
            <a:endParaRPr sz="2800" dirty="0">
              <a:latin typeface="Times New Roman"/>
              <a:cs typeface="Times New Roman"/>
            </a:endParaRPr>
          </a:p>
          <a:p>
            <a:pPr algn="l" rtl="0">
              <a:spcBef>
                <a:spcPts val="10"/>
              </a:spcBef>
              <a:buChar char="•"/>
            </a:pPr>
            <a:endParaRPr sz="2800" dirty="0">
              <a:latin typeface="Times New Roman"/>
              <a:cs typeface="Times New Roman"/>
            </a:endParaRPr>
          </a:p>
          <a:p>
            <a:pPr marL="356870" marR="8255" indent="-344805" algn="l" rtl="0">
              <a:buChar char="•"/>
              <a:tabLst>
                <a:tab pos="357505" algn="l"/>
              </a:tabLst>
            </a:pPr>
            <a:r>
              <a:rPr sz="2800" spc="-5" dirty="0">
                <a:latin typeface="Times New Roman"/>
                <a:cs typeface="Times New Roman"/>
              </a:rPr>
              <a:t>Arterial grafts </a:t>
            </a:r>
            <a:r>
              <a:rPr sz="2800" dirty="0">
                <a:latin typeface="Times New Roman"/>
                <a:cs typeface="Times New Roman"/>
              </a:rPr>
              <a:t>are </a:t>
            </a:r>
            <a:r>
              <a:rPr sz="2800" spc="-5" dirty="0">
                <a:latin typeface="Times New Roman"/>
                <a:cs typeface="Times New Roman"/>
              </a:rPr>
              <a:t>preferred </a:t>
            </a:r>
            <a:r>
              <a:rPr sz="2800" dirty="0">
                <a:latin typeface="Times New Roman"/>
                <a:cs typeface="Times New Roman"/>
              </a:rPr>
              <a:t>to vein </a:t>
            </a:r>
            <a:r>
              <a:rPr sz="2800" spc="-5" dirty="0">
                <a:latin typeface="Times New Roman"/>
                <a:cs typeface="Times New Roman"/>
              </a:rPr>
              <a:t>grafts because </a:t>
            </a:r>
            <a:r>
              <a:rPr sz="2800" dirty="0">
                <a:latin typeface="Times New Roman"/>
                <a:cs typeface="Times New Roman"/>
              </a:rPr>
              <a:t>they do not  </a:t>
            </a:r>
            <a:r>
              <a:rPr sz="2800" spc="-5" dirty="0">
                <a:latin typeface="Times New Roman"/>
                <a:cs typeface="Times New Roman"/>
              </a:rPr>
              <a:t>develop atherosclerotic changes </a:t>
            </a:r>
            <a:r>
              <a:rPr sz="2800" spc="-10" dirty="0">
                <a:latin typeface="Times New Roman"/>
                <a:cs typeface="Times New Roman"/>
              </a:rPr>
              <a:t>as </a:t>
            </a:r>
            <a:r>
              <a:rPr sz="2800" spc="5" dirty="0">
                <a:latin typeface="Times New Roman"/>
                <a:cs typeface="Times New Roman"/>
              </a:rPr>
              <a:t>quickly </a:t>
            </a:r>
            <a:r>
              <a:rPr sz="2800" spc="-5" dirty="0">
                <a:latin typeface="Times New Roman"/>
                <a:cs typeface="Times New Roman"/>
              </a:rPr>
              <a:t>and remain patent  </a:t>
            </a:r>
            <a:r>
              <a:rPr sz="2800" spc="-10" dirty="0">
                <a:latin typeface="Times New Roman"/>
                <a:cs typeface="Times New Roman"/>
              </a:rPr>
              <a:t>longer.</a:t>
            </a:r>
            <a:endParaRPr sz="2800" dirty="0">
              <a:latin typeface="Times New Roman"/>
              <a:cs typeface="Times New Roman"/>
            </a:endParaRPr>
          </a:p>
        </p:txBody>
      </p:sp>
    </p:spTree>
    <p:extLst>
      <p:ext uri="{BB962C8B-B14F-4D97-AF65-F5344CB8AC3E}">
        <p14:creationId xmlns:p14="http://schemas.microsoft.com/office/powerpoint/2010/main" val="46507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91345" y="476672"/>
            <a:ext cx="3384376" cy="5904656"/>
          </a:xfrm>
          <a:prstGeom prst="rect">
            <a:avLst/>
          </a:prstGeom>
        </p:spPr>
        <p:txBody>
          <a:bodyPr vert="horz" wrap="square" lIns="0" tIns="12700" rIns="0" bIns="0" rtlCol="0">
            <a:spAutoFit/>
          </a:bodyPr>
          <a:lstStyle/>
          <a:p>
            <a:pPr marL="356870" marR="5080" indent="-344805" algn="l" rtl="0">
              <a:spcBef>
                <a:spcPts val="100"/>
              </a:spcBef>
              <a:buChar char="•"/>
              <a:tabLst>
                <a:tab pos="357505" algn="l"/>
              </a:tabLst>
            </a:pPr>
            <a:r>
              <a:rPr sz="2400" dirty="0">
                <a:latin typeface="Times New Roman"/>
                <a:cs typeface="Times New Roman"/>
              </a:rPr>
              <a:t>The </a:t>
            </a:r>
            <a:r>
              <a:rPr sz="2400" spc="-5" dirty="0">
                <a:latin typeface="Times New Roman"/>
                <a:cs typeface="Times New Roman"/>
              </a:rPr>
              <a:t>vessel </a:t>
            </a:r>
            <a:r>
              <a:rPr sz="2400" dirty="0">
                <a:latin typeface="Times New Roman"/>
                <a:cs typeface="Times New Roman"/>
              </a:rPr>
              <a:t>most commonly  </a:t>
            </a:r>
            <a:r>
              <a:rPr sz="2400" spc="-5" dirty="0">
                <a:latin typeface="Times New Roman"/>
                <a:cs typeface="Times New Roman"/>
              </a:rPr>
              <a:t>used for </a:t>
            </a:r>
            <a:r>
              <a:rPr sz="2400" dirty="0">
                <a:latin typeface="Times New Roman"/>
                <a:cs typeface="Times New Roman"/>
              </a:rPr>
              <a:t>CABG is the </a:t>
            </a:r>
            <a:r>
              <a:rPr sz="2400" spc="-5" dirty="0">
                <a:latin typeface="Times New Roman"/>
                <a:cs typeface="Times New Roman"/>
              </a:rPr>
              <a:t>greater  saphenous vein, </a:t>
            </a:r>
            <a:r>
              <a:rPr sz="2400" dirty="0">
                <a:latin typeface="Times New Roman"/>
                <a:cs typeface="Times New Roman"/>
              </a:rPr>
              <a:t>followed </a:t>
            </a:r>
            <a:r>
              <a:rPr sz="2400" spc="20" dirty="0">
                <a:latin typeface="Times New Roman"/>
                <a:cs typeface="Times New Roman"/>
              </a:rPr>
              <a:t>by  </a:t>
            </a:r>
            <a:r>
              <a:rPr sz="2400" dirty="0">
                <a:latin typeface="Times New Roman"/>
                <a:cs typeface="Times New Roman"/>
              </a:rPr>
              <a:t>the </a:t>
            </a:r>
            <a:r>
              <a:rPr sz="2400" spc="-5" dirty="0">
                <a:latin typeface="Times New Roman"/>
                <a:cs typeface="Times New Roman"/>
              </a:rPr>
              <a:t>lesser saphenous vein  Cephalic and basilic </a:t>
            </a:r>
            <a:r>
              <a:rPr sz="2400" spc="-10" dirty="0">
                <a:latin typeface="Times New Roman"/>
                <a:cs typeface="Times New Roman"/>
              </a:rPr>
              <a:t>veins </a:t>
            </a:r>
            <a:r>
              <a:rPr sz="2400" spc="-5" dirty="0">
                <a:latin typeface="Times New Roman"/>
                <a:cs typeface="Times New Roman"/>
              </a:rPr>
              <a:t>are  used also.</a:t>
            </a:r>
            <a:endParaRPr sz="2400" dirty="0">
              <a:latin typeface="Times New Roman"/>
              <a:cs typeface="Times New Roman"/>
            </a:endParaRPr>
          </a:p>
          <a:p>
            <a:pPr algn="l" rtl="0">
              <a:spcBef>
                <a:spcPts val="10"/>
              </a:spcBef>
              <a:buFont typeface="Times New Roman"/>
              <a:buChar char="•"/>
            </a:pPr>
            <a:endParaRPr sz="3500" dirty="0">
              <a:latin typeface="Times New Roman"/>
              <a:cs typeface="Times New Roman"/>
            </a:endParaRPr>
          </a:p>
          <a:p>
            <a:pPr marL="356870" marR="6985" indent="-344805" algn="l" rtl="0">
              <a:spcBef>
                <a:spcPts val="5"/>
              </a:spcBef>
              <a:buChar char="•"/>
              <a:tabLst>
                <a:tab pos="357505" algn="l"/>
              </a:tabLst>
            </a:pPr>
            <a:r>
              <a:rPr sz="2400" dirty="0">
                <a:latin typeface="Times New Roman"/>
                <a:cs typeface="Times New Roman"/>
              </a:rPr>
              <a:t>The </a:t>
            </a:r>
            <a:r>
              <a:rPr sz="2400" spc="-5" dirty="0">
                <a:latin typeface="Times New Roman"/>
                <a:cs typeface="Times New Roman"/>
              </a:rPr>
              <a:t>vein </a:t>
            </a:r>
            <a:r>
              <a:rPr sz="2400" dirty="0">
                <a:latin typeface="Times New Roman"/>
                <a:cs typeface="Times New Roman"/>
              </a:rPr>
              <a:t>is </a:t>
            </a:r>
            <a:r>
              <a:rPr sz="2400" spc="-5" dirty="0">
                <a:latin typeface="Times New Roman"/>
                <a:cs typeface="Times New Roman"/>
              </a:rPr>
              <a:t>removed from </a:t>
            </a:r>
            <a:r>
              <a:rPr sz="2400" dirty="0">
                <a:latin typeface="Times New Roman"/>
                <a:cs typeface="Times New Roman"/>
              </a:rPr>
              <a:t>the  leg (or </a:t>
            </a:r>
            <a:r>
              <a:rPr sz="2400" spc="-5" dirty="0">
                <a:latin typeface="Times New Roman"/>
                <a:cs typeface="Times New Roman"/>
              </a:rPr>
              <a:t>arm) and grafted </a:t>
            </a:r>
            <a:r>
              <a:rPr sz="2400" dirty="0">
                <a:latin typeface="Times New Roman"/>
                <a:cs typeface="Times New Roman"/>
              </a:rPr>
              <a:t>to the  </a:t>
            </a:r>
            <a:r>
              <a:rPr sz="2400" spc="-5" dirty="0">
                <a:latin typeface="Times New Roman"/>
                <a:cs typeface="Times New Roman"/>
              </a:rPr>
              <a:t>ascending aorta and </a:t>
            </a:r>
            <a:r>
              <a:rPr sz="2400" dirty="0">
                <a:latin typeface="Times New Roman"/>
                <a:cs typeface="Times New Roman"/>
              </a:rPr>
              <a:t>to the  coronary </a:t>
            </a:r>
            <a:r>
              <a:rPr sz="2400" spc="5" dirty="0">
                <a:latin typeface="Times New Roman"/>
                <a:cs typeface="Times New Roman"/>
              </a:rPr>
              <a:t>artery </a:t>
            </a:r>
            <a:r>
              <a:rPr sz="2400" spc="-5" dirty="0">
                <a:latin typeface="Times New Roman"/>
                <a:cs typeface="Times New Roman"/>
              </a:rPr>
              <a:t>distal </a:t>
            </a:r>
            <a:r>
              <a:rPr sz="2400" spc="-10" dirty="0">
                <a:latin typeface="Times New Roman"/>
                <a:cs typeface="Times New Roman"/>
              </a:rPr>
              <a:t>to </a:t>
            </a:r>
            <a:r>
              <a:rPr sz="2400" dirty="0">
                <a:latin typeface="Times New Roman"/>
                <a:cs typeface="Times New Roman"/>
              </a:rPr>
              <a:t>the  lesion</a:t>
            </a:r>
          </a:p>
        </p:txBody>
      </p:sp>
      <p:sp>
        <p:nvSpPr>
          <p:cNvPr id="6" name="object 3"/>
          <p:cNvSpPr/>
          <p:nvPr/>
        </p:nvSpPr>
        <p:spPr>
          <a:xfrm>
            <a:off x="3719736" y="260648"/>
            <a:ext cx="3672783" cy="6480720"/>
          </a:xfrm>
          <a:prstGeom prst="rect">
            <a:avLst/>
          </a:prstGeom>
          <a:blipFill>
            <a:blip r:embed="rId2" cstate="print"/>
            <a:stretch>
              <a:fillRect/>
            </a:stretch>
          </a:blipFill>
        </p:spPr>
        <p:txBody>
          <a:bodyPr wrap="square" lIns="0" tIns="0" rIns="0" bIns="0" rtlCol="0"/>
          <a:lstStyle/>
          <a:p>
            <a:pPr>
              <a:defRPr/>
            </a:pPr>
            <a:endParaRPr kern="0" dirty="0">
              <a:solidFill>
                <a:sysClr val="windowText" lastClr="000000"/>
              </a:solidFill>
            </a:endParaRPr>
          </a:p>
        </p:txBody>
      </p:sp>
      <p:pic>
        <p:nvPicPr>
          <p:cNvPr id="7" name="Picture 2">
            <a:extLst>
              <a:ext uri="{FF2B5EF4-FFF2-40B4-BE49-F238E27FC236}">
                <a16:creationId xmlns:a16="http://schemas.microsoft.com/office/drawing/2014/main" xmlns="" id="{19D04287-2D0E-3F77-E1C8-4FFC15402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59" y="260649"/>
            <a:ext cx="465584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01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262192E-AEC3-7BCA-C7DA-1C2140D5B170}"/>
              </a:ext>
            </a:extLst>
          </p:cNvPr>
          <p:cNvSpPr>
            <a:spLocks noGrp="1"/>
          </p:cNvSpPr>
          <p:nvPr>
            <p:ph type="title"/>
          </p:nvPr>
        </p:nvSpPr>
        <p:spPr>
          <a:xfrm>
            <a:off x="191344" y="160336"/>
            <a:ext cx="11396849" cy="686917"/>
          </a:xfrm>
          <a:ln>
            <a:solidFill>
              <a:schemeClr val="accent1"/>
            </a:solidFill>
          </a:ln>
        </p:spPr>
        <p:txBody>
          <a:bodyPr>
            <a:normAutofit fontScale="90000"/>
          </a:bodyPr>
          <a:lstStyle/>
          <a:p>
            <a:r>
              <a:rPr lang="en-US" b="1" dirty="0">
                <a:solidFill>
                  <a:srgbClr val="E2843A"/>
                </a:solidFill>
                <a:latin typeface="Arial-BoldMT"/>
              </a:rPr>
              <a:t>NURSING </a:t>
            </a:r>
            <a:r>
              <a:rPr lang="en-US" b="1" dirty="0">
                <a:solidFill>
                  <a:srgbClr val="0067B4"/>
                </a:solidFill>
                <a:latin typeface="Arial-BoldMT"/>
              </a:rPr>
              <a:t>Assessment</a:t>
            </a:r>
            <a:endParaRPr lang="en-US" dirty="0"/>
          </a:p>
        </p:txBody>
      </p:sp>
      <p:sp>
        <p:nvSpPr>
          <p:cNvPr id="3" name="عنصر نائب للمحتوى 2">
            <a:extLst>
              <a:ext uri="{FF2B5EF4-FFF2-40B4-BE49-F238E27FC236}">
                <a16:creationId xmlns:a16="http://schemas.microsoft.com/office/drawing/2014/main" xmlns="" id="{EFB89B4C-2642-2709-63F4-29973FA9DF48}"/>
              </a:ext>
            </a:extLst>
          </p:cNvPr>
          <p:cNvSpPr>
            <a:spLocks noGrp="1"/>
          </p:cNvSpPr>
          <p:nvPr>
            <p:ph idx="1"/>
          </p:nvPr>
        </p:nvSpPr>
        <p:spPr>
          <a:xfrm>
            <a:off x="191344" y="847254"/>
            <a:ext cx="11881320" cy="5678090"/>
          </a:xfrm>
        </p:spPr>
        <p:txBody>
          <a:bodyPr>
            <a:normAutofit lnSpcReduction="10000"/>
          </a:bodyPr>
          <a:lstStyle/>
          <a:p>
            <a:pPr marL="0" indent="0" algn="l" rtl="0">
              <a:lnSpc>
                <a:spcPct val="150000"/>
              </a:lnSpc>
              <a:buNone/>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One of the most important aspects of care of the patient with </a:t>
            </a:r>
            <a:r>
              <a:rPr lang="en-US" sz="2800" dirty="0">
                <a:solidFill>
                  <a:srgbClr val="000000"/>
                </a:solidFill>
                <a:latin typeface="Times New Roman" panose="02020603050405020304" pitchFamily="18" charset="0"/>
                <a:cs typeface="Times New Roman" panose="02020603050405020304" pitchFamily="18" charset="0"/>
              </a:rPr>
              <a:t>MI</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is the</a:t>
            </a:r>
            <a:r>
              <a:rPr lang="ar-IQ"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assessment</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It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establishes the patient’s baseline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identifies the patient’s needs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helps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determine the priority of those needs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Systematic assessment includes a</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careful history, particularly as it relates to symptoms: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chest pain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or discomfort,</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dyspnea</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(difficulty breathing),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palpitations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unusual fatigue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syncope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(faintness),</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or other possible indicators of myocardial ischemia. Each symptom must be</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evaluated with regard to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time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duration</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the factors that precipitate the</a:t>
            </a:r>
            <a:r>
              <a:rPr lang="ar-IQ"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symptom and relieve it</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in comparison with previous symptoms.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707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E696CC-5FAD-0734-7615-7FD040A3F5D8}"/>
              </a:ext>
            </a:extLst>
          </p:cNvPr>
          <p:cNvSpPr>
            <a:spLocks noGrp="1"/>
          </p:cNvSpPr>
          <p:nvPr>
            <p:ph type="title"/>
          </p:nvPr>
        </p:nvSpPr>
        <p:spPr>
          <a:xfrm>
            <a:off x="155340" y="25745"/>
            <a:ext cx="11845316" cy="706090"/>
          </a:xfrm>
          <a:ln>
            <a:solidFill>
              <a:schemeClr val="accent1"/>
            </a:solidFill>
          </a:ln>
        </p:spPr>
        <p:txBody>
          <a:bodyPr>
            <a:normAutofit fontScale="90000"/>
          </a:bodyPr>
          <a:lstStyle/>
          <a:p>
            <a:r>
              <a:rPr lang="en-US" b="1" dirty="0">
                <a:solidFill>
                  <a:srgbClr val="E2843A"/>
                </a:solidFill>
                <a:latin typeface="Arial-BoldMT"/>
              </a:rPr>
              <a:t>NURSING DIAGNOSES</a:t>
            </a:r>
            <a:endParaRPr lang="en-US" dirty="0"/>
          </a:p>
        </p:txBody>
      </p:sp>
      <p:sp>
        <p:nvSpPr>
          <p:cNvPr id="3" name="عنصر نائب للمحتوى 2">
            <a:extLst>
              <a:ext uri="{FF2B5EF4-FFF2-40B4-BE49-F238E27FC236}">
                <a16:creationId xmlns:a16="http://schemas.microsoft.com/office/drawing/2014/main" xmlns="" id="{E486D184-1C51-E280-7C6D-C9A60FF64986}"/>
              </a:ext>
            </a:extLst>
          </p:cNvPr>
          <p:cNvSpPr>
            <a:spLocks noGrp="1"/>
          </p:cNvSpPr>
          <p:nvPr>
            <p:ph idx="1"/>
          </p:nvPr>
        </p:nvSpPr>
        <p:spPr>
          <a:xfrm>
            <a:off x="155340" y="733968"/>
            <a:ext cx="11845316" cy="6007400"/>
          </a:xfrm>
        </p:spPr>
        <p:txBody>
          <a:bodyPr>
            <a:noAutofit/>
          </a:bodyPr>
          <a:lstStyle/>
          <a:p>
            <a:pPr algn="l" rtl="0">
              <a:lnSpc>
                <a:spcPct val="150000"/>
              </a:lnSpc>
              <a:buFont typeface="Wingdings" panose="05000000000000000000" pitchFamily="2" charset="2"/>
              <a:buChar char="Ø"/>
            </a:pPr>
            <a:r>
              <a:rPr lang="en-US" sz="2400" b="0" i="0" u="none" strike="noStrike" baseline="0" dirty="0">
                <a:cs typeface="+mj-cs"/>
              </a:rPr>
              <a:t>Based on the clinical manifestations, history, and diagnostic </a:t>
            </a:r>
            <a:r>
              <a:rPr lang="en-US" sz="2400" b="0" i="0" u="none" strike="noStrike" baseline="0" dirty="0" err="1" smtClean="0">
                <a:cs typeface="+mj-cs"/>
              </a:rPr>
              <a:t>assessv</a:t>
            </a:r>
            <a:r>
              <a:rPr lang="en-US" sz="2400" b="0" i="0" u="none" strike="noStrike" baseline="0" smtClean="0">
                <a:cs typeface="+mj-cs"/>
              </a:rPr>
              <a:t> c ment</a:t>
            </a:r>
            <a:r>
              <a:rPr lang="en-US" sz="2400" b="0" i="0" u="none" strike="noStrike" baseline="0" dirty="0" smtClean="0">
                <a:cs typeface="+mj-cs"/>
              </a:rPr>
              <a:t> </a:t>
            </a:r>
            <a:r>
              <a:rPr lang="en-US" sz="2400" b="0" i="0" u="none" strike="noStrike" baseline="0" dirty="0">
                <a:cs typeface="+mj-cs"/>
              </a:rPr>
              <a:t>data,</a:t>
            </a:r>
            <a:r>
              <a:rPr lang="ar-IQ" sz="2400" b="0" i="0" u="none" strike="noStrike" baseline="0" dirty="0">
                <a:cs typeface="+mj-cs"/>
              </a:rPr>
              <a:t> </a:t>
            </a:r>
            <a:r>
              <a:rPr lang="en-US" sz="2400" b="0" i="0" u="none" strike="noStrike" baseline="0" dirty="0">
                <a:cs typeface="+mj-cs"/>
              </a:rPr>
              <a:t>major nursing diagnoses may include:</a:t>
            </a:r>
          </a:p>
          <a:p>
            <a:pPr algn="l" rtl="0">
              <a:lnSpc>
                <a:spcPct val="150000"/>
              </a:lnSpc>
              <a:buFont typeface="Wingdings" panose="05000000000000000000" pitchFamily="2" charset="2"/>
              <a:buChar char="Ø"/>
            </a:pPr>
            <a:r>
              <a:rPr lang="en-US" sz="2400" b="0" i="0" u="none" strike="noStrike" baseline="0" dirty="0">
                <a:cs typeface="+mj-cs"/>
              </a:rPr>
              <a:t>Acute pain associated with increased myocardial oxygen demand and</a:t>
            </a:r>
            <a:r>
              <a:rPr lang="ar-IQ" sz="2400" b="0" i="0" u="none" strike="noStrike" baseline="0" dirty="0">
                <a:cs typeface="+mj-cs"/>
              </a:rPr>
              <a:t> </a:t>
            </a:r>
            <a:r>
              <a:rPr lang="en-US" sz="2400" b="0" i="0" u="none" strike="noStrike" baseline="0" dirty="0">
                <a:cs typeface="+mj-cs"/>
              </a:rPr>
              <a:t>decreased myocardial oxygen supply</a:t>
            </a:r>
          </a:p>
          <a:p>
            <a:pPr algn="l" rtl="0">
              <a:lnSpc>
                <a:spcPct val="150000"/>
              </a:lnSpc>
              <a:buFont typeface="Wingdings" panose="05000000000000000000" pitchFamily="2" charset="2"/>
              <a:buChar char="Ø"/>
            </a:pPr>
            <a:r>
              <a:rPr lang="en-US" sz="2400" b="0" i="0" u="none" strike="noStrike" baseline="0" dirty="0">
                <a:cs typeface="+mj-cs"/>
              </a:rPr>
              <a:t>Risk for impaired cardiac function associated with reduced coronary blood</a:t>
            </a:r>
            <a:r>
              <a:rPr lang="ar-IQ" sz="2400" b="0" i="0" u="none" strike="noStrike" baseline="0" dirty="0">
                <a:cs typeface="+mj-cs"/>
              </a:rPr>
              <a:t> </a:t>
            </a:r>
            <a:r>
              <a:rPr lang="en-US" sz="2400" b="0" i="0" u="none" strike="noStrike" baseline="0" dirty="0">
                <a:cs typeface="+mj-cs"/>
              </a:rPr>
              <a:t>flow</a:t>
            </a:r>
          </a:p>
          <a:p>
            <a:pPr algn="l" rtl="0">
              <a:lnSpc>
                <a:spcPct val="150000"/>
              </a:lnSpc>
              <a:buFont typeface="Wingdings" panose="05000000000000000000" pitchFamily="2" charset="2"/>
              <a:buChar char="Ø"/>
            </a:pPr>
            <a:r>
              <a:rPr lang="en-US" sz="2400" b="0" i="0" u="none" strike="noStrike" baseline="0" dirty="0">
                <a:cs typeface="+mj-cs"/>
              </a:rPr>
              <a:t>Risk for </a:t>
            </a:r>
            <a:r>
              <a:rPr lang="en-US" sz="2400" b="0" i="0" u="none" strike="noStrike" baseline="0" dirty="0" err="1">
                <a:cs typeface="+mj-cs"/>
              </a:rPr>
              <a:t>hypovolaemia</a:t>
            </a:r>
            <a:endParaRPr lang="en-US" sz="2400" b="0" i="0" u="none" strike="noStrike" baseline="0" dirty="0">
              <a:cs typeface="+mj-cs"/>
            </a:endParaRPr>
          </a:p>
          <a:p>
            <a:pPr algn="l" rtl="0">
              <a:lnSpc>
                <a:spcPct val="150000"/>
              </a:lnSpc>
              <a:buFont typeface="Wingdings" panose="05000000000000000000" pitchFamily="2" charset="2"/>
              <a:buChar char="Ø"/>
            </a:pPr>
            <a:r>
              <a:rPr lang="en-US" sz="2400" b="0" i="0" u="none" strike="noStrike" baseline="0" dirty="0">
                <a:cs typeface="+mj-cs"/>
              </a:rPr>
              <a:t>Impaired peripheral tissue perfusion associated with impaired cardiac</a:t>
            </a:r>
            <a:r>
              <a:rPr lang="ar-IQ" sz="2400" b="0" i="0" u="none" strike="noStrike" baseline="0" dirty="0">
                <a:cs typeface="+mj-cs"/>
              </a:rPr>
              <a:t> </a:t>
            </a:r>
            <a:r>
              <a:rPr lang="en-US" sz="2400" b="0" i="0" u="none" strike="noStrike" baseline="0" dirty="0">
                <a:cs typeface="+mj-cs"/>
              </a:rPr>
              <a:t>output from left ventricular dysfunction</a:t>
            </a:r>
          </a:p>
          <a:p>
            <a:pPr algn="l" rtl="0">
              <a:lnSpc>
                <a:spcPct val="150000"/>
              </a:lnSpc>
              <a:buFont typeface="Wingdings" panose="05000000000000000000" pitchFamily="2" charset="2"/>
              <a:buChar char="Ø"/>
            </a:pPr>
            <a:r>
              <a:rPr lang="en-US" sz="2400" b="0" i="0" u="none" strike="noStrike" baseline="0" dirty="0">
                <a:cs typeface="+mj-cs"/>
              </a:rPr>
              <a:t>Anxiety associated with cardiac event and possible death</a:t>
            </a:r>
          </a:p>
          <a:p>
            <a:pPr algn="l" rtl="0">
              <a:lnSpc>
                <a:spcPct val="150000"/>
              </a:lnSpc>
              <a:buFont typeface="Wingdings" panose="05000000000000000000" pitchFamily="2" charset="2"/>
              <a:buChar char="Ø"/>
            </a:pPr>
            <a:r>
              <a:rPr lang="en-US" sz="2400" b="0" i="0" u="none" strike="noStrike" baseline="0" dirty="0">
                <a:cs typeface="+mj-cs"/>
              </a:rPr>
              <a:t>Lack of knowledge about post-ACS self-care</a:t>
            </a:r>
            <a:endParaRPr lang="en-US" sz="2400" dirty="0">
              <a:cs typeface="+mj-cs"/>
            </a:endParaRPr>
          </a:p>
        </p:txBody>
      </p:sp>
    </p:spTree>
    <p:extLst>
      <p:ext uri="{BB962C8B-B14F-4D97-AF65-F5344CB8AC3E}">
        <p14:creationId xmlns:p14="http://schemas.microsoft.com/office/powerpoint/2010/main" val="372622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9932C00-FC45-46F5-4226-A5E08F860B3D}"/>
              </a:ext>
            </a:extLst>
          </p:cNvPr>
          <p:cNvSpPr>
            <a:spLocks noGrp="1"/>
          </p:cNvSpPr>
          <p:nvPr>
            <p:ph type="title"/>
          </p:nvPr>
        </p:nvSpPr>
        <p:spPr>
          <a:xfrm>
            <a:off x="119336" y="116632"/>
            <a:ext cx="11953328" cy="792088"/>
          </a:xfrm>
          <a:ln>
            <a:solidFill>
              <a:schemeClr val="accent1"/>
            </a:solidFill>
          </a:ln>
        </p:spPr>
        <p:txBody>
          <a:bodyPr>
            <a:normAutofit fontScale="90000"/>
          </a:bodyPr>
          <a:lstStyle/>
          <a:p>
            <a:r>
              <a:rPr lang="en-US" b="1" dirty="0">
                <a:solidFill>
                  <a:srgbClr val="0067B4"/>
                </a:solidFill>
                <a:latin typeface="Arial-BoldMT"/>
              </a:rPr>
              <a:t>Nursing </a:t>
            </a:r>
            <a:r>
              <a:rPr lang="en-US" sz="4900" b="1" dirty="0">
                <a:solidFill>
                  <a:srgbClr val="0067B4"/>
                </a:solidFill>
                <a:latin typeface="Arial-BoldMT"/>
              </a:rPr>
              <a:t>Interventions</a:t>
            </a:r>
            <a:endParaRPr lang="en-US" dirty="0"/>
          </a:p>
        </p:txBody>
      </p:sp>
      <p:sp>
        <p:nvSpPr>
          <p:cNvPr id="3" name="عنصر نائب للمحتوى 2">
            <a:extLst>
              <a:ext uri="{FF2B5EF4-FFF2-40B4-BE49-F238E27FC236}">
                <a16:creationId xmlns:a16="http://schemas.microsoft.com/office/drawing/2014/main" xmlns="" id="{A27ED6D6-5E2D-FFD0-BB0E-21E4138D3440}"/>
              </a:ext>
            </a:extLst>
          </p:cNvPr>
          <p:cNvSpPr>
            <a:spLocks noGrp="1"/>
          </p:cNvSpPr>
          <p:nvPr>
            <p:ph idx="1"/>
          </p:nvPr>
        </p:nvSpPr>
        <p:spPr>
          <a:xfrm>
            <a:off x="263352" y="1052736"/>
            <a:ext cx="11319048" cy="5073429"/>
          </a:xfrm>
        </p:spPr>
        <p:txBody>
          <a:bodyPr>
            <a:normAutofit/>
          </a:bodyPr>
          <a:lstStyle/>
          <a:p>
            <a:pPr algn="l" rtl="0">
              <a:lnSpc>
                <a:spcPct val="200000"/>
              </a:lnSpc>
              <a:buFont typeface="Wingdings" panose="05000000000000000000" pitchFamily="2" charset="2"/>
              <a:buChar char="Ø"/>
            </a:pPr>
            <a:r>
              <a:rPr lang="en-US" sz="2000" b="1" i="0" u="none" strike="noStrike" baseline="0" dirty="0">
                <a:latin typeface="Arial-BoldMT"/>
              </a:rPr>
              <a:t>RELIEVING PAIN AND OTHER SIGNS AND SYMPTOMS OF ISCHEMIA</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IMPROVING RESPIRATORY FUNCTION</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PROMOTING ADEQUATE TISSUE PERFUSION</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REDUCING ANXIETY</a:t>
            </a:r>
            <a:endParaRPr lang="en-US" sz="3600" b="1" dirty="0"/>
          </a:p>
        </p:txBody>
      </p:sp>
    </p:spTree>
    <p:extLst>
      <p:ext uri="{BB962C8B-B14F-4D97-AF65-F5344CB8AC3E}">
        <p14:creationId xmlns:p14="http://schemas.microsoft.com/office/powerpoint/2010/main" val="213967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19336" y="18864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         Causes </a:t>
            </a:r>
            <a:r>
              <a:rPr lang="en-US" sz="4000" dirty="0">
                <a:solidFill>
                  <a:srgbClr val="C00000"/>
                </a:solidFill>
                <a:latin typeface="Times New Roman"/>
                <a:cs typeface="Times New Roman"/>
              </a:rPr>
              <a:t>of</a:t>
            </a:r>
            <a:r>
              <a:rPr lang="en-US" sz="4000" spc="-15" dirty="0">
                <a:solidFill>
                  <a:srgbClr val="C00000"/>
                </a:solidFill>
                <a:latin typeface="Times New Roman"/>
                <a:cs typeface="Times New Roman"/>
              </a:rPr>
              <a:t> </a:t>
            </a:r>
            <a:r>
              <a:rPr lang="en-US" sz="4000" spc="-5" dirty="0">
                <a:solidFill>
                  <a:srgbClr val="C00000"/>
                </a:solidFill>
                <a:latin typeface="Times New Roman"/>
                <a:cs typeface="Times New Roman"/>
              </a:rPr>
              <a:t>hypertension</a:t>
            </a:r>
            <a:endParaRPr lang="en-US" sz="4000" dirty="0">
              <a:latin typeface="Times New Roman"/>
              <a:cs typeface="Times New Roman"/>
            </a:endParaRPr>
          </a:p>
        </p:txBody>
      </p:sp>
      <p:sp>
        <p:nvSpPr>
          <p:cNvPr id="6" name="object 3"/>
          <p:cNvSpPr txBox="1"/>
          <p:nvPr/>
        </p:nvSpPr>
        <p:spPr>
          <a:xfrm>
            <a:off x="263352" y="908721"/>
            <a:ext cx="11737304" cy="5305742"/>
          </a:xfrm>
          <a:prstGeom prst="rect">
            <a:avLst/>
          </a:prstGeom>
        </p:spPr>
        <p:txBody>
          <a:bodyPr vert="horz" wrap="square" lIns="0" tIns="12700" rIns="0" bIns="0" rtlCol="0">
            <a:spAutoFit/>
          </a:bodyPr>
          <a:lstStyle/>
          <a:p>
            <a:pPr marL="356870" marR="5080" indent="-344805" algn="l" rtl="0">
              <a:lnSpc>
                <a:spcPct val="150000"/>
              </a:lnSpc>
              <a:spcBef>
                <a:spcPts val="100"/>
              </a:spcBef>
              <a:buChar char="•"/>
              <a:tabLst>
                <a:tab pos="357505" algn="l"/>
              </a:tabLst>
            </a:pPr>
            <a:r>
              <a:rPr lang="en-US" sz="2800" spc="-10" dirty="0">
                <a:latin typeface="Times New Roman"/>
                <a:cs typeface="Times New Roman"/>
              </a:rPr>
              <a:t>About 95% of patients with high blood pressure have </a:t>
            </a:r>
            <a:r>
              <a:rPr lang="en-US" sz="2800" b="1" spc="-10" dirty="0">
                <a:latin typeface="Times New Roman"/>
                <a:cs typeface="Times New Roman"/>
              </a:rPr>
              <a:t>primary hypertension</a:t>
            </a:r>
            <a:r>
              <a:rPr lang="en-US" sz="2800" spc="-10" dirty="0">
                <a:latin typeface="Times New Roman"/>
                <a:cs typeface="Times New Roman"/>
              </a:rPr>
              <a:t> (also called essential hypertension), which is defined as high blood pressure from </a:t>
            </a:r>
            <a:r>
              <a:rPr lang="en-US" sz="2800" b="1" spc="-10" dirty="0">
                <a:latin typeface="Times New Roman"/>
                <a:cs typeface="Times New Roman"/>
              </a:rPr>
              <a:t>an unidentified cause</a:t>
            </a:r>
            <a:r>
              <a:rPr lang="en-US" sz="2800" spc="-10" dirty="0">
                <a:latin typeface="Times New Roman"/>
                <a:cs typeface="Times New Roman"/>
              </a:rPr>
              <a:t>. </a:t>
            </a:r>
          </a:p>
          <a:p>
            <a:pPr marL="356870" marR="5080" indent="-344805" algn="l" rtl="0">
              <a:lnSpc>
                <a:spcPct val="150000"/>
              </a:lnSpc>
              <a:spcBef>
                <a:spcPts val="100"/>
              </a:spcBef>
              <a:buChar char="•"/>
              <a:tabLst>
                <a:tab pos="357505" algn="l"/>
              </a:tabLst>
            </a:pPr>
            <a:r>
              <a:rPr lang="en-US" sz="2800" spc="-10" dirty="0">
                <a:latin typeface="Times New Roman"/>
                <a:cs typeface="Times New Roman"/>
              </a:rPr>
              <a:t>The remaining small percentage, about 5%, </a:t>
            </a:r>
            <a:r>
              <a:rPr lang="en-US" sz="2800" b="1" spc="-10" dirty="0">
                <a:latin typeface="Times New Roman"/>
                <a:cs typeface="Times New Roman"/>
              </a:rPr>
              <a:t>have secondary hypertension, </a:t>
            </a:r>
            <a:r>
              <a:rPr lang="en-US" sz="2800" spc="-10" dirty="0">
                <a:latin typeface="Times New Roman"/>
                <a:cs typeface="Times New Roman"/>
              </a:rPr>
              <a:t>which occurs when a cause for the high blood pressure can be identified.</a:t>
            </a:r>
          </a:p>
          <a:p>
            <a:pPr marL="356870" marR="5080" indent="-344805" algn="l" rtl="0">
              <a:lnSpc>
                <a:spcPct val="150000"/>
              </a:lnSpc>
              <a:spcBef>
                <a:spcPts val="100"/>
              </a:spcBef>
              <a:buChar char="•"/>
              <a:tabLst>
                <a:tab pos="357505" algn="l"/>
              </a:tabLst>
            </a:pPr>
            <a:r>
              <a:rPr lang="en-US" sz="2800" b="1" spc="-10" dirty="0">
                <a:latin typeface="Times New Roman"/>
                <a:cs typeface="Times New Roman"/>
              </a:rPr>
              <a:t>These causes</a:t>
            </a:r>
            <a:r>
              <a:rPr lang="en-US" sz="2800" spc="-10" dirty="0">
                <a:latin typeface="Times New Roman"/>
                <a:cs typeface="Times New Roman"/>
              </a:rPr>
              <a:t> include chronic kidney disease, </a:t>
            </a:r>
            <a:r>
              <a:rPr lang="en-US" sz="2800" spc="-10" dirty="0" err="1">
                <a:latin typeface="Times New Roman"/>
                <a:cs typeface="Times New Roman"/>
              </a:rPr>
              <a:t>hyperaldosteronism</a:t>
            </a:r>
            <a:r>
              <a:rPr lang="en-US" sz="2800" spc="-10" dirty="0">
                <a:latin typeface="Times New Roman"/>
                <a:cs typeface="Times New Roman"/>
              </a:rPr>
              <a:t> (mineralocorticoid hypertension).  High blood pressure can also occur with pregnancy;</a:t>
            </a:r>
            <a:endParaRPr sz="2800" dirty="0">
              <a:latin typeface="Times New Roman"/>
              <a:cs typeface="Times New Roman"/>
            </a:endParaRPr>
          </a:p>
        </p:txBody>
      </p:sp>
    </p:spTree>
    <p:extLst>
      <p:ext uri="{BB962C8B-B14F-4D97-AF65-F5344CB8AC3E}">
        <p14:creationId xmlns:p14="http://schemas.microsoft.com/office/powerpoint/2010/main" val="4333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19336" y="816376"/>
            <a:ext cx="11881320" cy="5623719"/>
          </a:xfrm>
          <a:prstGeom prst="rect">
            <a:avLst/>
          </a:prstGeom>
        </p:spPr>
        <p:txBody>
          <a:bodyPr vert="horz" wrap="square" lIns="0" tIns="12700" rIns="0" bIns="0" rtlCol="0">
            <a:spAutoFit/>
          </a:bodyPr>
          <a:lstStyle/>
          <a:p>
            <a:pPr marL="356870" marR="8890" indent="-344805" algn="l" rtl="0">
              <a:lnSpc>
                <a:spcPct val="150000"/>
              </a:lnSpc>
              <a:spcBef>
                <a:spcPts val="100"/>
              </a:spcBef>
              <a:buChar char="•"/>
              <a:tabLst>
                <a:tab pos="357505" algn="l"/>
              </a:tabLst>
            </a:pPr>
            <a:r>
              <a:rPr sz="3000" spc="-5" dirty="0">
                <a:latin typeface="Times New Roman"/>
                <a:cs typeface="Times New Roman"/>
              </a:rPr>
              <a:t>Prolonged </a:t>
            </a:r>
            <a:r>
              <a:rPr sz="3000" dirty="0">
                <a:latin typeface="Times New Roman"/>
                <a:cs typeface="Times New Roman"/>
              </a:rPr>
              <a:t>blood </a:t>
            </a:r>
            <a:r>
              <a:rPr sz="3000" spc="-5" dirty="0">
                <a:latin typeface="Times New Roman"/>
                <a:cs typeface="Times New Roman"/>
              </a:rPr>
              <a:t>pressure elevation </a:t>
            </a:r>
            <a:r>
              <a:rPr sz="3000" dirty="0">
                <a:latin typeface="Times New Roman"/>
                <a:cs typeface="Times New Roman"/>
              </a:rPr>
              <a:t>eventually </a:t>
            </a:r>
            <a:r>
              <a:rPr sz="3000" spc="-5" dirty="0">
                <a:latin typeface="Times New Roman"/>
                <a:cs typeface="Times New Roman"/>
              </a:rPr>
              <a:t>damages </a:t>
            </a:r>
            <a:r>
              <a:rPr sz="3000" dirty="0">
                <a:latin typeface="Times New Roman"/>
                <a:cs typeface="Times New Roman"/>
              </a:rPr>
              <a:t>blood  </a:t>
            </a:r>
            <a:r>
              <a:rPr sz="3000" spc="-5" dirty="0">
                <a:latin typeface="Times New Roman"/>
                <a:cs typeface="Times New Roman"/>
              </a:rPr>
              <a:t>vessels throughout </a:t>
            </a:r>
            <a:r>
              <a:rPr sz="3000" dirty="0">
                <a:latin typeface="Times New Roman"/>
                <a:cs typeface="Times New Roman"/>
              </a:rPr>
              <a:t>the </a:t>
            </a:r>
            <a:r>
              <a:rPr sz="3000" spc="-5" dirty="0">
                <a:latin typeface="Times New Roman"/>
                <a:cs typeface="Times New Roman"/>
              </a:rPr>
              <a:t>body, </a:t>
            </a:r>
            <a:r>
              <a:rPr sz="3000" dirty="0">
                <a:latin typeface="Times New Roman"/>
                <a:cs typeface="Times New Roman"/>
              </a:rPr>
              <a:t>particularly in </a:t>
            </a:r>
            <a:r>
              <a:rPr sz="3000" spc="-5" dirty="0">
                <a:latin typeface="Times New Roman"/>
                <a:cs typeface="Times New Roman"/>
              </a:rPr>
              <a:t>target organs </a:t>
            </a:r>
            <a:r>
              <a:rPr sz="3000" dirty="0">
                <a:latin typeface="Times New Roman"/>
                <a:cs typeface="Times New Roman"/>
              </a:rPr>
              <a:t>such  </a:t>
            </a:r>
            <a:r>
              <a:rPr sz="3000" spc="-10" dirty="0">
                <a:latin typeface="Times New Roman"/>
                <a:cs typeface="Times New Roman"/>
              </a:rPr>
              <a:t>as </a:t>
            </a:r>
            <a:r>
              <a:rPr sz="3000" dirty="0">
                <a:latin typeface="Times New Roman"/>
                <a:cs typeface="Times New Roman"/>
              </a:rPr>
              <a:t>the </a:t>
            </a:r>
            <a:r>
              <a:rPr sz="3000" spc="-5" dirty="0">
                <a:latin typeface="Times New Roman"/>
                <a:cs typeface="Times New Roman"/>
              </a:rPr>
              <a:t>heart, </a:t>
            </a:r>
            <a:r>
              <a:rPr sz="3000" spc="-10" dirty="0">
                <a:latin typeface="Times New Roman"/>
                <a:cs typeface="Times New Roman"/>
              </a:rPr>
              <a:t>kidneys, </a:t>
            </a:r>
            <a:r>
              <a:rPr sz="3000" spc="-5" dirty="0">
                <a:latin typeface="Times New Roman"/>
                <a:cs typeface="Times New Roman"/>
              </a:rPr>
              <a:t>brain, and</a:t>
            </a:r>
            <a:r>
              <a:rPr sz="3000" spc="110" dirty="0">
                <a:latin typeface="Times New Roman"/>
                <a:cs typeface="Times New Roman"/>
              </a:rPr>
              <a:t> </a:t>
            </a:r>
            <a:r>
              <a:rPr sz="3000" spc="-20" dirty="0">
                <a:latin typeface="Times New Roman"/>
                <a:cs typeface="Times New Roman"/>
              </a:rPr>
              <a:t>eyes.</a:t>
            </a:r>
            <a:endParaRPr sz="3000" dirty="0">
              <a:latin typeface="Times New Roman"/>
              <a:cs typeface="Times New Roman"/>
            </a:endParaRPr>
          </a:p>
          <a:p>
            <a:pPr marL="356870" marR="5080" indent="-344805" algn="l" rtl="0">
              <a:lnSpc>
                <a:spcPct val="150100"/>
              </a:lnSpc>
              <a:spcBef>
                <a:spcPts val="575"/>
              </a:spcBef>
              <a:buChar char="•"/>
              <a:tabLst>
                <a:tab pos="357505" algn="l"/>
              </a:tabLst>
            </a:pPr>
            <a:r>
              <a:rPr sz="3000" dirty="0">
                <a:latin typeface="Times New Roman"/>
                <a:cs typeface="Times New Roman"/>
              </a:rPr>
              <a:t>The </a:t>
            </a:r>
            <a:r>
              <a:rPr sz="3000" spc="-5" dirty="0">
                <a:latin typeface="Times New Roman"/>
                <a:cs typeface="Times New Roman"/>
              </a:rPr>
              <a:t>usual consequences of prolonged, uncontrolled  hypertension are myocardial infarction, heart failure, renal failure, strokes, and impaired</a:t>
            </a:r>
            <a:r>
              <a:rPr sz="3000" spc="45" dirty="0">
                <a:latin typeface="Times New Roman"/>
                <a:cs typeface="Times New Roman"/>
              </a:rPr>
              <a:t> </a:t>
            </a:r>
            <a:r>
              <a:rPr sz="3000" dirty="0">
                <a:latin typeface="Times New Roman"/>
                <a:cs typeface="Times New Roman"/>
              </a:rPr>
              <a:t>vision.</a:t>
            </a:r>
          </a:p>
          <a:p>
            <a:pPr marL="356870" marR="5080" indent="-344805" algn="l" rtl="0">
              <a:lnSpc>
                <a:spcPct val="150000"/>
              </a:lnSpc>
              <a:spcBef>
                <a:spcPts val="580"/>
              </a:spcBef>
              <a:buChar char="•"/>
              <a:tabLst>
                <a:tab pos="357505" algn="l"/>
              </a:tabLst>
            </a:pPr>
            <a:r>
              <a:rPr sz="3000" dirty="0">
                <a:latin typeface="Times New Roman"/>
                <a:cs typeface="Times New Roman"/>
              </a:rPr>
              <a:t>The </a:t>
            </a:r>
            <a:r>
              <a:rPr sz="3000" spc="-5" dirty="0">
                <a:latin typeface="Times New Roman"/>
                <a:cs typeface="Times New Roman"/>
              </a:rPr>
              <a:t>left ventricle </a:t>
            </a:r>
            <a:r>
              <a:rPr sz="3000" dirty="0">
                <a:latin typeface="Times New Roman"/>
                <a:cs typeface="Times New Roman"/>
              </a:rPr>
              <a:t>of </a:t>
            </a:r>
            <a:r>
              <a:rPr sz="3000" spc="-10" dirty="0">
                <a:latin typeface="Times New Roman"/>
                <a:cs typeface="Times New Roman"/>
              </a:rPr>
              <a:t>the </a:t>
            </a:r>
            <a:r>
              <a:rPr sz="3000" spc="-5" dirty="0">
                <a:latin typeface="Times New Roman"/>
                <a:cs typeface="Times New Roman"/>
              </a:rPr>
              <a:t>heart </a:t>
            </a:r>
            <a:r>
              <a:rPr sz="3000" spc="5" dirty="0">
                <a:latin typeface="Times New Roman"/>
                <a:cs typeface="Times New Roman"/>
              </a:rPr>
              <a:t>may </a:t>
            </a:r>
            <a:r>
              <a:rPr sz="3000" dirty="0">
                <a:latin typeface="Times New Roman"/>
                <a:cs typeface="Times New Roman"/>
              </a:rPr>
              <a:t>become </a:t>
            </a:r>
            <a:r>
              <a:rPr sz="3000" spc="-5" dirty="0">
                <a:latin typeface="Times New Roman"/>
                <a:cs typeface="Times New Roman"/>
              </a:rPr>
              <a:t>enlarged (left  ventricular hypertrophy) </a:t>
            </a:r>
            <a:r>
              <a:rPr sz="3000" spc="-10" dirty="0">
                <a:latin typeface="Times New Roman"/>
                <a:cs typeface="Times New Roman"/>
              </a:rPr>
              <a:t>as </a:t>
            </a:r>
            <a:r>
              <a:rPr sz="3000" dirty="0">
                <a:latin typeface="Times New Roman"/>
                <a:cs typeface="Times New Roman"/>
              </a:rPr>
              <a:t>it </a:t>
            </a:r>
            <a:r>
              <a:rPr sz="3000" spc="-5" dirty="0">
                <a:latin typeface="Times New Roman"/>
                <a:cs typeface="Times New Roman"/>
              </a:rPr>
              <a:t>works </a:t>
            </a:r>
            <a:r>
              <a:rPr sz="3000" dirty="0">
                <a:latin typeface="Times New Roman"/>
                <a:cs typeface="Times New Roman"/>
              </a:rPr>
              <a:t>to pump </a:t>
            </a:r>
            <a:r>
              <a:rPr sz="3000" spc="-5" dirty="0">
                <a:latin typeface="Times New Roman"/>
                <a:cs typeface="Times New Roman"/>
              </a:rPr>
              <a:t>blood against </a:t>
            </a:r>
            <a:r>
              <a:rPr sz="3000" dirty="0">
                <a:latin typeface="Times New Roman"/>
                <a:cs typeface="Times New Roman"/>
              </a:rPr>
              <a:t>the  </a:t>
            </a:r>
            <a:r>
              <a:rPr sz="3000" spc="-5" dirty="0">
                <a:latin typeface="Times New Roman"/>
                <a:cs typeface="Times New Roman"/>
              </a:rPr>
              <a:t>elevated</a:t>
            </a:r>
            <a:r>
              <a:rPr sz="3000" spc="-15" dirty="0">
                <a:latin typeface="Times New Roman"/>
                <a:cs typeface="Times New Roman"/>
              </a:rPr>
              <a:t> </a:t>
            </a:r>
            <a:r>
              <a:rPr sz="3000" spc="-5" dirty="0">
                <a:latin typeface="Times New Roman"/>
                <a:cs typeface="Times New Roman"/>
              </a:rPr>
              <a:t>pressure</a:t>
            </a:r>
            <a:endParaRPr sz="3000" dirty="0">
              <a:latin typeface="Times New Roman"/>
              <a:cs typeface="Times New Roman"/>
            </a:endParaRPr>
          </a:p>
        </p:txBody>
      </p:sp>
      <p:sp>
        <p:nvSpPr>
          <p:cNvPr id="2" name="object 2">
            <a:extLst>
              <a:ext uri="{FF2B5EF4-FFF2-40B4-BE49-F238E27FC236}">
                <a16:creationId xmlns:a16="http://schemas.microsoft.com/office/drawing/2014/main" xmlns="" id="{FDE387A6-EB09-C813-38D6-DD054AFF5878}"/>
              </a:ext>
            </a:extLst>
          </p:cNvPr>
          <p:cNvSpPr txBox="1">
            <a:spLocks/>
          </p:cNvSpPr>
          <p:nvPr/>
        </p:nvSpPr>
        <p:spPr>
          <a:xfrm>
            <a:off x="119336" y="18864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         Cont.… </a:t>
            </a:r>
            <a:endParaRPr lang="en-US" sz="4000" dirty="0">
              <a:latin typeface="Times New Roman"/>
              <a:cs typeface="Times New Roman"/>
            </a:endParaRPr>
          </a:p>
        </p:txBody>
      </p:sp>
    </p:spTree>
    <p:extLst>
      <p:ext uri="{BB962C8B-B14F-4D97-AF65-F5344CB8AC3E}">
        <p14:creationId xmlns:p14="http://schemas.microsoft.com/office/powerpoint/2010/main" val="4333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188640"/>
            <a:ext cx="12192000" cy="56618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a:spcBef>
                <a:spcPts val="95"/>
              </a:spcBef>
            </a:pPr>
            <a:r>
              <a:rPr lang="en-US" sz="3600" spc="-5" dirty="0">
                <a:solidFill>
                  <a:srgbClr val="000000"/>
                </a:solidFill>
                <a:latin typeface="Times New Roman"/>
                <a:cs typeface="Times New Roman"/>
              </a:rPr>
              <a:t>Hypertension signs and</a:t>
            </a:r>
            <a:r>
              <a:rPr lang="en-US" sz="3600" spc="-15" dirty="0">
                <a:solidFill>
                  <a:srgbClr val="000000"/>
                </a:solidFill>
                <a:latin typeface="Times New Roman"/>
                <a:cs typeface="Times New Roman"/>
              </a:rPr>
              <a:t> symptoms</a:t>
            </a:r>
            <a:endParaRPr lang="en-US" sz="3600" dirty="0">
              <a:latin typeface="Times New Roman"/>
              <a:cs typeface="Times New Roman"/>
            </a:endParaRPr>
          </a:p>
        </p:txBody>
      </p:sp>
      <p:sp>
        <p:nvSpPr>
          <p:cNvPr id="6" name="object 3"/>
          <p:cNvSpPr/>
          <p:nvPr/>
        </p:nvSpPr>
        <p:spPr>
          <a:xfrm>
            <a:off x="0" y="890448"/>
            <a:ext cx="6096000" cy="5967551"/>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
        <p:nvSpPr>
          <p:cNvPr id="2" name="object 3">
            <a:extLst>
              <a:ext uri="{FF2B5EF4-FFF2-40B4-BE49-F238E27FC236}">
                <a16:creationId xmlns:a16="http://schemas.microsoft.com/office/drawing/2014/main" xmlns="" id="{30CFB7D3-0584-FB7F-A53C-5FB485006093}"/>
              </a:ext>
            </a:extLst>
          </p:cNvPr>
          <p:cNvSpPr/>
          <p:nvPr/>
        </p:nvSpPr>
        <p:spPr>
          <a:xfrm>
            <a:off x="6096000" y="890448"/>
            <a:ext cx="6096000" cy="5967552"/>
          </a:xfrm>
          <a:prstGeom prst="rect">
            <a:avLst/>
          </a:prstGeom>
          <a:blipFill>
            <a:blip r:embed="rId3" cstate="print"/>
            <a:stretch>
              <a:fillRect/>
            </a:stretch>
          </a:blipFill>
        </p:spPr>
        <p:txBody>
          <a:bodyPr wrap="square" lIns="0" tIns="0" rIns="0" bIns="0" rtlCol="0"/>
          <a:lstStyle/>
          <a:p>
            <a:pPr algn="l" rtl="0">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pPr>
              <a:defRPr/>
            </a:pPr>
            <a:endParaRPr kern="0" dirty="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07368" y="0"/>
            <a:ext cx="12192000" cy="6858000"/>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2185</Words>
  <Application>Microsoft Office PowerPoint</Application>
  <PresentationFormat>Widescreen</PresentationFormat>
  <Paragraphs>196</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Arial-BoldMT</vt:lpstr>
      <vt:lpstr>Calibri</vt:lpstr>
      <vt:lpstr>Corbel</vt:lpstr>
      <vt:lpstr>font0000000021172de5</vt:lpstr>
      <vt:lpstr>Gill Sans MT</vt:lpstr>
      <vt:lpstr>Times New Roman</vt:lpstr>
      <vt:lpstr>Wingdings</vt:lpstr>
      <vt:lpstr>Wingdings 2</vt:lpstr>
      <vt:lpstr>نسق Office</vt:lpstr>
      <vt:lpstr>PowerPoint Presentation</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Coronary artery diseases 1- Angina pectoris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Assessment</vt:lpstr>
      <vt:lpstr>NURSING DIAGNOSES</vt:lpstr>
      <vt:lpstr>Nursing Interventions</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Corporate Edition</dc:creator>
  <cp:lastModifiedBy>Maher</cp:lastModifiedBy>
  <cp:revision>133</cp:revision>
  <dcterms:created xsi:type="dcterms:W3CDTF">2020-02-11T06:19:04Z</dcterms:created>
  <dcterms:modified xsi:type="dcterms:W3CDTF">2023-11-16T08:10:04Z</dcterms:modified>
</cp:coreProperties>
</file>