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8" r:id="rId5"/>
    <p:sldId id="265" r:id="rId6"/>
    <p:sldId id="267" r:id="rId7"/>
    <p:sldId id="266" r:id="rId8"/>
    <p:sldId id="270" r:id="rId9"/>
    <p:sldId id="260" r:id="rId10"/>
    <p:sldId id="261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000000"/>
                </a:solidFill>
                <a:latin typeface="Goudy"/>
                <a:ea typeface="+mn-ea"/>
                <a:cs typeface="+mn-cs"/>
              </a:rPr>
              <a:t>hiatal hernia</a:t>
            </a:r>
            <a:endParaRPr lang="ar-IQ" sz="19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604847" y="3162262"/>
            <a:ext cx="6511131" cy="329259"/>
          </a:xfrm>
        </p:spPr>
        <p:txBody>
          <a:bodyPr>
            <a:normAutofit/>
          </a:bodyPr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746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CDFF"/>
                </a:solidFill>
                <a:latin typeface="Univers-Black"/>
              </a:rPr>
              <a:t>Management</a:t>
            </a:r>
            <a:br>
              <a:rPr lang="en-US" b="1" dirty="0">
                <a:solidFill>
                  <a:srgbClr val="00CDFF"/>
                </a:solidFill>
                <a:latin typeface="Univers-Black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157172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rgbClr val="000000"/>
                </a:solidFill>
                <a:latin typeface="Goudy"/>
              </a:rPr>
              <a:t>Management </a:t>
            </a:r>
            <a:r>
              <a:rPr lang="en-US" sz="2400" dirty="0">
                <a:solidFill>
                  <a:srgbClr val="000000"/>
                </a:solidFill>
                <a:latin typeface="Goudy"/>
              </a:rPr>
              <a:t>for a hiatal hernia includes </a:t>
            </a:r>
            <a:endParaRPr lang="en-US" sz="2400" dirty="0" smtClean="0">
              <a:solidFill>
                <a:srgbClr val="000000"/>
              </a:solidFill>
              <a:latin typeface="Goudy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frequent</a:t>
            </a:r>
            <a:r>
              <a:rPr lang="en-US" sz="2400" dirty="0">
                <a:solidFill>
                  <a:srgbClr val="000000"/>
                </a:solidFill>
                <a:latin typeface="Goudy"/>
              </a:rPr>
              <a:t>, small </a:t>
            </a: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feedings 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that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can pass easily through the esophagus. </a:t>
            </a:r>
            <a:endParaRPr lang="en-US" sz="2000" dirty="0" smtClean="0">
              <a:solidFill>
                <a:srgbClr val="000000"/>
              </a:solidFill>
              <a:latin typeface="Goudy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patient 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is advised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not to recline for 1 hour after eating, to prevent 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reflux or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movement of the hernia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,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and to elevate the head of 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the bed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on 4- to 8-inch (10- to 20-cm) blocks to prevent the </a:t>
            </a:r>
            <a:r>
              <a:rPr lang="en-US" sz="2000" dirty="0" smtClean="0">
                <a:solidFill>
                  <a:srgbClr val="000000"/>
                </a:solidFill>
                <a:latin typeface="Goudy"/>
              </a:rPr>
              <a:t>hernia from </a:t>
            </a:r>
            <a:r>
              <a:rPr lang="en-US" sz="2000" dirty="0">
                <a:solidFill>
                  <a:srgbClr val="000000"/>
                </a:solidFill>
                <a:latin typeface="Goudy"/>
              </a:rPr>
              <a:t>sliding upward. </a:t>
            </a:r>
          </a:p>
        </p:txBody>
      </p:sp>
    </p:spTree>
    <p:extLst>
      <p:ext uri="{BB962C8B-B14F-4D97-AF65-F5344CB8AC3E}">
        <p14:creationId xmlns:p14="http://schemas.microsoft.com/office/powerpoint/2010/main" val="24837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  <a:latin typeface="Goudy"/>
              </a:rPr>
              <a:t>If medical management is unsuccessful, surgical </a:t>
            </a:r>
            <a:r>
              <a:rPr lang="en-US" sz="2400" b="0" dirty="0" smtClean="0">
                <a:solidFill>
                  <a:srgbClr val="000000"/>
                </a:solidFill>
                <a:latin typeface="Goudy"/>
              </a:rPr>
              <a:t>intervention may </a:t>
            </a:r>
            <a:r>
              <a:rPr lang="en-US" sz="2400" b="0" dirty="0">
                <a:solidFill>
                  <a:srgbClr val="000000"/>
                </a:solidFill>
                <a:latin typeface="Goudy"/>
              </a:rPr>
              <a:t>be necessary. Surgical management involves </a:t>
            </a:r>
            <a:r>
              <a:rPr lang="en-US" sz="2400" b="0" dirty="0" smtClean="0">
                <a:solidFill>
                  <a:srgbClr val="000000"/>
                </a:solidFill>
                <a:latin typeface="Goudy"/>
              </a:rPr>
              <a:t>a Nissen </a:t>
            </a:r>
            <a:r>
              <a:rPr lang="en-US" sz="2400" b="0" dirty="0">
                <a:solidFill>
                  <a:srgbClr val="000000"/>
                </a:solidFill>
                <a:latin typeface="Goudy"/>
              </a:rPr>
              <a:t>fundoplication (wrapping of a portion of the </a:t>
            </a:r>
            <a:r>
              <a:rPr lang="en-US" sz="2400" b="0" dirty="0" smtClean="0">
                <a:solidFill>
                  <a:srgbClr val="000000"/>
                </a:solidFill>
                <a:latin typeface="Goudy"/>
              </a:rPr>
              <a:t>gastric fundus </a:t>
            </a:r>
            <a:r>
              <a:rPr lang="en-US" sz="2400" b="0" dirty="0">
                <a:solidFill>
                  <a:srgbClr val="000000"/>
                </a:solidFill>
                <a:latin typeface="Goudy"/>
              </a:rPr>
              <a:t>around the sphincter area of the esophagus). A Nissen</a:t>
            </a:r>
          </a:p>
          <a:p>
            <a:pPr algn="l"/>
            <a:r>
              <a:rPr lang="en-US" sz="2400" b="0" dirty="0">
                <a:solidFill>
                  <a:srgbClr val="000000"/>
                </a:solidFill>
                <a:latin typeface="Goudy"/>
              </a:rPr>
              <a:t>fundoplication can be performed by the open method </a:t>
            </a:r>
            <a:r>
              <a:rPr lang="en-US" sz="2400" b="0" dirty="0" smtClean="0">
                <a:solidFill>
                  <a:srgbClr val="000000"/>
                </a:solidFill>
                <a:latin typeface="Goudy"/>
              </a:rPr>
              <a:t>or by laparoscopy</a:t>
            </a:r>
            <a:endParaRPr lang="en-US" sz="2400" b="0" dirty="0">
              <a:solidFill>
                <a:srgbClr val="000000"/>
              </a:solidFill>
              <a:latin typeface="Goudy"/>
            </a:endParaRPr>
          </a:p>
        </p:txBody>
      </p:sp>
    </p:spTree>
    <p:extLst>
      <p:ext uri="{BB962C8B-B14F-4D97-AF65-F5344CB8AC3E}">
        <p14:creationId xmlns:p14="http://schemas.microsoft.com/office/powerpoint/2010/main" val="305020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0" dirty="0">
                <a:latin typeface="Goudy"/>
              </a:rPr>
              <a:t>In the condition known as hiatus (or hiatal) </a:t>
            </a:r>
            <a:r>
              <a:rPr lang="en-US" sz="2400" b="0" dirty="0">
                <a:latin typeface="Goudy-Bold"/>
              </a:rPr>
              <a:t>hernia, </a:t>
            </a:r>
            <a:r>
              <a:rPr lang="en-US" sz="2400" b="0" dirty="0" smtClean="0">
                <a:latin typeface="Goudy"/>
              </a:rPr>
              <a:t>the opening </a:t>
            </a:r>
            <a:r>
              <a:rPr lang="en-US" sz="2400" b="0" dirty="0">
                <a:latin typeface="Goudy"/>
              </a:rPr>
              <a:t>in the diaphragm through which the </a:t>
            </a:r>
            <a:r>
              <a:rPr lang="en-US" sz="2400" b="0" dirty="0" smtClean="0">
                <a:latin typeface="Goudy"/>
              </a:rPr>
              <a:t>esophagus passes </a:t>
            </a:r>
            <a:r>
              <a:rPr lang="en-US" sz="2400" b="0" dirty="0">
                <a:latin typeface="Goudy"/>
              </a:rPr>
              <a:t>becomes enlarged, and part of the upper stomach tends to move up into the lower portion of the thorax. </a:t>
            </a:r>
            <a:endParaRPr lang="ar-IQ" sz="2400" b="0" dirty="0"/>
          </a:p>
        </p:txBody>
      </p:sp>
    </p:spTree>
    <p:extLst>
      <p:ext uri="{BB962C8B-B14F-4D97-AF65-F5344CB8AC3E}">
        <p14:creationId xmlns:p14="http://schemas.microsoft.com/office/powerpoint/2010/main" val="282424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 rtl="0"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rgbClr val="000000"/>
                </a:solidFill>
                <a:latin typeface="PSIWI W+ Times"/>
              </a:rPr>
              <a:t>weakened </a:t>
            </a:r>
            <a:r>
              <a:rPr lang="en-US" sz="2800" b="0" dirty="0">
                <a:solidFill>
                  <a:srgbClr val="000000"/>
                </a:solidFill>
                <a:latin typeface="PSIWI W+ Times"/>
              </a:rPr>
              <a:t>gastro-oesophageal diaphragmatic anchors</a:t>
            </a:r>
            <a:r>
              <a:rPr lang="en-US" sz="2800" b="0" dirty="0" smtClean="0">
                <a:solidFill>
                  <a:srgbClr val="000000"/>
                </a:solidFill>
                <a:latin typeface="PSIWI W+ Times"/>
              </a:rPr>
              <a:t>,</a:t>
            </a:r>
          </a:p>
          <a:p>
            <a:pPr marL="457200" indent="-457200" algn="l" rtl="0"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rgbClr val="000000"/>
                </a:solidFill>
                <a:latin typeface="PSIWI W+ Times"/>
              </a:rPr>
              <a:t> </a:t>
            </a:r>
            <a:r>
              <a:rPr lang="en-US" sz="2800" b="0" dirty="0">
                <a:solidFill>
                  <a:srgbClr val="000000"/>
                </a:solidFill>
                <a:latin typeface="PSIWI W+ Times"/>
              </a:rPr>
              <a:t>shortening of the oesophagus </a:t>
            </a:r>
            <a:endParaRPr lang="en-US" sz="2800" b="0" dirty="0" smtClean="0">
              <a:solidFill>
                <a:srgbClr val="000000"/>
              </a:solidFill>
              <a:latin typeface="PSIWI W+ Times"/>
            </a:endParaRPr>
          </a:p>
          <a:p>
            <a:pPr marL="457200" indent="-457200" algn="l" rtl="0"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rgbClr val="000000"/>
                </a:solidFill>
                <a:latin typeface="PSIWI W+ Times"/>
              </a:rPr>
              <a:t> </a:t>
            </a:r>
            <a:r>
              <a:rPr lang="en-US" sz="2800" b="0" dirty="0">
                <a:solidFill>
                  <a:srgbClr val="000000"/>
                </a:solidFill>
                <a:latin typeface="PSIWI W+ Times"/>
              </a:rPr>
              <a:t>increased intra-abdominal pressure 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10012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prstClr val="black"/>
                </a:solidFill>
                <a:latin typeface="Goudy"/>
                <a:ea typeface="+mn-ea"/>
                <a:cs typeface="+mn-cs"/>
              </a:rPr>
              <a:t>types </a:t>
            </a:r>
            <a:r>
              <a:rPr lang="en-US" sz="3600" dirty="0">
                <a:solidFill>
                  <a:prstClr val="black"/>
                </a:solidFill>
                <a:latin typeface="Goudy"/>
                <a:ea typeface="+mn-ea"/>
                <a:cs typeface="+mn-cs"/>
              </a:rPr>
              <a:t>of hiatal hernias</a:t>
            </a:r>
            <a:endParaRPr lang="ar-IQ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016240" cy="3579849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Goudy"/>
              </a:rPr>
              <a:t>sliding</a:t>
            </a:r>
            <a:r>
              <a:rPr lang="en-US" sz="2800" dirty="0">
                <a:solidFill>
                  <a:srgbClr val="000000"/>
                </a:solidFill>
                <a:latin typeface="Goudy"/>
              </a:rPr>
              <a:t> hernia</a:t>
            </a:r>
            <a:r>
              <a:rPr lang="en-US" sz="1800" dirty="0" smtClean="0">
                <a:latin typeface="Goudy"/>
              </a:rPr>
              <a:t> </a:t>
            </a:r>
          </a:p>
          <a:p>
            <a:pPr marL="0" indent="0" algn="l" rtl="0"/>
            <a:r>
              <a:rPr lang="en-US" sz="2400" b="0" dirty="0" smtClean="0">
                <a:latin typeface="Goudy"/>
              </a:rPr>
              <a:t>Sliding</a:t>
            </a:r>
            <a:r>
              <a:rPr lang="en-US" sz="2400" b="0" dirty="0">
                <a:latin typeface="Goudy"/>
              </a:rPr>
              <a:t>, or type I, hiatal hernia occurs when the upper</a:t>
            </a:r>
          </a:p>
          <a:p>
            <a:pPr algn="l" rtl="0"/>
            <a:r>
              <a:rPr lang="en-US" sz="2400" b="0" dirty="0">
                <a:latin typeface="Goudy"/>
              </a:rPr>
              <a:t>stomach and the gastroesophageal junction are </a:t>
            </a:r>
            <a:r>
              <a:rPr lang="en-US" sz="2400" b="0" dirty="0" smtClean="0">
                <a:latin typeface="Goudy"/>
              </a:rPr>
              <a:t>displaced upward </a:t>
            </a:r>
            <a:r>
              <a:rPr lang="en-US" sz="2400" b="0" dirty="0">
                <a:latin typeface="Goudy"/>
              </a:rPr>
              <a:t>and slide in and out of the </a:t>
            </a:r>
            <a:r>
              <a:rPr lang="en-US" sz="2400" b="0" dirty="0" smtClean="0">
                <a:latin typeface="Goudy"/>
              </a:rPr>
              <a:t>thorax</a:t>
            </a:r>
            <a:endParaRPr lang="en-US" sz="2400" b="0" dirty="0">
              <a:latin typeface="Goudy"/>
            </a:endParaRPr>
          </a:p>
          <a:p>
            <a:pPr algn="l" rtl="0"/>
            <a:r>
              <a:rPr lang="en-US" sz="2400" b="0" dirty="0">
                <a:latin typeface="Goudy"/>
              </a:rPr>
              <a:t>About 90% of patients with esophageal hiatal hernia </a:t>
            </a:r>
            <a:r>
              <a:rPr lang="en-US" sz="2400" b="0" dirty="0" smtClean="0">
                <a:latin typeface="Goudy"/>
              </a:rPr>
              <a:t>have a </a:t>
            </a:r>
            <a:r>
              <a:rPr lang="en-US" sz="2400" b="0" dirty="0">
                <a:latin typeface="Goudy"/>
              </a:rPr>
              <a:t>sliding hernia. </a:t>
            </a:r>
            <a:endParaRPr lang="ar-IQ" sz="2400" b="0" dirty="0"/>
          </a:p>
        </p:txBody>
      </p:sp>
    </p:spTree>
    <p:extLst>
      <p:ext uri="{BB962C8B-B14F-4D97-AF65-F5344CB8AC3E}">
        <p14:creationId xmlns:p14="http://schemas.microsoft.com/office/powerpoint/2010/main" val="180632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368" y="310879"/>
            <a:ext cx="3962400" cy="464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9426" y="50430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/>
              </a:rPr>
              <a:t>Esophagus</a:t>
            </a:r>
            <a:endParaRPr lang="ar-IQ" dirty="0"/>
          </a:p>
        </p:txBody>
      </p:sp>
      <p:sp>
        <p:nvSpPr>
          <p:cNvPr id="6" name="Rectangle 5"/>
          <p:cNvSpPr/>
          <p:nvPr/>
        </p:nvSpPr>
        <p:spPr>
          <a:xfrm>
            <a:off x="5041706" y="319641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/>
              </a:rPr>
              <a:t>Gastroesophageal junction</a:t>
            </a:r>
            <a:endParaRPr lang="ar-IQ" dirty="0"/>
          </a:p>
        </p:txBody>
      </p:sp>
      <p:sp>
        <p:nvSpPr>
          <p:cNvPr id="7" name="Rectangle 6"/>
          <p:cNvSpPr/>
          <p:nvPr/>
        </p:nvSpPr>
        <p:spPr>
          <a:xfrm>
            <a:off x="5867400" y="801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/>
              </a:rPr>
              <a:t>Herniated portion</a:t>
            </a:r>
          </a:p>
          <a:p>
            <a:r>
              <a:rPr lang="en-US" dirty="0">
                <a:latin typeface="Arial"/>
              </a:rPr>
              <a:t>of stomach</a:t>
            </a:r>
            <a:endParaRPr lang="ar-IQ" dirty="0"/>
          </a:p>
        </p:txBody>
      </p:sp>
      <p:sp>
        <p:nvSpPr>
          <p:cNvPr id="8" name="Rectangle 7"/>
          <p:cNvSpPr/>
          <p:nvPr/>
        </p:nvSpPr>
        <p:spPr>
          <a:xfrm>
            <a:off x="6313714" y="1458667"/>
            <a:ext cx="1313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/>
              </a:rPr>
              <a:t>Diaphragm</a:t>
            </a:r>
            <a:endParaRPr lang="ar-IQ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32938">
            <a:off x="4939032" y="2008299"/>
            <a:ext cx="137795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9132">
            <a:off x="4242567" y="1278618"/>
            <a:ext cx="1644525" cy="33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59688">
            <a:off x="3841394" y="685476"/>
            <a:ext cx="1377950" cy="387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05511" y="525181"/>
            <a:ext cx="688976" cy="390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386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520940" cy="3579849"/>
          </a:xfrm>
        </p:spPr>
        <p:txBody>
          <a:bodyPr>
            <a:normAutofit/>
          </a:bodyPr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Goudy"/>
              </a:rPr>
              <a:t>paraesophageal hernia</a:t>
            </a:r>
          </a:p>
          <a:p>
            <a:pPr marL="0" indent="0" algn="l" rtl="0"/>
            <a:r>
              <a:rPr lang="en-US" b="0" dirty="0" smtClean="0">
                <a:latin typeface="Goudy"/>
              </a:rPr>
              <a:t> </a:t>
            </a:r>
            <a:r>
              <a:rPr lang="en-US" sz="2400" b="0" dirty="0">
                <a:latin typeface="Goudy"/>
              </a:rPr>
              <a:t>occurs when all </a:t>
            </a:r>
            <a:r>
              <a:rPr lang="en-US" sz="2400" b="0" dirty="0" smtClean="0">
                <a:latin typeface="Goudy"/>
              </a:rPr>
              <a:t>or part </a:t>
            </a:r>
            <a:r>
              <a:rPr lang="en-US" sz="2400" b="0" dirty="0">
                <a:latin typeface="Goudy"/>
              </a:rPr>
              <a:t>of the stomach pushes through the diaphragm </a:t>
            </a:r>
            <a:r>
              <a:rPr lang="en-US" sz="2400" b="0" dirty="0" smtClean="0">
                <a:latin typeface="Goudy"/>
              </a:rPr>
              <a:t>beside the </a:t>
            </a:r>
            <a:r>
              <a:rPr lang="en-US" sz="2400" b="0" dirty="0">
                <a:latin typeface="Goudy"/>
              </a:rPr>
              <a:t>esophagus </a:t>
            </a:r>
            <a:endParaRPr lang="en-US" sz="2400" b="0" dirty="0" smtClean="0">
              <a:latin typeface="Goudy"/>
            </a:endParaRPr>
          </a:p>
          <a:p>
            <a:pPr marL="0" indent="0" algn="l" rtl="0"/>
            <a:r>
              <a:rPr lang="en-US" sz="2400" b="0" dirty="0" smtClean="0">
                <a:solidFill>
                  <a:srgbClr val="000000"/>
                </a:solidFill>
                <a:latin typeface="PSIWI W+ Times"/>
              </a:rPr>
              <a:t>A paraoesophageal </a:t>
            </a:r>
            <a:r>
              <a:rPr lang="en-US" sz="2400" b="0" dirty="0">
                <a:solidFill>
                  <a:srgbClr val="000000"/>
                </a:solidFill>
                <a:latin typeface="PSIWI W+ Times"/>
              </a:rPr>
              <a:t>hernia can become incarcerated (constricted) and strangulate, impairing blood flow to the herniated tissue. People with paraoesophageal hernia may develop gastritis or chronic or acute gastrointestinal bleeding. </a:t>
            </a:r>
            <a:endParaRPr lang="ar-IQ" sz="2400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520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639" y="0"/>
            <a:ext cx="467399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9571" y="36558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/>
              </a:rPr>
              <a:t>Gastroesophageal</a:t>
            </a:r>
          </a:p>
          <a:p>
            <a:r>
              <a:rPr lang="en-US" dirty="0">
                <a:latin typeface="Arial"/>
              </a:rPr>
              <a:t>junction</a:t>
            </a:r>
            <a:endParaRPr lang="ar-IQ" dirty="0"/>
          </a:p>
        </p:txBody>
      </p:sp>
      <p:sp>
        <p:nvSpPr>
          <p:cNvPr id="6" name="Rectangle 5"/>
          <p:cNvSpPr/>
          <p:nvPr/>
        </p:nvSpPr>
        <p:spPr>
          <a:xfrm>
            <a:off x="5334000" y="38100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/>
              </a:rPr>
              <a:t>Esophagus</a:t>
            </a:r>
            <a:endParaRPr lang="ar-IQ" dirty="0"/>
          </a:p>
        </p:txBody>
      </p:sp>
      <p:sp>
        <p:nvSpPr>
          <p:cNvPr id="7" name="Rectangle 6"/>
          <p:cNvSpPr/>
          <p:nvPr/>
        </p:nvSpPr>
        <p:spPr>
          <a:xfrm>
            <a:off x="6672828" y="1295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/>
              </a:rPr>
              <a:t>Herniated portion</a:t>
            </a:r>
          </a:p>
          <a:p>
            <a:r>
              <a:rPr lang="en-US" dirty="0">
                <a:latin typeface="Arial"/>
              </a:rPr>
              <a:t>of stomach</a:t>
            </a:r>
            <a:endParaRPr lang="ar-IQ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77223">
            <a:off x="2231022" y="3390575"/>
            <a:ext cx="1266448" cy="39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621" y="1403118"/>
            <a:ext cx="1377950" cy="430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7755"/>
            <a:ext cx="1066800" cy="515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52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PSIWI W+ Formata"/>
              </a:rPr>
              <a:t>MANIFESTATIONS Hiatal hernia </a:t>
            </a:r>
            <a:endParaRPr lang="ar-IQ" dirty="0"/>
          </a:p>
        </p:txBody>
      </p:sp>
      <p:sp>
        <p:nvSpPr>
          <p:cNvPr id="6" name="Rectangle 5"/>
          <p:cNvSpPr/>
          <p:nvPr/>
        </p:nvSpPr>
        <p:spPr>
          <a:xfrm>
            <a:off x="533400" y="1524000"/>
            <a:ext cx="5867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/>
              <a:t>Reflux, </a:t>
            </a:r>
            <a:r>
              <a:rPr lang="en-US" sz="3600" dirty="0" smtClean="0"/>
              <a:t>heartburn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/>
              <a:t>Feeling </a:t>
            </a:r>
            <a:r>
              <a:rPr lang="en-US" sz="3600" dirty="0"/>
              <a:t>of </a:t>
            </a:r>
            <a:r>
              <a:rPr lang="en-US" sz="3600" dirty="0" smtClean="0"/>
              <a:t>fullness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/>
              <a:t>Substernal </a:t>
            </a:r>
            <a:r>
              <a:rPr lang="en-US" sz="3600" dirty="0"/>
              <a:t>chest </a:t>
            </a:r>
            <a:r>
              <a:rPr lang="en-US" sz="3600" dirty="0" smtClean="0"/>
              <a:t>pain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/>
              <a:t>Dysphagia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/>
              <a:t>Occult bleeding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/>
              <a:t>Belching</a:t>
            </a:r>
            <a:r>
              <a:rPr lang="en-US" sz="3600" dirty="0"/>
              <a:t>, indigestion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62096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0CDFF"/>
                </a:solidFill>
                <a:latin typeface="Univers-Black"/>
              </a:rPr>
              <a:t>Assessment and Diagnostic Findings</a:t>
            </a:r>
            <a:br>
              <a:rPr lang="en-US" b="1" dirty="0">
                <a:solidFill>
                  <a:srgbClr val="00CDFF"/>
                </a:solidFill>
                <a:latin typeface="Univers-Black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209800"/>
            <a:ext cx="7520940" cy="2470677"/>
          </a:xfrm>
        </p:spPr>
        <p:txBody>
          <a:bodyPr/>
          <a:lstStyle/>
          <a:p>
            <a:pPr algn="l" rtl="0"/>
            <a:r>
              <a:rPr lang="en-US" sz="2400" dirty="0" smtClean="0">
                <a:solidFill>
                  <a:srgbClr val="000000"/>
                </a:solidFill>
                <a:latin typeface="Goudy"/>
              </a:rPr>
              <a:t>Diagnosis </a:t>
            </a:r>
            <a:r>
              <a:rPr lang="en-US" sz="2400" dirty="0">
                <a:solidFill>
                  <a:srgbClr val="000000"/>
                </a:solidFill>
                <a:latin typeface="Goudy"/>
              </a:rPr>
              <a:t>is confirmed </a:t>
            </a: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by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Goudy"/>
              </a:rPr>
              <a:t>x-ray studies</a:t>
            </a: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,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Goudy"/>
              </a:rPr>
              <a:t>barium swallow, </a:t>
            </a:r>
            <a:endParaRPr lang="en-US" sz="2400" dirty="0" smtClean="0">
              <a:solidFill>
                <a:srgbClr val="000000"/>
              </a:solidFill>
              <a:latin typeface="Goudy"/>
            </a:endParaRP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Goudy"/>
              </a:rPr>
              <a:t>And fluoroscopy</a:t>
            </a:r>
            <a:r>
              <a:rPr lang="en-US" dirty="0">
                <a:solidFill>
                  <a:srgbClr val="000000"/>
                </a:solidFill>
                <a:latin typeface="Goudy"/>
              </a:rPr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231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220</TotalTime>
  <Words>329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Franklin Gothic Book</vt:lpstr>
      <vt:lpstr>Franklin Gothic Medium</vt:lpstr>
      <vt:lpstr>Goudy</vt:lpstr>
      <vt:lpstr>Goudy-Bold</vt:lpstr>
      <vt:lpstr>PSIWI W+ Formata</vt:lpstr>
      <vt:lpstr>PSIWI W+ Times</vt:lpstr>
      <vt:lpstr>Tahoma</vt:lpstr>
      <vt:lpstr>Tunga</vt:lpstr>
      <vt:lpstr>Univers-Black</vt:lpstr>
      <vt:lpstr>Wingdings</vt:lpstr>
      <vt:lpstr>Angles</vt:lpstr>
      <vt:lpstr>hiatal hernia</vt:lpstr>
      <vt:lpstr>PowerPoint Presentation</vt:lpstr>
      <vt:lpstr>Risk factor </vt:lpstr>
      <vt:lpstr>types of hiatal hernias</vt:lpstr>
      <vt:lpstr>PowerPoint Presentation</vt:lpstr>
      <vt:lpstr>PowerPoint Presentation</vt:lpstr>
      <vt:lpstr>PowerPoint Presentation</vt:lpstr>
      <vt:lpstr>MANIFESTATIONS Hiatal hernia </vt:lpstr>
      <vt:lpstr>Assessment and Diagnostic Findings </vt:lpstr>
      <vt:lpstr>Management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Hussein</dc:creator>
  <cp:lastModifiedBy>user1</cp:lastModifiedBy>
  <cp:revision>19</cp:revision>
  <dcterms:created xsi:type="dcterms:W3CDTF">2006-08-16T00:00:00Z</dcterms:created>
  <dcterms:modified xsi:type="dcterms:W3CDTF">2017-12-21T09:22:59Z</dcterms:modified>
</cp:coreProperties>
</file>