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4" r:id="rId5"/>
    <p:sldId id="259" r:id="rId6"/>
    <p:sldId id="301" r:id="rId7"/>
    <p:sldId id="260" r:id="rId8"/>
    <p:sldId id="261" r:id="rId9"/>
    <p:sldId id="262" r:id="rId10"/>
    <p:sldId id="302" r:id="rId11"/>
    <p:sldId id="263" r:id="rId12"/>
    <p:sldId id="264" r:id="rId13"/>
    <p:sldId id="295" r:id="rId14"/>
    <p:sldId id="265" r:id="rId15"/>
    <p:sldId id="267" r:id="rId16"/>
    <p:sldId id="268" r:id="rId17"/>
    <p:sldId id="269" r:id="rId18"/>
    <p:sldId id="296" r:id="rId19"/>
    <p:sldId id="270" r:id="rId20"/>
    <p:sldId id="271" r:id="rId21"/>
    <p:sldId id="272" r:id="rId22"/>
    <p:sldId id="273" r:id="rId23"/>
    <p:sldId id="274" r:id="rId24"/>
    <p:sldId id="275" r:id="rId25"/>
    <p:sldId id="311" r:id="rId26"/>
    <p:sldId id="276" r:id="rId27"/>
    <p:sldId id="277" r:id="rId28"/>
    <p:sldId id="278" r:id="rId29"/>
    <p:sldId id="281" r:id="rId30"/>
    <p:sldId id="279" r:id="rId31"/>
    <p:sldId id="282" r:id="rId32"/>
    <p:sldId id="297" r:id="rId33"/>
    <p:sldId id="280" r:id="rId34"/>
    <p:sldId id="283" r:id="rId35"/>
    <p:sldId id="298" r:id="rId36"/>
    <p:sldId id="299" r:id="rId37"/>
    <p:sldId id="284" r:id="rId38"/>
    <p:sldId id="285" r:id="rId39"/>
    <p:sldId id="300" r:id="rId40"/>
    <p:sldId id="286" r:id="rId41"/>
    <p:sldId id="288" r:id="rId42"/>
    <p:sldId id="303" r:id="rId43"/>
    <p:sldId id="290" r:id="rId44"/>
    <p:sldId id="304" r:id="rId45"/>
    <p:sldId id="291" r:id="rId46"/>
    <p:sldId id="309" r:id="rId47"/>
    <p:sldId id="305" r:id="rId48"/>
    <p:sldId id="310" r:id="rId49"/>
    <p:sldId id="292" r:id="rId50"/>
    <p:sldId id="308" r:id="rId51"/>
    <p:sldId id="30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7" d="100"/>
          <a:sy n="67" d="100"/>
        </p:scale>
        <p:origin x="-147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3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0" y="457201"/>
            <a:ext cx="3352800" cy="1371599"/>
          </a:xfrm>
        </p:spPr>
        <p:txBody>
          <a:bodyPr>
            <a:normAutofit/>
          </a:bodyPr>
          <a:lstStyle/>
          <a:p>
            <a:r>
              <a:rPr lang="en-US" sz="2000" dirty="0" smtClean="0">
                <a:latin typeface="Times New Roman" pitchFamily="18" charset="0"/>
                <a:cs typeface="Times New Roman" pitchFamily="18" charset="0"/>
              </a:rPr>
              <a:t>Al-</a:t>
            </a:r>
            <a:r>
              <a:rPr lang="en-US" sz="2000" dirty="0" err="1" smtClean="0">
                <a:latin typeface="Times New Roman" pitchFamily="18" charset="0"/>
                <a:cs typeface="Times New Roman" pitchFamily="18" charset="0"/>
              </a:rPr>
              <a:t>Mustaqbal</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university</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Nursing </a:t>
            </a:r>
            <a:r>
              <a:rPr lang="en-US" sz="2000" dirty="0" smtClean="0">
                <a:latin typeface="Times New Roman" pitchFamily="18" charset="0"/>
                <a:cs typeface="Times New Roman" pitchFamily="18" charset="0"/>
              </a:rPr>
              <a:t>college</a:t>
            </a:r>
            <a:endParaRPr lang="en-US" sz="2000" dirty="0">
              <a:latin typeface="Times New Roman" pitchFamily="18" charset="0"/>
              <a:cs typeface="Times New Roman" pitchFamily="18" charset="0"/>
            </a:endParaRPr>
          </a:p>
        </p:txBody>
      </p:sp>
      <p:sp>
        <p:nvSpPr>
          <p:cNvPr id="3" name="Subtitle 2"/>
          <p:cNvSpPr>
            <a:spLocks noGrp="1"/>
          </p:cNvSpPr>
          <p:nvPr>
            <p:ph type="subTitle" idx="1"/>
          </p:nvPr>
        </p:nvSpPr>
        <p:spPr>
          <a:xfrm>
            <a:off x="1371600" y="3048000"/>
            <a:ext cx="6400800" cy="1371600"/>
          </a:xfrm>
        </p:spPr>
        <p:txBody>
          <a:bodyPr/>
          <a:lstStyle/>
          <a:p>
            <a:r>
              <a:rPr lang="en-US" dirty="0" err="1" smtClean="0">
                <a:solidFill>
                  <a:schemeClr val="tx1"/>
                </a:solidFill>
              </a:rPr>
              <a:t>Prof.dr.Saadya</a:t>
            </a:r>
            <a:r>
              <a:rPr lang="en-US" dirty="0" smtClean="0">
                <a:solidFill>
                  <a:schemeClr val="tx1"/>
                </a:solidFill>
              </a:rPr>
              <a:t> </a:t>
            </a:r>
            <a:r>
              <a:rPr lang="en-US" dirty="0" err="1" smtClean="0">
                <a:solidFill>
                  <a:schemeClr val="tx1"/>
                </a:solidFill>
              </a:rPr>
              <a:t>hadi</a:t>
            </a:r>
            <a:r>
              <a:rPr lang="en-US" dirty="0" smtClean="0">
                <a:solidFill>
                  <a:schemeClr val="tx1"/>
                </a:solidFill>
              </a:rPr>
              <a:t> </a:t>
            </a:r>
            <a:r>
              <a:rPr lang="en-US" dirty="0" err="1" smtClean="0">
                <a:solidFill>
                  <a:schemeClr val="tx1"/>
                </a:solidFill>
              </a:rPr>
              <a:t>humade</a:t>
            </a:r>
            <a:endParaRPr lang="en-US" dirty="0">
              <a:solidFill>
                <a:schemeClr val="tx1"/>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 y="1941174"/>
            <a:ext cx="7091363" cy="716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57200"/>
            <a:ext cx="2209800" cy="129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533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35846"/>
            <a:ext cx="8686800" cy="5016758"/>
          </a:xfrm>
          <a:prstGeom prst="rect">
            <a:avLst/>
          </a:prstGeom>
        </p:spPr>
        <p:txBody>
          <a:bodyPr wrap="square">
            <a:spAutoFit/>
          </a:bodyPr>
          <a:lstStyle/>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Under the direction of the hypothalamus, the anterior pituitary gland secretes follicle-stimulating hormone (FSH) and luteinizing hormone (LH).</a:t>
            </a:r>
          </a:p>
          <a:p>
            <a:pPr marL="342900" lvl="0" indent="-342900">
              <a:buFont typeface="Arial" pitchFamily="34" charset="0"/>
              <a:buChar char="•"/>
            </a:pPr>
            <a:r>
              <a:rPr lang="en-US" sz="2000" dirty="0" smtClean="0">
                <a:solidFill>
                  <a:prstClr val="black"/>
                </a:solidFill>
                <a:latin typeface="Times New Roman" pitchFamily="18" charset="0"/>
                <a:cs typeface="Times New Roman" pitchFamily="18" charset="0"/>
              </a:rPr>
              <a:t>the </a:t>
            </a:r>
            <a:r>
              <a:rPr lang="en-US" sz="2000" dirty="0">
                <a:solidFill>
                  <a:prstClr val="black"/>
                </a:solidFill>
                <a:latin typeface="Times New Roman" pitchFamily="18" charset="0"/>
                <a:cs typeface="Times New Roman" pitchFamily="18" charset="0"/>
              </a:rPr>
              <a:t>production of testosterone in the </a:t>
            </a:r>
            <a:r>
              <a:rPr lang="en-US" sz="2000" dirty="0" err="1">
                <a:solidFill>
                  <a:prstClr val="black"/>
                </a:solidFill>
                <a:latin typeface="Times New Roman" pitchFamily="18" charset="0"/>
                <a:cs typeface="Times New Roman" pitchFamily="18" charset="0"/>
              </a:rPr>
              <a:t>Leydig</a:t>
            </a:r>
            <a:r>
              <a:rPr lang="en-US" sz="2000" dirty="0">
                <a:solidFill>
                  <a:prstClr val="black"/>
                </a:solidFill>
                <a:latin typeface="Times New Roman" pitchFamily="18" charset="0"/>
                <a:cs typeface="Times New Roman" pitchFamily="18" charset="0"/>
              </a:rPr>
              <a:t> cells of the testes</a:t>
            </a:r>
            <a:r>
              <a:rPr lang="en-US" sz="2000" dirty="0" smtClean="0">
                <a:solidFill>
                  <a:prstClr val="black"/>
                </a:solidFill>
                <a:latin typeface="Times New Roman" pitchFamily="18" charset="0"/>
                <a:cs typeface="Times New Roman" pitchFamily="18" charset="0"/>
              </a:rPr>
              <a:t>.</a:t>
            </a:r>
          </a:p>
          <a:p>
            <a:pPr lvl="0"/>
            <a:r>
              <a:rPr lang="en-US" sz="2000" dirty="0" smtClean="0">
                <a:solidFill>
                  <a:prstClr val="black"/>
                </a:solidFill>
                <a:latin typeface="Times New Roman" pitchFamily="18" charset="0"/>
                <a:cs typeface="Times New Roman" pitchFamily="18" charset="0"/>
              </a:rPr>
              <a:t> </a:t>
            </a:r>
            <a:r>
              <a:rPr lang="en-US" sz="2000" b="1" dirty="0">
                <a:solidFill>
                  <a:prstClr val="black"/>
                </a:solidFill>
                <a:latin typeface="Times New Roman" pitchFamily="18" charset="0"/>
                <a:cs typeface="Times New Roman" pitchFamily="18" charset="0"/>
              </a:rPr>
              <a:t>Testosterone has the following effects not directly related to sexual reproduction</a:t>
            </a:r>
            <a:r>
              <a:rPr lang="en-US" sz="2000" b="1" dirty="0" smtClean="0">
                <a:solidFill>
                  <a:prstClr val="black"/>
                </a:solidFill>
                <a:latin typeface="Times New Roman" pitchFamily="18" charset="0"/>
                <a:cs typeface="Times New Roman" pitchFamily="18" charset="0"/>
              </a:rPr>
              <a:t>:</a:t>
            </a:r>
          </a:p>
          <a:p>
            <a:pPr lvl="0"/>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 Increases muscle mass and strength </a:t>
            </a:r>
            <a:endParaRPr lang="en-US" sz="2000" dirty="0" smtClean="0">
              <a:solidFill>
                <a:prstClr val="black"/>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Promotes growth of long bones </a:t>
            </a:r>
            <a:endParaRPr lang="en-US" sz="2000" dirty="0" smtClean="0">
              <a:solidFill>
                <a:prstClr val="black"/>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Increases basal metabolic rate </a:t>
            </a:r>
            <a:endParaRPr lang="en-US" sz="2000" dirty="0" smtClean="0">
              <a:solidFill>
                <a:prstClr val="black"/>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Enhances production of red blood cells </a:t>
            </a:r>
            <a:endParaRPr lang="en-US" sz="2000" dirty="0" smtClean="0">
              <a:solidFill>
                <a:prstClr val="black"/>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Produces enlargement of vocal </a:t>
            </a:r>
            <a:r>
              <a:rPr lang="en-US" sz="2000" dirty="0" smtClean="0">
                <a:solidFill>
                  <a:prstClr val="black"/>
                </a:solidFill>
                <a:latin typeface="Times New Roman" pitchFamily="18" charset="0"/>
                <a:cs typeface="Times New Roman" pitchFamily="18" charset="0"/>
              </a:rPr>
              <a:t>cords</a:t>
            </a:r>
          </a:p>
          <a:p>
            <a:pPr lvl="0"/>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 Affects the distribution of body </a:t>
            </a:r>
            <a:r>
              <a:rPr lang="en-US" sz="2000" dirty="0" smtClean="0">
                <a:solidFill>
                  <a:prstClr val="black"/>
                </a:solidFill>
                <a:latin typeface="Times New Roman" pitchFamily="18" charset="0"/>
                <a:cs typeface="Times New Roman" pitchFamily="18" charset="0"/>
              </a:rPr>
              <a:t>hair</a:t>
            </a:r>
          </a:p>
          <a:p>
            <a:pPr lvl="0"/>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These effects result in greater strength and stature and a higher hematocrit level in males than in females. </a:t>
            </a:r>
            <a:endParaRPr lang="en-US" sz="2000" dirty="0" smtClean="0">
              <a:solidFill>
                <a:prstClr val="black"/>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Testosterone </a:t>
            </a:r>
            <a:r>
              <a:rPr lang="en-US" sz="2000" dirty="0">
                <a:solidFill>
                  <a:prstClr val="black"/>
                </a:solidFill>
                <a:latin typeface="Times New Roman" pitchFamily="18" charset="0"/>
                <a:cs typeface="Times New Roman" pitchFamily="18" charset="0"/>
              </a:rPr>
              <a:t>also increases the production of sebum, a fatty secretion of the sebaceous glands of the skin, and it may contribute to the development of acne during early </a:t>
            </a:r>
            <a:r>
              <a:rPr lang="en-US" sz="2000" dirty="0" smtClean="0">
                <a:solidFill>
                  <a:prstClr val="black"/>
                </a:solidFill>
                <a:latin typeface="Times New Roman" pitchFamily="18" charset="0"/>
                <a:cs typeface="Times New Roman" pitchFamily="18" charset="0"/>
              </a:rPr>
              <a:t>adolescence</a:t>
            </a:r>
            <a:endParaRPr lang="en-US" sz="2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744790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1"/>
            <a:ext cx="8458200" cy="5632311"/>
          </a:xfrm>
          <a:prstGeom prst="rect">
            <a:avLst/>
          </a:prstGeom>
        </p:spPr>
        <p:txBody>
          <a:bodyPr wrap="square">
            <a:spAutoFit/>
          </a:bodyPr>
          <a:lstStyle/>
          <a:p>
            <a:pPr marL="342900" indent="-342900">
              <a:buFont typeface="Arial" pitchFamily="34" charset="0"/>
              <a:buChar char="•"/>
            </a:pPr>
            <a:r>
              <a:rPr lang="en-US" sz="2400" b="1" dirty="0">
                <a:solidFill>
                  <a:srgbClr val="FF0000"/>
                </a:solidFill>
                <a:latin typeface="Times New Roman" pitchFamily="18" charset="0"/>
                <a:cs typeface="Times New Roman" pitchFamily="18" charset="0"/>
              </a:rPr>
              <a:t>Ducts Each </a:t>
            </a:r>
            <a:r>
              <a:rPr lang="en-US" sz="2400" b="1" dirty="0" smtClean="0">
                <a:solidFill>
                  <a:srgbClr val="FF0000"/>
                </a:solidFill>
                <a:latin typeface="Times New Roman" pitchFamily="18" charset="0"/>
                <a:cs typeface="Times New Roman" pitchFamily="18" charset="0"/>
              </a:rPr>
              <a:t>epididymis</a:t>
            </a:r>
            <a:r>
              <a:rPr lang="en-US" sz="2400" dirty="0" smtClean="0">
                <a:latin typeface="Times New Roman" pitchFamily="18" charset="0"/>
                <a:cs typeface="Times New Roman" pitchFamily="18" charset="0"/>
              </a:rPr>
              <a:t>:</a:t>
            </a:r>
          </a:p>
          <a:p>
            <a:pPr marL="342900" indent="-342900">
              <a:buFont typeface="Arial" pitchFamily="34" charset="0"/>
              <a:buChar char="•"/>
            </a:pPr>
            <a:r>
              <a:rPr lang="en-US" sz="2400" dirty="0" smtClean="0">
                <a:latin typeface="Times New Roman" pitchFamily="18" charset="0"/>
                <a:cs typeface="Times New Roman" pitchFamily="18" charset="0"/>
              </a:rPr>
              <a:t>one </a:t>
            </a:r>
            <a:r>
              <a:rPr lang="en-US" sz="2400" dirty="0">
                <a:latin typeface="Times New Roman" pitchFamily="18" charset="0"/>
                <a:cs typeface="Times New Roman" pitchFamily="18" charset="0"/>
              </a:rPr>
              <a:t>from each testicle, </a:t>
            </a:r>
            <a:r>
              <a:rPr lang="en-US" sz="2400" b="1" dirty="0">
                <a:solidFill>
                  <a:srgbClr val="FF0000"/>
                </a:solidFill>
                <a:latin typeface="Times New Roman" pitchFamily="18" charset="0"/>
                <a:cs typeface="Times New Roman" pitchFamily="18" charset="0"/>
              </a:rPr>
              <a:t>stores the sperm</a:t>
            </a:r>
            <a:r>
              <a:rPr lang="en-US" sz="2400" b="1" dirty="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sperm may remain in the epididymis </a:t>
            </a:r>
            <a:r>
              <a:rPr lang="en-US" sz="2400" b="1" dirty="0">
                <a:latin typeface="Times New Roman" pitchFamily="18" charset="0"/>
                <a:cs typeface="Times New Roman" pitchFamily="18" charset="0"/>
              </a:rPr>
              <a:t>for 2 to 10 days</a:t>
            </a:r>
            <a:r>
              <a:rPr lang="en-US" sz="2400" dirty="0">
                <a:latin typeface="Times New Roman" pitchFamily="18" charset="0"/>
                <a:cs typeface="Times New Roman" pitchFamily="18" charset="0"/>
              </a:rPr>
              <a:t>, during which time they mature and then </a:t>
            </a:r>
            <a:r>
              <a:rPr lang="en-US" sz="2400" b="1" dirty="0">
                <a:solidFill>
                  <a:srgbClr val="FF0000"/>
                </a:solidFill>
                <a:latin typeface="Times New Roman" pitchFamily="18" charset="0"/>
                <a:cs typeface="Times New Roman" pitchFamily="18" charset="0"/>
              </a:rPr>
              <a:t>move on to the vas deferens</a:t>
            </a:r>
            <a:r>
              <a:rPr lang="en-US" sz="2400" dirty="0" smtClean="0">
                <a:latin typeface="Times New Roman" pitchFamily="18" charset="0"/>
                <a:cs typeface="Times New Roman" pitchFamily="18" charset="0"/>
              </a:rPr>
              <a:t>.</a:t>
            </a:r>
          </a:p>
          <a:p>
            <a:pPr marL="342900" indent="-342900">
              <a:buFont typeface="Arial" pitchFamily="34" charset="0"/>
              <a:buChar char="•"/>
            </a:pP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Each vas </a:t>
            </a:r>
            <a:r>
              <a:rPr lang="en-US" sz="2400" b="1" dirty="0" smtClean="0">
                <a:latin typeface="Times New Roman" pitchFamily="18" charset="0"/>
                <a:cs typeface="Times New Roman" pitchFamily="18" charset="0"/>
              </a:rPr>
              <a:t>deferens:</a:t>
            </a:r>
          </a:p>
          <a:p>
            <a:pPr marL="342900" indent="-342900">
              <a:buFont typeface="Arial" pitchFamily="34" charset="0"/>
              <a:buChar char="•"/>
            </a:pPr>
            <a:r>
              <a:rPr lang="en-US" sz="2400" b="1"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passes upward into the body, goes around the </a:t>
            </a:r>
            <a:r>
              <a:rPr lang="en-US" sz="2400" dirty="0" err="1">
                <a:latin typeface="Times New Roman" pitchFamily="18" charset="0"/>
                <a:cs typeface="Times New Roman" pitchFamily="18" charset="0"/>
              </a:rPr>
              <a:t>symphysis</a:t>
            </a:r>
            <a:r>
              <a:rPr lang="en-US" sz="2400" dirty="0">
                <a:latin typeface="Times New Roman" pitchFamily="18" charset="0"/>
                <a:cs typeface="Times New Roman" pitchFamily="18" charset="0"/>
              </a:rPr>
              <a:t> pubis, circles the bladder, and passes downward to form (with the ducts from the seminal vesicles) </a:t>
            </a:r>
            <a:r>
              <a:rPr lang="en-US" sz="2400" b="1" dirty="0">
                <a:solidFill>
                  <a:srgbClr val="FF0000"/>
                </a:solidFill>
                <a:latin typeface="Times New Roman" pitchFamily="18" charset="0"/>
                <a:cs typeface="Times New Roman" pitchFamily="18" charset="0"/>
              </a:rPr>
              <a:t>the ejaculatory ducts</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b="1"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ejaculatory ducts </a:t>
            </a:r>
            <a:r>
              <a:rPr lang="en-US" sz="2400" dirty="0">
                <a:latin typeface="Times New Roman" pitchFamily="18" charset="0"/>
                <a:cs typeface="Times New Roman" pitchFamily="18" charset="0"/>
              </a:rPr>
              <a:t>then enter the back of the prostate gland and connect to the upper part of the urethra, which is in the penis.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b="1"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urethra transports </a:t>
            </a:r>
            <a:r>
              <a:rPr lang="en-US" sz="2400" dirty="0">
                <a:latin typeface="Times New Roman" pitchFamily="18" charset="0"/>
                <a:cs typeface="Times New Roman" pitchFamily="18" charset="0"/>
              </a:rPr>
              <a:t>both </a:t>
            </a:r>
            <a:r>
              <a:rPr lang="en-US" sz="2400" b="1" dirty="0">
                <a:latin typeface="Times New Roman" pitchFamily="18" charset="0"/>
                <a:cs typeface="Times New Roman" pitchFamily="18" charset="0"/>
              </a:rPr>
              <a:t>urine from the bladder and semen </a:t>
            </a:r>
            <a:r>
              <a:rPr lang="en-US" sz="2400" dirty="0">
                <a:latin typeface="Times New Roman" pitchFamily="18" charset="0"/>
                <a:cs typeface="Times New Roman" pitchFamily="18" charset="0"/>
              </a:rPr>
              <a:t>from the prostate gland to the outside of the body, although not at the same time.</a:t>
            </a:r>
          </a:p>
        </p:txBody>
      </p:sp>
    </p:spTree>
    <p:extLst>
      <p:ext uri="{BB962C8B-B14F-4D97-AF65-F5344CB8AC3E}">
        <p14:creationId xmlns:p14="http://schemas.microsoft.com/office/powerpoint/2010/main" val="422373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35846"/>
            <a:ext cx="7772400" cy="5016758"/>
          </a:xfrm>
          <a:prstGeom prst="rect">
            <a:avLst/>
          </a:prstGeom>
        </p:spPr>
        <p:txBody>
          <a:bodyPr wrap="square">
            <a:spAutoFit/>
          </a:bodyPr>
          <a:lstStyle/>
          <a:p>
            <a:r>
              <a:rPr lang="en-US" sz="2000" b="1" dirty="0">
                <a:solidFill>
                  <a:srgbClr val="FF0000"/>
                </a:solidFill>
              </a:rPr>
              <a:t>Accessory glands </a:t>
            </a:r>
            <a:r>
              <a:rPr lang="en-US" sz="2000" b="1" dirty="0" smtClean="0">
                <a:solidFill>
                  <a:srgbClr val="FF0000"/>
                </a:solidFill>
              </a:rPr>
              <a:t>:</a:t>
            </a:r>
          </a:p>
          <a:p>
            <a:r>
              <a:rPr lang="en-US" sz="2000" dirty="0" smtClean="0"/>
              <a:t>The </a:t>
            </a:r>
            <a:r>
              <a:rPr lang="en-US" sz="2000" dirty="0"/>
              <a:t>accessory glands </a:t>
            </a:r>
            <a:r>
              <a:rPr lang="en-US" sz="2000" dirty="0">
                <a:solidFill>
                  <a:srgbClr val="FF0000"/>
                </a:solidFill>
              </a:rPr>
              <a:t>are the seminal vesicles</a:t>
            </a:r>
            <a:r>
              <a:rPr lang="en-US" sz="2000" dirty="0"/>
              <a:t>, the </a:t>
            </a:r>
            <a:r>
              <a:rPr lang="en-US" sz="2000" dirty="0">
                <a:solidFill>
                  <a:srgbClr val="FF0000"/>
                </a:solidFill>
              </a:rPr>
              <a:t>prostate gland</a:t>
            </a:r>
            <a:r>
              <a:rPr lang="en-US" sz="2000" dirty="0"/>
              <a:t>, and the </a:t>
            </a:r>
            <a:r>
              <a:rPr lang="en-US" sz="2000" dirty="0">
                <a:solidFill>
                  <a:srgbClr val="FF0000"/>
                </a:solidFill>
              </a:rPr>
              <a:t>bulbourethral glands, also called Cowper’s glands</a:t>
            </a:r>
            <a:r>
              <a:rPr lang="en-US" sz="2000" dirty="0" smtClean="0"/>
              <a:t>.</a:t>
            </a:r>
          </a:p>
          <a:p>
            <a:r>
              <a:rPr lang="en-US" sz="2000" dirty="0" smtClean="0"/>
              <a:t> </a:t>
            </a:r>
            <a:r>
              <a:rPr lang="en-US" sz="2000" b="1" dirty="0"/>
              <a:t>The accessory glands produce secretions </a:t>
            </a:r>
            <a:r>
              <a:rPr lang="en-US" sz="2000" dirty="0"/>
              <a:t>(</a:t>
            </a:r>
            <a:r>
              <a:rPr lang="en-US" sz="2000" dirty="0">
                <a:solidFill>
                  <a:srgbClr val="FF0000"/>
                </a:solidFill>
              </a:rPr>
              <a:t>seminal plasma)that </a:t>
            </a:r>
            <a:r>
              <a:rPr lang="en-US" sz="2000" dirty="0"/>
              <a:t>have three functions: </a:t>
            </a:r>
            <a:endParaRPr lang="en-US" sz="2000" dirty="0" smtClean="0"/>
          </a:p>
          <a:p>
            <a:pPr marL="342900" indent="-342900">
              <a:buAutoNum type="arabicPeriod"/>
            </a:pPr>
            <a:r>
              <a:rPr lang="en-US" sz="2000" dirty="0" smtClean="0"/>
              <a:t>Nourish </a:t>
            </a:r>
            <a:r>
              <a:rPr lang="en-US" sz="2000" dirty="0"/>
              <a:t>the sperm </a:t>
            </a:r>
            <a:endParaRPr lang="en-US" sz="2000" dirty="0" smtClean="0"/>
          </a:p>
          <a:p>
            <a:pPr marL="342900" indent="-342900">
              <a:buAutoNum type="arabicPeriod"/>
            </a:pPr>
            <a:r>
              <a:rPr lang="en-US" sz="2000" dirty="0" smtClean="0"/>
              <a:t>Protect </a:t>
            </a:r>
            <a:r>
              <a:rPr lang="en-US" sz="2000" dirty="0"/>
              <a:t>the sperm from the acidic environment of the woman’s vagina </a:t>
            </a:r>
            <a:endParaRPr lang="en-US" sz="2000" dirty="0" smtClean="0"/>
          </a:p>
          <a:p>
            <a:pPr marL="342900" indent="-342900">
              <a:buAutoNum type="arabicPeriod"/>
            </a:pPr>
            <a:r>
              <a:rPr lang="en-US" sz="2000" dirty="0" smtClean="0"/>
              <a:t>Enhance </a:t>
            </a:r>
            <a:r>
              <a:rPr lang="en-US" sz="2000" dirty="0"/>
              <a:t>the motility (movement) of the </a:t>
            </a:r>
            <a:r>
              <a:rPr lang="en-US" sz="2000" dirty="0" smtClean="0"/>
              <a:t>sperm.</a:t>
            </a:r>
          </a:p>
          <a:p>
            <a:pPr marL="342900" indent="-342900">
              <a:buAutoNum type="arabicPeriod"/>
            </a:pPr>
            <a:endParaRPr lang="en-US" sz="2000" dirty="0" smtClean="0"/>
          </a:p>
          <a:p>
            <a:r>
              <a:rPr lang="en-US" sz="2000" dirty="0" smtClean="0"/>
              <a:t> </a:t>
            </a:r>
            <a:r>
              <a:rPr lang="en-US" sz="2000" dirty="0"/>
              <a:t>The combined seminal plasma and sperm </a:t>
            </a:r>
            <a:r>
              <a:rPr lang="en-US" sz="2000" dirty="0">
                <a:solidFill>
                  <a:srgbClr val="FF0000"/>
                </a:solidFill>
              </a:rPr>
              <a:t>are called semen</a:t>
            </a:r>
            <a:r>
              <a:rPr lang="en-US" sz="2000" dirty="0" smtClean="0"/>
              <a:t>.</a:t>
            </a:r>
          </a:p>
          <a:p>
            <a:r>
              <a:rPr lang="en-US" sz="2000" dirty="0" smtClean="0"/>
              <a:t> </a:t>
            </a:r>
            <a:r>
              <a:rPr lang="en-US" sz="2000" dirty="0"/>
              <a:t>Semen may be secreted during sexual intercourse before ejaculation</a:t>
            </a:r>
            <a:r>
              <a:rPr lang="en-US" sz="2000" dirty="0" smtClean="0"/>
              <a:t>.</a:t>
            </a:r>
          </a:p>
          <a:p>
            <a:r>
              <a:rPr lang="en-US" sz="2000" dirty="0" smtClean="0"/>
              <a:t> </a:t>
            </a:r>
            <a:r>
              <a:rPr lang="en-US" sz="2000" dirty="0">
                <a:solidFill>
                  <a:srgbClr val="FF0000"/>
                </a:solidFill>
              </a:rPr>
              <a:t>Therefore pregnancy may occur even if ejaculation occurs outside the vagina. </a:t>
            </a:r>
            <a:r>
              <a:rPr lang="en-US" sz="2000" b="1" dirty="0"/>
              <a:t>Increased heat </a:t>
            </a:r>
            <a:r>
              <a:rPr lang="en-US" sz="2000" dirty="0"/>
              <a:t>in the environment around the sperm (testes) </a:t>
            </a:r>
            <a:r>
              <a:rPr lang="en-US" sz="2000" b="1" dirty="0"/>
              <a:t>increases the motility of the sperm but also shortens their life span</a:t>
            </a:r>
            <a:r>
              <a:rPr lang="en-US" sz="2000" dirty="0"/>
              <a:t>. </a:t>
            </a:r>
            <a:endParaRPr lang="en-US" sz="2000" dirty="0" smtClean="0"/>
          </a:p>
          <a:p>
            <a:r>
              <a:rPr lang="en-US" sz="2000" dirty="0" smtClean="0"/>
              <a:t>A </a:t>
            </a:r>
            <a:r>
              <a:rPr lang="en-US" sz="2000" dirty="0"/>
              <a:t>constant </a:t>
            </a:r>
            <a:r>
              <a:rPr lang="en-US" sz="2000" dirty="0">
                <a:solidFill>
                  <a:srgbClr val="FF0000"/>
                </a:solidFill>
              </a:rPr>
              <a:t>increase in temperature </a:t>
            </a:r>
            <a:r>
              <a:rPr lang="en-US" sz="2000" dirty="0"/>
              <a:t>around the </a:t>
            </a:r>
            <a:r>
              <a:rPr lang="en-US" sz="2000" dirty="0">
                <a:solidFill>
                  <a:srgbClr val="FF0000"/>
                </a:solidFill>
              </a:rPr>
              <a:t>testes can prevent spermatogenesis and lead to permanent </a:t>
            </a:r>
            <a:r>
              <a:rPr lang="en-US" sz="2000" dirty="0" smtClean="0">
                <a:solidFill>
                  <a:srgbClr val="FF0000"/>
                </a:solidFill>
              </a:rPr>
              <a:t>sterility</a:t>
            </a:r>
            <a:endParaRPr lang="en-US" sz="2000" dirty="0"/>
          </a:p>
        </p:txBody>
      </p:sp>
    </p:spTree>
    <p:extLst>
      <p:ext uri="{BB962C8B-B14F-4D97-AF65-F5344CB8AC3E}">
        <p14:creationId xmlns:p14="http://schemas.microsoft.com/office/powerpoint/2010/main" val="914772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409575"/>
            <a:ext cx="7839075" cy="767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959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305800" cy="6001643"/>
          </a:xfrm>
          <a:prstGeom prst="rect">
            <a:avLst/>
          </a:prstGeom>
        </p:spPr>
        <p:txBody>
          <a:bodyPr wrap="square">
            <a:spAutoFit/>
          </a:bodyPr>
          <a:lstStyle/>
          <a:p>
            <a:r>
              <a:rPr lang="en-US" sz="2400" b="1" dirty="0">
                <a:solidFill>
                  <a:srgbClr val="FF0000"/>
                </a:solidFill>
                <a:latin typeface="Times New Roman" pitchFamily="18" charset="0"/>
                <a:cs typeface="Times New Roman" pitchFamily="18" charset="0"/>
              </a:rPr>
              <a:t>Female </a:t>
            </a:r>
            <a:r>
              <a:rPr lang="en-US" sz="2400" b="1" dirty="0" smtClean="0">
                <a:latin typeface="Times New Roman" pitchFamily="18" charset="0"/>
                <a:cs typeface="Times New Roman" pitchFamily="18" charset="0"/>
              </a:rPr>
              <a:t>:</a:t>
            </a:r>
          </a:p>
          <a:p>
            <a:r>
              <a:rPr lang="en-US" sz="2400" b="1"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female reproductive system consists of </a:t>
            </a:r>
            <a:r>
              <a:rPr lang="en-US" sz="2400" b="1" dirty="0" smtClean="0">
                <a:latin typeface="Times New Roman" pitchFamily="18" charset="0"/>
                <a:cs typeface="Times New Roman" pitchFamily="18" charset="0"/>
              </a:rPr>
              <a:t>:</a:t>
            </a:r>
          </a:p>
          <a:p>
            <a:r>
              <a:rPr lang="en-US" sz="2400" b="1" dirty="0" smtClean="0">
                <a:latin typeface="Times New Roman" pitchFamily="18" charset="0"/>
                <a:cs typeface="Times New Roman" pitchFamily="18" charset="0"/>
              </a:rPr>
              <a:t>1- </a:t>
            </a:r>
            <a:r>
              <a:rPr lang="en-US" sz="2400" dirty="0" smtClean="0">
                <a:latin typeface="Times New Roman" pitchFamily="18" charset="0"/>
                <a:cs typeface="Times New Roman" pitchFamily="18" charset="0"/>
              </a:rPr>
              <a:t>external </a:t>
            </a:r>
            <a:r>
              <a:rPr lang="en-US" sz="2400" dirty="0">
                <a:latin typeface="Times New Roman" pitchFamily="18" charset="0"/>
                <a:cs typeface="Times New Roman" pitchFamily="18" charset="0"/>
              </a:rPr>
              <a:t>genitalia</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2-  </a:t>
            </a:r>
            <a:r>
              <a:rPr lang="en-US" sz="2400" dirty="0">
                <a:latin typeface="Times New Roman" pitchFamily="18" charset="0"/>
                <a:cs typeface="Times New Roman" pitchFamily="18" charset="0"/>
              </a:rPr>
              <a:t>internal genitalia</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3- </a:t>
            </a:r>
            <a:r>
              <a:rPr lang="en-US" sz="2400" dirty="0">
                <a:latin typeface="Times New Roman" pitchFamily="18" charset="0"/>
                <a:cs typeface="Times New Roman" pitchFamily="18" charset="0"/>
              </a:rPr>
              <a:t>and accessory structures such as the mammary glands (breasts). </a:t>
            </a:r>
            <a:endParaRPr lang="en-US" sz="2400"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bony pelvis </a:t>
            </a:r>
            <a:r>
              <a:rPr lang="en-US" sz="2400" b="1" dirty="0" smtClean="0">
                <a:latin typeface="Times New Roman" pitchFamily="18" charset="0"/>
                <a:cs typeface="Times New Roman" pitchFamily="18" charset="0"/>
              </a:rPr>
              <a:t>its </a:t>
            </a:r>
            <a:r>
              <a:rPr lang="en-US" sz="2400" b="1" dirty="0">
                <a:latin typeface="Times New Roman" pitchFamily="18" charset="0"/>
                <a:cs typeface="Times New Roman" pitchFamily="18" charset="0"/>
              </a:rPr>
              <a:t>importance in the childbearing process</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External </a:t>
            </a:r>
            <a:r>
              <a:rPr lang="en-US" sz="2400" b="1" dirty="0">
                <a:latin typeface="Times New Roman" pitchFamily="18" charset="0"/>
                <a:cs typeface="Times New Roman" pitchFamily="18" charset="0"/>
              </a:rPr>
              <a:t>Genitalia </a:t>
            </a:r>
            <a:r>
              <a:rPr lang="en-US" sz="2400" b="1" dirty="0" smtClean="0">
                <a:latin typeface="Times New Roman" pitchFamily="18" charset="0"/>
                <a:cs typeface="Times New Roman" pitchFamily="18" charset="0"/>
              </a:rPr>
              <a:t>:</a:t>
            </a:r>
          </a:p>
          <a:p>
            <a:r>
              <a:rPr lang="en-US" sz="2400" b="1" dirty="0" smtClean="0">
                <a:latin typeface="Times New Roman" pitchFamily="18" charset="0"/>
                <a:cs typeface="Times New Roman" pitchFamily="18" charset="0"/>
              </a:rPr>
              <a:t>The </a:t>
            </a:r>
            <a:r>
              <a:rPr lang="en-US" sz="2400" b="1" dirty="0">
                <a:latin typeface="Times New Roman" pitchFamily="18" charset="0"/>
                <a:cs typeface="Times New Roman" pitchFamily="18" charset="0"/>
              </a:rPr>
              <a:t>female external genitalia are collectively called the vulva. They </a:t>
            </a:r>
            <a:r>
              <a:rPr lang="en-US" sz="2400" b="1" dirty="0" smtClean="0">
                <a:latin typeface="Times New Roman" pitchFamily="18" charset="0"/>
                <a:cs typeface="Times New Roman" pitchFamily="18" charset="0"/>
              </a:rPr>
              <a:t>include:</a:t>
            </a:r>
          </a:p>
          <a:p>
            <a:pPr marL="457200" indent="-457200">
              <a:buFont typeface="+mj-lt"/>
              <a:buAutoNum type="arabicPeriod"/>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a:t>
            </a:r>
            <a:r>
              <a:rPr lang="en-US" sz="2400" dirty="0" err="1">
                <a:latin typeface="Times New Roman" pitchFamily="18" charset="0"/>
                <a:cs typeface="Times New Roman" pitchFamily="18" charset="0"/>
              </a:rPr>
              <a:t>mons</a:t>
            </a:r>
            <a:r>
              <a:rPr lang="en-US" sz="2400" dirty="0">
                <a:latin typeface="Times New Roman" pitchFamily="18" charset="0"/>
                <a:cs typeface="Times New Roman" pitchFamily="18" charset="0"/>
              </a:rPr>
              <a:t> pubis</a:t>
            </a:r>
            <a:r>
              <a:rPr lang="en-US" sz="2400" dirty="0" smtClean="0">
                <a:latin typeface="Times New Roman" pitchFamily="18" charset="0"/>
                <a:cs typeface="Times New Roman" pitchFamily="18" charset="0"/>
              </a:rPr>
              <a:t>,</a:t>
            </a:r>
          </a:p>
          <a:p>
            <a:pPr marL="457200" indent="-457200">
              <a:buFont typeface="+mj-lt"/>
              <a:buAutoNum type="arabicPeriod"/>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labia </a:t>
            </a:r>
            <a:r>
              <a:rPr lang="en-US" sz="2400" dirty="0" err="1">
                <a:latin typeface="Times New Roman" pitchFamily="18" charset="0"/>
                <a:cs typeface="Times New Roman" pitchFamily="18" charset="0"/>
              </a:rPr>
              <a:t>majora</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457200" indent="-457200">
              <a:buFont typeface="+mj-lt"/>
              <a:buAutoNum type="arabicPeriod"/>
            </a:pPr>
            <a:r>
              <a:rPr lang="en-US" sz="2400" dirty="0" smtClean="0">
                <a:latin typeface="Times New Roman" pitchFamily="18" charset="0"/>
                <a:cs typeface="Times New Roman" pitchFamily="18" charset="0"/>
              </a:rPr>
              <a:t>labia </a:t>
            </a:r>
            <a:r>
              <a:rPr lang="en-US" sz="2400" dirty="0" err="1">
                <a:latin typeface="Times New Roman" pitchFamily="18" charset="0"/>
                <a:cs typeface="Times New Roman" pitchFamily="18" charset="0"/>
              </a:rPr>
              <a:t>minora</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457200" indent="-457200">
              <a:buFont typeface="+mj-lt"/>
              <a:buAutoNum type="arabicPeriod"/>
            </a:pPr>
            <a:r>
              <a:rPr lang="en-US" sz="2400" dirty="0" err="1" smtClean="0">
                <a:latin typeface="Times New Roman" pitchFamily="18" charset="0"/>
                <a:cs typeface="Times New Roman" pitchFamily="18" charset="0"/>
              </a:rPr>
              <a:t>fourchette</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457200" indent="-457200">
              <a:buFont typeface="+mj-lt"/>
              <a:buAutoNum type="arabicPeriod"/>
            </a:pPr>
            <a:r>
              <a:rPr lang="en-US" sz="2400" dirty="0" smtClean="0">
                <a:latin typeface="Times New Roman" pitchFamily="18" charset="0"/>
                <a:cs typeface="Times New Roman" pitchFamily="18" charset="0"/>
              </a:rPr>
              <a:t>clitoris,</a:t>
            </a:r>
          </a:p>
          <a:p>
            <a:pPr marL="457200" indent="-457200">
              <a:buFont typeface="+mj-lt"/>
              <a:buAutoNum type="arabicPeriod"/>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vaginal vestibule</a:t>
            </a:r>
            <a:r>
              <a:rPr lang="en-US" sz="2400" dirty="0" smtClean="0">
                <a:latin typeface="Times New Roman" pitchFamily="18" charset="0"/>
                <a:cs typeface="Times New Roman" pitchFamily="18" charset="0"/>
              </a:rPr>
              <a:t>,</a:t>
            </a:r>
          </a:p>
          <a:p>
            <a:pPr marL="457200" indent="-457200">
              <a:buFont typeface="+mj-lt"/>
              <a:buAutoNum type="arabicPeriod"/>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and perineum </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845681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74345"/>
            <a:ext cx="8382000" cy="6217087"/>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Mons </a:t>
            </a:r>
            <a:r>
              <a:rPr lang="en-US" sz="2000" b="1" dirty="0" smtClean="0">
                <a:solidFill>
                  <a:srgbClr val="FF0000"/>
                </a:solidFill>
                <a:latin typeface="Times New Roman" pitchFamily="18" charset="0"/>
                <a:cs typeface="Times New Roman" pitchFamily="18" charset="0"/>
              </a:rPr>
              <a:t>pubis:</a:t>
            </a:r>
          </a:p>
          <a:p>
            <a:r>
              <a:rPr lang="en-US" sz="2000" b="1" dirty="0" smtClean="0">
                <a:solidFill>
                  <a:srgbClr val="FF0000"/>
                </a:solidFill>
                <a:latin typeface="Times New Roman" pitchFamily="18" charset="0"/>
                <a:cs typeface="Times New Roman" pitchFamily="18" charset="0"/>
              </a:rPr>
              <a:t> 1- </a:t>
            </a:r>
            <a:r>
              <a:rPr lang="en-US" sz="2000" b="1" dirty="0" smtClean="0">
                <a:latin typeface="Times New Roman" pitchFamily="18" charset="0"/>
                <a:cs typeface="Times New Roman" pitchFamily="18" charset="0"/>
              </a:rPr>
              <a:t>The </a:t>
            </a:r>
            <a:r>
              <a:rPr lang="en-US" sz="2000" b="1" dirty="0" err="1">
                <a:latin typeface="Times New Roman" pitchFamily="18" charset="0"/>
                <a:cs typeface="Times New Roman" pitchFamily="18" charset="0"/>
              </a:rPr>
              <a:t>mons</a:t>
            </a:r>
            <a:r>
              <a:rPr lang="en-US" sz="2000" b="1" dirty="0">
                <a:latin typeface="Times New Roman" pitchFamily="18" charset="0"/>
                <a:cs typeface="Times New Roman" pitchFamily="18" charset="0"/>
              </a:rPr>
              <a:t> pubis </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mons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veneris</a:t>
            </a:r>
            <a:r>
              <a:rPr lang="en-US" sz="2000" dirty="0">
                <a:latin typeface="Times New Roman" pitchFamily="18" charset="0"/>
                <a:cs typeface="Times New Roman" pitchFamily="18" charset="0"/>
              </a:rPr>
              <a:t>) is a pad of fatty tissue covered by coarse skin and hair</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It protects the </a:t>
            </a:r>
            <a:r>
              <a:rPr lang="en-US" sz="2000" dirty="0" err="1">
                <a:latin typeface="Times New Roman" pitchFamily="18" charset="0"/>
                <a:cs typeface="Times New Roman" pitchFamily="18" charset="0"/>
              </a:rPr>
              <a:t>symphysis</a:t>
            </a:r>
            <a:r>
              <a:rPr lang="en-US" sz="2000" dirty="0">
                <a:latin typeface="Times New Roman" pitchFamily="18" charset="0"/>
                <a:cs typeface="Times New Roman" pitchFamily="18" charset="0"/>
              </a:rPr>
              <a:t> pubis and contributes to the rounded contour of the female body</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2-  </a:t>
            </a:r>
            <a:r>
              <a:rPr lang="en-US" sz="2000" b="1" dirty="0">
                <a:latin typeface="Times New Roman" pitchFamily="18" charset="0"/>
                <a:cs typeface="Times New Roman" pitchFamily="18" charset="0"/>
              </a:rPr>
              <a:t>Labia </a:t>
            </a:r>
            <a:r>
              <a:rPr lang="en-US" sz="2000" b="1" dirty="0" err="1">
                <a:latin typeface="Times New Roman" pitchFamily="18" charset="0"/>
                <a:cs typeface="Times New Roman" pitchFamily="18" charset="0"/>
              </a:rPr>
              <a:t>majora</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labia </a:t>
            </a:r>
            <a:r>
              <a:rPr lang="en-US" sz="2000" dirty="0" err="1">
                <a:latin typeface="Times New Roman" pitchFamily="18" charset="0"/>
                <a:cs typeface="Times New Roman" pitchFamily="18" charset="0"/>
              </a:rPr>
              <a:t>majora</a:t>
            </a:r>
            <a:r>
              <a:rPr lang="en-US" sz="2000" dirty="0">
                <a:latin typeface="Times New Roman" pitchFamily="18" charset="0"/>
                <a:cs typeface="Times New Roman" pitchFamily="18" charset="0"/>
              </a:rPr>
              <a:t> are two folds of fatty tissue on each side of the vaginal vestibule</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Many small glands are located on the moist interior surface. </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3-Labia </a:t>
            </a:r>
            <a:r>
              <a:rPr lang="en-US" sz="2000" b="1" dirty="0" err="1">
                <a:latin typeface="Times New Roman" pitchFamily="18" charset="0"/>
                <a:cs typeface="Times New Roman" pitchFamily="18" charset="0"/>
              </a:rPr>
              <a:t>minora</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labia </a:t>
            </a:r>
            <a:r>
              <a:rPr lang="en-US" sz="2000" dirty="0" err="1">
                <a:latin typeface="Times New Roman" pitchFamily="18" charset="0"/>
                <a:cs typeface="Times New Roman" pitchFamily="18" charset="0"/>
              </a:rPr>
              <a:t>minora</a:t>
            </a:r>
            <a:r>
              <a:rPr lang="en-US" sz="2000" dirty="0">
                <a:latin typeface="Times New Roman" pitchFamily="18" charset="0"/>
                <a:cs typeface="Times New Roman" pitchFamily="18" charset="0"/>
              </a:rPr>
              <a:t> are two thin, soft folds of tissue that are seen when the labia </a:t>
            </a:r>
            <a:r>
              <a:rPr lang="en-US" sz="2000" dirty="0" err="1">
                <a:latin typeface="Times New Roman" pitchFamily="18" charset="0"/>
                <a:cs typeface="Times New Roman" pitchFamily="18" charset="0"/>
              </a:rPr>
              <a:t>majora</a:t>
            </a:r>
            <a:r>
              <a:rPr lang="en-US" sz="2000" dirty="0">
                <a:latin typeface="Times New Roman" pitchFamily="18" charset="0"/>
                <a:cs typeface="Times New Roman" pitchFamily="18" charset="0"/>
              </a:rPr>
              <a:t> are separated. </a:t>
            </a:r>
            <a:endParaRPr lang="en-US" sz="2000" dirty="0" smtClean="0">
              <a:latin typeface="Times New Roman" pitchFamily="18" charset="0"/>
              <a:cs typeface="Times New Roman" pitchFamily="18" charset="0"/>
            </a:endParaRPr>
          </a:p>
          <a:p>
            <a:r>
              <a:rPr lang="en-US" sz="2000" b="1" dirty="0" smtClean="0">
                <a:solidFill>
                  <a:srgbClr val="FF0000"/>
                </a:solidFill>
                <a:latin typeface="Times New Roman" pitchFamily="18" charset="0"/>
                <a:cs typeface="Times New Roman" pitchFamily="18" charset="0"/>
              </a:rPr>
              <a:t>Secretions </a:t>
            </a:r>
            <a:r>
              <a:rPr lang="en-US" sz="2000" b="1" dirty="0">
                <a:solidFill>
                  <a:srgbClr val="FF0000"/>
                </a:solidFill>
                <a:latin typeface="Times New Roman" pitchFamily="18" charset="0"/>
                <a:cs typeface="Times New Roman" pitchFamily="18" charset="0"/>
              </a:rPr>
              <a:t>from sebaceous glands in the labia are bactericidal to reduce infection and lubricate and protect the skin of the vulva</a:t>
            </a:r>
            <a:r>
              <a:rPr lang="en-US" sz="2000" b="1" dirty="0" smtClean="0">
                <a:latin typeface="Times New Roman" pitchFamily="18" charset="0"/>
                <a:cs typeface="Times New Roman" pitchFamily="18" charset="0"/>
              </a:rPr>
              <a:t>.</a:t>
            </a:r>
          </a:p>
          <a:p>
            <a:r>
              <a:rPr lang="en-US" sz="2000" b="1" dirty="0" smtClean="0">
                <a:latin typeface="Times New Roman" pitchFamily="18" charset="0"/>
                <a:cs typeface="Times New Roman" pitchFamily="18" charset="0"/>
              </a:rPr>
              <a:t> 4- </a:t>
            </a:r>
            <a:r>
              <a:rPr lang="en-US" sz="2000" b="1" dirty="0" err="1" smtClean="0">
                <a:latin typeface="Times New Roman" pitchFamily="18" charset="0"/>
                <a:cs typeface="Times New Roman" pitchFamily="18" charset="0"/>
              </a:rPr>
              <a:t>Fourchette</a:t>
            </a:r>
            <a:r>
              <a:rPr lang="en-US" sz="2000" b="1"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The </a:t>
            </a:r>
            <a:r>
              <a:rPr lang="en-US" sz="2000" dirty="0" err="1">
                <a:latin typeface="Times New Roman" pitchFamily="18" charset="0"/>
                <a:cs typeface="Times New Roman" pitchFamily="18" charset="0"/>
              </a:rPr>
              <a:t>fourchette</a:t>
            </a:r>
            <a:r>
              <a:rPr lang="en-US" sz="2000" dirty="0">
                <a:latin typeface="Times New Roman" pitchFamily="18" charset="0"/>
                <a:cs typeface="Times New Roman" pitchFamily="18" charset="0"/>
              </a:rPr>
              <a:t> is a fold of tissue just below the vagina, where the labia </a:t>
            </a:r>
            <a:r>
              <a:rPr lang="en-US" sz="2000" dirty="0" err="1">
                <a:latin typeface="Times New Roman" pitchFamily="18" charset="0"/>
                <a:cs typeface="Times New Roman" pitchFamily="18" charset="0"/>
              </a:rPr>
              <a:t>majora</a:t>
            </a:r>
            <a:r>
              <a:rPr lang="en-US" sz="2000" dirty="0">
                <a:latin typeface="Times New Roman" pitchFamily="18" charset="0"/>
                <a:cs typeface="Times New Roman" pitchFamily="18" charset="0"/>
              </a:rPr>
              <a:t> and the labia </a:t>
            </a:r>
            <a:r>
              <a:rPr lang="en-US" sz="2000" dirty="0" err="1">
                <a:latin typeface="Times New Roman" pitchFamily="18" charset="0"/>
                <a:cs typeface="Times New Roman" pitchFamily="18" charset="0"/>
              </a:rPr>
              <a:t>minora</a:t>
            </a:r>
            <a:r>
              <a:rPr lang="en-US" sz="2000" dirty="0">
                <a:latin typeface="Times New Roman" pitchFamily="18" charset="0"/>
                <a:cs typeface="Times New Roman" pitchFamily="18" charset="0"/>
              </a:rPr>
              <a:t> meet</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It is also known </a:t>
            </a:r>
            <a:r>
              <a:rPr lang="en-US" sz="2000" b="1" dirty="0">
                <a:latin typeface="Times New Roman" pitchFamily="18" charset="0"/>
                <a:cs typeface="Times New Roman" pitchFamily="18" charset="0"/>
              </a:rPr>
              <a:t>as the obstetrical perineum</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b="1" dirty="0" smtClean="0">
                <a:solidFill>
                  <a:srgbClr val="FF0000"/>
                </a:solidFill>
                <a:latin typeface="Times New Roman" pitchFamily="18" charset="0"/>
                <a:cs typeface="Times New Roman" pitchFamily="18" charset="0"/>
              </a:rPr>
              <a:t>Lacerations </a:t>
            </a:r>
            <a:r>
              <a:rPr lang="en-US" sz="2000" b="1" dirty="0">
                <a:solidFill>
                  <a:srgbClr val="FF0000"/>
                </a:solidFill>
                <a:latin typeface="Times New Roman" pitchFamily="18" charset="0"/>
                <a:cs typeface="Times New Roman" pitchFamily="18" charset="0"/>
              </a:rPr>
              <a:t>in this area often occur during childbirth</a:t>
            </a:r>
            <a:r>
              <a:rPr lang="en-US" sz="2000" b="1" dirty="0" smtClean="0">
                <a:solidFill>
                  <a:srgbClr val="FF0000"/>
                </a:solidFill>
                <a:latin typeface="Times New Roman" pitchFamily="18" charset="0"/>
                <a:cs typeface="Times New Roman" pitchFamily="18" charset="0"/>
              </a:rPr>
              <a:t>.</a:t>
            </a:r>
          </a:p>
          <a:p>
            <a:r>
              <a:rPr lang="en-US" dirty="0" smtClean="0"/>
              <a:t> </a:t>
            </a:r>
            <a:endParaRPr lang="en-US" dirty="0"/>
          </a:p>
        </p:txBody>
      </p:sp>
    </p:spTree>
    <p:extLst>
      <p:ext uri="{BB962C8B-B14F-4D97-AF65-F5344CB8AC3E}">
        <p14:creationId xmlns:p14="http://schemas.microsoft.com/office/powerpoint/2010/main" val="1013433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35846"/>
            <a:ext cx="8610600" cy="5940088"/>
          </a:xfrm>
          <a:prstGeom prst="rect">
            <a:avLst/>
          </a:prstGeom>
        </p:spPr>
        <p:txBody>
          <a:bodyPr wrap="square">
            <a:spAutoFit/>
          </a:bodyPr>
          <a:lstStyle/>
          <a:p>
            <a:r>
              <a:rPr lang="en-US" sz="2000" b="1" dirty="0" smtClean="0">
                <a:latin typeface="Times New Roman" pitchFamily="18" charset="0"/>
                <a:cs typeface="Times New Roman" pitchFamily="18" charset="0"/>
              </a:rPr>
              <a:t>5- Clitoris </a:t>
            </a: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clitoris is a small, erectile body in the most anterior portion of the labia </a:t>
            </a:r>
            <a:r>
              <a:rPr lang="en-US" sz="2000" dirty="0" err="1">
                <a:latin typeface="Times New Roman" pitchFamily="18" charset="0"/>
                <a:cs typeface="Times New Roman" pitchFamily="18" charset="0"/>
              </a:rPr>
              <a:t>minora</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It is similar in </a:t>
            </a:r>
            <a:r>
              <a:rPr lang="en-US" sz="2000" b="1" dirty="0" smtClean="0">
                <a:latin typeface="Times New Roman" pitchFamily="18" charset="0"/>
                <a:cs typeface="Times New Roman" pitchFamily="18" charset="0"/>
              </a:rPr>
              <a:t>structure </a:t>
            </a:r>
            <a:r>
              <a:rPr lang="en-US" sz="2000" b="1" dirty="0">
                <a:latin typeface="Times New Roman" pitchFamily="18" charset="0"/>
                <a:cs typeface="Times New Roman" pitchFamily="18" charset="0"/>
              </a:rPr>
              <a:t>to the penis. </a:t>
            </a:r>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Functionally</a:t>
            </a:r>
            <a:r>
              <a:rPr lang="en-US" sz="2000" b="1" dirty="0">
                <a:latin typeface="Times New Roman" pitchFamily="18" charset="0"/>
                <a:cs typeface="Times New Roman" pitchFamily="18" charset="0"/>
              </a:rPr>
              <a:t>, it is the most erotic, sensitive part of the female genitalia. </a:t>
            </a:r>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6-Vaginal vestibule</a:t>
            </a:r>
          </a:p>
          <a:p>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vaginal vestibule is the area seen when the labia </a:t>
            </a:r>
            <a:r>
              <a:rPr lang="en-US" sz="2000" dirty="0" err="1">
                <a:latin typeface="Times New Roman" pitchFamily="18" charset="0"/>
                <a:cs typeface="Times New Roman" pitchFamily="18" charset="0"/>
              </a:rPr>
              <a:t>minora</a:t>
            </a:r>
            <a:r>
              <a:rPr lang="en-US" sz="2000" dirty="0">
                <a:latin typeface="Times New Roman" pitchFamily="18" charset="0"/>
                <a:cs typeface="Times New Roman" pitchFamily="18" charset="0"/>
              </a:rPr>
              <a:t> are separated and </a:t>
            </a:r>
            <a:r>
              <a:rPr lang="en-US" sz="2000" b="1" dirty="0">
                <a:solidFill>
                  <a:srgbClr val="FF0000"/>
                </a:solidFill>
                <a:latin typeface="Times New Roman" pitchFamily="18" charset="0"/>
                <a:cs typeface="Times New Roman" pitchFamily="18" charset="0"/>
              </a:rPr>
              <a:t>includes five structures</a:t>
            </a:r>
            <a:r>
              <a:rPr lang="en-US" sz="2000" b="1" dirty="0" smtClean="0">
                <a:solidFill>
                  <a:srgbClr val="FF0000"/>
                </a:solidFill>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1. </a:t>
            </a:r>
            <a:r>
              <a:rPr lang="en-US" sz="2000" b="1" dirty="0">
                <a:latin typeface="Times New Roman" pitchFamily="18" charset="0"/>
                <a:cs typeface="Times New Roman" pitchFamily="18" charset="0"/>
              </a:rPr>
              <a:t>The urethral meatus </a:t>
            </a:r>
            <a:r>
              <a:rPr lang="en-US" sz="2000" dirty="0">
                <a:latin typeface="Times New Roman" pitchFamily="18" charset="0"/>
                <a:cs typeface="Times New Roman" pitchFamily="18" charset="0"/>
              </a:rPr>
              <a:t>lies approximately 2 cm below the clitoris.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has a </a:t>
            </a:r>
            <a:r>
              <a:rPr lang="en-US" sz="2000" dirty="0" err="1">
                <a:latin typeface="Times New Roman" pitchFamily="18" charset="0"/>
                <a:cs typeface="Times New Roman" pitchFamily="18" charset="0"/>
              </a:rPr>
              <a:t>foldlike</a:t>
            </a:r>
            <a:r>
              <a:rPr lang="en-US" sz="2000" dirty="0">
                <a:latin typeface="Times New Roman" pitchFamily="18" charset="0"/>
                <a:cs typeface="Times New Roman" pitchFamily="18" charset="0"/>
              </a:rPr>
              <a:t> appearance with a slit type of opening, and it serves as the exit for urine</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2. </a:t>
            </a:r>
            <a:r>
              <a:rPr lang="en-US" sz="2000" b="1" dirty="0" err="1">
                <a:latin typeface="Times New Roman" pitchFamily="18" charset="0"/>
                <a:cs typeface="Times New Roman" pitchFamily="18" charset="0"/>
              </a:rPr>
              <a:t>Skene</a:t>
            </a:r>
            <a:r>
              <a:rPr lang="en-US" sz="2000" b="1" dirty="0">
                <a:latin typeface="Times New Roman" pitchFamily="18" charset="0"/>
                <a:cs typeface="Times New Roman" pitchFamily="18" charset="0"/>
              </a:rPr>
              <a:t> ducts </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paraurethral</a:t>
            </a:r>
            <a:r>
              <a:rPr lang="en-US" sz="2000" dirty="0">
                <a:latin typeface="Times New Roman" pitchFamily="18" charset="0"/>
                <a:cs typeface="Times New Roman" pitchFamily="18" charset="0"/>
              </a:rPr>
              <a:t> ducts) are located on each side of the urethra and provide lubrication for the urethra and the vaginal orifice.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3</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The vaginal </a:t>
            </a:r>
            <a:r>
              <a:rPr lang="en-US" sz="2000" b="1" dirty="0" err="1">
                <a:latin typeface="Times New Roman" pitchFamily="18" charset="0"/>
                <a:cs typeface="Times New Roman" pitchFamily="18" charset="0"/>
              </a:rPr>
              <a:t>introitus</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is the division between the external and internal female genitalia</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4. </a:t>
            </a:r>
            <a:r>
              <a:rPr lang="en-US" sz="2000" b="1" dirty="0">
                <a:latin typeface="Times New Roman" pitchFamily="18" charset="0"/>
                <a:cs typeface="Times New Roman" pitchFamily="18" charset="0"/>
              </a:rPr>
              <a:t>The hymen is a thin </a:t>
            </a:r>
            <a:r>
              <a:rPr lang="en-US" sz="2000" dirty="0">
                <a:latin typeface="Times New Roman" pitchFamily="18" charset="0"/>
                <a:cs typeface="Times New Roman" pitchFamily="18" charset="0"/>
              </a:rPr>
              <a:t>elastic membrane that closes the vagina from the vestibule to various degrees.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5</a:t>
            </a:r>
            <a:r>
              <a:rPr lang="en-US" sz="2000" b="1" dirty="0">
                <a:latin typeface="Times New Roman" pitchFamily="18" charset="0"/>
                <a:cs typeface="Times New Roman" pitchFamily="18" charset="0"/>
              </a:rPr>
              <a:t>. The ducts of the </a:t>
            </a:r>
            <a:r>
              <a:rPr lang="en-US" sz="2000" b="1" dirty="0" err="1">
                <a:latin typeface="Times New Roman" pitchFamily="18" charset="0"/>
                <a:cs typeface="Times New Roman" pitchFamily="18" charset="0"/>
              </a:rPr>
              <a:t>Bartholin</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glands (</a:t>
            </a:r>
            <a:r>
              <a:rPr lang="en-US" sz="2000" dirty="0" err="1">
                <a:latin typeface="Times New Roman" pitchFamily="18" charset="0"/>
                <a:cs typeface="Times New Roman" pitchFamily="18" charset="0"/>
              </a:rPr>
              <a:t>vulvovaginal</a:t>
            </a:r>
            <a:r>
              <a:rPr lang="en-US" sz="2000" dirty="0">
                <a:latin typeface="Times New Roman" pitchFamily="18" charset="0"/>
                <a:cs typeface="Times New Roman" pitchFamily="18" charset="0"/>
              </a:rPr>
              <a:t> glands) provide lubrication for the vaginal </a:t>
            </a:r>
            <a:r>
              <a:rPr lang="en-US" sz="2000" dirty="0" err="1">
                <a:latin typeface="Times New Roman" pitchFamily="18" charset="0"/>
                <a:cs typeface="Times New Roman" pitchFamily="18" charset="0"/>
              </a:rPr>
              <a:t>introitus</a:t>
            </a:r>
            <a:r>
              <a:rPr lang="en-US" sz="2000" dirty="0">
                <a:latin typeface="Times New Roman" pitchFamily="18" charset="0"/>
                <a:cs typeface="Times New Roman" pitchFamily="18" charset="0"/>
              </a:rPr>
              <a:t> during sexual arousal and are normally not visible.</a:t>
            </a:r>
          </a:p>
        </p:txBody>
      </p:sp>
    </p:spTree>
    <p:extLst>
      <p:ext uri="{BB962C8B-B14F-4D97-AF65-F5344CB8AC3E}">
        <p14:creationId xmlns:p14="http://schemas.microsoft.com/office/powerpoint/2010/main" val="1593035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7848600" cy="5632311"/>
          </a:xfrm>
          <a:prstGeom prst="rect">
            <a:avLst/>
          </a:prstGeom>
        </p:spPr>
        <p:txBody>
          <a:bodyPr wrap="square">
            <a:spAutoFit/>
          </a:bodyPr>
          <a:lstStyle/>
          <a:p>
            <a:pPr>
              <a:lnSpc>
                <a:spcPct val="150000"/>
              </a:lnSpc>
            </a:pPr>
            <a:r>
              <a:rPr lang="en-US" sz="2000" b="1" dirty="0" smtClean="0">
                <a:latin typeface="Times New Roman" pitchFamily="18" charset="0"/>
                <a:cs typeface="Times New Roman" pitchFamily="18" charset="0"/>
              </a:rPr>
              <a:t>Perineum:</a:t>
            </a:r>
          </a:p>
          <a:p>
            <a:pPr marL="342900" indent="-342900">
              <a:lnSpc>
                <a:spcPct val="150000"/>
              </a:lnSpc>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perineum is a strong, muscular area between the vaginal opening and the anus. </a:t>
            </a:r>
            <a:endParaRPr lang="en-US" sz="2000" dirty="0" smtClean="0">
              <a:latin typeface="Times New Roman" pitchFamily="18" charset="0"/>
              <a:cs typeface="Times New Roman" pitchFamily="18" charset="0"/>
            </a:endParaRPr>
          </a:p>
          <a:p>
            <a:pPr marL="342900" indent="-342900">
              <a:lnSpc>
                <a:spcPct val="150000"/>
              </a:lnSpc>
              <a:buFont typeface="Arial" pitchFamily="34" charset="0"/>
              <a:buChar char="•"/>
            </a:pPr>
            <a:r>
              <a:rPr lang="en-US" sz="2000" b="1" dirty="0" smtClean="0">
                <a:solidFill>
                  <a:srgbClr val="FF0000"/>
                </a:solidFill>
                <a:latin typeface="Times New Roman" pitchFamily="18" charset="0"/>
                <a:cs typeface="Times New Roman" pitchFamily="18" charset="0"/>
              </a:rPr>
              <a:t>The </a:t>
            </a:r>
            <a:r>
              <a:rPr lang="en-US" sz="2000" b="1" dirty="0">
                <a:solidFill>
                  <a:srgbClr val="FF0000"/>
                </a:solidFill>
                <a:latin typeface="Times New Roman" pitchFamily="18" charset="0"/>
                <a:cs typeface="Times New Roman" pitchFamily="18" charset="0"/>
              </a:rPr>
              <a:t>elastic fibers </a:t>
            </a:r>
            <a:r>
              <a:rPr lang="en-US" sz="2000" b="1" dirty="0">
                <a:latin typeface="Times New Roman" pitchFamily="18" charset="0"/>
                <a:cs typeface="Times New Roman" pitchFamily="18" charset="0"/>
              </a:rPr>
              <a:t>and connective tissue of the perineum </a:t>
            </a:r>
            <a:r>
              <a:rPr lang="en-US" sz="2000" b="1" dirty="0">
                <a:solidFill>
                  <a:srgbClr val="FF0000"/>
                </a:solidFill>
                <a:latin typeface="Times New Roman" pitchFamily="18" charset="0"/>
                <a:cs typeface="Times New Roman" pitchFamily="18" charset="0"/>
              </a:rPr>
              <a:t>allow stretching to permit the birth of the fetus.</a:t>
            </a:r>
            <a:r>
              <a:rPr lang="en-US" sz="2000" b="1" dirty="0">
                <a:latin typeface="Times New Roman" pitchFamily="18" charset="0"/>
                <a:cs typeface="Times New Roman" pitchFamily="18" charset="0"/>
              </a:rPr>
              <a:t> </a:t>
            </a:r>
            <a:endParaRPr lang="en-US" sz="2000" b="1" dirty="0" smtClean="0">
              <a:latin typeface="Times New Roman" pitchFamily="18" charset="0"/>
              <a:cs typeface="Times New Roman" pitchFamily="18" charset="0"/>
            </a:endParaRPr>
          </a:p>
          <a:p>
            <a:pPr marL="342900" indent="-342900">
              <a:lnSpc>
                <a:spcPct val="150000"/>
              </a:lnSpc>
              <a:buFont typeface="Arial" pitchFamily="34" charset="0"/>
              <a:buChar char="•"/>
            </a:pPr>
            <a:r>
              <a:rPr lang="en-US" sz="2000" b="1" dirty="0" smtClean="0">
                <a:solidFill>
                  <a:srgbClr val="FF0000"/>
                </a:solidFill>
                <a:latin typeface="Times New Roman" pitchFamily="18" charset="0"/>
                <a:cs typeface="Times New Roman" pitchFamily="18" charset="0"/>
              </a:rPr>
              <a:t>The </a:t>
            </a:r>
            <a:r>
              <a:rPr lang="en-US" sz="2000" b="1" dirty="0">
                <a:solidFill>
                  <a:srgbClr val="FF0000"/>
                </a:solidFill>
                <a:latin typeface="Times New Roman" pitchFamily="18" charset="0"/>
                <a:cs typeface="Times New Roman" pitchFamily="18" charset="0"/>
              </a:rPr>
              <a:t>perineum is the site of the episiotomy </a:t>
            </a:r>
            <a:r>
              <a:rPr lang="en-US" sz="2000" dirty="0">
                <a:latin typeface="Times New Roman" pitchFamily="18" charset="0"/>
                <a:cs typeface="Times New Roman" pitchFamily="18" charset="0"/>
              </a:rPr>
              <a:t>(incision) if performed or potential tears during childbirth. </a:t>
            </a:r>
            <a:endParaRPr lang="en-US" sz="2000" dirty="0" smtClean="0">
              <a:latin typeface="Times New Roman" pitchFamily="18" charset="0"/>
              <a:cs typeface="Times New Roman" pitchFamily="18" charset="0"/>
            </a:endParaRPr>
          </a:p>
          <a:p>
            <a:pPr marL="342900" indent="-342900">
              <a:lnSpc>
                <a:spcPct val="150000"/>
              </a:lnSpc>
              <a:buFont typeface="Arial" pitchFamily="34" charset="0"/>
              <a:buChar char="•"/>
            </a:pPr>
            <a:r>
              <a:rPr lang="en-US" sz="2000" b="1" dirty="0" smtClean="0">
                <a:latin typeface="Times New Roman" pitchFamily="18" charset="0"/>
                <a:cs typeface="Times New Roman" pitchFamily="18" charset="0"/>
              </a:rPr>
              <a:t>*Pelvic </a:t>
            </a:r>
            <a:r>
              <a:rPr lang="en-US" sz="2000" b="1" dirty="0">
                <a:latin typeface="Times New Roman" pitchFamily="18" charset="0"/>
                <a:cs typeface="Times New Roman" pitchFamily="18" charset="0"/>
              </a:rPr>
              <a:t>weakness or painful intercourse (dyspareunia) may result if this tissue does not </a:t>
            </a:r>
            <a:r>
              <a:rPr lang="en-US" sz="2000" b="1" dirty="0">
                <a:solidFill>
                  <a:srgbClr val="FF0000"/>
                </a:solidFill>
                <a:latin typeface="Times New Roman" pitchFamily="18" charset="0"/>
                <a:cs typeface="Times New Roman" pitchFamily="18" charset="0"/>
              </a:rPr>
              <a:t>heal properly</a:t>
            </a:r>
            <a:r>
              <a:rPr lang="en-US" sz="2000" b="1" dirty="0" smtClean="0">
                <a:solidFill>
                  <a:srgbClr val="FF0000"/>
                </a:solidFill>
                <a:latin typeface="Times New Roman" pitchFamily="18" charset="0"/>
                <a:cs typeface="Times New Roman" pitchFamily="18" charset="0"/>
              </a:rPr>
              <a:t>.</a:t>
            </a:r>
          </a:p>
          <a:p>
            <a:pPr marL="342900" indent="-342900">
              <a:lnSpc>
                <a:spcPct val="150000"/>
              </a:lnSpc>
              <a:buFont typeface="Arial" pitchFamily="34" charset="0"/>
              <a:buChar char="•"/>
            </a:pPr>
            <a:r>
              <a:rPr lang="en-US" sz="2000"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Internal Genitalia </a:t>
            </a:r>
            <a:r>
              <a:rPr lang="en-US" sz="2000" b="1" dirty="0" smtClean="0">
                <a:latin typeface="Times New Roman" pitchFamily="18" charset="0"/>
                <a:cs typeface="Times New Roman" pitchFamily="18" charset="0"/>
              </a:rPr>
              <a:t>:</a:t>
            </a:r>
          </a:p>
          <a:p>
            <a:pPr marL="342900" indent="-342900">
              <a:lnSpc>
                <a:spcPct val="150000"/>
              </a:lnSpc>
              <a:buFont typeface="Arial" pitchFamily="34" charset="0"/>
              <a:buChar char="•"/>
            </a:pPr>
            <a:r>
              <a:rPr lang="en-US" sz="2000" b="1" dirty="0" smtClean="0">
                <a:solidFill>
                  <a:srgbClr val="FF0000"/>
                </a:solidFill>
                <a:latin typeface="Times New Roman" pitchFamily="18" charset="0"/>
                <a:cs typeface="Times New Roman" pitchFamily="18" charset="0"/>
              </a:rPr>
              <a:t>The </a:t>
            </a:r>
            <a:r>
              <a:rPr lang="en-US" sz="2000" b="1" dirty="0">
                <a:solidFill>
                  <a:srgbClr val="FF0000"/>
                </a:solidFill>
                <a:latin typeface="Times New Roman" pitchFamily="18" charset="0"/>
                <a:cs typeface="Times New Roman" pitchFamily="18" charset="0"/>
              </a:rPr>
              <a:t>internal genitalia are the vagina, uterus, fallopian tubes, and ovaries</a:t>
            </a:r>
            <a:r>
              <a:rPr lang="en-US" sz="2000" b="1" dirty="0">
                <a:latin typeface="Times New Roman" pitchFamily="18" charset="0"/>
                <a:cs typeface="Times New Roman" pitchFamily="18" charset="0"/>
              </a:rPr>
              <a:t>. </a:t>
            </a:r>
          </a:p>
        </p:txBody>
      </p:sp>
    </p:spTree>
    <p:extLst>
      <p:ext uri="{BB962C8B-B14F-4D97-AF65-F5344CB8AC3E}">
        <p14:creationId xmlns:p14="http://schemas.microsoft.com/office/powerpoint/2010/main" val="561262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733426"/>
            <a:ext cx="9239250" cy="8734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527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610600" cy="5786199"/>
          </a:xfrm>
          <a:prstGeom prst="rect">
            <a:avLst/>
          </a:prstGeom>
        </p:spPr>
        <p:txBody>
          <a:bodyPr wrap="square">
            <a:spAutoFit/>
          </a:bodyPr>
          <a:lstStyle/>
          <a:p>
            <a:pPr>
              <a:lnSpc>
                <a:spcPct val="150000"/>
              </a:lnSpc>
            </a:pPr>
            <a:r>
              <a:rPr lang="en-US" sz="2000" b="1" dirty="0">
                <a:latin typeface="Times New Roman" pitchFamily="18" charset="0"/>
                <a:cs typeface="Times New Roman" pitchFamily="18" charset="0"/>
              </a:rPr>
              <a:t>Vagina </a:t>
            </a:r>
            <a:r>
              <a:rPr lang="en-US" sz="2000" b="1"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vagina is a tubular structure made of muscle and membranous tissue that connects the external genitalia to the uterus. </a:t>
            </a:r>
            <a:endParaRPr lang="en-US" sz="2000" dirty="0" smtClean="0">
              <a:latin typeface="Times New Roman" pitchFamily="18" charset="0"/>
              <a:cs typeface="Times New Roman" pitchFamily="18" charset="0"/>
            </a:endParaRPr>
          </a:p>
          <a:p>
            <a:r>
              <a:rPr lang="en-US" sz="2000" b="1" dirty="0" smtClean="0">
                <a:solidFill>
                  <a:srgbClr val="FF0000"/>
                </a:solidFill>
                <a:latin typeface="Times New Roman" pitchFamily="18" charset="0"/>
                <a:cs typeface="Times New Roman" pitchFamily="18" charset="0"/>
              </a:rPr>
              <a:t>The </a:t>
            </a:r>
            <a:r>
              <a:rPr lang="en-US" sz="2000" b="1" dirty="0">
                <a:solidFill>
                  <a:srgbClr val="FF0000"/>
                </a:solidFill>
                <a:latin typeface="Times New Roman" pitchFamily="18" charset="0"/>
                <a:cs typeface="Times New Roman" pitchFamily="18" charset="0"/>
              </a:rPr>
              <a:t>vagina is self-cleansing</a:t>
            </a:r>
            <a:r>
              <a:rPr lang="en-US" sz="2000" dirty="0">
                <a:solidFill>
                  <a:srgbClr val="FF0000"/>
                </a:solidFill>
                <a:latin typeface="Times New Roman" pitchFamily="18" charset="0"/>
                <a:cs typeface="Times New Roman" pitchFamily="18" charset="0"/>
              </a:rPr>
              <a:t> </a:t>
            </a:r>
            <a:r>
              <a:rPr lang="en-US" sz="2000" dirty="0">
                <a:latin typeface="Times New Roman" pitchFamily="18" charset="0"/>
                <a:cs typeface="Times New Roman" pitchFamily="18" charset="0"/>
              </a:rPr>
              <a:t>and during the reproductive years maintains a normal acidic pH of 4 to 5</a:t>
            </a:r>
            <a:r>
              <a:rPr lang="en-US" sz="2000" dirty="0" smtClean="0">
                <a:latin typeface="Times New Roman" pitchFamily="18" charset="0"/>
                <a:cs typeface="Times New Roman" pitchFamily="18" charset="0"/>
              </a:rPr>
              <a:t>.</a:t>
            </a:r>
          </a:p>
          <a:p>
            <a:pPr marL="457200" indent="-457200">
              <a:buFont typeface="+mj-lt"/>
              <a:buAutoNum type="arabicPeriod"/>
            </a:pPr>
            <a:r>
              <a:rPr lang="en-US" sz="2000" dirty="0" smtClean="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Antibiotic therapy</a:t>
            </a:r>
            <a:r>
              <a:rPr lang="en-US" sz="2000" b="1" dirty="0" smtClean="0">
                <a:solidFill>
                  <a:srgbClr val="FF0000"/>
                </a:solidFill>
                <a:latin typeface="Times New Roman" pitchFamily="18" charset="0"/>
                <a:cs typeface="Times New Roman" pitchFamily="18" charset="0"/>
              </a:rPr>
              <a:t>,</a:t>
            </a:r>
          </a:p>
          <a:p>
            <a:pPr marL="457200" indent="-457200">
              <a:buFont typeface="+mj-lt"/>
              <a:buAutoNum type="arabicPeriod"/>
            </a:pPr>
            <a:r>
              <a:rPr lang="en-US" sz="2000" b="1" dirty="0" smtClean="0">
                <a:solidFill>
                  <a:srgbClr val="FF0000"/>
                </a:solidFill>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frequent douching, </a:t>
            </a:r>
            <a:endParaRPr lang="en-US" sz="2000" b="1" dirty="0" smtClean="0">
              <a:solidFill>
                <a:srgbClr val="FF0000"/>
              </a:solidFill>
              <a:latin typeface="Times New Roman" pitchFamily="18" charset="0"/>
              <a:cs typeface="Times New Roman" pitchFamily="18" charset="0"/>
            </a:endParaRPr>
          </a:p>
          <a:p>
            <a:pPr marL="457200" indent="-457200">
              <a:buFont typeface="+mj-lt"/>
              <a:buAutoNum type="arabicPeriod"/>
            </a:pPr>
            <a:r>
              <a:rPr lang="en-US" sz="2000" b="1" dirty="0" smtClean="0">
                <a:solidFill>
                  <a:srgbClr val="FF0000"/>
                </a:solidFill>
                <a:latin typeface="Times New Roman" pitchFamily="18" charset="0"/>
                <a:cs typeface="Times New Roman" pitchFamily="18" charset="0"/>
              </a:rPr>
              <a:t>and </a:t>
            </a:r>
            <a:r>
              <a:rPr lang="en-US" sz="2000" b="1" dirty="0">
                <a:solidFill>
                  <a:srgbClr val="FF0000"/>
                </a:solidFill>
                <a:latin typeface="Times New Roman" pitchFamily="18" charset="0"/>
                <a:cs typeface="Times New Roman" pitchFamily="18" charset="0"/>
              </a:rPr>
              <a:t>excessive use of vaginal sprays</a:t>
            </a:r>
            <a:r>
              <a:rPr lang="en-US" sz="2000" b="1" dirty="0" smtClean="0">
                <a:solidFill>
                  <a:srgbClr val="FF0000"/>
                </a:solidFill>
                <a:latin typeface="Times New Roman" pitchFamily="18" charset="0"/>
                <a:cs typeface="Times New Roman" pitchFamily="18" charset="0"/>
              </a:rPr>
              <a:t>,</a:t>
            </a:r>
          </a:p>
          <a:p>
            <a:pPr marL="457200" indent="-457200">
              <a:buFont typeface="+mj-lt"/>
              <a:buAutoNum type="arabicPeriod"/>
            </a:pPr>
            <a:r>
              <a:rPr lang="en-US" sz="2000" b="1" dirty="0" smtClean="0">
                <a:solidFill>
                  <a:srgbClr val="FF0000"/>
                </a:solidFill>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deodorant sanitary pads, </a:t>
            </a:r>
            <a:endParaRPr lang="en-US" sz="2000" b="1" dirty="0" smtClean="0">
              <a:solidFill>
                <a:srgbClr val="FF0000"/>
              </a:solidFill>
              <a:latin typeface="Times New Roman" pitchFamily="18" charset="0"/>
              <a:cs typeface="Times New Roman" pitchFamily="18" charset="0"/>
            </a:endParaRPr>
          </a:p>
          <a:p>
            <a:pPr marL="457200" indent="-457200">
              <a:buFont typeface="+mj-lt"/>
              <a:buAutoNum type="arabicPeriod"/>
            </a:pPr>
            <a:r>
              <a:rPr lang="en-US" sz="2000" b="1" dirty="0" smtClean="0">
                <a:solidFill>
                  <a:srgbClr val="FF0000"/>
                </a:solidFill>
                <a:latin typeface="Times New Roman" pitchFamily="18" charset="0"/>
                <a:cs typeface="Times New Roman" pitchFamily="18" charset="0"/>
              </a:rPr>
              <a:t>or </a:t>
            </a:r>
            <a:r>
              <a:rPr lang="en-US" sz="2000" b="1" dirty="0">
                <a:solidFill>
                  <a:srgbClr val="FF0000"/>
                </a:solidFill>
                <a:latin typeface="Times New Roman" pitchFamily="18" charset="0"/>
                <a:cs typeface="Times New Roman" pitchFamily="18" charset="0"/>
              </a:rPr>
              <a:t>deodorant tampons </a:t>
            </a:r>
            <a:endParaRPr lang="en-US" sz="2000" b="1" dirty="0" smtClean="0">
              <a:solidFill>
                <a:srgbClr val="FF0000"/>
              </a:solidFill>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may </a:t>
            </a:r>
            <a:r>
              <a:rPr lang="en-US" sz="2000" b="1" dirty="0">
                <a:latin typeface="Times New Roman" pitchFamily="18" charset="0"/>
                <a:cs typeface="Times New Roman" pitchFamily="18" charset="0"/>
              </a:rPr>
              <a:t>alter the self-cleansing activity. </a:t>
            </a:r>
            <a:endParaRPr lang="en-US" sz="20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vagina has three functions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1. Provides a passageway for sperm to enter the </a:t>
            </a:r>
            <a:r>
              <a:rPr lang="en-US" sz="2000" dirty="0" smtClean="0">
                <a:latin typeface="Times New Roman" pitchFamily="18" charset="0"/>
                <a:cs typeface="Times New Roman" pitchFamily="18" charset="0"/>
              </a:rPr>
              <a:t>uterus</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2. Allows drainage of menstrual fluids and other secretions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3</a:t>
            </a:r>
            <a:r>
              <a:rPr lang="en-US" sz="2000" dirty="0">
                <a:latin typeface="Times New Roman" pitchFamily="18" charset="0"/>
                <a:cs typeface="Times New Roman" pitchFamily="18" charset="0"/>
              </a:rPr>
              <a:t>. Provides a passageway for the infant’s birth Strong pelvic floor muscles stabilize and support the internal and external reproductive organs. </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most important of these muscles is the </a:t>
            </a:r>
            <a:r>
              <a:rPr lang="en-US" sz="2000" b="1" dirty="0" err="1">
                <a:latin typeface="Times New Roman" pitchFamily="18" charset="0"/>
                <a:cs typeface="Times New Roman" pitchFamily="18" charset="0"/>
              </a:rPr>
              <a:t>levator</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ani</a:t>
            </a:r>
            <a:r>
              <a:rPr lang="en-US" sz="2000" b="1" dirty="0">
                <a:latin typeface="Times New Roman" pitchFamily="18" charset="0"/>
                <a:cs typeface="Times New Roman" pitchFamily="18" charset="0"/>
              </a:rPr>
              <a:t>, which </a:t>
            </a:r>
            <a:r>
              <a:rPr lang="en-US" sz="2000" b="1" dirty="0">
                <a:solidFill>
                  <a:srgbClr val="FF0000"/>
                </a:solidFill>
                <a:latin typeface="Times New Roman" pitchFamily="18" charset="0"/>
                <a:cs typeface="Times New Roman" pitchFamily="18" charset="0"/>
              </a:rPr>
              <a:t>supports the three structures that penetrate it: urethra, vagina, and rectum.</a:t>
            </a:r>
          </a:p>
        </p:txBody>
      </p:sp>
    </p:spTree>
    <p:extLst>
      <p:ext uri="{BB962C8B-B14F-4D97-AF65-F5344CB8AC3E}">
        <p14:creationId xmlns:p14="http://schemas.microsoft.com/office/powerpoint/2010/main" val="351077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85800"/>
            <a:ext cx="7696200" cy="4708981"/>
          </a:xfrm>
          <a:prstGeom prst="rect">
            <a:avLst/>
          </a:prstGeom>
        </p:spPr>
        <p:txBody>
          <a:bodyPr wrap="square">
            <a:spAutoFit/>
          </a:bodyPr>
          <a:lstStyle/>
          <a:p>
            <a:r>
              <a:rPr lang="en-US" sz="2000" b="1" dirty="0" smtClean="0"/>
              <a:t>Puberty:</a:t>
            </a:r>
          </a:p>
          <a:p>
            <a:r>
              <a:rPr lang="en-US" sz="2000" dirty="0" smtClean="0"/>
              <a:t> </a:t>
            </a:r>
            <a:r>
              <a:rPr lang="en-US" sz="2000" dirty="0"/>
              <a:t>Before puberty, boys and girls appear very much alike except for their genitalia. </a:t>
            </a:r>
            <a:endParaRPr lang="ar-SA" sz="2000" dirty="0" smtClean="0"/>
          </a:p>
          <a:p>
            <a:r>
              <a:rPr lang="en-US" sz="2000" dirty="0" smtClean="0"/>
              <a:t>Puberty </a:t>
            </a:r>
            <a:r>
              <a:rPr lang="en-US" sz="2000" dirty="0"/>
              <a:t>involves changes in the whole body and the psyche as well as in the expectations of society toward the individual</a:t>
            </a:r>
            <a:r>
              <a:rPr lang="en-US" sz="2000" dirty="0" smtClean="0"/>
              <a:t>.</a:t>
            </a:r>
          </a:p>
          <a:p>
            <a:r>
              <a:rPr lang="en-US" sz="2000" dirty="0" smtClean="0"/>
              <a:t> </a:t>
            </a:r>
            <a:r>
              <a:rPr lang="en-US" sz="2000" dirty="0"/>
              <a:t>Puberty is a period of rapid change in the lives of boys and girls during </a:t>
            </a:r>
            <a:r>
              <a:rPr lang="en-US" sz="2000" b="1" dirty="0"/>
              <a:t>which the reproductive systems mature and become capable of reproduction. </a:t>
            </a:r>
            <a:endParaRPr lang="en-US" sz="2000" b="1" dirty="0" smtClean="0"/>
          </a:p>
          <a:p>
            <a:r>
              <a:rPr lang="en-US" sz="2000" b="1" dirty="0" smtClean="0"/>
              <a:t>Puberty</a:t>
            </a:r>
            <a:r>
              <a:rPr lang="en-US" sz="2000" dirty="0" smtClean="0"/>
              <a:t> </a:t>
            </a:r>
            <a:r>
              <a:rPr lang="en-US" sz="2000" b="1" dirty="0">
                <a:solidFill>
                  <a:srgbClr val="FF0000"/>
                </a:solidFill>
              </a:rPr>
              <a:t>begins when the secondary sex characteristics </a:t>
            </a:r>
            <a:r>
              <a:rPr lang="en-US" sz="2000" b="1" dirty="0"/>
              <a:t>(e.g., </a:t>
            </a:r>
            <a:r>
              <a:rPr lang="en-US" sz="2000" b="1" dirty="0">
                <a:solidFill>
                  <a:srgbClr val="FF0000"/>
                </a:solidFill>
              </a:rPr>
              <a:t>pubic hair) appear</a:t>
            </a:r>
            <a:r>
              <a:rPr lang="en-US" sz="2000" b="1" dirty="0"/>
              <a:t>. Puberty</a:t>
            </a:r>
            <a:r>
              <a:rPr lang="en-US" sz="2000" dirty="0"/>
              <a:t> </a:t>
            </a:r>
            <a:r>
              <a:rPr lang="en-US" sz="2000" b="1" dirty="0">
                <a:solidFill>
                  <a:srgbClr val="FF0000"/>
                </a:solidFill>
              </a:rPr>
              <a:t>ends when mature sperm are formed or when regular menstrual cycles occur</a:t>
            </a:r>
            <a:r>
              <a:rPr lang="en-US" sz="2000" b="1" dirty="0"/>
              <a:t>.</a:t>
            </a:r>
            <a:r>
              <a:rPr lang="en-US" sz="2000" dirty="0"/>
              <a:t> </a:t>
            </a:r>
            <a:endParaRPr lang="en-US" sz="2000" dirty="0" smtClean="0"/>
          </a:p>
          <a:p>
            <a:r>
              <a:rPr lang="en-US" sz="2000" dirty="0" smtClean="0"/>
              <a:t>Some </a:t>
            </a:r>
            <a:r>
              <a:rPr lang="en-US" sz="2000" dirty="0"/>
              <a:t>cultures have required demonstrations of bravery, such as hunting wild animals or displays of self-defense</a:t>
            </a:r>
            <a:r>
              <a:rPr lang="en-US" sz="2000" dirty="0" smtClean="0"/>
              <a:t>.</a:t>
            </a:r>
          </a:p>
          <a:p>
            <a:r>
              <a:rPr lang="en-US" sz="2000" dirty="0" smtClean="0"/>
              <a:t> </a:t>
            </a:r>
            <a:r>
              <a:rPr lang="en-US" sz="2000" b="1" dirty="0"/>
              <a:t>Ritual circumcision is another rite </a:t>
            </a:r>
            <a:r>
              <a:rPr lang="en-US" sz="2000" dirty="0"/>
              <a:t>of passage in some cultures and religions. </a:t>
            </a:r>
            <a:endParaRPr lang="en-US" sz="2000" dirty="0" smtClean="0"/>
          </a:p>
        </p:txBody>
      </p:sp>
    </p:spTree>
    <p:extLst>
      <p:ext uri="{BB962C8B-B14F-4D97-AF65-F5344CB8AC3E}">
        <p14:creationId xmlns:p14="http://schemas.microsoft.com/office/powerpoint/2010/main" val="1829575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97346"/>
            <a:ext cx="8229600" cy="5632311"/>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Uterus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p>
          <a:p>
            <a:r>
              <a:rPr lang="en-US" sz="2000" b="1"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uterus </a:t>
            </a:r>
            <a:r>
              <a:rPr lang="en-US" sz="2000" dirty="0">
                <a:latin typeface="Times New Roman" pitchFamily="18" charset="0"/>
                <a:cs typeface="Times New Roman" pitchFamily="18" charset="0"/>
              </a:rPr>
              <a:t>(womb) is a hollow muscular organ in which a fertilized ovum is implanted, an embryo forms, and a fetus develops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It is shaped like an upside-down pear or light bulb.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a mature, </a:t>
            </a:r>
            <a:r>
              <a:rPr lang="en-US" sz="2000" dirty="0" err="1">
                <a:latin typeface="Times New Roman" pitchFamily="18" charset="0"/>
                <a:cs typeface="Times New Roman" pitchFamily="18" charset="0"/>
              </a:rPr>
              <a:t>nonpregnant</a:t>
            </a:r>
            <a:r>
              <a:rPr lang="en-US" sz="2000" dirty="0">
                <a:latin typeface="Times New Roman" pitchFamily="18" charset="0"/>
                <a:cs typeface="Times New Roman" pitchFamily="18" charset="0"/>
              </a:rPr>
              <a:t> woman, it weighs approximately 60 g (2 </a:t>
            </a:r>
            <a:r>
              <a:rPr lang="en-US" sz="2000" dirty="0" err="1">
                <a:latin typeface="Times New Roman" pitchFamily="18" charset="0"/>
                <a:cs typeface="Times New Roman" pitchFamily="18" charset="0"/>
              </a:rPr>
              <a:t>oz</a:t>
            </a:r>
            <a:r>
              <a:rPr lang="en-US" sz="2000" dirty="0">
                <a:latin typeface="Times New Roman" pitchFamily="18" charset="0"/>
                <a:cs typeface="Times New Roman" pitchFamily="18" charset="0"/>
              </a:rPr>
              <a:t>) and is 7.5 cm (3 inches) long, 5 cm (2 inches) wide, and 1 to 2.5 cm (0.4 to 1 inch) thick</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uterus lies between the bladder and the rectum above the vagina. </a:t>
            </a:r>
            <a:endParaRPr lang="en-US" sz="2000" dirty="0" smtClean="0">
              <a:latin typeface="Times New Roman" pitchFamily="18" charset="0"/>
              <a:cs typeface="Times New Roman" pitchFamily="18" charset="0"/>
            </a:endParaRPr>
          </a:p>
          <a:p>
            <a:r>
              <a:rPr lang="en-US" sz="2000" b="1" dirty="0" smtClean="0">
                <a:solidFill>
                  <a:srgbClr val="FF0000"/>
                </a:solidFill>
                <a:latin typeface="Times New Roman" pitchFamily="18" charset="0"/>
                <a:cs typeface="Times New Roman" pitchFamily="18" charset="0"/>
              </a:rPr>
              <a:t>Several </a:t>
            </a:r>
            <a:r>
              <a:rPr lang="en-US" sz="2000" b="1" dirty="0">
                <a:solidFill>
                  <a:srgbClr val="FF0000"/>
                </a:solidFill>
                <a:latin typeface="Times New Roman" pitchFamily="18" charset="0"/>
                <a:cs typeface="Times New Roman" pitchFamily="18" charset="0"/>
              </a:rPr>
              <a:t>ligaments support the uterus. </a:t>
            </a:r>
            <a:endParaRPr lang="en-US" sz="2000" b="1" dirty="0" smtClean="0">
              <a:solidFill>
                <a:srgbClr val="FF0000"/>
              </a:solidFill>
              <a:latin typeface="Times New Roman" pitchFamily="18" charset="0"/>
              <a:cs typeface="Times New Roman" pitchFamily="18" charset="0"/>
            </a:endParaRPr>
          </a:p>
          <a:p>
            <a:r>
              <a:rPr lang="en-US" sz="2000" dirty="0" smtClean="0">
                <a:latin typeface="Times New Roman" pitchFamily="18" charset="0"/>
                <a:cs typeface="Times New Roman" pitchFamily="18" charset="0"/>
              </a:rPr>
              <a:t>1-The </a:t>
            </a:r>
            <a:r>
              <a:rPr lang="en-US" sz="2000" dirty="0">
                <a:latin typeface="Times New Roman" pitchFamily="18" charset="0"/>
                <a:cs typeface="Times New Roman" pitchFamily="18" charset="0"/>
              </a:rPr>
              <a:t>broad ligament provides stability to the uterus in the pelvic cavity</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2- </a:t>
            </a:r>
            <a:r>
              <a:rPr lang="en-US" sz="2000" dirty="0">
                <a:latin typeface="Times New Roman" pitchFamily="18" charset="0"/>
                <a:cs typeface="Times New Roman" pitchFamily="18" charset="0"/>
              </a:rPr>
              <a:t>the round ligament is surrounded by muscles that enlarge during pregnancy and keep the uterus in place,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3- the </a:t>
            </a:r>
            <a:r>
              <a:rPr lang="en-US" sz="2000" dirty="0">
                <a:latin typeface="Times New Roman" pitchFamily="18" charset="0"/>
                <a:cs typeface="Times New Roman" pitchFamily="18" charset="0"/>
              </a:rPr>
              <a:t>cardinal ligaments prevent uterine prolapse,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4-and </a:t>
            </a:r>
            <a:r>
              <a:rPr lang="en-US" sz="2000" dirty="0">
                <a:latin typeface="Times New Roman" pitchFamily="18" charset="0"/>
                <a:cs typeface="Times New Roman" pitchFamily="18" charset="0"/>
              </a:rPr>
              <a:t>the </a:t>
            </a:r>
            <a:r>
              <a:rPr lang="en-US" sz="2000" dirty="0" err="1">
                <a:latin typeface="Times New Roman" pitchFamily="18" charset="0"/>
                <a:cs typeface="Times New Roman" pitchFamily="18" charset="0"/>
              </a:rPr>
              <a:t>uterosacral</a:t>
            </a:r>
            <a:r>
              <a:rPr lang="en-US" sz="2000" dirty="0">
                <a:latin typeface="Times New Roman" pitchFamily="18" charset="0"/>
                <a:cs typeface="Times New Roman" pitchFamily="18" charset="0"/>
              </a:rPr>
              <a:t> ligaments are surrounded by smooth muscle and contain sensory nerve fibers that may contribute to the sensation of dysmenorrhea (painful menstruation). </a:t>
            </a:r>
            <a:endParaRPr lang="en-US" sz="2000" dirty="0" smtClean="0">
              <a:latin typeface="Times New Roman" pitchFamily="18" charset="0"/>
              <a:cs typeface="Times New Roman" pitchFamily="18" charset="0"/>
            </a:endParaRPr>
          </a:p>
          <a:p>
            <a:r>
              <a:rPr lang="en-US" sz="2000" b="1" dirty="0" smtClean="0">
                <a:solidFill>
                  <a:srgbClr val="FF0000"/>
                </a:solidFill>
                <a:latin typeface="Times New Roman" pitchFamily="18" charset="0"/>
                <a:cs typeface="Times New Roman" pitchFamily="18" charset="0"/>
              </a:rPr>
              <a:t>Stretching </a:t>
            </a:r>
            <a:r>
              <a:rPr lang="en-US" sz="2000" b="1" dirty="0">
                <a:solidFill>
                  <a:srgbClr val="FF0000"/>
                </a:solidFill>
                <a:latin typeface="Times New Roman" pitchFamily="18" charset="0"/>
                <a:cs typeface="Times New Roman" pitchFamily="18" charset="0"/>
              </a:rPr>
              <a:t>of the uterine ligaments as the uterus enlarges during pregnancy can cause minor discomfort to the mother.</a:t>
            </a:r>
          </a:p>
        </p:txBody>
      </p:sp>
    </p:spTree>
    <p:extLst>
      <p:ext uri="{BB962C8B-B14F-4D97-AF65-F5344CB8AC3E}">
        <p14:creationId xmlns:p14="http://schemas.microsoft.com/office/powerpoint/2010/main" val="3611157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09601"/>
            <a:ext cx="8839200" cy="5262979"/>
          </a:xfrm>
          <a:prstGeom prst="rect">
            <a:avLst/>
          </a:prstGeom>
        </p:spPr>
        <p:txBody>
          <a:bodyPr wrap="square">
            <a:spAutoFit/>
          </a:bodyPr>
          <a:lstStyle/>
          <a:p>
            <a:r>
              <a:rPr lang="en-US" sz="2400" b="1" dirty="0">
                <a:solidFill>
                  <a:srgbClr val="FF0000"/>
                </a:solidFill>
                <a:latin typeface="Times New Roman" pitchFamily="18" charset="0"/>
                <a:cs typeface="Times New Roman" pitchFamily="18" charset="0"/>
              </a:rPr>
              <a:t>Nerve supply Because the </a:t>
            </a:r>
            <a:r>
              <a:rPr lang="en-US" sz="2400" b="1" dirty="0" smtClean="0">
                <a:solidFill>
                  <a:srgbClr val="FF0000"/>
                </a:solidFill>
                <a:latin typeface="Times New Roman" pitchFamily="18" charset="0"/>
                <a:cs typeface="Times New Roman" pitchFamily="18" charset="0"/>
              </a:rPr>
              <a:t>autonomic:</a:t>
            </a:r>
          </a:p>
          <a:p>
            <a:pPr marL="342900" indent="-342900">
              <a:buFont typeface="Arial" pitchFamily="34" charset="0"/>
              <a:buChar char="•"/>
            </a:pPr>
            <a:r>
              <a:rPr lang="en-US" sz="2400" b="1" dirty="0" smtClean="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nervous system innervates the reproductive system, its functions are not under voluntary (conscious) control</a:t>
            </a:r>
            <a:r>
              <a:rPr lang="en-US" sz="2400" dirty="0" smtClean="0">
                <a:latin typeface="Times New Roman" pitchFamily="18" charset="0"/>
                <a:cs typeface="Times New Roman" pitchFamily="18" charset="0"/>
              </a:rPr>
              <a:t>.</a:t>
            </a:r>
          </a:p>
          <a:p>
            <a:pPr marL="342900" indent="-342900">
              <a:buFont typeface="Arial" pitchFamily="34" charset="0"/>
              <a:buChar char="•"/>
            </a:pPr>
            <a:r>
              <a:rPr lang="en-US" sz="2400" dirty="0" smtClean="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Therefore even a paraplegic woman </a:t>
            </a:r>
            <a:r>
              <a:rPr lang="en-US" sz="2400" dirty="0">
                <a:latin typeface="Times New Roman" pitchFamily="18" charset="0"/>
                <a:cs typeface="Times New Roman" pitchFamily="18" charset="0"/>
              </a:rPr>
              <a:t>can have adequate contractions for labor</a:t>
            </a:r>
            <a:r>
              <a:rPr lang="en-US" sz="2400" dirty="0" smtClean="0">
                <a:latin typeface="Times New Roman" pitchFamily="18" charset="0"/>
                <a:cs typeface="Times New Roman" pitchFamily="18" charset="0"/>
              </a:rPr>
              <a:t>.</a:t>
            </a:r>
          </a:p>
          <a:p>
            <a:pPr marL="342900" indent="-342900">
              <a:buFont typeface="Arial" pitchFamily="34" charset="0"/>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Sensations for uterine contractions are carried to the central nervous system </a:t>
            </a:r>
            <a:r>
              <a:rPr lang="en-US" sz="2400" dirty="0">
                <a:solidFill>
                  <a:srgbClr val="FF0000"/>
                </a:solidFill>
                <a:latin typeface="Times New Roman" pitchFamily="18" charset="0"/>
                <a:cs typeface="Times New Roman" pitchFamily="18" charset="0"/>
              </a:rPr>
              <a:t>via the 11th and 12th thoracic nerve roots</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Pain </a:t>
            </a:r>
            <a:r>
              <a:rPr lang="en-US" sz="2400" dirty="0">
                <a:latin typeface="Times New Roman" pitchFamily="18" charset="0"/>
                <a:cs typeface="Times New Roman" pitchFamily="18" charset="0"/>
              </a:rPr>
              <a:t>from the cervix and the vagina passes </a:t>
            </a:r>
            <a:r>
              <a:rPr lang="en-US" sz="2400" dirty="0">
                <a:solidFill>
                  <a:srgbClr val="FF0000"/>
                </a:solidFill>
                <a:latin typeface="Times New Roman" pitchFamily="18" charset="0"/>
                <a:cs typeface="Times New Roman" pitchFamily="18" charset="0"/>
              </a:rPr>
              <a:t>through the </a:t>
            </a:r>
            <a:r>
              <a:rPr lang="en-US" sz="2400" dirty="0" err="1">
                <a:solidFill>
                  <a:srgbClr val="FF0000"/>
                </a:solidFill>
                <a:latin typeface="Times New Roman" pitchFamily="18" charset="0"/>
                <a:cs typeface="Times New Roman" pitchFamily="18" charset="0"/>
              </a:rPr>
              <a:t>pudendal</a:t>
            </a:r>
            <a:r>
              <a:rPr lang="en-US" sz="2400" dirty="0">
                <a:solidFill>
                  <a:srgbClr val="FF0000"/>
                </a:solidFill>
                <a:latin typeface="Times New Roman" pitchFamily="18" charset="0"/>
                <a:cs typeface="Times New Roman" pitchFamily="18" charset="0"/>
              </a:rPr>
              <a:t> nerves. </a:t>
            </a:r>
            <a:endParaRPr lang="en-US" sz="2400" dirty="0" smtClean="0">
              <a:solidFill>
                <a:srgbClr val="FF0000"/>
              </a:solidFill>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motor fibers of the uterus arise from the seventh and eighth thoracic vertebrae</a:t>
            </a:r>
            <a:r>
              <a:rPr lang="en-US" sz="2400" dirty="0" smtClean="0">
                <a:latin typeface="Times New Roman" pitchFamily="18" charset="0"/>
                <a:cs typeface="Times New Roman" pitchFamily="18" charset="0"/>
              </a:rPr>
              <a:t>.</a:t>
            </a:r>
          </a:p>
          <a:p>
            <a:pPr marL="342900" indent="-342900">
              <a:buFont typeface="Arial" pitchFamily="34" charset="0"/>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This separate motor and sensory nerve supply allows for the use of a local anesthetic without interfering with uterine contractions and is important in pain management during labor.</a:t>
            </a:r>
          </a:p>
        </p:txBody>
      </p:sp>
    </p:spTree>
    <p:extLst>
      <p:ext uri="{BB962C8B-B14F-4D97-AF65-F5344CB8AC3E}">
        <p14:creationId xmlns:p14="http://schemas.microsoft.com/office/powerpoint/2010/main" val="500001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7346"/>
            <a:ext cx="8610600" cy="5909310"/>
          </a:xfrm>
          <a:prstGeom prst="rect">
            <a:avLst/>
          </a:prstGeom>
        </p:spPr>
        <p:txBody>
          <a:bodyPr wrap="square">
            <a:spAutoFit/>
          </a:bodyPr>
          <a:lstStyle/>
          <a:p>
            <a:r>
              <a:rPr lang="en-US" sz="2000" b="1" dirty="0">
                <a:latin typeface="Times New Roman" pitchFamily="18" charset="0"/>
                <a:cs typeface="Times New Roman" pitchFamily="18" charset="0"/>
              </a:rPr>
              <a:t>Anatomy</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p>
          <a:p>
            <a:r>
              <a:rPr lang="en-US" sz="2000" b="1"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uterus </a:t>
            </a:r>
            <a:r>
              <a:rPr lang="en-US" sz="2000" dirty="0">
                <a:latin typeface="Times New Roman" pitchFamily="18" charset="0"/>
                <a:cs typeface="Times New Roman" pitchFamily="18" charset="0"/>
              </a:rPr>
              <a:t>is separated into three parts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fundus</a:t>
            </a: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corpus, </a:t>
            </a:r>
            <a:r>
              <a:rPr lang="en-US" sz="2000" b="1" dirty="0" smtClean="0">
                <a:latin typeface="Times New Roman" pitchFamily="18" charset="0"/>
                <a:cs typeface="Times New Roman" pitchFamily="18" charset="0"/>
              </a:rPr>
              <a:t>    and </a:t>
            </a:r>
            <a:r>
              <a:rPr lang="en-US" sz="2000" b="1" dirty="0">
                <a:latin typeface="Times New Roman" pitchFamily="18" charset="0"/>
                <a:cs typeface="Times New Roman" pitchFamily="18" charset="0"/>
              </a:rPr>
              <a:t>cervix. </a:t>
            </a:r>
            <a:endParaRPr lang="en-US" sz="2000" b="1" dirty="0" smtClean="0">
              <a:latin typeface="Times New Roman" pitchFamily="18" charset="0"/>
              <a:cs typeface="Times New Roman" pitchFamily="18" charset="0"/>
            </a:endParaRPr>
          </a:p>
          <a:p>
            <a:pPr marL="457200" indent="-457200">
              <a:buFont typeface="+mj-lt"/>
              <a:buAutoNum type="arabicPeriod"/>
            </a:pPr>
            <a:r>
              <a:rPr lang="en-US" sz="2000" b="1"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fundus </a:t>
            </a:r>
            <a:r>
              <a:rPr lang="en-US" sz="2000" dirty="0">
                <a:latin typeface="Times New Roman" pitchFamily="18" charset="0"/>
                <a:cs typeface="Times New Roman" pitchFamily="18" charset="0"/>
              </a:rPr>
              <a:t>(upper part) is broad and flat</a:t>
            </a:r>
            <a:r>
              <a:rPr lang="en-US" sz="2000" dirty="0" smtClean="0">
                <a:latin typeface="Times New Roman" pitchFamily="18" charset="0"/>
                <a:cs typeface="Times New Roman" pitchFamily="18" charset="0"/>
              </a:rPr>
              <a:t>.</a:t>
            </a:r>
          </a:p>
          <a:p>
            <a:pPr marL="457200" indent="-457200">
              <a:buFont typeface="+mj-lt"/>
              <a:buAutoNum type="arabicPeriod"/>
            </a:pPr>
            <a:r>
              <a:rPr lang="en-US" sz="2000"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The fallopian tubes </a:t>
            </a:r>
            <a:r>
              <a:rPr lang="en-US" sz="2000" dirty="0">
                <a:latin typeface="Times New Roman" pitchFamily="18" charset="0"/>
                <a:cs typeface="Times New Roman" pitchFamily="18" charset="0"/>
              </a:rPr>
              <a:t>enter the uterus on each side of the fundus</a:t>
            </a:r>
            <a:r>
              <a:rPr lang="en-US" sz="2000" dirty="0" smtClean="0">
                <a:latin typeface="Times New Roman" pitchFamily="18" charset="0"/>
                <a:cs typeface="Times New Roman" pitchFamily="18" charset="0"/>
              </a:rPr>
              <a:t>.</a:t>
            </a:r>
          </a:p>
          <a:p>
            <a:pPr marL="457200" indent="-457200">
              <a:buFont typeface="+mj-lt"/>
              <a:buAutoNum type="arabicPeriod"/>
            </a:pPr>
            <a:r>
              <a:rPr lang="en-US" sz="2000"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The corpus (body</a:t>
            </a:r>
            <a:r>
              <a:rPr lang="en-US" sz="2000" dirty="0">
                <a:latin typeface="Times New Roman" pitchFamily="18" charset="0"/>
                <a:cs typeface="Times New Roman" pitchFamily="18" charset="0"/>
              </a:rPr>
              <a:t>) is the middle portion, and it plays an active role in menstruation and pregnancy. </a:t>
            </a:r>
            <a:endParaRPr lang="en-US" sz="2000" dirty="0" smtClean="0">
              <a:latin typeface="Times New Roman" pitchFamily="18" charset="0"/>
              <a:cs typeface="Times New Roman" pitchFamily="18" charset="0"/>
            </a:endParaRPr>
          </a:p>
          <a:p>
            <a:r>
              <a:rPr lang="en-US" sz="2000" b="1" dirty="0" smtClean="0">
                <a:solidFill>
                  <a:srgbClr val="FF0000"/>
                </a:solidFill>
                <a:latin typeface="Times New Roman" pitchFamily="18" charset="0"/>
                <a:cs typeface="Times New Roman" pitchFamily="18" charset="0"/>
              </a:rPr>
              <a:t>The </a:t>
            </a:r>
            <a:r>
              <a:rPr lang="en-US" sz="2000" b="1" dirty="0">
                <a:solidFill>
                  <a:srgbClr val="FF0000"/>
                </a:solidFill>
                <a:latin typeface="Times New Roman" pitchFamily="18" charset="0"/>
                <a:cs typeface="Times New Roman" pitchFamily="18" charset="0"/>
              </a:rPr>
              <a:t>fundus and the corpus have three distinct layers: </a:t>
            </a:r>
            <a:endParaRPr lang="en-US" sz="2000" b="1" dirty="0" smtClean="0">
              <a:solidFill>
                <a:srgbClr val="FF0000"/>
              </a:solidFill>
              <a:latin typeface="Times New Roman" pitchFamily="18" charset="0"/>
              <a:cs typeface="Times New Roman" pitchFamily="18" charset="0"/>
            </a:endParaRPr>
          </a:p>
          <a:p>
            <a:pPr marL="342900" indent="-342900">
              <a:buAutoNum type="arabicPeriod"/>
            </a:pPr>
            <a:r>
              <a:rPr lang="en-US" sz="2000" dirty="0" smtClean="0">
                <a:latin typeface="Times New Roman" pitchFamily="18" charset="0"/>
                <a:cs typeface="Times New Roman" pitchFamily="18" charset="0"/>
              </a:rPr>
              <a:t>The </a:t>
            </a:r>
            <a:r>
              <a:rPr lang="en-US" sz="2000" dirty="0" err="1">
                <a:latin typeface="Times New Roman" pitchFamily="18" charset="0"/>
                <a:cs typeface="Times New Roman" pitchFamily="18" charset="0"/>
              </a:rPr>
              <a:t>perimetrium</a:t>
            </a:r>
            <a:r>
              <a:rPr lang="en-US" sz="2000" dirty="0">
                <a:latin typeface="Times New Roman" pitchFamily="18" charset="0"/>
                <a:cs typeface="Times New Roman" pitchFamily="18" charset="0"/>
              </a:rPr>
              <a:t> is the outermost or </a:t>
            </a:r>
            <a:r>
              <a:rPr lang="en-US" sz="2000" dirty="0" err="1">
                <a:latin typeface="Times New Roman" pitchFamily="18" charset="0"/>
                <a:cs typeface="Times New Roman" pitchFamily="18" charset="0"/>
              </a:rPr>
              <a:t>serosal</a:t>
            </a:r>
            <a:r>
              <a:rPr lang="en-US" sz="2000" dirty="0">
                <a:latin typeface="Times New Roman" pitchFamily="18" charset="0"/>
                <a:cs typeface="Times New Roman" pitchFamily="18" charset="0"/>
              </a:rPr>
              <a:t> layer that envelops the uterus. </a:t>
            </a:r>
            <a:endParaRPr lang="en-US" sz="2000" dirty="0" smtClean="0">
              <a:latin typeface="Times New Roman" pitchFamily="18" charset="0"/>
              <a:cs typeface="Times New Roman" pitchFamily="18" charset="0"/>
            </a:endParaRPr>
          </a:p>
          <a:p>
            <a:pPr marL="342900" indent="-342900">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myometrium is the middle muscular layer that functions during pregnancy and birth. </a:t>
            </a:r>
            <a:endParaRPr lang="en-US" sz="2000" dirty="0" smtClean="0">
              <a:latin typeface="Times New Roman" pitchFamily="18" charset="0"/>
              <a:cs typeface="Times New Roman" pitchFamily="18" charset="0"/>
            </a:endParaRPr>
          </a:p>
          <a:p>
            <a:r>
              <a:rPr lang="en-US" sz="2000" b="1" dirty="0" smtClean="0">
                <a:solidFill>
                  <a:srgbClr val="FF0000"/>
                </a:solidFill>
                <a:latin typeface="Times New Roman" pitchFamily="18" charset="0"/>
                <a:cs typeface="Times New Roman" pitchFamily="18" charset="0"/>
              </a:rPr>
              <a:t>It </a:t>
            </a:r>
            <a:r>
              <a:rPr lang="en-US" sz="2000" b="1" dirty="0">
                <a:solidFill>
                  <a:srgbClr val="FF0000"/>
                </a:solidFill>
                <a:latin typeface="Times New Roman" pitchFamily="18" charset="0"/>
                <a:cs typeface="Times New Roman" pitchFamily="18" charset="0"/>
              </a:rPr>
              <a:t>has three involuntary muscle layers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longitudinal outer layer, a figure-of-eight interlacing middle layer,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and </a:t>
            </a:r>
            <a:r>
              <a:rPr lang="en-US" sz="2000" dirty="0">
                <a:latin typeface="Times New Roman" pitchFamily="18" charset="0"/>
                <a:cs typeface="Times New Roman" pitchFamily="18" charset="0"/>
              </a:rPr>
              <a:t>a circular inner layer that forms sphincters at the fallopian tube attachments and at the internal opening of the cervix.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3</a:t>
            </a:r>
            <a:r>
              <a:rPr lang="en-US" sz="2000" dirty="0">
                <a:latin typeface="Times New Roman" pitchFamily="18" charset="0"/>
                <a:cs typeface="Times New Roman" pitchFamily="18" charset="0"/>
              </a:rPr>
              <a:t>. The endometrium is the inner or mucosal layer that is functional during menstruation and implantation of the fertilized ovum.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is governed by cyclical hormonal changes</a:t>
            </a:r>
            <a:r>
              <a:rPr lang="en-US" sz="2000" dirty="0" smtClean="0">
                <a:latin typeface="Times New Roman" pitchFamily="18" charset="0"/>
                <a:cs typeface="Times New Roman" pitchFamily="18" charset="0"/>
              </a:rPr>
              <a:t>.</a:t>
            </a:r>
          </a:p>
          <a:p>
            <a:r>
              <a:rPr lang="en-US" dirty="0" smtClean="0"/>
              <a:t> </a:t>
            </a:r>
            <a:endParaRPr lang="en-US" dirty="0"/>
          </a:p>
        </p:txBody>
      </p:sp>
    </p:spTree>
    <p:extLst>
      <p:ext uri="{BB962C8B-B14F-4D97-AF65-F5344CB8AC3E}">
        <p14:creationId xmlns:p14="http://schemas.microsoft.com/office/powerpoint/2010/main" val="4077132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305800" cy="4661276"/>
          </a:xfrm>
          <a:prstGeom prst="rect">
            <a:avLst/>
          </a:prstGeom>
        </p:spPr>
        <p:txBody>
          <a:bodyPr wrap="square">
            <a:spAutoFit/>
          </a:bodyPr>
          <a:lstStyle/>
          <a:p>
            <a:pPr>
              <a:lnSpc>
                <a:spcPct val="150000"/>
              </a:lnSpc>
            </a:pPr>
            <a:r>
              <a:rPr lang="en-US" sz="2000" b="1" dirty="0">
                <a:latin typeface="Times New Roman" pitchFamily="18" charset="0"/>
                <a:cs typeface="Times New Roman" pitchFamily="18" charset="0"/>
              </a:rPr>
              <a:t>The cervix </a:t>
            </a:r>
            <a:endParaRPr lang="en-US" sz="2000" b="1"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lower part) is narrow and tubular and opens into the upper vagina. </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cervix consists of a cervical canal with an internal opening near the uterine corpus (internal </a:t>
            </a:r>
            <a:r>
              <a:rPr lang="en-US" sz="2000" dirty="0" err="1">
                <a:latin typeface="Times New Roman" pitchFamily="18" charset="0"/>
                <a:cs typeface="Times New Roman" pitchFamily="18" charset="0"/>
              </a:rPr>
              <a:t>os</a:t>
            </a:r>
            <a:r>
              <a:rPr lang="en-US" sz="2000" dirty="0">
                <a:latin typeface="Times New Roman" pitchFamily="18" charset="0"/>
                <a:cs typeface="Times New Roman" pitchFamily="18" charset="0"/>
              </a:rPr>
              <a:t>) and an opening into the vagina (the external </a:t>
            </a:r>
            <a:r>
              <a:rPr lang="en-US" sz="2000" dirty="0" err="1">
                <a:latin typeface="Times New Roman" pitchFamily="18" charset="0"/>
                <a:cs typeface="Times New Roman" pitchFamily="18" charset="0"/>
              </a:rPr>
              <a:t>os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nSpc>
                <a:spcPct val="150000"/>
              </a:lnSpc>
            </a:pPr>
            <a:r>
              <a:rPr lang="en-US" sz="2000" b="1" dirty="0" smtClean="0">
                <a:solidFill>
                  <a:srgbClr val="FF0000"/>
                </a:solidFill>
                <a:latin typeface="Times New Roman" pitchFamily="18" charset="0"/>
                <a:cs typeface="Times New Roman" pitchFamily="18" charset="0"/>
              </a:rPr>
              <a:t>The </a:t>
            </a:r>
            <a:r>
              <a:rPr lang="en-US" sz="2000" b="1" dirty="0">
                <a:solidFill>
                  <a:srgbClr val="FF0000"/>
                </a:solidFill>
                <a:latin typeface="Times New Roman" pitchFamily="18" charset="0"/>
                <a:cs typeface="Times New Roman" pitchFamily="18" charset="0"/>
              </a:rPr>
              <a:t>mucosal lining of the cervix has four functions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342900" indent="-342900">
              <a:lnSpc>
                <a:spcPct val="150000"/>
              </a:lnSpc>
              <a:buAutoNum type="arabicPeriod"/>
            </a:pPr>
            <a:r>
              <a:rPr lang="en-US" sz="2000" dirty="0" smtClean="0">
                <a:latin typeface="Times New Roman" pitchFamily="18" charset="0"/>
                <a:cs typeface="Times New Roman" pitchFamily="18" charset="0"/>
              </a:rPr>
              <a:t>Lubricates </a:t>
            </a:r>
            <a:r>
              <a:rPr lang="en-US" sz="2000" dirty="0">
                <a:latin typeface="Times New Roman" pitchFamily="18" charset="0"/>
                <a:cs typeface="Times New Roman" pitchFamily="18" charset="0"/>
              </a:rPr>
              <a:t>the vagina </a:t>
            </a:r>
            <a:endParaRPr lang="en-US" sz="2000" dirty="0" smtClean="0">
              <a:latin typeface="Times New Roman" pitchFamily="18" charset="0"/>
              <a:cs typeface="Times New Roman" pitchFamily="18" charset="0"/>
            </a:endParaRPr>
          </a:p>
          <a:p>
            <a:pPr marL="342900" indent="-342900">
              <a:lnSpc>
                <a:spcPct val="150000"/>
              </a:lnSpc>
              <a:buAutoNum type="arabicPeriod"/>
            </a:pPr>
            <a:r>
              <a:rPr lang="en-US" sz="2000" dirty="0" smtClean="0">
                <a:latin typeface="Times New Roman" pitchFamily="18" charset="0"/>
                <a:cs typeface="Times New Roman" pitchFamily="18" charset="0"/>
              </a:rPr>
              <a:t>Acts </a:t>
            </a:r>
            <a:r>
              <a:rPr lang="en-US" sz="2000" dirty="0">
                <a:latin typeface="Times New Roman" pitchFamily="18" charset="0"/>
                <a:cs typeface="Times New Roman" pitchFamily="18" charset="0"/>
              </a:rPr>
              <a:t>as a bacteriostatic </a:t>
            </a:r>
            <a:r>
              <a:rPr lang="en-US" sz="2000" dirty="0" smtClean="0">
                <a:latin typeface="Times New Roman" pitchFamily="18" charset="0"/>
                <a:cs typeface="Times New Roman" pitchFamily="18" charset="0"/>
              </a:rPr>
              <a:t>agent</a:t>
            </a:r>
          </a:p>
          <a:p>
            <a:pPr marL="342900" indent="-342900">
              <a:lnSpc>
                <a:spcPct val="150000"/>
              </a:lnSpc>
              <a:buAutoNum type="arabicPeriod"/>
            </a:pPr>
            <a:r>
              <a:rPr lang="en-US" sz="2000" dirty="0" smtClean="0">
                <a:latin typeface="Times New Roman" pitchFamily="18" charset="0"/>
                <a:cs typeface="Times New Roman" pitchFamily="18" charset="0"/>
              </a:rPr>
              <a:t>Provides </a:t>
            </a:r>
            <a:r>
              <a:rPr lang="en-US" sz="2000" dirty="0">
                <a:latin typeface="Times New Roman" pitchFamily="18" charset="0"/>
                <a:cs typeface="Times New Roman" pitchFamily="18" charset="0"/>
              </a:rPr>
              <a:t>an alkaline environment to shelter deposited sperm from the acidic pH of the </a:t>
            </a:r>
            <a:r>
              <a:rPr lang="en-US" sz="2000" dirty="0" smtClean="0">
                <a:latin typeface="Times New Roman" pitchFamily="18" charset="0"/>
                <a:cs typeface="Times New Roman" pitchFamily="18" charset="0"/>
              </a:rPr>
              <a:t>vagina</a:t>
            </a:r>
          </a:p>
          <a:p>
            <a:pPr marL="342900" indent="-342900">
              <a:lnSpc>
                <a:spcPct val="150000"/>
              </a:lnSpc>
              <a:buAutoNum type="arabicPeriod"/>
            </a:pPr>
            <a:r>
              <a:rPr lang="en-US" sz="2000" dirty="0" smtClean="0">
                <a:latin typeface="Times New Roman" pitchFamily="18" charset="0"/>
                <a:cs typeface="Times New Roman" pitchFamily="18" charset="0"/>
              </a:rPr>
              <a:t>Produces </a:t>
            </a:r>
            <a:r>
              <a:rPr lang="en-US" sz="2000" dirty="0">
                <a:latin typeface="Times New Roman" pitchFamily="18" charset="0"/>
                <a:cs typeface="Times New Roman" pitchFamily="18" charset="0"/>
              </a:rPr>
              <a:t>a mucous plug in the cervical canal during pregnancy</a:t>
            </a:r>
          </a:p>
        </p:txBody>
      </p:sp>
    </p:spTree>
    <p:extLst>
      <p:ext uri="{BB962C8B-B14F-4D97-AF65-F5344CB8AC3E}">
        <p14:creationId xmlns:p14="http://schemas.microsoft.com/office/powerpoint/2010/main" val="2575040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7346"/>
            <a:ext cx="8305800" cy="5016758"/>
          </a:xfrm>
          <a:prstGeom prst="rect">
            <a:avLst/>
          </a:prstGeom>
        </p:spPr>
        <p:txBody>
          <a:bodyPr wrap="square">
            <a:spAutoFit/>
          </a:bodyPr>
          <a:lstStyle/>
          <a:p>
            <a:r>
              <a:rPr lang="en-US" sz="2000" b="1" dirty="0">
                <a:latin typeface="Times New Roman" pitchFamily="18" charset="0"/>
                <a:cs typeface="Times New Roman" pitchFamily="18" charset="0"/>
              </a:rPr>
              <a:t>Fallopian tubes </a:t>
            </a:r>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fallopian tubes, also called uterine tubes or oviducts, extend laterally from the uterus, one to </a:t>
            </a:r>
            <a:r>
              <a:rPr lang="en-US" sz="2000" b="1" dirty="0" smtClean="0">
                <a:latin typeface="Times New Roman" pitchFamily="18" charset="0"/>
                <a:cs typeface="Times New Roman" pitchFamily="18" charset="0"/>
              </a:rPr>
              <a:t>each </a:t>
            </a:r>
            <a:r>
              <a:rPr lang="en-US" sz="2000" b="1" dirty="0">
                <a:latin typeface="Times New Roman" pitchFamily="18" charset="0"/>
                <a:cs typeface="Times New Roman" pitchFamily="18" charset="0"/>
              </a:rPr>
              <a:t>ovary </a:t>
            </a:r>
            <a:r>
              <a:rPr lang="en-US" sz="2000" b="1" dirty="0" smtClean="0">
                <a:latin typeface="Times New Roman" pitchFamily="18" charset="0"/>
                <a:cs typeface="Times New Roman" pitchFamily="18" charset="0"/>
              </a:rPr>
              <a:t>. </a:t>
            </a:r>
          </a:p>
          <a:p>
            <a:r>
              <a:rPr lang="en-US" sz="2000" b="1" dirty="0" smtClean="0">
                <a:latin typeface="Times New Roman" pitchFamily="18" charset="0"/>
                <a:cs typeface="Times New Roman" pitchFamily="18" charset="0"/>
              </a:rPr>
              <a:t>They </a:t>
            </a:r>
            <a:r>
              <a:rPr lang="en-US" sz="2000" b="1" dirty="0">
                <a:latin typeface="Times New Roman" pitchFamily="18" charset="0"/>
                <a:cs typeface="Times New Roman" pitchFamily="18" charset="0"/>
              </a:rPr>
              <a:t>vary in length from 8 to 13.5 cm (3 to 5.3 inches</a:t>
            </a:r>
            <a:r>
              <a:rPr lang="en-US" sz="2000" b="1" dirty="0" smtClean="0">
                <a:latin typeface="Times New Roman" pitchFamily="18" charset="0"/>
                <a:cs typeface="Times New Roman" pitchFamily="18" charset="0"/>
              </a:rPr>
              <a:t>).</a:t>
            </a:r>
          </a:p>
          <a:p>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Each tube has four sections</a:t>
            </a:r>
            <a:r>
              <a:rPr lang="en-US" sz="2000" b="1" dirty="0">
                <a:latin typeface="Times New Roman" pitchFamily="18" charset="0"/>
                <a:cs typeface="Times New Roman" pitchFamily="18" charset="0"/>
              </a:rPr>
              <a:t>: </a:t>
            </a:r>
            <a:endParaRPr lang="en-US" sz="2000" b="1" dirty="0" smtClean="0">
              <a:latin typeface="Times New Roman" pitchFamily="18" charset="0"/>
              <a:cs typeface="Times New Roman" pitchFamily="18" charset="0"/>
            </a:endParaRPr>
          </a:p>
          <a:p>
            <a:pPr marL="342900" indent="-342900">
              <a:buAutoNum type="arabicPeriod"/>
            </a:pPr>
            <a:r>
              <a:rPr lang="en-US" sz="2000" b="1"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interstitial portion extends into the uterine cavity and lies within the wall of the uterus</a:t>
            </a:r>
            <a:r>
              <a:rPr lang="en-US" sz="2000" b="1" dirty="0" smtClean="0">
                <a:latin typeface="Times New Roman" pitchFamily="18" charset="0"/>
                <a:cs typeface="Times New Roman" pitchFamily="18" charset="0"/>
              </a:rPr>
              <a:t>.</a:t>
            </a:r>
          </a:p>
          <a:p>
            <a:pPr marL="342900" indent="-342900">
              <a:buAutoNum type="arabicPeriod"/>
            </a:pPr>
            <a:r>
              <a:rPr lang="en-US" sz="2000" b="1"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isthmus is a narrow area near the uterus</a:t>
            </a:r>
            <a:r>
              <a:rPr lang="en-US" sz="2000" b="1" dirty="0" smtClean="0">
                <a:latin typeface="Times New Roman" pitchFamily="18" charset="0"/>
                <a:cs typeface="Times New Roman" pitchFamily="18" charset="0"/>
              </a:rPr>
              <a:t>.</a:t>
            </a:r>
          </a:p>
          <a:p>
            <a:pPr marL="342900" indent="-342900">
              <a:buAutoNum type="arabicPeriod"/>
            </a:pPr>
            <a:r>
              <a:rPr lang="en-US" sz="2000" b="1"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ampulla is the wider area of the tube and is the usual site of fertilization</a:t>
            </a:r>
            <a:r>
              <a:rPr lang="en-US" sz="2000" b="1" dirty="0" smtClean="0">
                <a:latin typeface="Times New Roman" pitchFamily="18" charset="0"/>
                <a:cs typeface="Times New Roman" pitchFamily="18" charset="0"/>
              </a:rPr>
              <a:t>.</a:t>
            </a:r>
          </a:p>
          <a:p>
            <a:pPr marL="342900" indent="-342900">
              <a:buAutoNum type="arabicPeriod"/>
            </a:pPr>
            <a:r>
              <a:rPr lang="en-US" sz="2000" b="1"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infundibulum is the funnel-like enlarged distal end of the tube. Fingerlike projections from the infundibulum, called fimbriae, hover over each ovary and “capture” the ovum (egg) as it is released by the ovary at ovulation</a:t>
            </a:r>
            <a:r>
              <a:rPr lang="en-US" sz="2000" b="1" dirty="0" smtClean="0">
                <a:latin typeface="Times New Roman" pitchFamily="18" charset="0"/>
                <a:cs typeface="Times New Roman" pitchFamily="18" charset="0"/>
              </a:rPr>
              <a:t>.</a:t>
            </a:r>
          </a:p>
          <a:p>
            <a:r>
              <a:rPr lang="en-US"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301642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305342"/>
            <a:ext cx="8077200" cy="3170099"/>
          </a:xfrm>
          <a:prstGeom prst="rect">
            <a:avLst/>
          </a:prstGeom>
        </p:spPr>
        <p:txBody>
          <a:bodyPr wrap="square">
            <a:spAutoFit/>
          </a:bodyPr>
          <a:lstStyle/>
          <a:p>
            <a:pPr lvl="0"/>
            <a:r>
              <a:rPr lang="en-US" sz="2000" b="1" dirty="0">
                <a:solidFill>
                  <a:prstClr val="black"/>
                </a:solidFill>
                <a:latin typeface="Times New Roman" pitchFamily="18" charset="0"/>
                <a:cs typeface="Times New Roman" pitchFamily="18" charset="0"/>
              </a:rPr>
              <a:t>The four functions of the fallopian tubes are to provide the following: </a:t>
            </a:r>
          </a:p>
          <a:p>
            <a:pPr marL="342900" lvl="0" indent="-342900">
              <a:buFontTx/>
              <a:buAutoNum type="arabicPeriod"/>
            </a:pPr>
            <a:r>
              <a:rPr lang="en-US" sz="2000" b="1" dirty="0">
                <a:solidFill>
                  <a:prstClr val="black"/>
                </a:solidFill>
                <a:latin typeface="Times New Roman" pitchFamily="18" charset="0"/>
                <a:cs typeface="Times New Roman" pitchFamily="18" charset="0"/>
              </a:rPr>
              <a:t>A passageway in which sperm meet the ovum </a:t>
            </a:r>
          </a:p>
          <a:p>
            <a:pPr marL="342900" lvl="0" indent="-342900">
              <a:buFontTx/>
              <a:buAutoNum type="arabicPeriod"/>
            </a:pPr>
            <a:r>
              <a:rPr lang="en-US" sz="2000" b="1" dirty="0">
                <a:solidFill>
                  <a:prstClr val="black"/>
                </a:solidFill>
                <a:latin typeface="Times New Roman" pitchFamily="18" charset="0"/>
                <a:cs typeface="Times New Roman" pitchFamily="18" charset="0"/>
              </a:rPr>
              <a:t>The site of fertilization (usually the outer one-third of the tube)</a:t>
            </a:r>
          </a:p>
          <a:p>
            <a:pPr marL="342900" lvl="0" indent="-342900">
              <a:buFontTx/>
              <a:buAutoNum type="arabicPeriod"/>
            </a:pPr>
            <a:r>
              <a:rPr lang="en-US" sz="2000" b="1" dirty="0">
                <a:solidFill>
                  <a:prstClr val="black"/>
                </a:solidFill>
                <a:latin typeface="Times New Roman" pitchFamily="18" charset="0"/>
                <a:cs typeface="Times New Roman" pitchFamily="18" charset="0"/>
              </a:rPr>
              <a:t>A safe, nourishing environment for the ovum or zygote (fertilized ovum)</a:t>
            </a:r>
          </a:p>
          <a:p>
            <a:pPr marL="342900" lvl="0" indent="-342900">
              <a:buFontTx/>
              <a:buAutoNum type="arabicPeriod"/>
            </a:pPr>
            <a:r>
              <a:rPr lang="en-US" sz="2000" b="1" dirty="0">
                <a:solidFill>
                  <a:prstClr val="black"/>
                </a:solidFill>
                <a:latin typeface="Times New Roman" pitchFamily="18" charset="0"/>
                <a:cs typeface="Times New Roman" pitchFamily="18" charset="0"/>
              </a:rPr>
              <a:t>The means of transporting the ovum or zygote to the corpus of the uterus.</a:t>
            </a:r>
          </a:p>
          <a:p>
            <a:pPr lvl="0"/>
            <a:r>
              <a:rPr lang="en-US" sz="2000" b="1" dirty="0">
                <a:solidFill>
                  <a:srgbClr val="FF0000"/>
                </a:solidFill>
                <a:latin typeface="Times New Roman" pitchFamily="18" charset="0"/>
                <a:cs typeface="Times New Roman" pitchFamily="18" charset="0"/>
              </a:rPr>
              <a:t>Cells within the tubes have cilia (</a:t>
            </a:r>
            <a:r>
              <a:rPr lang="en-US" sz="2000" b="1" dirty="0" err="1">
                <a:solidFill>
                  <a:srgbClr val="FF0000"/>
                </a:solidFill>
                <a:latin typeface="Times New Roman" pitchFamily="18" charset="0"/>
                <a:cs typeface="Times New Roman" pitchFamily="18" charset="0"/>
              </a:rPr>
              <a:t>hairlike</a:t>
            </a:r>
            <a:r>
              <a:rPr lang="en-US" sz="2000" b="1" dirty="0">
                <a:solidFill>
                  <a:srgbClr val="FF0000"/>
                </a:solidFill>
                <a:latin typeface="Times New Roman" pitchFamily="18" charset="0"/>
                <a:cs typeface="Times New Roman" pitchFamily="18" charset="0"/>
              </a:rPr>
              <a:t> projections) that beat rhythmically to propel the ovum toward the uterus</a:t>
            </a:r>
            <a:r>
              <a:rPr lang="en-US" sz="2000" b="1" dirty="0">
                <a:solidFill>
                  <a:prstClr val="black"/>
                </a:solidFill>
                <a:latin typeface="Times New Roman" pitchFamily="18" charset="0"/>
                <a:cs typeface="Times New Roman" pitchFamily="18" charset="0"/>
              </a:rPr>
              <a:t>. Other cells secrete a protein-rich fluid to nourish the ovum after it leaves the ovary.  </a:t>
            </a:r>
          </a:p>
        </p:txBody>
      </p:sp>
    </p:spTree>
    <p:extLst>
      <p:ext uri="{BB962C8B-B14F-4D97-AF65-F5344CB8AC3E}">
        <p14:creationId xmlns:p14="http://schemas.microsoft.com/office/powerpoint/2010/main" val="3711533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74345"/>
            <a:ext cx="8077200" cy="5016758"/>
          </a:xfrm>
          <a:prstGeom prst="rect">
            <a:avLst/>
          </a:prstGeom>
        </p:spPr>
        <p:txBody>
          <a:bodyPr wrap="square">
            <a:spAutoFit/>
          </a:bodyPr>
          <a:lstStyle/>
          <a:p>
            <a:r>
              <a:rPr lang="en-US" sz="2000" b="1" dirty="0" smtClean="0">
                <a:solidFill>
                  <a:srgbClr val="FF0000"/>
                </a:solidFill>
                <a:latin typeface="Times New Roman" pitchFamily="18" charset="0"/>
                <a:cs typeface="Times New Roman" pitchFamily="18" charset="0"/>
              </a:rPr>
              <a:t>Ovaries</a:t>
            </a:r>
          </a:p>
          <a:p>
            <a:r>
              <a:rPr lang="en-US" sz="2000" b="1" dirty="0" smtClean="0">
                <a:solidFill>
                  <a:srgbClr val="FF0000"/>
                </a:solidFill>
                <a:latin typeface="Times New Roman" pitchFamily="18" charset="0"/>
                <a:cs typeface="Times New Roman" pitchFamily="18" charset="0"/>
              </a:rPr>
              <a:t> </a:t>
            </a:r>
            <a:r>
              <a:rPr lang="en-US" sz="2000" dirty="0">
                <a:latin typeface="Times New Roman" pitchFamily="18" charset="0"/>
                <a:cs typeface="Times New Roman" pitchFamily="18" charset="0"/>
              </a:rPr>
              <a:t>The ovaries are two almond-shaped glands, each about the size of a walnut.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They </a:t>
            </a:r>
            <a:r>
              <a:rPr lang="en-US" sz="2000" dirty="0">
                <a:latin typeface="Times New Roman" pitchFamily="18" charset="0"/>
                <a:cs typeface="Times New Roman" pitchFamily="18" charset="0"/>
              </a:rPr>
              <a:t>are located in the lower abdominal cavity, one on each side of the uterus, and are </a:t>
            </a:r>
            <a:r>
              <a:rPr lang="en-US" sz="2000" b="1" dirty="0">
                <a:solidFill>
                  <a:srgbClr val="FF0000"/>
                </a:solidFill>
                <a:latin typeface="Times New Roman" pitchFamily="18" charset="0"/>
                <a:cs typeface="Times New Roman" pitchFamily="18" charset="0"/>
              </a:rPr>
              <a:t>held in place by ovarian and uterine ligaments</a:t>
            </a:r>
            <a:r>
              <a:rPr lang="en-US" sz="2000" b="1" dirty="0" smtClean="0">
                <a:solidFill>
                  <a:srgbClr val="FF0000"/>
                </a:solidFill>
                <a:latin typeface="Times New Roman" pitchFamily="18" charset="0"/>
                <a:cs typeface="Times New Roman" pitchFamily="18" charset="0"/>
              </a:rPr>
              <a:t>.</a:t>
            </a:r>
          </a:p>
          <a:p>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The ovaries have two functions: </a:t>
            </a:r>
            <a:endParaRPr lang="en-US" sz="2000" b="1" dirty="0" smtClean="0">
              <a:latin typeface="Times New Roman" pitchFamily="18" charset="0"/>
              <a:cs typeface="Times New Roman" pitchFamily="18" charset="0"/>
            </a:endParaRPr>
          </a:p>
          <a:p>
            <a:pPr marL="342900" indent="-342900">
              <a:buAutoNum type="arabicPeriod"/>
            </a:pPr>
            <a:r>
              <a:rPr lang="en-US" sz="2000" dirty="0" smtClean="0">
                <a:latin typeface="Times New Roman" pitchFamily="18" charset="0"/>
                <a:cs typeface="Times New Roman" pitchFamily="18" charset="0"/>
              </a:rPr>
              <a:t>Production </a:t>
            </a:r>
            <a:r>
              <a:rPr lang="en-US" sz="2000" dirty="0">
                <a:latin typeface="Times New Roman" pitchFamily="18" charset="0"/>
                <a:cs typeface="Times New Roman" pitchFamily="18" charset="0"/>
              </a:rPr>
              <a:t>of hormones, chiefly estrogen and progesterone </a:t>
            </a:r>
            <a:endParaRPr lang="en-US" sz="2000" dirty="0" smtClean="0">
              <a:latin typeface="Times New Roman" pitchFamily="18" charset="0"/>
              <a:cs typeface="Times New Roman" pitchFamily="18" charset="0"/>
            </a:endParaRPr>
          </a:p>
          <a:p>
            <a:pPr marL="342900" indent="-342900">
              <a:buAutoNum type="arabicPeriod"/>
            </a:pPr>
            <a:r>
              <a:rPr lang="en-US" sz="2000" dirty="0" smtClean="0">
                <a:latin typeface="Times New Roman" pitchFamily="18" charset="0"/>
                <a:cs typeface="Times New Roman" pitchFamily="18" charset="0"/>
              </a:rPr>
              <a:t>Stimulation </a:t>
            </a:r>
            <a:r>
              <a:rPr lang="en-US" sz="2000" dirty="0">
                <a:latin typeface="Times New Roman" pitchFamily="18" charset="0"/>
                <a:cs typeface="Times New Roman" pitchFamily="18" charset="0"/>
              </a:rPr>
              <a:t>of an ovum’s maturation during each menstrual cycle </a:t>
            </a:r>
            <a:endParaRPr lang="en-US" sz="2000" dirty="0" smtClean="0">
              <a:latin typeface="Times New Roman" pitchFamily="18" charset="0"/>
              <a:cs typeface="Times New Roman" pitchFamily="18" charset="0"/>
            </a:endParaRPr>
          </a:p>
          <a:p>
            <a:pPr marL="342900" indent="-342900">
              <a:buAutoNum type="arabicPeriod"/>
            </a:pPr>
            <a:r>
              <a:rPr lang="en-US" sz="2000" dirty="0" smtClean="0">
                <a:latin typeface="Times New Roman" pitchFamily="18" charset="0"/>
                <a:cs typeface="Times New Roman" pitchFamily="18" charset="0"/>
              </a:rPr>
              <a:t>At </a:t>
            </a:r>
            <a:r>
              <a:rPr lang="en-US" sz="2000" dirty="0">
                <a:latin typeface="Times New Roman" pitchFamily="18" charset="0"/>
                <a:cs typeface="Times New Roman" pitchFamily="18" charset="0"/>
              </a:rPr>
              <a:t>birth, every female infant has all the ova (oocytes) that will be available during her reproductive years (approximately 2 million cells). </a:t>
            </a:r>
            <a:endParaRPr lang="en-US" sz="2000" dirty="0" smtClean="0">
              <a:latin typeface="Times New Roman" pitchFamily="18" charset="0"/>
              <a:cs typeface="Times New Roman" pitchFamily="18" charset="0"/>
            </a:endParaRPr>
          </a:p>
          <a:p>
            <a:pPr marL="342900" indent="-342900">
              <a:buAutoNum type="arabicPeriod"/>
            </a:pPr>
            <a:r>
              <a:rPr lang="en-US" sz="2000" dirty="0" smtClean="0">
                <a:latin typeface="Times New Roman" pitchFamily="18" charset="0"/>
                <a:cs typeface="Times New Roman" pitchFamily="18" charset="0"/>
              </a:rPr>
              <a:t>These </a:t>
            </a:r>
            <a:r>
              <a:rPr lang="en-US" sz="2000" dirty="0">
                <a:latin typeface="Times New Roman" pitchFamily="18" charset="0"/>
                <a:cs typeface="Times New Roman" pitchFamily="18" charset="0"/>
              </a:rPr>
              <a:t>degenerate significantly so that by adulthood the remaining oocytes number only in the thousands. </a:t>
            </a:r>
            <a:endParaRPr lang="en-US" sz="2000" dirty="0" smtClean="0">
              <a:latin typeface="Times New Roman" pitchFamily="18" charset="0"/>
              <a:cs typeface="Times New Roman" pitchFamily="18" charset="0"/>
            </a:endParaRPr>
          </a:p>
          <a:p>
            <a:pPr marL="342900" indent="-342900">
              <a:buAutoNum type="arabicPeriod"/>
            </a:pPr>
            <a:r>
              <a:rPr lang="en-US" sz="2000" dirty="0" smtClean="0">
                <a:latin typeface="Times New Roman" pitchFamily="18" charset="0"/>
                <a:cs typeface="Times New Roman" pitchFamily="18" charset="0"/>
              </a:rPr>
              <a:t>Of </a:t>
            </a:r>
            <a:r>
              <a:rPr lang="en-US" sz="2000" dirty="0">
                <a:latin typeface="Times New Roman" pitchFamily="18" charset="0"/>
                <a:cs typeface="Times New Roman" pitchFamily="18" charset="0"/>
              </a:rPr>
              <a:t>these, only a small percentage are actually released (about 400 during the reproductive years). </a:t>
            </a:r>
            <a:endParaRPr lang="en-US" sz="2000" dirty="0" smtClean="0">
              <a:latin typeface="Times New Roman" pitchFamily="18" charset="0"/>
              <a:cs typeface="Times New Roman" pitchFamily="18" charset="0"/>
            </a:endParaRPr>
          </a:p>
          <a:p>
            <a:pPr marL="342900" indent="-342900">
              <a:buAutoNum type="arabicPeriod"/>
            </a:pPr>
            <a:r>
              <a:rPr lang="en-US" sz="2000" dirty="0" smtClean="0">
                <a:latin typeface="Times New Roman" pitchFamily="18" charset="0"/>
                <a:cs typeface="Times New Roman" pitchFamily="18" charset="0"/>
              </a:rPr>
              <a:t>Every </a:t>
            </a:r>
            <a:r>
              <a:rPr lang="en-US" sz="2000" dirty="0">
                <a:latin typeface="Times New Roman" pitchFamily="18" charset="0"/>
                <a:cs typeface="Times New Roman" pitchFamily="18" charset="0"/>
              </a:rPr>
              <a:t>month, one ovum matures and is released from the ovary. </a:t>
            </a:r>
            <a:endParaRPr lang="en-US" sz="2000" dirty="0" smtClean="0">
              <a:latin typeface="Times New Roman" pitchFamily="18" charset="0"/>
              <a:cs typeface="Times New Roman" pitchFamily="18" charset="0"/>
            </a:endParaRPr>
          </a:p>
          <a:p>
            <a:pPr marL="342900" indent="-342900">
              <a:buAutoNum type="arabicPeriod"/>
            </a:pPr>
            <a:r>
              <a:rPr lang="en-US" sz="2000" dirty="0" smtClean="0">
                <a:latin typeface="Times New Roman" pitchFamily="18" charset="0"/>
                <a:cs typeface="Times New Roman" pitchFamily="18" charset="0"/>
              </a:rPr>
              <a:t>Any </a:t>
            </a:r>
            <a:r>
              <a:rPr lang="en-US" sz="2000" dirty="0">
                <a:latin typeface="Times New Roman" pitchFamily="18" charset="0"/>
                <a:cs typeface="Times New Roman" pitchFamily="18" charset="0"/>
              </a:rPr>
              <a:t>ova that remain after the climacteric (the time surrounding menopause) no longer respond to hormonal stimulation to mature.</a:t>
            </a:r>
          </a:p>
        </p:txBody>
      </p:sp>
    </p:spTree>
    <p:extLst>
      <p:ext uri="{BB962C8B-B14F-4D97-AF65-F5344CB8AC3E}">
        <p14:creationId xmlns:p14="http://schemas.microsoft.com/office/powerpoint/2010/main" val="347976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97346"/>
            <a:ext cx="8382000" cy="6247864"/>
          </a:xfrm>
          <a:prstGeom prst="rect">
            <a:avLst/>
          </a:prstGeom>
        </p:spPr>
        <p:txBody>
          <a:bodyPr wrap="square">
            <a:spAutoFit/>
          </a:bodyPr>
          <a:lstStyle/>
          <a:p>
            <a:r>
              <a:rPr lang="en-US" sz="2000" b="1" dirty="0" smtClean="0">
                <a:solidFill>
                  <a:srgbClr val="FF0000"/>
                </a:solidFill>
                <a:latin typeface="Times New Roman" pitchFamily="18" charset="0"/>
                <a:cs typeface="Times New Roman" pitchFamily="18" charset="0"/>
              </a:rPr>
              <a:t>Pelvis:</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bony pelvis occupies the lower portion of the trunk of the body</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Four bones attached to the lower spine form the pelvis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Two innominate </a:t>
            </a:r>
            <a:r>
              <a:rPr lang="en-US" sz="2000" dirty="0" smtClean="0">
                <a:latin typeface="Times New Roman" pitchFamily="18" charset="0"/>
                <a:cs typeface="Times New Roman" pitchFamily="18" charset="0"/>
              </a:rPr>
              <a:t>bones</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Sacrum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Coccyx Each innominate bone is made up of an ilium, pubis, and ischium, which are separate during childhood but fuse by adulthood. </a:t>
            </a:r>
            <a:endParaRPr lang="en-US" sz="2000" dirty="0" smtClean="0">
              <a:latin typeface="Times New Roman" pitchFamily="18" charset="0"/>
              <a:cs typeface="Times New Roman" pitchFamily="18" charset="0"/>
            </a:endParaRPr>
          </a:p>
          <a:p>
            <a:r>
              <a:rPr lang="en-US" sz="2000" b="1" dirty="0" smtClean="0">
                <a:solidFill>
                  <a:srgbClr val="FF0000"/>
                </a:solidFill>
                <a:latin typeface="Times New Roman" pitchFamily="18" charset="0"/>
                <a:cs typeface="Times New Roman" pitchFamily="18" charset="0"/>
              </a:rPr>
              <a:t>The </a:t>
            </a:r>
            <a:r>
              <a:rPr lang="en-US" sz="2000" b="1" dirty="0">
                <a:solidFill>
                  <a:srgbClr val="FF0000"/>
                </a:solidFill>
                <a:latin typeface="Times New Roman" pitchFamily="18" charset="0"/>
                <a:cs typeface="Times New Roman" pitchFamily="18" charset="0"/>
              </a:rPr>
              <a:t>ilium is the lateral</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flaring portion of the hip bone; the pubis is the anterior hip bone.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These </a:t>
            </a:r>
            <a:r>
              <a:rPr lang="en-US" sz="2000" dirty="0">
                <a:latin typeface="Times New Roman" pitchFamily="18" charset="0"/>
                <a:cs typeface="Times New Roman" pitchFamily="18" charset="0"/>
              </a:rPr>
              <a:t>two bones join to form the </a:t>
            </a:r>
            <a:r>
              <a:rPr lang="en-US" sz="2000" dirty="0" err="1">
                <a:latin typeface="Times New Roman" pitchFamily="18" charset="0"/>
                <a:cs typeface="Times New Roman" pitchFamily="18" charset="0"/>
              </a:rPr>
              <a:t>symphysis</a:t>
            </a:r>
            <a:r>
              <a:rPr lang="en-US" sz="2000" dirty="0">
                <a:latin typeface="Times New Roman" pitchFamily="18" charset="0"/>
                <a:cs typeface="Times New Roman" pitchFamily="18" charset="0"/>
              </a:rPr>
              <a:t> pubis.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curved space under the </a:t>
            </a:r>
            <a:r>
              <a:rPr lang="en-US" sz="2000" dirty="0" err="1">
                <a:latin typeface="Times New Roman" pitchFamily="18" charset="0"/>
                <a:cs typeface="Times New Roman" pitchFamily="18" charset="0"/>
              </a:rPr>
              <a:t>symphysis</a:t>
            </a:r>
            <a:r>
              <a:rPr lang="en-US" sz="2000" dirty="0">
                <a:latin typeface="Times New Roman" pitchFamily="18" charset="0"/>
                <a:cs typeface="Times New Roman" pitchFamily="18" charset="0"/>
              </a:rPr>
              <a:t> pubis is called the pubic arch</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ischium is below the ilium and supports the seated body</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An </a:t>
            </a:r>
            <a:r>
              <a:rPr lang="en-US" sz="2000" dirty="0" err="1">
                <a:latin typeface="Times New Roman" pitchFamily="18" charset="0"/>
                <a:cs typeface="Times New Roman" pitchFamily="18" charset="0"/>
              </a:rPr>
              <a:t>ischial</a:t>
            </a:r>
            <a:r>
              <a:rPr lang="en-US" sz="2000" dirty="0">
                <a:latin typeface="Times New Roman" pitchFamily="18" charset="0"/>
                <a:cs typeface="Times New Roman" pitchFamily="18" charset="0"/>
              </a:rPr>
              <a:t> spine, one from each ischium, juts inward to varying degrees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These </a:t>
            </a:r>
            <a:r>
              <a:rPr lang="en-US" sz="2000" b="1" dirty="0" err="1">
                <a:solidFill>
                  <a:srgbClr val="FF0000"/>
                </a:solidFill>
                <a:latin typeface="Times New Roman" pitchFamily="18" charset="0"/>
                <a:cs typeface="Times New Roman" pitchFamily="18" charset="0"/>
              </a:rPr>
              <a:t>ischial</a:t>
            </a:r>
            <a:r>
              <a:rPr lang="en-US" sz="2000" b="1" dirty="0">
                <a:solidFill>
                  <a:srgbClr val="FF0000"/>
                </a:solidFill>
                <a:latin typeface="Times New Roman" pitchFamily="18" charset="0"/>
                <a:cs typeface="Times New Roman" pitchFamily="18" charset="0"/>
              </a:rPr>
              <a:t> spines serve as a reference point for descent of the fetus during labor. </a:t>
            </a:r>
            <a:endParaRPr lang="en-US" sz="2000" b="1" dirty="0" smtClean="0">
              <a:solidFill>
                <a:srgbClr val="FF0000"/>
              </a:solidFill>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posterior pelvis consists of the sacrum and the coccyx.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Five </a:t>
            </a:r>
            <a:r>
              <a:rPr lang="en-US" sz="2000" dirty="0">
                <a:latin typeface="Times New Roman" pitchFamily="18" charset="0"/>
                <a:cs typeface="Times New Roman" pitchFamily="18" charset="0"/>
              </a:rPr>
              <a:t>fused, triangular vertebrae at the base of the spine form the sacrum.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sacrum may jut into the pelvic cavity, causing a narrowing of the birth passageway.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Below </a:t>
            </a:r>
            <a:r>
              <a:rPr lang="en-US" sz="2000" dirty="0">
                <a:latin typeface="Times New Roman" pitchFamily="18" charset="0"/>
                <a:cs typeface="Times New Roman" pitchFamily="18" charset="0"/>
              </a:rPr>
              <a:t>the sacrum is the coccyx, the lowest part of the spine. </a:t>
            </a:r>
          </a:p>
        </p:txBody>
      </p:sp>
    </p:spTree>
    <p:extLst>
      <p:ext uri="{BB962C8B-B14F-4D97-AF65-F5344CB8AC3E}">
        <p14:creationId xmlns:p14="http://schemas.microsoft.com/office/powerpoint/2010/main" val="1545336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066800"/>
            <a:ext cx="7772400" cy="1323439"/>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The bony pelvis has three functions</a:t>
            </a:r>
            <a:r>
              <a:rPr lang="en-US" sz="2000" b="1" dirty="0" smtClean="0">
                <a:solidFill>
                  <a:srgbClr val="FF0000"/>
                </a:solidFill>
                <a:latin typeface="Times New Roman" pitchFamily="18" charset="0"/>
                <a:cs typeface="Times New Roman" pitchFamily="18" charset="0"/>
              </a:rPr>
              <a:t>:</a:t>
            </a:r>
          </a:p>
          <a:p>
            <a:r>
              <a:rPr lang="en-US" sz="2000" dirty="0" smtClean="0">
                <a:latin typeface="Times New Roman" pitchFamily="18" charset="0"/>
                <a:cs typeface="Times New Roman" pitchFamily="18" charset="0"/>
              </a:rPr>
              <a:t> 1</a:t>
            </a:r>
            <a:r>
              <a:rPr lang="en-US" sz="2000" dirty="0">
                <a:latin typeface="Times New Roman" pitchFamily="18" charset="0"/>
                <a:cs typeface="Times New Roman" pitchFamily="18" charset="0"/>
              </a:rPr>
              <a:t>. Supports and distributes body weight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2</a:t>
            </a:r>
            <a:r>
              <a:rPr lang="en-US" sz="2000" dirty="0">
                <a:latin typeface="Times New Roman" pitchFamily="18" charset="0"/>
                <a:cs typeface="Times New Roman" pitchFamily="18" charset="0"/>
              </a:rPr>
              <a:t>. Supports and protects pelvic organs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3</a:t>
            </a:r>
            <a:r>
              <a:rPr lang="en-US" sz="2000" dirty="0">
                <a:latin typeface="Times New Roman" pitchFamily="18" charset="0"/>
                <a:cs typeface="Times New Roman" pitchFamily="18" charset="0"/>
              </a:rPr>
              <a:t>. Forms the birth passageway</a:t>
            </a:r>
          </a:p>
        </p:txBody>
      </p:sp>
    </p:spTree>
    <p:extLst>
      <p:ext uri="{BB962C8B-B14F-4D97-AF65-F5344CB8AC3E}">
        <p14:creationId xmlns:p14="http://schemas.microsoft.com/office/powerpoint/2010/main" val="3387093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1295401"/>
            <a:ext cx="84105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29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28343"/>
            <a:ext cx="8305800" cy="4093428"/>
          </a:xfrm>
          <a:prstGeom prst="rect">
            <a:avLst/>
          </a:prstGeom>
        </p:spPr>
        <p:txBody>
          <a:bodyPr wrap="square">
            <a:spAutoFit/>
          </a:bodyPr>
          <a:lstStyle/>
          <a:p>
            <a:r>
              <a:rPr lang="en-US" sz="2000" b="1" dirty="0" smtClean="0"/>
              <a:t>Male:</a:t>
            </a:r>
          </a:p>
          <a:p>
            <a:pPr marL="342900" indent="-342900">
              <a:buFont typeface="Arial" pitchFamily="34" charset="0"/>
              <a:buChar char="•"/>
            </a:pPr>
            <a:r>
              <a:rPr lang="en-US" sz="2000" b="1" dirty="0" smtClean="0"/>
              <a:t> </a:t>
            </a:r>
            <a:r>
              <a:rPr lang="en-US" sz="2000" b="1" dirty="0"/>
              <a:t>Male hormonal </a:t>
            </a:r>
            <a:r>
              <a:rPr lang="en-US" sz="2000" dirty="0"/>
              <a:t>changes normally begin between </a:t>
            </a:r>
            <a:r>
              <a:rPr lang="en-US" sz="2000" b="1" dirty="0"/>
              <a:t>10 and 16 years </a:t>
            </a:r>
            <a:r>
              <a:rPr lang="en-US" sz="2000" dirty="0"/>
              <a:t>of age. Outward changes become apparent when the size of the penis and testes increases and there is a general growth spurt. </a:t>
            </a:r>
            <a:endParaRPr lang="en-US" sz="2000" dirty="0" smtClean="0"/>
          </a:p>
          <a:p>
            <a:pPr marL="342900" indent="-342900">
              <a:buFont typeface="Arial" pitchFamily="34" charset="0"/>
              <a:buChar char="•"/>
            </a:pPr>
            <a:r>
              <a:rPr lang="en-US" sz="2000" b="1" dirty="0" smtClean="0"/>
              <a:t>Testosterone</a:t>
            </a:r>
            <a:r>
              <a:rPr lang="en-US" sz="2000" b="1" dirty="0"/>
              <a:t>,</a:t>
            </a:r>
            <a:r>
              <a:rPr lang="en-US" sz="2000" dirty="0"/>
              <a:t> </a:t>
            </a:r>
            <a:r>
              <a:rPr lang="en-US" sz="2000" b="1" dirty="0"/>
              <a:t>the primary male sex hormone, causes the boy to grow taller, become more muscular, and develop secondary sex characteristics such as pubic hair, facial hair, and a deeper voice. </a:t>
            </a:r>
            <a:endParaRPr lang="en-US" sz="2000" b="1" dirty="0" smtClean="0"/>
          </a:p>
          <a:p>
            <a:pPr marL="342900" indent="-342900">
              <a:buFont typeface="Arial" pitchFamily="34" charset="0"/>
              <a:buChar char="•"/>
            </a:pPr>
            <a:r>
              <a:rPr lang="en-US" sz="2000" b="1" dirty="0" smtClean="0"/>
              <a:t>The </a:t>
            </a:r>
            <a:r>
              <a:rPr lang="en-US" sz="2000" b="1" dirty="0"/>
              <a:t>voice deepens </a:t>
            </a:r>
            <a:r>
              <a:rPr lang="en-US" sz="2000" dirty="0"/>
              <a:t>but is often characterized by squeaks or cracks before reaching its final pitch. </a:t>
            </a:r>
            <a:endParaRPr lang="en-US" sz="2000" dirty="0" smtClean="0"/>
          </a:p>
          <a:p>
            <a:pPr marL="342900" indent="-342900">
              <a:buFont typeface="Arial" pitchFamily="34" charset="0"/>
              <a:buChar char="•"/>
            </a:pPr>
            <a:r>
              <a:rPr lang="en-US" sz="2000" dirty="0" smtClean="0"/>
              <a:t>Testosterone </a:t>
            </a:r>
            <a:r>
              <a:rPr lang="en-US" sz="2000" dirty="0"/>
              <a:t>levels are constant, although levels may decrease with age to 50% of peak levels by age 80 years. </a:t>
            </a:r>
            <a:endParaRPr lang="en-US" sz="2000" dirty="0" smtClean="0"/>
          </a:p>
          <a:p>
            <a:pPr marL="342900" indent="-342900">
              <a:buFont typeface="Arial" pitchFamily="34" charset="0"/>
              <a:buChar char="•"/>
            </a:pPr>
            <a:r>
              <a:rPr lang="en-US" sz="2000" b="1" dirty="0" smtClean="0"/>
              <a:t>Nocturnal </a:t>
            </a:r>
            <a:r>
              <a:rPr lang="en-US" sz="2000" b="1" dirty="0"/>
              <a:t>emissions </a:t>
            </a:r>
            <a:r>
              <a:rPr lang="en-US" sz="2000" dirty="0"/>
              <a:t>(“wet dreams”) may occur without sexual stimulation. </a:t>
            </a:r>
            <a:endParaRPr lang="en-US" sz="2000" dirty="0" smtClean="0"/>
          </a:p>
          <a:p>
            <a:pPr marL="342900" indent="-342900">
              <a:buFont typeface="Arial" pitchFamily="34" charset="0"/>
              <a:buChar char="•"/>
            </a:pPr>
            <a:r>
              <a:rPr lang="en-US" sz="2000" dirty="0" smtClean="0"/>
              <a:t>These </a:t>
            </a:r>
            <a:r>
              <a:rPr lang="en-US" sz="2000" dirty="0"/>
              <a:t>emissions usually do not contain sperm.</a:t>
            </a:r>
          </a:p>
        </p:txBody>
      </p:sp>
    </p:spTree>
    <p:extLst>
      <p:ext uri="{BB962C8B-B14F-4D97-AF65-F5344CB8AC3E}">
        <p14:creationId xmlns:p14="http://schemas.microsoft.com/office/powerpoint/2010/main" val="1450033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74345"/>
            <a:ext cx="8305800" cy="5632311"/>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Types of </a:t>
            </a:r>
            <a:r>
              <a:rPr lang="en-US" sz="2000" b="1" dirty="0" err="1" smtClean="0">
                <a:solidFill>
                  <a:srgbClr val="FF0000"/>
                </a:solidFill>
                <a:latin typeface="Times New Roman" pitchFamily="18" charset="0"/>
                <a:cs typeface="Times New Roman" pitchFamily="18" charset="0"/>
              </a:rPr>
              <a:t>pelves</a:t>
            </a:r>
            <a:r>
              <a:rPr lang="en-US" sz="2000" b="1" dirty="0" smtClean="0">
                <a:solidFill>
                  <a:srgbClr val="FF0000"/>
                </a:solidFill>
                <a:latin typeface="Times New Roman" pitchFamily="18" charset="0"/>
                <a:cs typeface="Times New Roman" pitchFamily="18" charset="0"/>
              </a:rPr>
              <a:t>:</a:t>
            </a:r>
          </a:p>
          <a:p>
            <a:r>
              <a:rPr lang="en-US" sz="2000" b="1" dirty="0" smtClean="0">
                <a:solidFill>
                  <a:srgbClr val="FF0000"/>
                </a:solidFill>
                <a:latin typeface="Times New Roman" pitchFamily="18" charset="0"/>
                <a:cs typeface="Times New Roman" pitchFamily="18" charset="0"/>
              </a:rPr>
              <a:t> </a:t>
            </a:r>
            <a:r>
              <a:rPr lang="en-US" sz="2000" b="1" dirty="0">
                <a:latin typeface="Times New Roman" pitchFamily="18" charset="0"/>
                <a:cs typeface="Times New Roman" pitchFamily="18" charset="0"/>
              </a:rPr>
              <a:t>There are four basic types of </a:t>
            </a:r>
            <a:r>
              <a:rPr lang="en-US" sz="2000" b="1" dirty="0" err="1">
                <a:latin typeface="Times New Roman" pitchFamily="18" charset="0"/>
                <a:cs typeface="Times New Roman" pitchFamily="18" charset="0"/>
              </a:rPr>
              <a:t>pelves</a:t>
            </a:r>
            <a:r>
              <a:rPr lang="en-US" sz="2000" b="1"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Most women </a:t>
            </a:r>
            <a:r>
              <a:rPr lang="en-US" sz="2000" dirty="0">
                <a:latin typeface="Times New Roman" pitchFamily="18" charset="0"/>
                <a:cs typeface="Times New Roman" pitchFamily="18" charset="0"/>
              </a:rPr>
              <a:t>have a combination of pelvic characteristics rather than having one pure type. Each type of pelvis has implications for labor and birth</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The </a:t>
            </a:r>
            <a:r>
              <a:rPr lang="en-US" sz="2000" b="1" dirty="0" err="1">
                <a:solidFill>
                  <a:srgbClr val="FF0000"/>
                </a:solidFill>
                <a:latin typeface="Times New Roman" pitchFamily="18" charset="0"/>
                <a:cs typeface="Times New Roman" pitchFamily="18" charset="0"/>
              </a:rPr>
              <a:t>gynecoid</a:t>
            </a:r>
            <a:r>
              <a:rPr lang="en-US" sz="2000" b="1" dirty="0">
                <a:solidFill>
                  <a:srgbClr val="FF0000"/>
                </a:solidFill>
                <a:latin typeface="Times New Roman" pitchFamily="18" charset="0"/>
                <a:cs typeface="Times New Roman" pitchFamily="18" charset="0"/>
              </a:rPr>
              <a:t> pelvis </a:t>
            </a:r>
            <a:r>
              <a:rPr lang="en-US" sz="2000" dirty="0">
                <a:latin typeface="Times New Roman" pitchFamily="18" charset="0"/>
                <a:cs typeface="Times New Roman" pitchFamily="18" charset="0"/>
              </a:rPr>
              <a:t>is the classic female pelvis, with rounded anterior and posterior segments. This type is most favorable for vaginal birth</a:t>
            </a:r>
            <a:r>
              <a:rPr lang="en-US" sz="2000" dirty="0" smtClean="0">
                <a:latin typeface="Times New Roman" pitchFamily="18" charset="0"/>
                <a:cs typeface="Times New Roman" pitchFamily="18" charset="0"/>
              </a:rPr>
              <a:t>.</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The android pelvis </a:t>
            </a:r>
            <a:r>
              <a:rPr lang="en-US" sz="2000" dirty="0">
                <a:latin typeface="Times New Roman" pitchFamily="18" charset="0"/>
                <a:cs typeface="Times New Roman" pitchFamily="18" charset="0"/>
              </a:rPr>
              <a:t>has a wedge-shaped inlet with a narrow anterior segment; it is typical of the male anatomy. </a:t>
            </a:r>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The anthropoid pelvis </a:t>
            </a:r>
            <a:r>
              <a:rPr lang="en-US" sz="2000" dirty="0">
                <a:latin typeface="Times New Roman" pitchFamily="18" charset="0"/>
                <a:cs typeface="Times New Roman" pitchFamily="18" charset="0"/>
              </a:rPr>
              <a:t>has an </a:t>
            </a:r>
            <a:r>
              <a:rPr lang="en-US" sz="2000" dirty="0" err="1">
                <a:latin typeface="Times New Roman" pitchFamily="18" charset="0"/>
                <a:cs typeface="Times New Roman" pitchFamily="18" charset="0"/>
              </a:rPr>
              <a:t>anteroposterior</a:t>
            </a:r>
            <a:r>
              <a:rPr lang="en-US" sz="2000" dirty="0">
                <a:latin typeface="Times New Roman" pitchFamily="18" charset="0"/>
                <a:cs typeface="Times New Roman" pitchFamily="18" charset="0"/>
              </a:rPr>
              <a:t> diameter that equals or exceeds its transverse diameter. The shape is a long, narrow oval. Women with this type of pelvis can usually deliver vaginally, but their infant is more likely to be born in the occiput posterior (back of the fetal head toward the mother’s sacrum) position. </a:t>
            </a:r>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The </a:t>
            </a:r>
            <a:r>
              <a:rPr lang="en-US" sz="2000" b="1" dirty="0" err="1">
                <a:solidFill>
                  <a:srgbClr val="FF0000"/>
                </a:solidFill>
                <a:latin typeface="Times New Roman" pitchFamily="18" charset="0"/>
                <a:cs typeface="Times New Roman" pitchFamily="18" charset="0"/>
              </a:rPr>
              <a:t>platypelloid</a:t>
            </a:r>
            <a:r>
              <a:rPr lang="en-US" sz="2000" b="1" dirty="0">
                <a:solidFill>
                  <a:srgbClr val="FF0000"/>
                </a:solidFill>
                <a:latin typeface="Times New Roman" pitchFamily="18" charset="0"/>
                <a:cs typeface="Times New Roman" pitchFamily="18" charset="0"/>
              </a:rPr>
              <a:t> pelvis </a:t>
            </a:r>
            <a:r>
              <a:rPr lang="en-US" sz="2000" dirty="0">
                <a:latin typeface="Times New Roman" pitchFamily="18" charset="0"/>
                <a:cs typeface="Times New Roman" pitchFamily="18" charset="0"/>
              </a:rPr>
              <a:t>has a shortened </a:t>
            </a:r>
            <a:r>
              <a:rPr lang="en-US" sz="2000" dirty="0" err="1">
                <a:latin typeface="Times New Roman" pitchFamily="18" charset="0"/>
                <a:cs typeface="Times New Roman" pitchFamily="18" charset="0"/>
              </a:rPr>
              <a:t>anteroposterior</a:t>
            </a:r>
            <a:r>
              <a:rPr lang="en-US" sz="2000" dirty="0">
                <a:latin typeface="Times New Roman" pitchFamily="18" charset="0"/>
                <a:cs typeface="Times New Roman" pitchFamily="18" charset="0"/>
              </a:rPr>
              <a:t> diameter and a flat, transverse oval shape. This type is unfavorable for vaginal birth.</a:t>
            </a:r>
          </a:p>
        </p:txBody>
      </p:sp>
    </p:spTree>
    <p:extLst>
      <p:ext uri="{BB962C8B-B14F-4D97-AF65-F5344CB8AC3E}">
        <p14:creationId xmlns:p14="http://schemas.microsoft.com/office/powerpoint/2010/main" val="3744741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7620000" cy="3785652"/>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False and true </a:t>
            </a:r>
            <a:r>
              <a:rPr lang="en-US" sz="2000" b="1" dirty="0" err="1">
                <a:solidFill>
                  <a:srgbClr val="FF0000"/>
                </a:solidFill>
                <a:latin typeface="Times New Roman" pitchFamily="18" charset="0"/>
                <a:cs typeface="Times New Roman" pitchFamily="18" charset="0"/>
              </a:rPr>
              <a:t>pelves</a:t>
            </a:r>
            <a:r>
              <a:rPr lang="en-US" sz="2000" b="1" dirty="0">
                <a:solidFill>
                  <a:srgbClr val="FF0000"/>
                </a:solidFill>
                <a:latin typeface="Times New Roman" pitchFamily="18" charset="0"/>
                <a:cs typeface="Times New Roman" pitchFamily="18" charset="0"/>
              </a:rPr>
              <a:t> </a:t>
            </a:r>
            <a:endParaRPr lang="en-US" sz="2000" b="1" dirty="0" smtClean="0">
              <a:solidFill>
                <a:srgbClr val="FF0000"/>
              </a:solidFill>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pelvis is divided </a:t>
            </a:r>
            <a:r>
              <a:rPr lang="en-US" sz="2000" dirty="0" smtClean="0">
                <a:latin typeface="Times New Roman" pitchFamily="18" charset="0"/>
                <a:cs typeface="Times New Roman" pitchFamily="18" charset="0"/>
              </a:rPr>
              <a:t>into:</a:t>
            </a:r>
          </a:p>
          <a:p>
            <a:r>
              <a:rPr lang="en-US" sz="2000" dirty="0" smtClean="0">
                <a:latin typeface="Times New Roman" pitchFamily="18" charset="0"/>
                <a:cs typeface="Times New Roman" pitchFamily="18" charset="0"/>
              </a:rPr>
              <a:t>1-  </a:t>
            </a:r>
            <a:r>
              <a:rPr lang="en-US" sz="2000" dirty="0">
                <a:latin typeface="Times New Roman" pitchFamily="18" charset="0"/>
                <a:cs typeface="Times New Roman" pitchFamily="18" charset="0"/>
              </a:rPr>
              <a:t>the </a:t>
            </a:r>
            <a:r>
              <a:rPr lang="en-US" sz="2000" b="1" dirty="0">
                <a:solidFill>
                  <a:srgbClr val="FF0000"/>
                </a:solidFill>
                <a:latin typeface="Times New Roman" pitchFamily="18" charset="0"/>
                <a:cs typeface="Times New Roman" pitchFamily="18" charset="0"/>
              </a:rPr>
              <a:t>false </a:t>
            </a:r>
            <a:endParaRPr lang="en-US" sz="2000" b="1" dirty="0" smtClean="0">
              <a:solidFill>
                <a:srgbClr val="FF0000"/>
              </a:solidFill>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2-and </a:t>
            </a:r>
            <a:r>
              <a:rPr lang="en-US" sz="2000" b="1" dirty="0">
                <a:solidFill>
                  <a:srgbClr val="FF0000"/>
                </a:solidFill>
                <a:latin typeface="Times New Roman" pitchFamily="18" charset="0"/>
                <a:cs typeface="Times New Roman" pitchFamily="18" charset="0"/>
              </a:rPr>
              <a:t>true </a:t>
            </a:r>
            <a:r>
              <a:rPr lang="en-US" sz="2000" b="1" dirty="0" err="1">
                <a:solidFill>
                  <a:srgbClr val="FF0000"/>
                </a:solidFill>
                <a:latin typeface="Times New Roman" pitchFamily="18" charset="0"/>
                <a:cs typeface="Times New Roman" pitchFamily="18" charset="0"/>
              </a:rPr>
              <a:t>pelves</a:t>
            </a:r>
            <a:r>
              <a:rPr lang="en-US" sz="2000" b="1" dirty="0">
                <a:solidFill>
                  <a:srgbClr val="FF0000"/>
                </a:solidFill>
                <a:latin typeface="Times New Roman" pitchFamily="18" charset="0"/>
                <a:cs typeface="Times New Roman" pitchFamily="18" charset="0"/>
              </a:rPr>
              <a:t> </a:t>
            </a:r>
            <a:r>
              <a:rPr lang="en-US" sz="2000" dirty="0">
                <a:latin typeface="Times New Roman" pitchFamily="18" charset="0"/>
                <a:cs typeface="Times New Roman" pitchFamily="18" charset="0"/>
              </a:rPr>
              <a:t>by an imaginary line (</a:t>
            </a:r>
            <a:r>
              <a:rPr lang="en-US" sz="2000" dirty="0" err="1">
                <a:latin typeface="Times New Roman" pitchFamily="18" charset="0"/>
                <a:cs typeface="Times New Roman" pitchFamily="18" charset="0"/>
              </a:rPr>
              <a:t>linea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terminalis</a:t>
            </a:r>
            <a:r>
              <a:rPr lang="en-US" sz="2000" dirty="0">
                <a:latin typeface="Times New Roman" pitchFamily="18" charset="0"/>
                <a:cs typeface="Times New Roman" pitchFamily="18" charset="0"/>
              </a:rPr>
              <a:t>) that extends from the sacroiliac joint to the anterior </a:t>
            </a:r>
            <a:r>
              <a:rPr lang="en-US" sz="2000" dirty="0" err="1">
                <a:latin typeface="Times New Roman" pitchFamily="18" charset="0"/>
                <a:cs typeface="Times New Roman" pitchFamily="18" charset="0"/>
              </a:rPr>
              <a:t>iliopubic</a:t>
            </a:r>
            <a:r>
              <a:rPr lang="en-US" sz="2000" dirty="0">
                <a:latin typeface="Times New Roman" pitchFamily="18" charset="0"/>
                <a:cs typeface="Times New Roman" pitchFamily="18" charset="0"/>
              </a:rPr>
              <a:t> prominence.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upper, or false, pelvis supports the enlarging uterus and guides the fetus into the true pelvis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p>
          <a:p>
            <a:r>
              <a:rPr lang="en-US" sz="2000" b="1"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lower, or true, pelvis consists of the pelvic inlet, the pelvic cavity, and the pelvic outlet. </a:t>
            </a:r>
            <a:endParaRPr lang="en-US" sz="2000" b="1" dirty="0" smtClean="0">
              <a:latin typeface="Times New Roman" pitchFamily="18" charset="0"/>
              <a:cs typeface="Times New Roman" pitchFamily="18" charset="0"/>
            </a:endParaRPr>
          </a:p>
          <a:p>
            <a:r>
              <a:rPr lang="en-US" sz="2000" b="1" dirty="0" smtClean="0">
                <a:solidFill>
                  <a:srgbClr val="FF0000"/>
                </a:solidFill>
                <a:latin typeface="Times New Roman" pitchFamily="18" charset="0"/>
                <a:cs typeface="Times New Roman" pitchFamily="18" charset="0"/>
              </a:rPr>
              <a:t>The </a:t>
            </a:r>
            <a:r>
              <a:rPr lang="en-US" sz="2000" b="1" dirty="0">
                <a:solidFill>
                  <a:srgbClr val="FF0000"/>
                </a:solidFill>
                <a:latin typeface="Times New Roman" pitchFamily="18" charset="0"/>
                <a:cs typeface="Times New Roman" pitchFamily="18" charset="0"/>
              </a:rPr>
              <a:t>true pelvis is important because it dictates the bony limits of the birth canal.</a:t>
            </a:r>
          </a:p>
        </p:txBody>
      </p:sp>
    </p:spTree>
    <p:extLst>
      <p:ext uri="{BB962C8B-B14F-4D97-AF65-F5344CB8AC3E}">
        <p14:creationId xmlns:p14="http://schemas.microsoft.com/office/powerpoint/2010/main" val="368427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7010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911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58847"/>
            <a:ext cx="8610600" cy="6555641"/>
          </a:xfrm>
          <a:prstGeom prst="rect">
            <a:avLst/>
          </a:prstGeom>
        </p:spPr>
        <p:txBody>
          <a:bodyPr wrap="square">
            <a:spAutoFit/>
          </a:bodyPr>
          <a:lstStyle/>
          <a:p>
            <a:r>
              <a:rPr lang="en-US" sz="2000" b="1" dirty="0">
                <a:latin typeface="Times New Roman" pitchFamily="18" charset="0"/>
                <a:cs typeface="Times New Roman" pitchFamily="18" charset="0"/>
              </a:rPr>
              <a:t>Pelvic inlet </a:t>
            </a:r>
            <a:endParaRPr lang="en-US" sz="20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pelvic inlet, just below the </a:t>
            </a:r>
            <a:r>
              <a:rPr lang="en-US" sz="2000" dirty="0" err="1">
                <a:latin typeface="Times New Roman" pitchFamily="18" charset="0"/>
                <a:cs typeface="Times New Roman" pitchFamily="18" charset="0"/>
              </a:rPr>
              <a:t>linea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terminalis</a:t>
            </a:r>
            <a:r>
              <a:rPr lang="en-US" sz="2000" dirty="0">
                <a:latin typeface="Times New Roman" pitchFamily="18" charset="0"/>
                <a:cs typeface="Times New Roman" pitchFamily="18" charset="0"/>
              </a:rPr>
              <a:t>, has obstetrically important diameters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The </a:t>
            </a:r>
            <a:r>
              <a:rPr lang="en-US" sz="2000" b="1" dirty="0" err="1" smtClean="0">
                <a:solidFill>
                  <a:srgbClr val="FF0000"/>
                </a:solidFill>
                <a:latin typeface="Times New Roman" pitchFamily="18" charset="0"/>
                <a:cs typeface="Times New Roman" pitchFamily="18" charset="0"/>
              </a:rPr>
              <a:t>anteroposterior</a:t>
            </a:r>
            <a:r>
              <a:rPr lang="en-US" sz="2000" b="1" dirty="0" smtClean="0">
                <a:solidFill>
                  <a:srgbClr val="FF0000"/>
                </a:solidFill>
                <a:latin typeface="Times New Roman" pitchFamily="18" charset="0"/>
                <a:cs typeface="Times New Roman" pitchFamily="18" charset="0"/>
              </a:rPr>
              <a:t> </a:t>
            </a:r>
            <a:r>
              <a:rPr lang="en-US" sz="2000" dirty="0">
                <a:latin typeface="Times New Roman" pitchFamily="18" charset="0"/>
                <a:cs typeface="Times New Roman" pitchFamily="18" charset="0"/>
              </a:rPr>
              <a:t>diameter is measured between the </a:t>
            </a:r>
            <a:r>
              <a:rPr lang="en-US" sz="2000" dirty="0" err="1">
                <a:latin typeface="Times New Roman" pitchFamily="18" charset="0"/>
                <a:cs typeface="Times New Roman" pitchFamily="18" charset="0"/>
              </a:rPr>
              <a:t>symphysis</a:t>
            </a:r>
            <a:r>
              <a:rPr lang="en-US" sz="2000" dirty="0">
                <a:latin typeface="Times New Roman" pitchFamily="18" charset="0"/>
                <a:cs typeface="Times New Roman" pitchFamily="18" charset="0"/>
              </a:rPr>
              <a:t> pubis and the sacrum and is the shortest inlet diameter. </a:t>
            </a:r>
            <a:endParaRPr lang="en-US" sz="2000" dirty="0" smtClean="0">
              <a:latin typeface="Times New Roman" pitchFamily="18" charset="0"/>
              <a:cs typeface="Times New Roman" pitchFamily="18" charset="0"/>
            </a:endParaRPr>
          </a:p>
          <a:p>
            <a:r>
              <a:rPr lang="en-US" sz="2000" b="1" dirty="0" smtClean="0">
                <a:solidFill>
                  <a:srgbClr val="FF0000"/>
                </a:solidFill>
                <a:latin typeface="Times New Roman" pitchFamily="18" charset="0"/>
                <a:cs typeface="Times New Roman" pitchFamily="18" charset="0"/>
              </a:rPr>
              <a:t>The </a:t>
            </a:r>
            <a:r>
              <a:rPr lang="en-US" sz="2000" b="1" dirty="0">
                <a:solidFill>
                  <a:srgbClr val="FF0000"/>
                </a:solidFill>
                <a:latin typeface="Times New Roman" pitchFamily="18" charset="0"/>
                <a:cs typeface="Times New Roman" pitchFamily="18" charset="0"/>
              </a:rPr>
              <a:t>transverse diameter </a:t>
            </a:r>
            <a:r>
              <a:rPr lang="en-US" sz="2000" dirty="0">
                <a:latin typeface="Times New Roman" pitchFamily="18" charset="0"/>
                <a:cs typeface="Times New Roman" pitchFamily="18" charset="0"/>
              </a:rPr>
              <a:t>is measured across the </a:t>
            </a:r>
            <a:r>
              <a:rPr lang="en-US" sz="2000" dirty="0" err="1">
                <a:latin typeface="Times New Roman" pitchFamily="18" charset="0"/>
                <a:cs typeface="Times New Roman" pitchFamily="18" charset="0"/>
              </a:rPr>
              <a:t>linea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terminalis</a:t>
            </a:r>
            <a:r>
              <a:rPr lang="en-US" sz="2000" dirty="0">
                <a:latin typeface="Times New Roman" pitchFamily="18" charset="0"/>
                <a:cs typeface="Times New Roman" pitchFamily="18" charset="0"/>
              </a:rPr>
              <a:t> and is the largest inlet diameter. </a:t>
            </a:r>
            <a:endParaRPr lang="en-US" sz="2000" dirty="0" smtClean="0">
              <a:latin typeface="Times New Roman" pitchFamily="18" charset="0"/>
              <a:cs typeface="Times New Roman" pitchFamily="18" charset="0"/>
            </a:endParaRPr>
          </a:p>
          <a:p>
            <a:r>
              <a:rPr lang="en-US" sz="2000" b="1" dirty="0" smtClean="0">
                <a:solidFill>
                  <a:srgbClr val="FF0000"/>
                </a:solidFill>
                <a:latin typeface="Times New Roman" pitchFamily="18" charset="0"/>
                <a:cs typeface="Times New Roman" pitchFamily="18" charset="0"/>
              </a:rPr>
              <a:t>The </a:t>
            </a:r>
            <a:r>
              <a:rPr lang="en-US" sz="2000" b="1" dirty="0">
                <a:solidFill>
                  <a:srgbClr val="FF0000"/>
                </a:solidFill>
                <a:latin typeface="Times New Roman" pitchFamily="18" charset="0"/>
                <a:cs typeface="Times New Roman" pitchFamily="18" charset="0"/>
              </a:rPr>
              <a:t>oblique diameters </a:t>
            </a:r>
            <a:r>
              <a:rPr lang="en-US" sz="2000" dirty="0">
                <a:latin typeface="Times New Roman" pitchFamily="18" charset="0"/>
                <a:cs typeface="Times New Roman" pitchFamily="18" charset="0"/>
              </a:rPr>
              <a:t>are measured from the right or left sacroiliac joint to the prominence of the </a:t>
            </a:r>
            <a:r>
              <a:rPr lang="en-US" sz="2000" dirty="0" err="1">
                <a:latin typeface="Times New Roman" pitchFamily="18" charset="0"/>
                <a:cs typeface="Times New Roman" pitchFamily="18" charset="0"/>
              </a:rPr>
              <a:t>linea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terminalis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Measurements of the pelvic inlet </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include </a:t>
            </a:r>
            <a:r>
              <a:rPr lang="en-US" sz="2000" dirty="0">
                <a:latin typeface="Times New Roman" pitchFamily="18" charset="0"/>
                <a:cs typeface="Times New Roman" pitchFamily="18" charset="0"/>
              </a:rPr>
              <a:t>the following</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Diagonal conjugate: The distance between the </a:t>
            </a:r>
            <a:r>
              <a:rPr lang="en-US" sz="2000" dirty="0" err="1">
                <a:latin typeface="Times New Roman" pitchFamily="18" charset="0"/>
                <a:cs typeface="Times New Roman" pitchFamily="18" charset="0"/>
              </a:rPr>
              <a:t>suprapubic</a:t>
            </a:r>
            <a:r>
              <a:rPr lang="en-US" sz="2000" dirty="0">
                <a:latin typeface="Times New Roman" pitchFamily="18" charset="0"/>
                <a:cs typeface="Times New Roman" pitchFamily="18" charset="0"/>
              </a:rPr>
              <a:t> angle and the sacral promontory.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health care provider assesses this measurement during a manual pelvic examination.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Obstetric conjugate (the smallest inlet diameter</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Estimated by subtracting 1.5 to 2 cm from the diagonal conjugate (the approximate thickness of the pubic bone).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measurement determines whether the fetus can pass through the birth canal.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Transverse diameter: The largest diameter of the inlet. It determines the inlet’s shape. </a:t>
            </a:r>
          </a:p>
        </p:txBody>
      </p:sp>
    </p:spTree>
    <p:extLst>
      <p:ext uri="{BB962C8B-B14F-4D97-AF65-F5344CB8AC3E}">
        <p14:creationId xmlns:p14="http://schemas.microsoft.com/office/powerpoint/2010/main" val="1258992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97346"/>
            <a:ext cx="8458200" cy="5632311"/>
          </a:xfrm>
          <a:prstGeom prst="rect">
            <a:avLst/>
          </a:prstGeom>
        </p:spPr>
        <p:txBody>
          <a:bodyPr wrap="square">
            <a:spAutoFit/>
          </a:bodyPr>
          <a:lstStyle/>
          <a:p>
            <a:r>
              <a:rPr lang="en-US" sz="2000" b="1" dirty="0" smtClean="0">
                <a:solidFill>
                  <a:srgbClr val="FF0000"/>
                </a:solidFill>
                <a:latin typeface="Times New Roman" pitchFamily="18" charset="0"/>
                <a:cs typeface="Times New Roman" pitchFamily="18" charset="0"/>
              </a:rPr>
              <a:t>Pelvic outlet</a:t>
            </a:r>
          </a:p>
          <a:p>
            <a:r>
              <a:rPr lang="en-US" sz="2000" b="1"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transverse diameter of the outlet is a measurement of the distance between the inner surfaces of the </a:t>
            </a:r>
            <a:r>
              <a:rPr lang="en-US" sz="2000" b="1" dirty="0" err="1">
                <a:solidFill>
                  <a:srgbClr val="FF0000"/>
                </a:solidFill>
                <a:latin typeface="Times New Roman" pitchFamily="18" charset="0"/>
                <a:cs typeface="Times New Roman" pitchFamily="18" charset="0"/>
              </a:rPr>
              <a:t>ischial</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tuberosities</a:t>
            </a:r>
            <a:r>
              <a:rPr lang="en-US" sz="2000" b="1" dirty="0">
                <a:solidFill>
                  <a:srgbClr val="FF0000"/>
                </a:solidFill>
                <a:latin typeface="Times New Roman" pitchFamily="18" charset="0"/>
                <a:cs typeface="Times New Roman" pitchFamily="18" charset="0"/>
              </a:rPr>
              <a:t> and is known as the </a:t>
            </a:r>
            <a:r>
              <a:rPr lang="en-US" sz="2000" b="1" dirty="0" err="1">
                <a:solidFill>
                  <a:srgbClr val="FF0000"/>
                </a:solidFill>
                <a:latin typeface="Times New Roman" pitchFamily="18" charset="0"/>
                <a:cs typeface="Times New Roman" pitchFamily="18" charset="0"/>
              </a:rPr>
              <a:t>biischial</a:t>
            </a:r>
            <a:r>
              <a:rPr lang="en-US" sz="2000" b="1" dirty="0">
                <a:solidFill>
                  <a:srgbClr val="FF0000"/>
                </a:solidFill>
                <a:latin typeface="Times New Roman" pitchFamily="18" charset="0"/>
                <a:cs typeface="Times New Roman" pitchFamily="18" charset="0"/>
              </a:rPr>
              <a:t> diameter. </a:t>
            </a:r>
            <a:endParaRPr lang="en-US" sz="2000" b="1" dirty="0" smtClean="0">
              <a:solidFill>
                <a:srgbClr val="FF0000"/>
              </a:solidFill>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err="1">
                <a:latin typeface="Times New Roman" pitchFamily="18" charset="0"/>
                <a:cs typeface="Times New Roman" pitchFamily="18" charset="0"/>
              </a:rPr>
              <a:t>anteroposterior</a:t>
            </a:r>
            <a:r>
              <a:rPr lang="en-US" sz="2000" dirty="0">
                <a:latin typeface="Times New Roman" pitchFamily="18" charset="0"/>
                <a:cs typeface="Times New Roman" pitchFamily="18" charset="0"/>
              </a:rPr>
              <a:t> measurement of the outlet is the distance between the lower border of the </a:t>
            </a:r>
            <a:r>
              <a:rPr lang="en-US" sz="2000" dirty="0" err="1">
                <a:latin typeface="Times New Roman" pitchFamily="18" charset="0"/>
                <a:cs typeface="Times New Roman" pitchFamily="18" charset="0"/>
              </a:rPr>
              <a:t>symphysis</a:t>
            </a:r>
            <a:r>
              <a:rPr lang="en-US" sz="2000" dirty="0">
                <a:latin typeface="Times New Roman" pitchFamily="18" charset="0"/>
                <a:cs typeface="Times New Roman" pitchFamily="18" charset="0"/>
              </a:rPr>
              <a:t> pubis and the tip of the sacrum.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can be measured by vaginal examination.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sagittal diameters are measured from the middle of the transverse diameter to the pubic bone anteriorly and to the </a:t>
            </a:r>
            <a:r>
              <a:rPr lang="en-US" sz="2000" dirty="0" err="1">
                <a:latin typeface="Times New Roman" pitchFamily="18" charset="0"/>
                <a:cs typeface="Times New Roman" pitchFamily="18" charset="0"/>
              </a:rPr>
              <a:t>sacrococcygeal</a:t>
            </a:r>
            <a:r>
              <a:rPr lang="en-US" sz="2000" dirty="0">
                <a:latin typeface="Times New Roman" pitchFamily="18" charset="0"/>
                <a:cs typeface="Times New Roman" pitchFamily="18" charset="0"/>
              </a:rPr>
              <a:t> bone posteriorly. </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coccyx can move or break during the passage of the fetal head, but an immobile coccyx can decrease the size of the pelvic outlet and make vaginal birth difficult. </a:t>
            </a:r>
            <a:endParaRPr lang="en-US" sz="2000" b="1" dirty="0" smtClean="0">
              <a:latin typeface="Times New Roman" pitchFamily="18" charset="0"/>
              <a:cs typeface="Times New Roman" pitchFamily="18" charset="0"/>
            </a:endParaRPr>
          </a:p>
          <a:p>
            <a:r>
              <a:rPr lang="en-US" sz="2000" b="1" dirty="0" smtClean="0">
                <a:solidFill>
                  <a:srgbClr val="FF0000"/>
                </a:solidFill>
                <a:latin typeface="Times New Roman" pitchFamily="18" charset="0"/>
                <a:cs typeface="Times New Roman" pitchFamily="18" charset="0"/>
              </a:rPr>
              <a:t>A </a:t>
            </a:r>
            <a:r>
              <a:rPr lang="en-US" sz="2000" b="1" dirty="0">
                <a:solidFill>
                  <a:srgbClr val="FF0000"/>
                </a:solidFill>
                <a:latin typeface="Times New Roman" pitchFamily="18" charset="0"/>
                <a:cs typeface="Times New Roman" pitchFamily="18" charset="0"/>
              </a:rPr>
              <a:t>narrow pubic arch can also affect the passage of the fetal head through the birth canal. </a:t>
            </a:r>
            <a:endParaRPr lang="en-US" sz="2000" b="1" dirty="0" smtClean="0">
              <a:solidFill>
                <a:srgbClr val="FF0000"/>
              </a:solidFill>
              <a:latin typeface="Times New Roman" pitchFamily="18" charset="0"/>
              <a:cs typeface="Times New Roman" pitchFamily="18" charset="0"/>
            </a:endParaRPr>
          </a:p>
          <a:p>
            <a:r>
              <a:rPr lang="en-US" sz="2000" b="1" dirty="0" smtClean="0">
                <a:solidFill>
                  <a:srgbClr val="FF0000"/>
                </a:solidFill>
                <a:latin typeface="Times New Roman" pitchFamily="18" charset="0"/>
                <a:cs typeface="Times New Roman" pitchFamily="18" charset="0"/>
              </a:rPr>
              <a:t>Adequate </a:t>
            </a:r>
            <a:r>
              <a:rPr lang="en-US" sz="2000" b="1" dirty="0">
                <a:solidFill>
                  <a:srgbClr val="FF0000"/>
                </a:solidFill>
                <a:latin typeface="Times New Roman" pitchFamily="18" charset="0"/>
                <a:cs typeface="Times New Roman" pitchFamily="18" charset="0"/>
              </a:rPr>
              <a:t>pelvic measurements are essential for a successful vaginal birth. </a:t>
            </a:r>
            <a:r>
              <a:rPr lang="en-US" sz="2000" b="1" dirty="0">
                <a:latin typeface="Times New Roman" pitchFamily="18" charset="0"/>
                <a:cs typeface="Times New Roman" pitchFamily="18" charset="0"/>
              </a:rPr>
              <a:t>Problems that can cause a pelvis to be small (e.g., a history of a pelvic fracture or rickets) potentially indicate that delivery by cesarean section will be necessary.</a:t>
            </a:r>
          </a:p>
        </p:txBody>
      </p:sp>
    </p:spTree>
    <p:extLst>
      <p:ext uri="{BB962C8B-B14F-4D97-AF65-F5344CB8AC3E}">
        <p14:creationId xmlns:p14="http://schemas.microsoft.com/office/powerpoint/2010/main" val="1105377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7315200"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5682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638175"/>
            <a:ext cx="8267700"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642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7924800" cy="4247317"/>
          </a:xfrm>
          <a:prstGeom prst="rect">
            <a:avLst/>
          </a:prstGeom>
        </p:spPr>
        <p:txBody>
          <a:bodyPr wrap="square">
            <a:spAutoFit/>
          </a:bodyPr>
          <a:lstStyle/>
          <a:p>
            <a:pPr>
              <a:lnSpc>
                <a:spcPct val="150000"/>
              </a:lnSpc>
            </a:pPr>
            <a:r>
              <a:rPr lang="en-US" sz="2000" b="1" dirty="0">
                <a:solidFill>
                  <a:srgbClr val="FF0000"/>
                </a:solidFill>
                <a:latin typeface="Times New Roman" pitchFamily="18" charset="0"/>
                <a:cs typeface="Times New Roman" pitchFamily="18" charset="0"/>
              </a:rPr>
              <a:t>Breasts Female breasts (mammary glands) </a:t>
            </a:r>
            <a:r>
              <a:rPr lang="en-US" sz="2000" b="1" dirty="0" smtClean="0">
                <a:solidFill>
                  <a:srgbClr val="FF0000"/>
                </a:solidFill>
                <a:latin typeface="Times New Roman" pitchFamily="18" charset="0"/>
                <a:cs typeface="Times New Roman" pitchFamily="18" charset="0"/>
              </a:rPr>
              <a:t>:</a:t>
            </a:r>
          </a:p>
          <a:p>
            <a:pPr>
              <a:lnSpc>
                <a:spcPct val="150000"/>
              </a:lnSpc>
            </a:pPr>
            <a:r>
              <a:rPr lang="en-US" sz="2000" b="1" dirty="0" smtClean="0">
                <a:solidFill>
                  <a:srgbClr val="FF0000"/>
                </a:solidFill>
                <a:latin typeface="Times New Roman" pitchFamily="18" charset="0"/>
                <a:cs typeface="Times New Roman" pitchFamily="18" charset="0"/>
              </a:rPr>
              <a:t>are </a:t>
            </a:r>
            <a:r>
              <a:rPr lang="en-US" sz="2000" b="1" dirty="0">
                <a:solidFill>
                  <a:srgbClr val="FF0000"/>
                </a:solidFill>
                <a:latin typeface="Times New Roman" pitchFamily="18" charset="0"/>
                <a:cs typeface="Times New Roman" pitchFamily="18" charset="0"/>
              </a:rPr>
              <a:t>accessory organs of reproduction</a:t>
            </a:r>
            <a:r>
              <a:rPr lang="en-US" sz="2000" dirty="0" smtClean="0">
                <a:latin typeface="Times New Roman" pitchFamily="18" charset="0"/>
                <a:cs typeface="Times New Roman" pitchFamily="18" charset="0"/>
              </a:rPr>
              <a:t>.</a:t>
            </a:r>
          </a:p>
          <a:p>
            <a:pPr marL="457200" indent="-457200">
              <a:lnSpc>
                <a:spcPct val="150000"/>
              </a:lnSpc>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They produce milk after birth to provide nourishment and maternal antibodies for the infant </a:t>
            </a:r>
            <a:r>
              <a:rPr lang="en-US" sz="2000" dirty="0" smtClean="0">
                <a:latin typeface="Times New Roman" pitchFamily="18" charset="0"/>
                <a:cs typeface="Times New Roman" pitchFamily="18" charset="0"/>
              </a:rPr>
              <a:t>.</a:t>
            </a:r>
          </a:p>
          <a:p>
            <a:pPr marL="457200" indent="-457200">
              <a:lnSpc>
                <a:spcPct val="150000"/>
              </a:lnSpc>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nipple, in the center of each breast, is surrounded by a pigmented areola</a:t>
            </a:r>
            <a:r>
              <a:rPr lang="en-US" sz="2000" dirty="0" smtClean="0">
                <a:latin typeface="Times New Roman" pitchFamily="18" charset="0"/>
                <a:cs typeface="Times New Roman" pitchFamily="18" charset="0"/>
              </a:rPr>
              <a:t>.</a:t>
            </a:r>
          </a:p>
          <a:p>
            <a:pPr marL="457200" indent="-457200">
              <a:lnSpc>
                <a:spcPct val="150000"/>
              </a:lnSpc>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Montgomery glands (Montgomery tubercles) are small sebaceous glands in the areola that secrete a substance to lubricate and protect the breasts during lactation.</a:t>
            </a:r>
          </a:p>
        </p:txBody>
      </p:sp>
    </p:spTree>
    <p:extLst>
      <p:ext uri="{BB962C8B-B14F-4D97-AF65-F5344CB8AC3E}">
        <p14:creationId xmlns:p14="http://schemas.microsoft.com/office/powerpoint/2010/main" val="2010208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14401"/>
            <a:ext cx="8229600" cy="3785652"/>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Each breast is composed of 15 to 24 lobes </a:t>
            </a:r>
            <a:r>
              <a:rPr lang="en-US" sz="2000" dirty="0">
                <a:latin typeface="Times New Roman" pitchFamily="18" charset="0"/>
                <a:cs typeface="Times New Roman" pitchFamily="18" charset="0"/>
              </a:rPr>
              <a:t>arranged like the spokes of a wheel.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Adipose </a:t>
            </a:r>
            <a:r>
              <a:rPr lang="en-US" sz="2000" dirty="0">
                <a:latin typeface="Times New Roman" pitchFamily="18" charset="0"/>
                <a:cs typeface="Times New Roman" pitchFamily="18" charset="0"/>
              </a:rPr>
              <a:t>(fatty) and fibrous tissues separate the lobes.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adipose tissue affects size and firmness and gives the breasts a smooth outline.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Breast </a:t>
            </a:r>
            <a:r>
              <a:rPr lang="en-US" sz="2000" dirty="0">
                <a:latin typeface="Times New Roman" pitchFamily="18" charset="0"/>
                <a:cs typeface="Times New Roman" pitchFamily="18" charset="0"/>
              </a:rPr>
              <a:t>size is primarily determined by the amount of fatty tissue and is unrelated to a woman’s ability to produce milk.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Alveoli </a:t>
            </a:r>
            <a:r>
              <a:rPr lang="en-US" sz="2000" dirty="0">
                <a:latin typeface="Times New Roman" pitchFamily="18" charset="0"/>
                <a:cs typeface="Times New Roman" pitchFamily="18" charset="0"/>
              </a:rPr>
              <a:t>(lobules) are the glands that secrete milk</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They empty into </a:t>
            </a:r>
            <a:r>
              <a:rPr lang="en-US" sz="2000" b="1" dirty="0">
                <a:latin typeface="Times New Roman" pitchFamily="18" charset="0"/>
                <a:cs typeface="Times New Roman" pitchFamily="18" charset="0"/>
              </a:rPr>
              <a:t>approximately 20 separate lactiferous (milk-carrying) ducts. </a:t>
            </a:r>
            <a:endParaRPr lang="en-US" sz="2000" b="1"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Milk </a:t>
            </a:r>
            <a:r>
              <a:rPr lang="en-US" sz="2000" dirty="0">
                <a:latin typeface="Times New Roman" pitchFamily="18" charset="0"/>
                <a:cs typeface="Times New Roman" pitchFamily="18" charset="0"/>
              </a:rPr>
              <a:t>is stored briefly in widened areas of the ducts, </a:t>
            </a:r>
            <a:r>
              <a:rPr lang="en-US" sz="2000" b="1" dirty="0">
                <a:solidFill>
                  <a:srgbClr val="FF0000"/>
                </a:solidFill>
                <a:latin typeface="Times New Roman" pitchFamily="18" charset="0"/>
                <a:cs typeface="Times New Roman" pitchFamily="18" charset="0"/>
              </a:rPr>
              <a:t>called </a:t>
            </a:r>
            <a:r>
              <a:rPr lang="en-US" sz="2000" b="1" dirty="0" err="1">
                <a:solidFill>
                  <a:srgbClr val="FF0000"/>
                </a:solidFill>
                <a:latin typeface="Times New Roman" pitchFamily="18" charset="0"/>
                <a:cs typeface="Times New Roman" pitchFamily="18" charset="0"/>
              </a:rPr>
              <a:t>ampullae</a:t>
            </a:r>
            <a:r>
              <a:rPr lang="en-US" sz="2000" b="1" dirty="0">
                <a:solidFill>
                  <a:srgbClr val="FF0000"/>
                </a:solidFill>
                <a:latin typeface="Times New Roman" pitchFamily="18" charset="0"/>
                <a:cs typeface="Times New Roman" pitchFamily="18" charset="0"/>
              </a:rPr>
              <a:t> or lactiferous sinuses.</a:t>
            </a:r>
          </a:p>
        </p:txBody>
      </p:sp>
    </p:spTree>
    <p:extLst>
      <p:ext uri="{BB962C8B-B14F-4D97-AF65-F5344CB8AC3E}">
        <p14:creationId xmlns:p14="http://schemas.microsoft.com/office/powerpoint/2010/main" val="2775738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2296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387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319088"/>
            <a:ext cx="8086725" cy="621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064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12845"/>
            <a:ext cx="8458200" cy="5016758"/>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Reproductive Cycle and Menstruation</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female reproductive cycle consists of regular changes in secretions </a:t>
            </a:r>
            <a:r>
              <a:rPr lang="en-US" sz="2000" b="1" dirty="0">
                <a:solidFill>
                  <a:srgbClr val="FF0000"/>
                </a:solidFill>
                <a:latin typeface="Times New Roman" pitchFamily="18" charset="0"/>
                <a:cs typeface="Times New Roman" pitchFamily="18" charset="0"/>
              </a:rPr>
              <a:t>of the anterior pituitary gland</a:t>
            </a:r>
            <a:r>
              <a:rPr lang="en-US" sz="2000" b="1" dirty="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the ovary, and the endometrial lining of the uterus</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anterior pituitary gland, in response to the hypothalamus, secretes follicle-stimulating hormone </a:t>
            </a:r>
            <a:r>
              <a:rPr lang="en-US" sz="2000" b="1" dirty="0">
                <a:latin typeface="Times New Roman" pitchFamily="18" charset="0"/>
                <a:cs typeface="Times New Roman" pitchFamily="18" charset="0"/>
              </a:rPr>
              <a:t>(</a:t>
            </a:r>
            <a:r>
              <a:rPr lang="en-US" sz="2000" b="1" dirty="0">
                <a:solidFill>
                  <a:srgbClr val="FF0000"/>
                </a:solidFill>
                <a:latin typeface="Times New Roman" pitchFamily="18" charset="0"/>
                <a:cs typeface="Times New Roman" pitchFamily="18" charset="0"/>
              </a:rPr>
              <a:t>FSH) and luteinizing hormone (LH</a:t>
            </a:r>
            <a:r>
              <a:rPr lang="en-US" sz="2000" b="1" dirty="0" smtClean="0">
                <a:solidFill>
                  <a:srgbClr val="FF0000"/>
                </a:solidFill>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FSH stimulates maturation </a:t>
            </a:r>
            <a:r>
              <a:rPr lang="en-US" sz="2000" dirty="0">
                <a:latin typeface="Times New Roman" pitchFamily="18" charset="0"/>
                <a:cs typeface="Times New Roman" pitchFamily="18" charset="0"/>
              </a:rPr>
              <a:t>of a follicle in the ovary that contains a single ovum.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Several </a:t>
            </a:r>
            <a:r>
              <a:rPr lang="en-US" sz="2000" dirty="0">
                <a:latin typeface="Times New Roman" pitchFamily="18" charset="0"/>
                <a:cs typeface="Times New Roman" pitchFamily="18" charset="0"/>
              </a:rPr>
              <a:t>follicles start maturing during each cycle, but usually only one reaches final maturity.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maturing ovum and </a:t>
            </a:r>
            <a:r>
              <a:rPr lang="en-US" sz="2000" b="1" dirty="0">
                <a:solidFill>
                  <a:srgbClr val="FF0000"/>
                </a:solidFill>
                <a:latin typeface="Times New Roman" pitchFamily="18" charset="0"/>
                <a:cs typeface="Times New Roman" pitchFamily="18" charset="0"/>
              </a:rPr>
              <a:t>the corpus </a:t>
            </a:r>
            <a:r>
              <a:rPr lang="en-US" sz="2000" b="1" dirty="0" err="1">
                <a:solidFill>
                  <a:srgbClr val="FF0000"/>
                </a:solidFill>
                <a:latin typeface="Times New Roman" pitchFamily="18" charset="0"/>
                <a:cs typeface="Times New Roman" pitchFamily="18" charset="0"/>
              </a:rPr>
              <a:t>luteum</a:t>
            </a:r>
            <a:r>
              <a:rPr lang="en-US" sz="2000" b="1" dirty="0">
                <a:solidFill>
                  <a:srgbClr val="FF0000"/>
                </a:solidFill>
                <a:latin typeface="Times New Roman" pitchFamily="18" charset="0"/>
                <a:cs typeface="Times New Roman" pitchFamily="18" charset="0"/>
              </a:rPr>
              <a:t> </a:t>
            </a:r>
            <a:r>
              <a:rPr lang="en-US" sz="2000" dirty="0">
                <a:latin typeface="Times New Roman" pitchFamily="18" charset="0"/>
                <a:cs typeface="Times New Roman" pitchFamily="18" charset="0"/>
              </a:rPr>
              <a:t>(the follicle left empty after the ovum is released) </a:t>
            </a:r>
            <a:r>
              <a:rPr lang="en-US" sz="2000" b="1" dirty="0">
                <a:solidFill>
                  <a:srgbClr val="FF0000"/>
                </a:solidFill>
                <a:latin typeface="Times New Roman" pitchFamily="18" charset="0"/>
                <a:cs typeface="Times New Roman" pitchFamily="18" charset="0"/>
              </a:rPr>
              <a:t>produce increasing amounts of estrogen and progesterone,</a:t>
            </a:r>
            <a:r>
              <a:rPr lang="en-US" sz="2000" dirty="0">
                <a:latin typeface="Times New Roman" pitchFamily="18" charset="0"/>
                <a:cs typeface="Times New Roman" pitchFamily="18" charset="0"/>
              </a:rPr>
              <a:t> which </a:t>
            </a:r>
            <a:r>
              <a:rPr lang="en-US" sz="2000" b="1" dirty="0">
                <a:latin typeface="Times New Roman" pitchFamily="18" charset="0"/>
                <a:cs typeface="Times New Roman" pitchFamily="18" charset="0"/>
              </a:rPr>
              <a:t>leads to enlargement of the endometrium</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A surge in LH stimulates </a:t>
            </a:r>
            <a:r>
              <a:rPr lang="en-US" sz="2000" dirty="0">
                <a:latin typeface="Times New Roman" pitchFamily="18" charset="0"/>
                <a:cs typeface="Times New Roman" pitchFamily="18" charset="0"/>
              </a:rPr>
              <a:t>final </a:t>
            </a:r>
            <a:r>
              <a:rPr lang="en-US" sz="2000" b="1" dirty="0">
                <a:latin typeface="Times New Roman" pitchFamily="18" charset="0"/>
                <a:cs typeface="Times New Roman" pitchFamily="18" charset="0"/>
              </a:rPr>
              <a:t>maturation and the release of an ovum</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Approximately 2 days before ovulation, the vaginal secretions increase noticeably</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918786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915400" cy="5940088"/>
          </a:xfrm>
          <a:prstGeom prst="rect">
            <a:avLst/>
          </a:prstGeom>
        </p:spPr>
        <p:txBody>
          <a:bodyPr wrap="square">
            <a:spAutoFit/>
          </a:bodyPr>
          <a:lstStyle/>
          <a:p>
            <a:r>
              <a:rPr lang="en-US" sz="2000" b="1" dirty="0" smtClean="0">
                <a:solidFill>
                  <a:srgbClr val="FF0000"/>
                </a:solidFill>
                <a:latin typeface="Times New Roman" pitchFamily="18" charset="0"/>
                <a:cs typeface="Times New Roman" pitchFamily="18" charset="0"/>
              </a:rPr>
              <a:t>Female reproductive cycles</a:t>
            </a:r>
            <a:r>
              <a:rPr lang="en-US" sz="2000" dirty="0" smtClean="0">
                <a:latin typeface="Times New Roman" pitchFamily="18" charset="0"/>
                <a:cs typeface="Times New Roman" pitchFamily="18" charset="0"/>
              </a:rPr>
              <a:t>. </a:t>
            </a:r>
          </a:p>
          <a:p>
            <a:pPr marL="342900" indent="-342900">
              <a:buFont typeface="Arial" pitchFamily="34" charset="0"/>
              <a:buChar char="•"/>
            </a:pPr>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diagram illustrates the interrelationships among the hypothalamic, pituitary, ovarian, and uterine functions throughout a standard 28-day menstrual cycle</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b="1" dirty="0" smtClean="0">
                <a:solidFill>
                  <a:srgbClr val="FF0000"/>
                </a:solidFill>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The variations in basal body temperature are also illustrated. </a:t>
            </a:r>
            <a:endParaRPr lang="en-US" sz="2000" b="1" dirty="0" smtClean="0">
              <a:solidFill>
                <a:srgbClr val="FF0000"/>
              </a:solidFill>
              <a:latin typeface="Times New Roman" pitchFamily="18" charset="0"/>
              <a:cs typeface="Times New Roman" pitchFamily="18" charset="0"/>
            </a:endParaRPr>
          </a:p>
          <a:p>
            <a:pPr marL="342900" indent="-342900">
              <a:buFont typeface="Arial" pitchFamily="34" charset="0"/>
              <a:buChar char="•"/>
            </a:pPr>
            <a:r>
              <a:rPr lang="en-US" sz="2000" b="1" dirty="0" smtClean="0">
                <a:solidFill>
                  <a:srgbClr val="FF0000"/>
                </a:solidFill>
                <a:latin typeface="Times New Roman" pitchFamily="18" charset="0"/>
                <a:cs typeface="Times New Roman" pitchFamily="18" charset="0"/>
              </a:rPr>
              <a:t>FSH</a:t>
            </a:r>
            <a:r>
              <a:rPr lang="en-US" sz="2000" b="1" dirty="0">
                <a:solidFill>
                  <a:srgbClr val="FF0000"/>
                </a:solidFill>
                <a:latin typeface="Times New Roman" pitchFamily="18" charset="0"/>
                <a:cs typeface="Times New Roman" pitchFamily="18" charset="0"/>
              </a:rPr>
              <a:t>, Follicle-stimulating hormone; </a:t>
            </a:r>
            <a:endParaRPr lang="en-US" sz="2000" b="1" dirty="0" smtClean="0">
              <a:solidFill>
                <a:srgbClr val="FF0000"/>
              </a:solidFill>
              <a:latin typeface="Times New Roman" pitchFamily="18" charset="0"/>
              <a:cs typeface="Times New Roman" pitchFamily="18" charset="0"/>
            </a:endParaRPr>
          </a:p>
          <a:p>
            <a:pPr marL="342900" indent="-342900">
              <a:buFont typeface="Arial" pitchFamily="34" charset="0"/>
              <a:buChar char="•"/>
            </a:pPr>
            <a:r>
              <a:rPr lang="en-US" sz="2000" b="1" dirty="0" err="1" smtClean="0">
                <a:solidFill>
                  <a:srgbClr val="FF0000"/>
                </a:solidFill>
                <a:latin typeface="Times New Roman" pitchFamily="18" charset="0"/>
                <a:cs typeface="Times New Roman" pitchFamily="18" charset="0"/>
              </a:rPr>
              <a:t>GnRH</a:t>
            </a:r>
            <a:r>
              <a:rPr lang="en-US" sz="2000" b="1" dirty="0">
                <a:solidFill>
                  <a:srgbClr val="FF0000"/>
                </a:solidFill>
                <a:latin typeface="Times New Roman" pitchFamily="18" charset="0"/>
                <a:cs typeface="Times New Roman" pitchFamily="18" charset="0"/>
              </a:rPr>
              <a:t>, gonadotropic releasing hormone</a:t>
            </a:r>
            <a:r>
              <a:rPr lang="en-US" sz="2000" b="1" dirty="0" smtClean="0">
                <a:solidFill>
                  <a:srgbClr val="FF0000"/>
                </a:solidFill>
                <a:latin typeface="Times New Roman" pitchFamily="18" charset="0"/>
                <a:cs typeface="Times New Roman" pitchFamily="18" charset="0"/>
              </a:rPr>
              <a:t>;</a:t>
            </a:r>
          </a:p>
          <a:p>
            <a:pPr marL="342900" indent="-342900">
              <a:buFont typeface="Arial" pitchFamily="34" charset="0"/>
              <a:buChar char="•"/>
            </a:pPr>
            <a:r>
              <a:rPr lang="en-US" sz="2000" b="1" dirty="0" smtClean="0">
                <a:solidFill>
                  <a:srgbClr val="FF0000"/>
                </a:solidFill>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LH, luteinizing hormone. </a:t>
            </a:r>
            <a:endParaRPr lang="en-US" sz="2000" b="1" dirty="0" smtClean="0">
              <a:solidFill>
                <a:srgbClr val="FF0000"/>
              </a:solidFill>
              <a:latin typeface="Times New Roman" pitchFamily="18" charset="0"/>
              <a:cs typeface="Times New Roman" pitchFamily="18" charset="0"/>
            </a:endParaRPr>
          </a:p>
          <a:p>
            <a:pPr marL="342900" indent="-342900">
              <a:buFont typeface="Arial" pitchFamily="34" charset="0"/>
              <a:buChar char="•"/>
            </a:pPr>
            <a:r>
              <a:rPr lang="en-US" sz="2000" b="1" dirty="0" smtClean="0">
                <a:latin typeface="Times New Roman" pitchFamily="18" charset="0"/>
                <a:cs typeface="Times New Roman" pitchFamily="18" charset="0"/>
              </a:rPr>
              <a:t>Ovulation </a:t>
            </a:r>
            <a:r>
              <a:rPr lang="en-US" sz="2000" b="1" dirty="0">
                <a:latin typeface="Times New Roman" pitchFamily="18" charset="0"/>
                <a:cs typeface="Times New Roman" pitchFamily="18" charset="0"/>
              </a:rPr>
              <a:t>occurs when a mature ovum is released from the follicle about 14 days before the onset of the next menstrual period. </a:t>
            </a:r>
            <a:endParaRPr lang="en-US" sz="2000" b="1" dirty="0" smtClean="0">
              <a:latin typeface="Times New Roman" pitchFamily="18" charset="0"/>
              <a:cs typeface="Times New Roman" pitchFamily="18" charset="0"/>
            </a:endParaRPr>
          </a:p>
          <a:p>
            <a:pPr marL="342900" indent="-342900">
              <a:buFont typeface="Arial" pitchFamily="34" charset="0"/>
              <a:buChar char="•"/>
            </a:pPr>
            <a:r>
              <a:rPr lang="en-US" sz="2000" b="1" dirty="0" smtClean="0">
                <a:solidFill>
                  <a:srgbClr val="FF0000"/>
                </a:solidFill>
                <a:latin typeface="Times New Roman" pitchFamily="18" charset="0"/>
                <a:cs typeface="Times New Roman" pitchFamily="18" charset="0"/>
              </a:rPr>
              <a:t>The </a:t>
            </a:r>
            <a:r>
              <a:rPr lang="en-US" sz="2000" b="1" dirty="0">
                <a:solidFill>
                  <a:srgbClr val="FF0000"/>
                </a:solidFill>
                <a:latin typeface="Times New Roman" pitchFamily="18" charset="0"/>
                <a:cs typeface="Times New Roman" pitchFamily="18" charset="0"/>
              </a:rPr>
              <a:t>corpus </a:t>
            </a:r>
            <a:r>
              <a:rPr lang="en-US" sz="2000" b="1" dirty="0" err="1">
                <a:solidFill>
                  <a:srgbClr val="FF0000"/>
                </a:solidFill>
                <a:latin typeface="Times New Roman" pitchFamily="18" charset="0"/>
                <a:cs typeface="Times New Roman" pitchFamily="18" charset="0"/>
              </a:rPr>
              <a:t>luteum</a:t>
            </a:r>
            <a:r>
              <a:rPr lang="en-US" sz="2000" b="1" dirty="0">
                <a:solidFill>
                  <a:srgbClr val="FF0000"/>
                </a:solidFill>
                <a:latin typeface="Times New Roman" pitchFamily="18" charset="0"/>
                <a:cs typeface="Times New Roman" pitchFamily="18" charset="0"/>
              </a:rPr>
              <a:t> turns yellow (luteinizing) immediately after ovulation and secretes increasing quantities of progesterone to prepare the uterine lining for a fertilized ovum</a:t>
            </a:r>
            <a:r>
              <a:rPr lang="en-US" sz="2000" dirty="0" smtClean="0">
                <a:solidFill>
                  <a:srgbClr val="FF0000"/>
                </a:solidFill>
                <a:latin typeface="Times New Roman" pitchFamily="18" charset="0"/>
                <a:cs typeface="Times New Roman" pitchFamily="18" charset="0"/>
              </a:rPr>
              <a:t>.</a:t>
            </a:r>
          </a:p>
          <a:p>
            <a:pPr marL="342900" indent="-342900">
              <a:buFont typeface="Arial" pitchFamily="34" charset="0"/>
              <a:buChar char="•"/>
            </a:pP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Approximately 12 days after ovulation, the corpus </a:t>
            </a:r>
            <a:r>
              <a:rPr lang="en-US" sz="2000" b="1" dirty="0" err="1">
                <a:latin typeface="Times New Roman" pitchFamily="18" charset="0"/>
                <a:cs typeface="Times New Roman" pitchFamily="18" charset="0"/>
              </a:rPr>
              <a:t>luteum</a:t>
            </a:r>
            <a:r>
              <a:rPr lang="en-US" sz="2000" b="1" dirty="0">
                <a:latin typeface="Times New Roman" pitchFamily="18" charset="0"/>
                <a:cs typeface="Times New Roman" pitchFamily="18" charset="0"/>
              </a:rPr>
              <a:t> degenerates if fertilization has not occurred, and progesterone and estrogen levels decrease. </a:t>
            </a:r>
            <a:endParaRPr lang="en-US" sz="2000" b="1" dirty="0" smtClean="0">
              <a:latin typeface="Times New Roman" pitchFamily="18" charset="0"/>
              <a:cs typeface="Times New Roman" pitchFamily="18" charset="0"/>
            </a:endParaRPr>
          </a:p>
          <a:p>
            <a:pPr marL="342900" indent="-342900">
              <a:buFont typeface="Arial" pitchFamily="34" charset="0"/>
              <a:buChar char="•"/>
            </a:pPr>
            <a:r>
              <a:rPr lang="en-US" sz="2000" b="1"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drop in estrogen and progesterone levels causes the endometrium to break down, resulting in menstruation</a:t>
            </a:r>
            <a:r>
              <a:rPr lang="en-US" sz="2000" b="1"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anterior pituitary gland secretes more FSH and LH, beginning a new cycle.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beginning of menstruation, called menarche, occurs at about age 11 to 15 years. </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8757658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889844"/>
            <a:ext cx="7772400" cy="2862322"/>
          </a:xfrm>
          <a:prstGeom prst="rect">
            <a:avLst/>
          </a:prstGeom>
        </p:spPr>
        <p:txBody>
          <a:bodyPr wrap="square">
            <a:spAutoFit/>
          </a:bodyPr>
          <a:lstStyle/>
          <a:p>
            <a:pPr marL="342900" lvl="0" indent="-342900">
              <a:buFont typeface="Arial" pitchFamily="34" charset="0"/>
              <a:buChar char="•"/>
            </a:pPr>
            <a:r>
              <a:rPr lang="en-US" sz="2000" b="1" dirty="0">
                <a:solidFill>
                  <a:prstClr val="black"/>
                </a:solidFill>
                <a:latin typeface="Times New Roman" pitchFamily="18" charset="0"/>
                <a:cs typeface="Times New Roman" pitchFamily="18" charset="0"/>
              </a:rPr>
              <a:t>Early cycles are often </a:t>
            </a:r>
            <a:r>
              <a:rPr lang="en-US" sz="2000" b="1" dirty="0">
                <a:solidFill>
                  <a:srgbClr val="FF0000"/>
                </a:solidFill>
                <a:latin typeface="Times New Roman" pitchFamily="18" charset="0"/>
                <a:cs typeface="Times New Roman" pitchFamily="18" charset="0"/>
              </a:rPr>
              <a:t>irregular and may be </a:t>
            </a:r>
            <a:r>
              <a:rPr lang="en-US" sz="2000" b="1" dirty="0" err="1">
                <a:solidFill>
                  <a:srgbClr val="FF0000"/>
                </a:solidFill>
                <a:latin typeface="Times New Roman" pitchFamily="18" charset="0"/>
                <a:cs typeface="Times New Roman" pitchFamily="18" charset="0"/>
              </a:rPr>
              <a:t>anovulatory</a:t>
            </a:r>
            <a:r>
              <a:rPr lang="en-US" sz="2000" b="1" dirty="0">
                <a:solidFill>
                  <a:srgbClr val="FF0000"/>
                </a:solidFill>
                <a:latin typeface="Times New Roman" pitchFamily="18" charset="0"/>
                <a:cs typeface="Times New Roman" pitchFamily="18" charset="0"/>
              </a:rPr>
              <a:t>.</a:t>
            </a:r>
          </a:p>
          <a:p>
            <a:pPr marL="342900" lvl="0" indent="-342900">
              <a:buFont typeface="Arial" pitchFamily="34" charset="0"/>
              <a:buChar char="•"/>
            </a:pPr>
            <a:r>
              <a:rPr lang="en-US" sz="2000" b="1" dirty="0">
                <a:solidFill>
                  <a:prstClr val="black"/>
                </a:solidFill>
                <a:latin typeface="Times New Roman" pitchFamily="18" charset="0"/>
                <a:cs typeface="Times New Roman" pitchFamily="18" charset="0"/>
              </a:rPr>
              <a:t> Regular cycles </a:t>
            </a:r>
            <a:r>
              <a:rPr lang="en-US" sz="2000" dirty="0">
                <a:solidFill>
                  <a:prstClr val="black"/>
                </a:solidFill>
                <a:latin typeface="Times New Roman" pitchFamily="18" charset="0"/>
                <a:cs typeface="Times New Roman" pitchFamily="18" charset="0"/>
              </a:rPr>
              <a:t>are usually established </a:t>
            </a:r>
            <a:r>
              <a:rPr lang="en-US" sz="2000" b="1" dirty="0">
                <a:solidFill>
                  <a:prstClr val="black"/>
                </a:solidFill>
                <a:latin typeface="Times New Roman" pitchFamily="18" charset="0"/>
                <a:cs typeface="Times New Roman" pitchFamily="18" charset="0"/>
              </a:rPr>
              <a:t>within 6 months to 2 years of the menarche.</a:t>
            </a:r>
            <a:r>
              <a:rPr lang="en-US" sz="2000" dirty="0">
                <a:solidFill>
                  <a:prstClr val="black"/>
                </a:solidFill>
                <a:latin typeface="Times New Roman" pitchFamily="18" charset="0"/>
                <a:cs typeface="Times New Roman" pitchFamily="18" charset="0"/>
              </a:rPr>
              <a:t> </a:t>
            </a:r>
            <a:endParaRPr lang="en-US" sz="2000" dirty="0" smtClean="0">
              <a:solidFill>
                <a:prstClr val="black"/>
              </a:solidFill>
              <a:latin typeface="Times New Roman" pitchFamily="18" charset="0"/>
              <a:cs typeface="Times New Roman" pitchFamily="18" charset="0"/>
            </a:endParaRPr>
          </a:p>
          <a:p>
            <a:pPr marL="342900" lvl="0" indent="-342900">
              <a:buFont typeface="Arial" pitchFamily="34" charset="0"/>
              <a:buChar char="•"/>
            </a:pPr>
            <a:r>
              <a:rPr lang="en-US" sz="2000" dirty="0" smtClean="0">
                <a:solidFill>
                  <a:prstClr val="black"/>
                </a:solidFill>
                <a:latin typeface="Times New Roman" pitchFamily="18" charset="0"/>
                <a:cs typeface="Times New Roman" pitchFamily="18" charset="0"/>
              </a:rPr>
              <a:t>In </a:t>
            </a:r>
            <a:r>
              <a:rPr lang="en-US" sz="2000" dirty="0">
                <a:solidFill>
                  <a:prstClr val="black"/>
                </a:solidFill>
                <a:latin typeface="Times New Roman" pitchFamily="18" charset="0"/>
                <a:cs typeface="Times New Roman" pitchFamily="18" charset="0"/>
              </a:rPr>
              <a:t>an average cycle, </a:t>
            </a:r>
            <a:r>
              <a:rPr lang="en-US" sz="2000" b="1" dirty="0">
                <a:solidFill>
                  <a:srgbClr val="FF0000"/>
                </a:solidFill>
                <a:latin typeface="Times New Roman" pitchFamily="18" charset="0"/>
                <a:cs typeface="Times New Roman" pitchFamily="18" charset="0"/>
              </a:rPr>
              <a:t>the flow (menses) occurs every 28 days, plus or minus 5 to 10 days. </a:t>
            </a:r>
            <a:endParaRPr lang="en-US" sz="2000" b="1" dirty="0" smtClean="0">
              <a:solidFill>
                <a:srgbClr val="FF0000"/>
              </a:solidFill>
              <a:latin typeface="Times New Roman" pitchFamily="18" charset="0"/>
              <a:cs typeface="Times New Roman" pitchFamily="18" charset="0"/>
            </a:endParaRPr>
          </a:p>
          <a:p>
            <a:pPr marL="342900" lvl="0" indent="-342900">
              <a:buFont typeface="Arial" pitchFamily="34" charset="0"/>
              <a:buChar char="•"/>
            </a:pPr>
            <a:r>
              <a:rPr lang="en-US" sz="2000" dirty="0" smtClean="0">
                <a:solidFill>
                  <a:prstClr val="black"/>
                </a:solidFill>
                <a:latin typeface="Times New Roman" pitchFamily="18" charset="0"/>
                <a:cs typeface="Times New Roman" pitchFamily="18" charset="0"/>
              </a:rPr>
              <a:t>The </a:t>
            </a:r>
            <a:r>
              <a:rPr lang="en-US" sz="2000" dirty="0">
                <a:solidFill>
                  <a:prstClr val="black"/>
                </a:solidFill>
                <a:latin typeface="Times New Roman" pitchFamily="18" charset="0"/>
                <a:cs typeface="Times New Roman" pitchFamily="18" charset="0"/>
              </a:rPr>
              <a:t>flow itself lasts from 2 to 5 days, with a blood loss of 30 to 40 mL and an additional loss of 30 to 50 mL of serous fluid. </a:t>
            </a:r>
            <a:endParaRPr lang="en-US" sz="2000" dirty="0" smtClean="0">
              <a:solidFill>
                <a:prstClr val="black"/>
              </a:solidFill>
              <a:latin typeface="Times New Roman" pitchFamily="18" charset="0"/>
              <a:cs typeface="Times New Roman" pitchFamily="18" charset="0"/>
            </a:endParaRPr>
          </a:p>
          <a:p>
            <a:pPr marL="342900" lvl="0" indent="-342900">
              <a:buFont typeface="Arial" pitchFamily="34" charset="0"/>
              <a:buChar char="•"/>
            </a:pPr>
            <a:r>
              <a:rPr lang="en-US" sz="2000" b="1" dirty="0" err="1" smtClean="0">
                <a:solidFill>
                  <a:srgbClr val="FF0000"/>
                </a:solidFill>
                <a:latin typeface="Times New Roman" pitchFamily="18" charset="0"/>
                <a:cs typeface="Times New Roman" pitchFamily="18" charset="0"/>
              </a:rPr>
              <a:t>Fibrinolysin</a:t>
            </a:r>
            <a:r>
              <a:rPr lang="en-US" sz="2000" b="1"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is contained in the necrotic endometrium being expelled, and therefore clots are not normally seen in the menstrual discharge. </a:t>
            </a:r>
            <a:endParaRPr lang="en-US" sz="2000"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118929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686800" cy="6247864"/>
          </a:xfrm>
          <a:prstGeom prst="rect">
            <a:avLst/>
          </a:prstGeom>
        </p:spPr>
        <p:txBody>
          <a:bodyPr wrap="square">
            <a:spAutoFit/>
          </a:bodyPr>
          <a:lstStyle/>
          <a:p>
            <a:pPr marL="285750" indent="-285750">
              <a:buFont typeface="Arial" pitchFamily="34" charset="0"/>
              <a:buChar char="•"/>
            </a:pPr>
            <a:r>
              <a:rPr lang="en-US" sz="2000" b="1" dirty="0">
                <a:solidFill>
                  <a:srgbClr val="FF0000"/>
                </a:solidFill>
              </a:rPr>
              <a:t>Key Points</a:t>
            </a:r>
            <a:endParaRPr lang="en-US" sz="2000" b="1" dirty="0">
              <a:solidFill>
                <a:srgbClr val="FF0000"/>
              </a:solidFill>
              <a:latin typeface="Times New Roman" pitchFamily="18" charset="0"/>
              <a:cs typeface="Times New Roman" pitchFamily="18" charset="0"/>
            </a:endParaRPr>
          </a:p>
          <a:p>
            <a:pPr marL="285750" indent="-285750">
              <a:buFont typeface="Arial" pitchFamily="34" charset="0"/>
              <a:buChar char="•"/>
            </a:pPr>
            <a:r>
              <a:rPr lang="en-US" sz="2000" b="1" dirty="0" smtClean="0">
                <a:latin typeface="Times New Roman" pitchFamily="18" charset="0"/>
                <a:cs typeface="Times New Roman" pitchFamily="18" charset="0"/>
              </a:rPr>
              <a:t>Puberty </a:t>
            </a:r>
            <a:r>
              <a:rPr lang="en-US" sz="2000" b="1" dirty="0">
                <a:latin typeface="Times New Roman" pitchFamily="18" charset="0"/>
                <a:cs typeface="Times New Roman" pitchFamily="18" charset="0"/>
              </a:rPr>
              <a:t>is the time when the reproductive organs mature to become capable of reproduction, </a:t>
            </a:r>
            <a:r>
              <a:rPr lang="en-US" sz="2000" b="1" dirty="0" smtClean="0">
                <a:latin typeface="Times New Roman" pitchFamily="18" charset="0"/>
                <a:cs typeface="Times New Roman" pitchFamily="18" charset="0"/>
              </a:rPr>
              <a:t>and </a:t>
            </a:r>
            <a:r>
              <a:rPr lang="en-US" sz="2000" b="1" dirty="0">
                <a:latin typeface="Times New Roman" pitchFamily="18" charset="0"/>
                <a:cs typeface="Times New Roman" pitchFamily="18" charset="0"/>
              </a:rPr>
              <a:t>secondary sex characteristics develop. </a:t>
            </a:r>
            <a:endParaRPr lang="en-US" sz="20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 sexually active girl can become pregnant before her first menstrual period because ovulation occurs before menstruation</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At birth, every female has all the ova that will be available during her reproductive years. </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Testosterone is the principal male hormone</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Estrogen and progesterone are the principal female hormones. </a:t>
            </a:r>
            <a:endParaRPr lang="en-US" sz="2000" b="1"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Testosterone </a:t>
            </a:r>
            <a:r>
              <a:rPr lang="en-US" sz="2000" dirty="0">
                <a:latin typeface="Times New Roman" pitchFamily="18" charset="0"/>
                <a:cs typeface="Times New Roman" pitchFamily="18" charset="0"/>
              </a:rPr>
              <a:t>secretion continues throughout a man’s life, but estrogen and progesterone secretions are very low after a woman reaches the climacteric.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penis and scrotum are the male external genitalia.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b="1"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scrotum keeps the testes cooler than the rest of the body, promoting normal sperm production</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b="1"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two main functions of the testes are to manufacture sperm and to secrete male hormones (androgens), primarily testosterone. </a:t>
            </a:r>
            <a:endParaRPr lang="en-US" sz="2000" b="1" dirty="0" smtClean="0">
              <a:latin typeface="Times New Roman" pitchFamily="18" charset="0"/>
              <a:cs typeface="Times New Roman" pitchFamily="18" charset="0"/>
            </a:endParaRPr>
          </a:p>
          <a:p>
            <a:pPr marL="285750" indent="-285750">
              <a:buFont typeface="Arial" pitchFamily="34" charset="0"/>
              <a:buChar char="•"/>
            </a:pPr>
            <a:r>
              <a:rPr lang="en-US" sz="2000" b="1" dirty="0" smtClean="0">
                <a:solidFill>
                  <a:srgbClr val="FF0000"/>
                </a:solidFill>
                <a:latin typeface="Times New Roman" pitchFamily="18" charset="0"/>
                <a:cs typeface="Times New Roman" pitchFamily="18" charset="0"/>
              </a:rPr>
              <a:t>The </a:t>
            </a:r>
            <a:r>
              <a:rPr lang="en-US" sz="2000" b="1" dirty="0">
                <a:solidFill>
                  <a:srgbClr val="FF0000"/>
                </a:solidFill>
                <a:latin typeface="Times New Roman" pitchFamily="18" charset="0"/>
                <a:cs typeface="Times New Roman" pitchFamily="18" charset="0"/>
              </a:rPr>
              <a:t>myometrium (middle muscular uterine layer) is functional in pregnancy and labor</a:t>
            </a:r>
            <a:r>
              <a:rPr lang="en-US" sz="2000" b="1" dirty="0" smtClean="0">
                <a:solidFill>
                  <a:srgbClr val="FF0000"/>
                </a:solidFill>
                <a:latin typeface="Times New Roman" pitchFamily="18" charset="0"/>
                <a:cs typeface="Times New Roman" pitchFamily="18" charset="0"/>
              </a:rPr>
              <a:t>.</a:t>
            </a:r>
          </a:p>
          <a:p>
            <a:pPr marL="285750" indent="-285750">
              <a:buFont typeface="Arial" pitchFamily="34" charset="0"/>
              <a:buChar char="•"/>
            </a:pPr>
            <a:r>
              <a:rPr lang="en-US" sz="2000" b="1" dirty="0" smtClean="0">
                <a:solidFill>
                  <a:srgbClr val="FF0000"/>
                </a:solidFill>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The endometrium (inner uterine layer) is functional in menstruation and implantation of a fertilized ovum. </a:t>
            </a:r>
          </a:p>
        </p:txBody>
      </p:sp>
    </p:spTree>
    <p:extLst>
      <p:ext uri="{BB962C8B-B14F-4D97-AF65-F5344CB8AC3E}">
        <p14:creationId xmlns:p14="http://schemas.microsoft.com/office/powerpoint/2010/main" val="216339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74345"/>
            <a:ext cx="8534400" cy="5324535"/>
          </a:xfrm>
          <a:prstGeom prst="rect">
            <a:avLst/>
          </a:prstGeom>
        </p:spPr>
        <p:txBody>
          <a:bodyPr wrap="square">
            <a:spAutoFit/>
          </a:bodyPr>
          <a:lstStyle/>
          <a:p>
            <a:pPr lvl="0"/>
            <a:r>
              <a:rPr lang="en-US" sz="2000" dirty="0">
                <a:solidFill>
                  <a:prstClr val="black"/>
                </a:solidFill>
                <a:latin typeface="Times New Roman" pitchFamily="18" charset="0"/>
                <a:cs typeface="Times New Roman" pitchFamily="18" charset="0"/>
              </a:rPr>
              <a:t>• The female breasts are composed of fatty and fibrous tissue and of glands that can secrete milk. </a:t>
            </a:r>
            <a:endParaRPr lang="en-US" sz="2000" dirty="0" smtClean="0">
              <a:solidFill>
                <a:prstClr val="black"/>
              </a:solidFill>
              <a:latin typeface="Times New Roman" pitchFamily="18" charset="0"/>
              <a:cs typeface="Times New Roman" pitchFamily="18" charset="0"/>
            </a:endParaRPr>
          </a:p>
          <a:p>
            <a:pPr lvl="0"/>
            <a:r>
              <a:rPr lang="en-US" sz="2000" b="1" dirty="0" smtClean="0">
                <a:solidFill>
                  <a:srgbClr val="FF0000"/>
                </a:solidFill>
                <a:latin typeface="Times New Roman" pitchFamily="18" charset="0"/>
                <a:cs typeface="Times New Roman" pitchFamily="18" charset="0"/>
              </a:rPr>
              <a:t>The </a:t>
            </a:r>
            <a:r>
              <a:rPr lang="en-US" sz="2000" b="1" dirty="0">
                <a:solidFill>
                  <a:srgbClr val="FF0000"/>
                </a:solidFill>
                <a:latin typeface="Times New Roman" pitchFamily="18" charset="0"/>
                <a:cs typeface="Times New Roman" pitchFamily="18" charset="0"/>
              </a:rPr>
              <a:t>size of a woman’s breasts is determined by the amount of fatty tissue and does not influence her ability to secrete milk. </a:t>
            </a:r>
            <a:endParaRPr lang="en-US" sz="2000" b="1" dirty="0" smtClean="0">
              <a:solidFill>
                <a:srgbClr val="FF0000"/>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The female reproductive cycle consists of regular changes in hormone secretions from the anterior pituitary gland and the ovary, maturation and release of an ovum, and buildup and breakdown of the uterine lining. </a:t>
            </a:r>
            <a:endParaRPr lang="en-US" sz="2000" dirty="0" smtClean="0">
              <a:solidFill>
                <a:prstClr val="black"/>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There are four basic pelvic shapes, but women often have a combination of characteristics. </a:t>
            </a:r>
            <a:endParaRPr lang="en-US" sz="2000" b="1" dirty="0" smtClean="0">
              <a:solidFill>
                <a:srgbClr val="FF0000"/>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The </a:t>
            </a:r>
            <a:r>
              <a:rPr lang="en-US" sz="2000" dirty="0" err="1">
                <a:solidFill>
                  <a:prstClr val="black"/>
                </a:solidFill>
                <a:latin typeface="Times New Roman" pitchFamily="18" charset="0"/>
                <a:cs typeface="Times New Roman" pitchFamily="18" charset="0"/>
              </a:rPr>
              <a:t>gynecoid</a:t>
            </a:r>
            <a:r>
              <a:rPr lang="en-US" sz="2000" dirty="0">
                <a:solidFill>
                  <a:prstClr val="black"/>
                </a:solidFill>
                <a:latin typeface="Times New Roman" pitchFamily="18" charset="0"/>
                <a:cs typeface="Times New Roman" pitchFamily="18" charset="0"/>
              </a:rPr>
              <a:t> pelvis is the most favorable for vaginal birth. </a:t>
            </a:r>
            <a:endParaRPr lang="en-US" sz="2000" dirty="0" smtClean="0">
              <a:solidFill>
                <a:prstClr val="black"/>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The pelvis is divided into a false pelvis above the </a:t>
            </a:r>
            <a:r>
              <a:rPr lang="en-US" sz="2000" dirty="0" err="1">
                <a:solidFill>
                  <a:prstClr val="black"/>
                </a:solidFill>
                <a:latin typeface="Times New Roman" pitchFamily="18" charset="0"/>
                <a:cs typeface="Times New Roman" pitchFamily="18" charset="0"/>
              </a:rPr>
              <a:t>linea</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terminalis</a:t>
            </a:r>
            <a:r>
              <a:rPr lang="en-US" sz="2000" dirty="0">
                <a:solidFill>
                  <a:prstClr val="black"/>
                </a:solidFill>
                <a:latin typeface="Times New Roman" pitchFamily="18" charset="0"/>
                <a:cs typeface="Times New Roman" pitchFamily="18" charset="0"/>
              </a:rPr>
              <a:t> and the true pelvis below this line. </a:t>
            </a:r>
            <a:endParaRPr lang="en-US" sz="2000" dirty="0" smtClean="0">
              <a:solidFill>
                <a:prstClr val="black"/>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The </a:t>
            </a:r>
            <a:r>
              <a:rPr lang="en-US" sz="2000" dirty="0">
                <a:solidFill>
                  <a:prstClr val="black"/>
                </a:solidFill>
                <a:latin typeface="Times New Roman" pitchFamily="18" charset="0"/>
                <a:cs typeface="Times New Roman" pitchFamily="18" charset="0"/>
              </a:rPr>
              <a:t>true pelvis is most important in the childbirth process. </a:t>
            </a:r>
            <a:endParaRPr lang="en-US" sz="2000" dirty="0" smtClean="0">
              <a:solidFill>
                <a:prstClr val="black"/>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The </a:t>
            </a:r>
            <a:r>
              <a:rPr lang="en-US" sz="2000" dirty="0">
                <a:solidFill>
                  <a:prstClr val="black"/>
                </a:solidFill>
                <a:latin typeface="Times New Roman" pitchFamily="18" charset="0"/>
                <a:cs typeface="Times New Roman" pitchFamily="18" charset="0"/>
              </a:rPr>
              <a:t>true pelvis is further divided into the pelvic inlet, the pelvic cavity, and the pelvic outlet. </a:t>
            </a:r>
            <a:endParaRPr lang="en-US" sz="2000" dirty="0" smtClean="0">
              <a:solidFill>
                <a:prstClr val="black"/>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 </a:t>
            </a:r>
            <a:r>
              <a:rPr lang="en-US" sz="2000" b="1" dirty="0">
                <a:solidFill>
                  <a:prstClr val="black"/>
                </a:solidFill>
                <a:latin typeface="Times New Roman" pitchFamily="18" charset="0"/>
                <a:cs typeface="Times New Roman" pitchFamily="18" charset="0"/>
              </a:rPr>
              <a:t>The egg lives for only 24 hours after ovulation, and fertilization must occur during that time.</a:t>
            </a:r>
          </a:p>
        </p:txBody>
      </p:sp>
    </p:spTree>
    <p:extLst>
      <p:ext uri="{BB962C8B-B14F-4D97-AF65-F5344CB8AC3E}">
        <p14:creationId xmlns:p14="http://schemas.microsoft.com/office/powerpoint/2010/main" val="316677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763000" cy="6555641"/>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Review Questions for the NCLEX® Examination</a:t>
            </a:r>
            <a:endParaRPr lang="en-US" sz="2000" b="1" dirty="0" smtClean="0">
              <a:solidFill>
                <a:srgbClr val="FF0000"/>
              </a:solidFill>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1- Spermatozoa </a:t>
            </a:r>
            <a:r>
              <a:rPr lang="en-US" sz="2000" dirty="0">
                <a:latin typeface="Times New Roman" pitchFamily="18" charset="0"/>
                <a:cs typeface="Times New Roman" pitchFamily="18" charset="0"/>
              </a:rPr>
              <a:t>are produced in the: </a:t>
            </a:r>
            <a:endParaRPr lang="en-US" sz="2000" dirty="0" smtClean="0">
              <a:latin typeface="Times New Roman" pitchFamily="18" charset="0"/>
              <a:cs typeface="Times New Roman" pitchFamily="18" charset="0"/>
            </a:endParaRPr>
          </a:p>
          <a:p>
            <a:pPr marL="342900" indent="-342900">
              <a:buAutoNum type="arabicPeriod"/>
            </a:pPr>
            <a:r>
              <a:rPr lang="en-US" sz="2000" dirty="0" smtClean="0">
                <a:latin typeface="Times New Roman" pitchFamily="18" charset="0"/>
                <a:cs typeface="Times New Roman" pitchFamily="18" charset="0"/>
              </a:rPr>
              <a:t>vas </a:t>
            </a:r>
            <a:r>
              <a:rPr lang="en-US" sz="2000" dirty="0">
                <a:latin typeface="Times New Roman" pitchFamily="18" charset="0"/>
                <a:cs typeface="Times New Roman" pitchFamily="18" charset="0"/>
              </a:rPr>
              <a:t>deferens</a:t>
            </a:r>
            <a:r>
              <a:rPr lang="en-US" sz="2000" dirty="0" smtClean="0">
                <a:latin typeface="Times New Roman" pitchFamily="18" charset="0"/>
                <a:cs typeface="Times New Roman" pitchFamily="18" charset="0"/>
              </a:rPr>
              <a:t>.</a:t>
            </a:r>
          </a:p>
          <a:p>
            <a:pPr marL="342900" indent="-342900">
              <a:buAutoNum type="arabicPeriod"/>
            </a:pPr>
            <a:r>
              <a:rPr lang="en-US" sz="2000" dirty="0" smtClean="0">
                <a:solidFill>
                  <a:srgbClr val="FF0000"/>
                </a:solidFill>
                <a:latin typeface="Times New Roman" pitchFamily="18" charset="0"/>
                <a:cs typeface="Times New Roman" pitchFamily="18" charset="0"/>
              </a:rPr>
              <a:t>seminiferous </a:t>
            </a:r>
            <a:r>
              <a:rPr lang="en-US" sz="2000" dirty="0">
                <a:solidFill>
                  <a:srgbClr val="FF0000"/>
                </a:solidFill>
                <a:latin typeface="Times New Roman" pitchFamily="18" charset="0"/>
                <a:cs typeface="Times New Roman" pitchFamily="18" charset="0"/>
              </a:rPr>
              <a:t>tubules. </a:t>
            </a:r>
            <a:endParaRPr lang="en-US" sz="2000" dirty="0" smtClean="0">
              <a:solidFill>
                <a:srgbClr val="FF0000"/>
              </a:solidFill>
              <a:latin typeface="Times New Roman" pitchFamily="18" charset="0"/>
              <a:cs typeface="Times New Roman" pitchFamily="18" charset="0"/>
            </a:endParaRPr>
          </a:p>
          <a:p>
            <a:pPr marL="342900" indent="-342900">
              <a:buAutoNum type="arabicPeriod"/>
            </a:pPr>
            <a:r>
              <a:rPr lang="en-US" sz="2000" dirty="0" smtClean="0">
                <a:latin typeface="Times New Roman" pitchFamily="18" charset="0"/>
                <a:cs typeface="Times New Roman" pitchFamily="18" charset="0"/>
              </a:rPr>
              <a:t>prostate </a:t>
            </a:r>
            <a:r>
              <a:rPr lang="en-US" sz="2000" dirty="0">
                <a:latin typeface="Times New Roman" pitchFamily="18" charset="0"/>
                <a:cs typeface="Times New Roman" pitchFamily="18" charset="0"/>
              </a:rPr>
              <a:t>gland. </a:t>
            </a:r>
            <a:endParaRPr lang="en-US" sz="2000" dirty="0" smtClean="0">
              <a:latin typeface="Times New Roman" pitchFamily="18" charset="0"/>
              <a:cs typeface="Times New Roman" pitchFamily="18" charset="0"/>
            </a:endParaRPr>
          </a:p>
          <a:p>
            <a:pPr marL="342900" indent="-342900">
              <a:buAutoNum type="arabicPeriod"/>
            </a:pPr>
            <a:r>
              <a:rPr lang="en-US" sz="2000" dirty="0" err="1" smtClean="0">
                <a:latin typeface="Times New Roman" pitchFamily="18" charset="0"/>
                <a:cs typeface="Times New Roman" pitchFamily="18" charset="0"/>
              </a:rPr>
              <a:t>Leydig</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cells. </a:t>
            </a:r>
            <a:endParaRPr lang="en-US" sz="2000" dirty="0" smtClean="0">
              <a:latin typeface="Times New Roman" pitchFamily="18" charset="0"/>
              <a:cs typeface="Times New Roman" pitchFamily="18" charset="0"/>
            </a:endParaRPr>
          </a:p>
          <a:p>
            <a:pPr marL="342900" indent="-342900">
              <a:buAutoNum type="arabicPeriod"/>
            </a:pP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2. </a:t>
            </a:r>
            <a:r>
              <a:rPr lang="en-US" sz="2000" dirty="0">
                <a:latin typeface="Times New Roman" pitchFamily="18" charset="0"/>
                <a:cs typeface="Times New Roman" pitchFamily="18" charset="0"/>
              </a:rPr>
              <a:t>A woman can keep a diary of her menstrual cycles to help determine her fertile period. She understands that after ovulation she will remain fertile for</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1. 2 hours.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2</a:t>
            </a:r>
            <a:r>
              <a:rPr lang="en-US" sz="2000" dirty="0">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24 hours. </a:t>
            </a:r>
            <a:endParaRPr lang="en-US" sz="2000" dirty="0" smtClean="0">
              <a:solidFill>
                <a:srgbClr val="FF0000"/>
              </a:solidFill>
              <a:latin typeface="Times New Roman" pitchFamily="18" charset="0"/>
              <a:cs typeface="Times New Roman" pitchFamily="18" charset="0"/>
            </a:endParaRPr>
          </a:p>
          <a:p>
            <a:r>
              <a:rPr lang="en-US" sz="2000" dirty="0" smtClean="0">
                <a:latin typeface="Times New Roman" pitchFamily="18" charset="0"/>
                <a:cs typeface="Times New Roman" pitchFamily="18" charset="0"/>
              </a:rPr>
              <a:t>3</a:t>
            </a:r>
            <a:r>
              <a:rPr lang="en-US" sz="2000" dirty="0">
                <a:latin typeface="Times New Roman" pitchFamily="18" charset="0"/>
                <a:cs typeface="Times New Roman" pitchFamily="18" charset="0"/>
              </a:rPr>
              <a:t>. 3 to 5 days.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4</a:t>
            </a:r>
            <a:r>
              <a:rPr lang="en-US" sz="2000" dirty="0">
                <a:latin typeface="Times New Roman" pitchFamily="18" charset="0"/>
                <a:cs typeface="Times New Roman" pitchFamily="18" charset="0"/>
              </a:rPr>
              <a:t>. 7 to 14 days. </a:t>
            </a:r>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3</a:t>
            </a:r>
            <a:r>
              <a:rPr lang="en-US" sz="2000" dirty="0">
                <a:latin typeface="Times New Roman" pitchFamily="18" charset="0"/>
                <a:cs typeface="Times New Roman" pitchFamily="18" charset="0"/>
              </a:rPr>
              <a:t>. Which data indicate that a woman may have pelvic dimensions that would be inadequate for a normal vaginal delivery? A woman with a(n): </a:t>
            </a:r>
            <a:endParaRPr lang="en-US" sz="2000" dirty="0" smtClean="0">
              <a:latin typeface="Times New Roman" pitchFamily="18" charset="0"/>
              <a:cs typeface="Times New Roman" pitchFamily="18" charset="0"/>
            </a:endParaRPr>
          </a:p>
          <a:p>
            <a:pPr marL="342900" indent="-342900">
              <a:buAutoNum type="arabicPeriod"/>
            </a:pPr>
            <a:r>
              <a:rPr lang="en-US" sz="2000" dirty="0" smtClean="0">
                <a:latin typeface="Times New Roman" pitchFamily="18" charset="0"/>
                <a:cs typeface="Times New Roman" pitchFamily="18" charset="0"/>
              </a:rPr>
              <a:t>anthropoid-shaped </a:t>
            </a:r>
            <a:r>
              <a:rPr lang="en-US" sz="2000" dirty="0">
                <a:latin typeface="Times New Roman" pitchFamily="18" charset="0"/>
                <a:cs typeface="Times New Roman" pitchFamily="18" charset="0"/>
              </a:rPr>
              <a:t>pelvis with a history of </a:t>
            </a:r>
            <a:r>
              <a:rPr lang="en-US" sz="2000" dirty="0">
                <a:solidFill>
                  <a:srgbClr val="FF0000"/>
                </a:solidFill>
                <a:latin typeface="Times New Roman" pitchFamily="18" charset="0"/>
                <a:cs typeface="Times New Roman" pitchFamily="18" charset="0"/>
              </a:rPr>
              <a:t>pelvic inflammatory disease </a:t>
            </a:r>
            <a:endParaRPr lang="en-US" sz="2000" dirty="0" smtClean="0">
              <a:solidFill>
                <a:srgbClr val="FF0000"/>
              </a:solidFill>
              <a:latin typeface="Times New Roman" pitchFamily="18" charset="0"/>
              <a:cs typeface="Times New Roman" pitchFamily="18" charset="0"/>
            </a:endParaRPr>
          </a:p>
          <a:p>
            <a:pPr marL="342900" indent="-342900">
              <a:buAutoNum type="arabicPeriod"/>
            </a:pPr>
            <a:r>
              <a:rPr lang="en-US" sz="2000" dirty="0" err="1" smtClean="0">
                <a:latin typeface="Times New Roman" pitchFamily="18" charset="0"/>
                <a:cs typeface="Times New Roman" pitchFamily="18" charset="0"/>
              </a:rPr>
              <a:t>gynecoid</a:t>
            </a:r>
            <a:r>
              <a:rPr lang="en-US" sz="2000" dirty="0" smtClean="0">
                <a:latin typeface="Times New Roman" pitchFamily="18" charset="0"/>
                <a:cs typeface="Times New Roman" pitchFamily="18" charset="0"/>
              </a:rPr>
              <a:t>-shaped </a:t>
            </a:r>
            <a:r>
              <a:rPr lang="en-US" sz="2000" dirty="0">
                <a:latin typeface="Times New Roman" pitchFamily="18" charset="0"/>
                <a:cs typeface="Times New Roman" pitchFamily="18" charset="0"/>
              </a:rPr>
              <a:t>pelvis </a:t>
            </a:r>
            <a:r>
              <a:rPr lang="en-US" sz="2000" dirty="0">
                <a:solidFill>
                  <a:srgbClr val="FF0000"/>
                </a:solidFill>
                <a:latin typeface="Times New Roman" pitchFamily="18" charset="0"/>
                <a:cs typeface="Times New Roman" pitchFamily="18" charset="0"/>
              </a:rPr>
              <a:t>with a history of rickets </a:t>
            </a:r>
            <a:endParaRPr lang="en-US" sz="2000" dirty="0" smtClean="0">
              <a:solidFill>
                <a:srgbClr val="FF0000"/>
              </a:solidFill>
              <a:latin typeface="Times New Roman" pitchFamily="18" charset="0"/>
              <a:cs typeface="Times New Roman" pitchFamily="18" charset="0"/>
            </a:endParaRPr>
          </a:p>
          <a:p>
            <a:pPr marL="342900" indent="-342900">
              <a:buAutoNum type="arabicPeriod"/>
            </a:pPr>
            <a:r>
              <a:rPr lang="en-US" sz="2000" dirty="0" smtClean="0">
                <a:latin typeface="Times New Roman" pitchFamily="18" charset="0"/>
                <a:cs typeface="Times New Roman" pitchFamily="18" charset="0"/>
              </a:rPr>
              <a:t>anthropoid-shaped </a:t>
            </a:r>
            <a:r>
              <a:rPr lang="en-US" sz="2000" dirty="0">
                <a:latin typeface="Times New Roman" pitchFamily="18" charset="0"/>
                <a:cs typeface="Times New Roman" pitchFamily="18" charset="0"/>
              </a:rPr>
              <a:t>pelvis that </a:t>
            </a:r>
            <a:r>
              <a:rPr lang="en-US" sz="2000" dirty="0">
                <a:solidFill>
                  <a:srgbClr val="FF0000"/>
                </a:solidFill>
                <a:latin typeface="Times New Roman" pitchFamily="18" charset="0"/>
                <a:cs typeface="Times New Roman" pitchFamily="18" charset="0"/>
              </a:rPr>
              <a:t>previously delivered a 9-lb infant </a:t>
            </a:r>
            <a:endParaRPr lang="en-US" sz="2000" dirty="0" smtClean="0">
              <a:solidFill>
                <a:srgbClr val="FF0000"/>
              </a:solidFill>
              <a:latin typeface="Times New Roman" pitchFamily="18" charset="0"/>
              <a:cs typeface="Times New Roman" pitchFamily="18" charset="0"/>
            </a:endParaRPr>
          </a:p>
          <a:p>
            <a:pPr marL="342900" indent="-342900">
              <a:buAutoNum type="arabicPeriod"/>
            </a:pPr>
            <a:r>
              <a:rPr lang="en-US" sz="2000" dirty="0" err="1" smtClean="0">
                <a:latin typeface="Times New Roman" pitchFamily="18" charset="0"/>
                <a:cs typeface="Times New Roman" pitchFamily="18" charset="0"/>
              </a:rPr>
              <a:t>gynecoid</a:t>
            </a:r>
            <a:r>
              <a:rPr lang="en-US" sz="2000" dirty="0" smtClean="0">
                <a:latin typeface="Times New Roman" pitchFamily="18" charset="0"/>
                <a:cs typeface="Times New Roman" pitchFamily="18" charset="0"/>
              </a:rPr>
              <a:t>-shaped </a:t>
            </a:r>
            <a:r>
              <a:rPr lang="en-US" sz="2000" dirty="0">
                <a:latin typeface="Times New Roman" pitchFamily="18" charset="0"/>
                <a:cs typeface="Times New Roman" pitchFamily="18" charset="0"/>
              </a:rPr>
              <a:t>pelvis with a </a:t>
            </a:r>
            <a:r>
              <a:rPr lang="en-US" sz="2000" dirty="0">
                <a:solidFill>
                  <a:srgbClr val="FF0000"/>
                </a:solidFill>
                <a:latin typeface="Times New Roman" pitchFamily="18" charset="0"/>
                <a:cs typeface="Times New Roman" pitchFamily="18" charset="0"/>
              </a:rPr>
              <a:t>history of poor </a:t>
            </a:r>
            <a:r>
              <a:rPr lang="en-US" sz="2000" dirty="0" smtClean="0">
                <a:solidFill>
                  <a:srgbClr val="FF0000"/>
                </a:solidFill>
                <a:latin typeface="Times New Roman" pitchFamily="18" charset="0"/>
                <a:cs typeface="Times New Roman" pitchFamily="18" charset="0"/>
              </a:rPr>
              <a:t>nutrition</a:t>
            </a:r>
            <a:r>
              <a:rPr lang="en-US" sz="20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34155517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81000"/>
            <a:ext cx="8915400" cy="5324535"/>
          </a:xfrm>
          <a:prstGeom prst="rect">
            <a:avLst/>
          </a:prstGeom>
        </p:spPr>
        <p:txBody>
          <a:bodyPr wrap="square">
            <a:spAutoFit/>
          </a:bodyPr>
          <a:lstStyle/>
          <a:p>
            <a:r>
              <a:rPr lang="en-US" sz="2000" b="1" dirty="0" smtClean="0">
                <a:latin typeface="Times New Roman" pitchFamily="18" charset="0"/>
                <a:cs typeface="Times New Roman" pitchFamily="18" charset="0"/>
              </a:rPr>
              <a:t>Q1-B</a:t>
            </a:r>
            <a:r>
              <a:rPr lang="en-US" sz="2000" b="1" dirty="0">
                <a:latin typeface="Times New Roman" pitchFamily="18" charset="0"/>
                <a:cs typeface="Times New Roman" pitchFamily="18" charset="0"/>
              </a:rPr>
              <a:t>. Seminiferous Tubules</a:t>
            </a: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smtClean="0">
                <a:latin typeface="Times New Roman" pitchFamily="18" charset="0"/>
                <a:cs typeface="Times New Roman" pitchFamily="18" charset="0"/>
              </a:rPr>
              <a:t>Rationale</a:t>
            </a:r>
            <a:r>
              <a:rPr lang="en-US" sz="2000" dirty="0">
                <a:latin typeface="Times New Roman" pitchFamily="18" charset="0"/>
                <a:cs typeface="Times New Roman" pitchFamily="18" charset="0"/>
              </a:rPr>
              <a:t>: Sperm are made in the convoluted seminiferous tubules of the testes</a:t>
            </a: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Q2--B</a:t>
            </a:r>
            <a:r>
              <a:rPr lang="en-US" sz="2000" b="1" dirty="0">
                <a:latin typeface="Times New Roman" pitchFamily="18" charset="0"/>
                <a:cs typeface="Times New Roman" pitchFamily="18" charset="0"/>
              </a:rPr>
              <a:t>. 24 hours</a:t>
            </a: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smtClean="0">
                <a:latin typeface="Times New Roman" pitchFamily="18" charset="0"/>
                <a:cs typeface="Times New Roman" pitchFamily="18" charset="0"/>
              </a:rPr>
              <a:t>Rationale</a:t>
            </a:r>
            <a:r>
              <a:rPr lang="en-US" sz="2000" dirty="0">
                <a:latin typeface="Times New Roman" pitchFamily="18" charset="0"/>
                <a:cs typeface="Times New Roman" pitchFamily="18" charset="0"/>
              </a:rPr>
              <a:t>: The egg lives for only 24 hours after ovulation; therefore it is viable for fertilization only for 24 hours</a:t>
            </a:r>
            <a:r>
              <a:rPr lang="en-US" sz="2000" dirty="0" smtClean="0">
                <a:latin typeface="Times New Roman" pitchFamily="18" charset="0"/>
                <a:cs typeface="Times New Roman" pitchFamily="18" charset="0"/>
              </a:rPr>
              <a:t>.</a:t>
            </a:r>
          </a:p>
          <a:p>
            <a:r>
              <a:rPr lang="en-US" sz="2000" b="1" dirty="0" smtClean="0">
                <a:latin typeface="Times New Roman" pitchFamily="18" charset="0"/>
                <a:cs typeface="Times New Roman" pitchFamily="18" charset="0"/>
              </a:rPr>
              <a:t>Q3-</a:t>
            </a:r>
            <a:r>
              <a:rPr lang="en-US" sz="2000" b="1" dirty="0" smtClean="0">
                <a:solidFill>
                  <a:srgbClr val="1A1D28"/>
                </a:solidFill>
                <a:latin typeface="Times New Roman" pitchFamily="18" charset="0"/>
                <a:cs typeface="Times New Roman" pitchFamily="18" charset="0"/>
              </a:rPr>
              <a:t>B</a:t>
            </a:r>
            <a:r>
              <a:rPr lang="en-US" sz="2000" b="1" dirty="0">
                <a:solidFill>
                  <a:srgbClr val="1A1D28"/>
                </a:solidFill>
                <a:latin typeface="Times New Roman" pitchFamily="18" charset="0"/>
                <a:cs typeface="Times New Roman" pitchFamily="18" charset="0"/>
              </a:rPr>
              <a:t>. </a:t>
            </a:r>
            <a:r>
              <a:rPr lang="en-US" sz="2000" b="1" dirty="0" err="1">
                <a:solidFill>
                  <a:srgbClr val="1A1D28"/>
                </a:solidFill>
                <a:latin typeface="Times New Roman" pitchFamily="18" charset="0"/>
                <a:cs typeface="Times New Roman" pitchFamily="18" charset="0"/>
              </a:rPr>
              <a:t>gynecoid</a:t>
            </a:r>
            <a:r>
              <a:rPr lang="en-US" sz="2000" b="1" dirty="0">
                <a:solidFill>
                  <a:srgbClr val="1A1D28"/>
                </a:solidFill>
                <a:latin typeface="Times New Roman" pitchFamily="18" charset="0"/>
                <a:cs typeface="Times New Roman" pitchFamily="18" charset="0"/>
              </a:rPr>
              <a:t>-shaped pelvis with a history of rickets</a:t>
            </a: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smtClean="0">
                <a:solidFill>
                  <a:srgbClr val="1A1D28"/>
                </a:solidFill>
                <a:latin typeface="Times New Roman" pitchFamily="18" charset="0"/>
                <a:cs typeface="Times New Roman" pitchFamily="18" charset="0"/>
              </a:rPr>
              <a:t>Rationale</a:t>
            </a:r>
            <a:r>
              <a:rPr lang="en-US" sz="2000" dirty="0">
                <a:solidFill>
                  <a:srgbClr val="1A1D28"/>
                </a:solidFill>
                <a:latin typeface="Times New Roman" pitchFamily="18" charset="0"/>
                <a:cs typeface="Times New Roman" pitchFamily="18" charset="0"/>
              </a:rPr>
              <a:t>: Although the </a:t>
            </a:r>
            <a:r>
              <a:rPr lang="en-US" sz="2000" dirty="0" err="1">
                <a:solidFill>
                  <a:srgbClr val="1A1D28"/>
                </a:solidFill>
                <a:latin typeface="Times New Roman" pitchFamily="18" charset="0"/>
                <a:cs typeface="Times New Roman" pitchFamily="18" charset="0"/>
              </a:rPr>
              <a:t>gynecoid</a:t>
            </a:r>
            <a:r>
              <a:rPr lang="en-US" sz="2000" dirty="0">
                <a:solidFill>
                  <a:srgbClr val="1A1D28"/>
                </a:solidFill>
                <a:latin typeface="Times New Roman" pitchFamily="18" charset="0"/>
                <a:cs typeface="Times New Roman" pitchFamily="18" charset="0"/>
              </a:rPr>
              <a:t>-shaped pelvis is considered most favorable for a vaginal delivery, a woman with a history of rickets (a disease in which normal bone formation is disturbed when bone fails to mineralize and becomes soft and distorted) would be the most likely of the choices for inadequate normal vaginal delivery. </a:t>
            </a:r>
            <a:endParaRPr lang="en-US" sz="2000" dirty="0" smtClean="0">
              <a:solidFill>
                <a:srgbClr val="1A1D28"/>
              </a:solidFill>
              <a:latin typeface="Times New Roman" pitchFamily="18" charset="0"/>
              <a:cs typeface="Times New Roman" pitchFamily="18" charset="0"/>
            </a:endParaRPr>
          </a:p>
          <a:p>
            <a:r>
              <a:rPr lang="en-US" sz="2000" dirty="0" smtClean="0">
                <a:solidFill>
                  <a:srgbClr val="1A1D28"/>
                </a:solidFill>
                <a:latin typeface="Times New Roman" pitchFamily="18" charset="0"/>
                <a:cs typeface="Times New Roman" pitchFamily="18" charset="0"/>
              </a:rPr>
              <a:t>An </a:t>
            </a:r>
            <a:r>
              <a:rPr lang="en-US" sz="2000" dirty="0">
                <a:solidFill>
                  <a:srgbClr val="1A1D28"/>
                </a:solidFill>
                <a:latin typeface="Times New Roman" pitchFamily="18" charset="0"/>
                <a:cs typeface="Times New Roman" pitchFamily="18" charset="0"/>
              </a:rPr>
              <a:t>anthropoid-shaped pelvis with a history of PID, although not most favorable, allows for possible vaginal delivery, and history of PID might interfere with conception but not delivery</a:t>
            </a:r>
            <a:r>
              <a:rPr lang="en-US" sz="2000" dirty="0" smtClean="0">
                <a:solidFill>
                  <a:srgbClr val="1A1D28"/>
                </a:solidFill>
                <a:latin typeface="Times New Roman" pitchFamily="18" charset="0"/>
                <a:cs typeface="Times New Roman" pitchFamily="18" charset="0"/>
              </a:rPr>
              <a:t>.</a:t>
            </a:r>
          </a:p>
          <a:p>
            <a:r>
              <a:rPr lang="en-US" sz="2000" dirty="0" smtClean="0">
                <a:solidFill>
                  <a:srgbClr val="1A1D28"/>
                </a:solidFill>
                <a:latin typeface="Times New Roman" pitchFamily="18" charset="0"/>
                <a:cs typeface="Times New Roman" pitchFamily="18" charset="0"/>
              </a:rPr>
              <a:t> </a:t>
            </a:r>
            <a:r>
              <a:rPr lang="en-US" sz="2000" dirty="0">
                <a:solidFill>
                  <a:srgbClr val="1A1D28"/>
                </a:solidFill>
                <a:latin typeface="Times New Roman" pitchFamily="18" charset="0"/>
                <a:cs typeface="Times New Roman" pitchFamily="18" charset="0"/>
              </a:rPr>
              <a:t>Previous delivery of a large infant is evidence of adequate pelvic dimensions for a normal vaginal delivery</a:t>
            </a:r>
            <a:r>
              <a:rPr lang="en-US" sz="2000" dirty="0" smtClean="0">
                <a:solidFill>
                  <a:srgbClr val="1A1D28"/>
                </a:solidFill>
                <a:latin typeface="Times New Roman" pitchFamily="18" charset="0"/>
                <a:cs typeface="Times New Roman" pitchFamily="18" charset="0"/>
              </a:rPr>
              <a:t>.</a:t>
            </a:r>
          </a:p>
          <a:p>
            <a:r>
              <a:rPr lang="en-US" sz="2000" dirty="0" smtClean="0">
                <a:solidFill>
                  <a:srgbClr val="1A1D28"/>
                </a:solidFill>
                <a:latin typeface="Times New Roman" pitchFamily="18" charset="0"/>
                <a:cs typeface="Times New Roman" pitchFamily="18" charset="0"/>
              </a:rPr>
              <a:t> </a:t>
            </a:r>
            <a:r>
              <a:rPr lang="en-US" sz="2000" dirty="0">
                <a:solidFill>
                  <a:srgbClr val="1A1D28"/>
                </a:solidFill>
                <a:latin typeface="Times New Roman" pitchFamily="18" charset="0"/>
                <a:cs typeface="Times New Roman" pitchFamily="18" charset="0"/>
              </a:rPr>
              <a:t>Although poor maternal nutrition can affect the health of the newborn, delivery is not necessarily affected.</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475437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33400"/>
            <a:ext cx="8686800" cy="5293757"/>
          </a:xfrm>
          <a:prstGeom prst="rect">
            <a:avLst/>
          </a:prstGeom>
        </p:spPr>
        <p:txBody>
          <a:bodyPr wrap="square">
            <a:spAutoFit/>
          </a:bodyPr>
          <a:lstStyle/>
          <a:p>
            <a:pPr marL="342900" lvl="0" indent="-342900">
              <a:buFontTx/>
              <a:buAutoNum type="arabicPeriod"/>
            </a:pPr>
            <a:endParaRPr lang="en-US" dirty="0">
              <a:solidFill>
                <a:prstClr val="black"/>
              </a:solidFill>
            </a:endParaRPr>
          </a:p>
          <a:p>
            <a:pPr lvl="0"/>
            <a:r>
              <a:rPr lang="en-US" dirty="0">
                <a:solidFill>
                  <a:prstClr val="black"/>
                </a:solidFill>
              </a:rPr>
              <a:t> </a:t>
            </a:r>
            <a:r>
              <a:rPr lang="en-US" sz="2000" dirty="0">
                <a:solidFill>
                  <a:prstClr val="black"/>
                </a:solidFill>
                <a:latin typeface="Times New Roman" pitchFamily="18" charset="0"/>
                <a:cs typeface="Times New Roman" pitchFamily="18" charset="0"/>
              </a:rPr>
              <a:t>4. The muscular layer of the uterus that is the functional unit in pregnancy and labor is the</a:t>
            </a:r>
            <a:r>
              <a:rPr lang="en-US" sz="2000" dirty="0" smtClean="0">
                <a:solidFill>
                  <a:prstClr val="black"/>
                </a:solidFill>
                <a:latin typeface="Times New Roman" pitchFamily="18" charset="0"/>
                <a:cs typeface="Times New Roman" pitchFamily="18" charset="0"/>
              </a:rPr>
              <a:t>:</a:t>
            </a:r>
          </a:p>
          <a:p>
            <a:pPr lvl="0"/>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1. </a:t>
            </a:r>
            <a:r>
              <a:rPr lang="en-US" sz="2000" dirty="0" err="1">
                <a:solidFill>
                  <a:prstClr val="black"/>
                </a:solidFill>
                <a:latin typeface="Times New Roman" pitchFamily="18" charset="0"/>
                <a:cs typeface="Times New Roman" pitchFamily="18" charset="0"/>
              </a:rPr>
              <a:t>perimetrium</a:t>
            </a:r>
            <a:r>
              <a:rPr lang="en-US" sz="2000" dirty="0" smtClean="0">
                <a:solidFill>
                  <a:prstClr val="black"/>
                </a:solidFill>
                <a:latin typeface="Times New Roman" pitchFamily="18" charset="0"/>
                <a:cs typeface="Times New Roman" pitchFamily="18" charset="0"/>
              </a:rPr>
              <a:t>.</a:t>
            </a:r>
          </a:p>
          <a:p>
            <a:pPr lvl="0"/>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2</a:t>
            </a:r>
            <a:r>
              <a:rPr lang="en-US" sz="2000" dirty="0">
                <a:solidFill>
                  <a:srgbClr val="FF0000"/>
                </a:solidFill>
                <a:latin typeface="Times New Roman" pitchFamily="18" charset="0"/>
                <a:cs typeface="Times New Roman" pitchFamily="18" charset="0"/>
              </a:rPr>
              <a:t>. myometrium. </a:t>
            </a:r>
            <a:endParaRPr lang="en-US" sz="2000" dirty="0" smtClean="0">
              <a:solidFill>
                <a:srgbClr val="FF0000"/>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3</a:t>
            </a:r>
            <a:r>
              <a:rPr lang="en-US" sz="2000" dirty="0">
                <a:solidFill>
                  <a:prstClr val="black"/>
                </a:solidFill>
                <a:latin typeface="Times New Roman" pitchFamily="18" charset="0"/>
                <a:cs typeface="Times New Roman" pitchFamily="18" charset="0"/>
              </a:rPr>
              <a:t>. endometrium. </a:t>
            </a:r>
            <a:endParaRPr lang="en-US" sz="2000" dirty="0" smtClean="0">
              <a:solidFill>
                <a:prstClr val="black"/>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4</a:t>
            </a:r>
            <a:r>
              <a:rPr lang="en-US" sz="2000" dirty="0">
                <a:solidFill>
                  <a:prstClr val="black"/>
                </a:solidFill>
                <a:latin typeface="Times New Roman" pitchFamily="18" charset="0"/>
                <a:cs typeface="Times New Roman" pitchFamily="18" charset="0"/>
              </a:rPr>
              <a:t>. cervix</a:t>
            </a:r>
            <a:r>
              <a:rPr lang="en-US" sz="2000" dirty="0" smtClean="0">
                <a:solidFill>
                  <a:prstClr val="black"/>
                </a:solidFill>
                <a:latin typeface="Times New Roman" pitchFamily="18" charset="0"/>
                <a:cs typeface="Times New Roman" pitchFamily="18" charset="0"/>
              </a:rPr>
              <a:t>.</a:t>
            </a:r>
          </a:p>
          <a:p>
            <a:pPr lvl="0"/>
            <a:endParaRPr lang="en-US" sz="2000" dirty="0" smtClean="0">
              <a:solidFill>
                <a:prstClr val="black"/>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5. During a prenatal clinic visit, a woman states that she probably will not plan to breastfeed her infant because she has very small breasts and believes she cannot provide adequate milk for a full-term infant. The best response of the nurse would be: </a:t>
            </a:r>
            <a:endParaRPr lang="en-US" sz="2000" dirty="0" smtClean="0">
              <a:solidFill>
                <a:prstClr val="black"/>
              </a:solidFill>
              <a:latin typeface="Times New Roman" pitchFamily="18" charset="0"/>
              <a:cs typeface="Times New Roman" pitchFamily="18" charset="0"/>
            </a:endParaRPr>
          </a:p>
          <a:p>
            <a:pPr marL="342900" lvl="0" indent="-342900">
              <a:buAutoNum type="arabicPeriod"/>
            </a:pPr>
            <a:r>
              <a:rPr lang="en-US" sz="2000" dirty="0" smtClean="0">
                <a:solidFill>
                  <a:prstClr val="black"/>
                </a:solidFill>
                <a:latin typeface="Times New Roman" pitchFamily="18" charset="0"/>
                <a:cs typeface="Times New Roman" pitchFamily="18" charset="0"/>
              </a:rPr>
              <a:t>“</a:t>
            </a:r>
            <a:r>
              <a:rPr lang="en-US" sz="2000" dirty="0">
                <a:solidFill>
                  <a:prstClr val="black"/>
                </a:solidFill>
                <a:latin typeface="Times New Roman" pitchFamily="18" charset="0"/>
                <a:cs typeface="Times New Roman" pitchFamily="18" charset="0"/>
              </a:rPr>
              <a:t>Ask the physician if he or she will prescribe hormones to build up the breasts</a:t>
            </a:r>
            <a:r>
              <a:rPr lang="en-US" sz="2000" dirty="0" smtClean="0">
                <a:solidFill>
                  <a:prstClr val="black"/>
                </a:solidFill>
                <a:latin typeface="Times New Roman" pitchFamily="18" charset="0"/>
                <a:cs typeface="Times New Roman" pitchFamily="18" charset="0"/>
              </a:rPr>
              <a:t>.”</a:t>
            </a:r>
          </a:p>
          <a:p>
            <a:pPr marL="342900" lvl="0" indent="-342900">
              <a:buAutoNum type="arabicPeriod"/>
            </a:pPr>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“I can provide you with exercises that will build up your breast tissue</a:t>
            </a:r>
            <a:r>
              <a:rPr lang="en-US" sz="2000" dirty="0" smtClean="0">
                <a:solidFill>
                  <a:prstClr val="black"/>
                </a:solidFill>
                <a:latin typeface="Times New Roman" pitchFamily="18" charset="0"/>
                <a:cs typeface="Times New Roman" pitchFamily="18" charset="0"/>
              </a:rPr>
              <a:t>.</a:t>
            </a:r>
          </a:p>
          <a:p>
            <a:pPr marL="342900" lvl="0" indent="-342900">
              <a:buAutoNum type="arabicPeriod"/>
            </a:pPr>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“The fluid intake of the mother will determine the milk output</a:t>
            </a:r>
            <a:r>
              <a:rPr lang="en-US" sz="2000" dirty="0" smtClean="0">
                <a:solidFill>
                  <a:prstClr val="black"/>
                </a:solidFill>
                <a:latin typeface="Times New Roman" pitchFamily="18" charset="0"/>
                <a:cs typeface="Times New Roman" pitchFamily="18" charset="0"/>
              </a:rPr>
              <a:t>.”</a:t>
            </a:r>
          </a:p>
          <a:p>
            <a:pPr marL="342900" lvl="0" indent="-342900">
              <a:buAutoNum type="arabicPeriod"/>
            </a:pPr>
            <a:r>
              <a:rPr lang="en-US" sz="2000" dirty="0" smtClean="0">
                <a:solidFill>
                  <a:srgbClr val="FF0000"/>
                </a:solidFill>
                <a:latin typeface="Times New Roman" pitchFamily="18" charset="0"/>
                <a:cs typeface="Times New Roman" pitchFamily="18" charset="0"/>
              </a:rPr>
              <a:t>The </a:t>
            </a:r>
            <a:r>
              <a:rPr lang="en-US" sz="2000" dirty="0">
                <a:solidFill>
                  <a:srgbClr val="FF0000"/>
                </a:solidFill>
                <a:latin typeface="Times New Roman" pitchFamily="18" charset="0"/>
                <a:cs typeface="Times New Roman" pitchFamily="18" charset="0"/>
              </a:rPr>
              <a:t>size of the breast has no relationship to the ability to produce adequate milk.”</a:t>
            </a:r>
          </a:p>
        </p:txBody>
      </p:sp>
    </p:spTree>
    <p:extLst>
      <p:ext uri="{BB962C8B-B14F-4D97-AF65-F5344CB8AC3E}">
        <p14:creationId xmlns:p14="http://schemas.microsoft.com/office/powerpoint/2010/main" val="6113582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81001"/>
            <a:ext cx="8458200" cy="5324535"/>
          </a:xfrm>
          <a:prstGeom prst="rect">
            <a:avLst/>
          </a:prstGeom>
        </p:spPr>
        <p:txBody>
          <a:bodyPr wrap="square">
            <a:spAutoFit/>
          </a:bodyPr>
          <a:lstStyle/>
          <a:p>
            <a:r>
              <a:rPr lang="en-US" sz="2000" dirty="0" smtClean="0">
                <a:solidFill>
                  <a:srgbClr val="1A1D28"/>
                </a:solidFill>
                <a:latin typeface="Times New Roman" pitchFamily="18" charset="0"/>
                <a:cs typeface="Times New Roman" pitchFamily="18" charset="0"/>
              </a:rPr>
              <a:t>Q4- B</a:t>
            </a:r>
            <a:r>
              <a:rPr lang="en-US" sz="2000" dirty="0">
                <a:solidFill>
                  <a:srgbClr val="1A1D28"/>
                </a:solidFill>
                <a:latin typeface="Times New Roman" pitchFamily="18" charset="0"/>
                <a:cs typeface="Times New Roman" pitchFamily="18" charset="0"/>
              </a:rPr>
              <a:t>. myometrium</a:t>
            </a: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solidFill>
                  <a:srgbClr val="1A1D28"/>
                </a:solidFill>
                <a:latin typeface="Times New Roman" pitchFamily="18" charset="0"/>
                <a:cs typeface="Times New Roman" pitchFamily="18" charset="0"/>
              </a:rPr>
              <a:t>Rationale: The myometrium is the middle muscular uterine layer and is functional in pregnancy and labor. </a:t>
            </a:r>
            <a:endParaRPr lang="en-US" sz="2000" dirty="0" smtClean="0">
              <a:solidFill>
                <a:srgbClr val="1A1D28"/>
              </a:solidFill>
              <a:latin typeface="Times New Roman" pitchFamily="18" charset="0"/>
              <a:cs typeface="Times New Roman" pitchFamily="18" charset="0"/>
            </a:endParaRPr>
          </a:p>
          <a:p>
            <a:r>
              <a:rPr lang="en-US" sz="2000" dirty="0" smtClean="0">
                <a:solidFill>
                  <a:srgbClr val="1A1D28"/>
                </a:solidFill>
                <a:latin typeface="Times New Roman" pitchFamily="18" charset="0"/>
                <a:cs typeface="Times New Roman" pitchFamily="18" charset="0"/>
              </a:rPr>
              <a:t>The </a:t>
            </a:r>
            <a:r>
              <a:rPr lang="en-US" sz="2000" dirty="0" err="1">
                <a:solidFill>
                  <a:srgbClr val="1A1D28"/>
                </a:solidFill>
                <a:latin typeface="Times New Roman" pitchFamily="18" charset="0"/>
                <a:cs typeface="Times New Roman" pitchFamily="18" charset="0"/>
              </a:rPr>
              <a:t>perimetrium</a:t>
            </a:r>
            <a:r>
              <a:rPr lang="en-US" sz="2000" dirty="0">
                <a:solidFill>
                  <a:srgbClr val="1A1D28"/>
                </a:solidFill>
                <a:latin typeface="Times New Roman" pitchFamily="18" charset="0"/>
                <a:cs typeface="Times New Roman" pitchFamily="18" charset="0"/>
              </a:rPr>
              <a:t> is the outermost, or </a:t>
            </a:r>
            <a:r>
              <a:rPr lang="en-US" sz="2000" dirty="0" err="1">
                <a:solidFill>
                  <a:srgbClr val="1A1D28"/>
                </a:solidFill>
                <a:latin typeface="Times New Roman" pitchFamily="18" charset="0"/>
                <a:cs typeface="Times New Roman" pitchFamily="18" charset="0"/>
              </a:rPr>
              <a:t>serosal</a:t>
            </a:r>
            <a:r>
              <a:rPr lang="en-US" sz="2000" dirty="0">
                <a:solidFill>
                  <a:srgbClr val="1A1D28"/>
                </a:solidFill>
                <a:latin typeface="Times New Roman" pitchFamily="18" charset="0"/>
                <a:cs typeface="Times New Roman" pitchFamily="18" charset="0"/>
              </a:rPr>
              <a:t>, layer that envelops the uterus. </a:t>
            </a:r>
            <a:endParaRPr lang="en-US" sz="2000" dirty="0" smtClean="0">
              <a:solidFill>
                <a:srgbClr val="1A1D28"/>
              </a:solidFill>
              <a:latin typeface="Times New Roman" pitchFamily="18" charset="0"/>
              <a:cs typeface="Times New Roman" pitchFamily="18" charset="0"/>
            </a:endParaRPr>
          </a:p>
          <a:p>
            <a:r>
              <a:rPr lang="en-US" sz="2000" dirty="0" smtClean="0">
                <a:solidFill>
                  <a:srgbClr val="1A1D28"/>
                </a:solidFill>
                <a:latin typeface="Times New Roman" pitchFamily="18" charset="0"/>
                <a:cs typeface="Times New Roman" pitchFamily="18" charset="0"/>
              </a:rPr>
              <a:t>The </a:t>
            </a:r>
            <a:r>
              <a:rPr lang="en-US" sz="2000" dirty="0">
                <a:solidFill>
                  <a:srgbClr val="1A1D28"/>
                </a:solidFill>
                <a:latin typeface="Times New Roman" pitchFamily="18" charset="0"/>
                <a:cs typeface="Times New Roman" pitchFamily="18" charset="0"/>
              </a:rPr>
              <a:t>endometrium is the inner, or mucosal, layer that is functional during menstruation and implantation of the fertilized ovum. </a:t>
            </a:r>
            <a:endParaRPr lang="en-US" sz="2000" dirty="0" smtClean="0">
              <a:solidFill>
                <a:srgbClr val="1A1D28"/>
              </a:solidFill>
              <a:latin typeface="Times New Roman" pitchFamily="18" charset="0"/>
              <a:cs typeface="Times New Roman" pitchFamily="18" charset="0"/>
            </a:endParaRPr>
          </a:p>
          <a:p>
            <a:r>
              <a:rPr lang="en-US" sz="2000" dirty="0" smtClean="0">
                <a:solidFill>
                  <a:srgbClr val="1A1D28"/>
                </a:solidFill>
                <a:latin typeface="Times New Roman" pitchFamily="18" charset="0"/>
                <a:cs typeface="Times New Roman" pitchFamily="18" charset="0"/>
              </a:rPr>
              <a:t>The </a:t>
            </a:r>
            <a:r>
              <a:rPr lang="en-US" sz="2000" dirty="0">
                <a:solidFill>
                  <a:srgbClr val="1A1D28"/>
                </a:solidFill>
                <a:latin typeface="Times New Roman" pitchFamily="18" charset="0"/>
                <a:cs typeface="Times New Roman" pitchFamily="18" charset="0"/>
              </a:rPr>
              <a:t>cervix is the lower part of the uterus that lubricates the vagina, acts as a bacteriostatic agent, provides an alkaline environment, and produces a mucous plug</a:t>
            </a:r>
            <a:r>
              <a:rPr lang="en-US" sz="2000" dirty="0" smtClean="0">
                <a:solidFill>
                  <a:srgbClr val="1A1D28"/>
                </a:solidFill>
                <a:latin typeface="Times New Roman" pitchFamily="18" charset="0"/>
                <a:cs typeface="Times New Roman" pitchFamily="18" charset="0"/>
              </a:rPr>
              <a:t>.</a:t>
            </a:r>
          </a:p>
          <a:p>
            <a:endParaRPr lang="en-US" sz="2000" dirty="0" smtClean="0">
              <a:solidFill>
                <a:srgbClr val="1A1D28"/>
              </a:solidFill>
              <a:latin typeface="Times New Roman" pitchFamily="18" charset="0"/>
              <a:cs typeface="Times New Roman" pitchFamily="18" charset="0"/>
            </a:endParaRPr>
          </a:p>
          <a:p>
            <a:r>
              <a:rPr lang="en-US" sz="2000" dirty="0" smtClean="0">
                <a:solidFill>
                  <a:srgbClr val="1A1D28"/>
                </a:solidFill>
                <a:latin typeface="Times New Roman" pitchFamily="18" charset="0"/>
                <a:cs typeface="Times New Roman" pitchFamily="18" charset="0"/>
              </a:rPr>
              <a:t>Q5-</a:t>
            </a:r>
            <a:r>
              <a:rPr lang="en-US" sz="2000" dirty="0" smtClean="0">
                <a:latin typeface="Times New Roman" pitchFamily="18" charset="0"/>
                <a:cs typeface="Times New Roman" pitchFamily="18" charset="0"/>
              </a:rPr>
              <a:t>D</a:t>
            </a:r>
            <a:r>
              <a:rPr lang="en-US" sz="2000" dirty="0">
                <a:latin typeface="Times New Roman" pitchFamily="18" charset="0"/>
                <a:cs typeface="Times New Roman" pitchFamily="18" charset="0"/>
              </a:rPr>
              <a:t>. "The size of the breast has no relationship to the ability to produce adequate milk"</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Rationale: Breast size is primarily determined by the amount of fatty tissue and is unrelated to a woman's ability to produce milk.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other answer options are inaccurate.</a:t>
            </a:r>
          </a:p>
        </p:txBody>
      </p:sp>
    </p:spTree>
    <p:extLst>
      <p:ext uri="{BB962C8B-B14F-4D97-AF65-F5344CB8AC3E}">
        <p14:creationId xmlns:p14="http://schemas.microsoft.com/office/powerpoint/2010/main" val="8516508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8382000" cy="5632311"/>
          </a:xfrm>
          <a:prstGeom prst="rect">
            <a:avLst/>
          </a:prstGeom>
        </p:spPr>
        <p:txBody>
          <a:bodyPr wrap="square">
            <a:spAutoFit/>
          </a:bodyPr>
          <a:lstStyle/>
          <a:p>
            <a:pPr lvl="0"/>
            <a:r>
              <a:rPr lang="en-US" dirty="0" smtClean="0">
                <a:solidFill>
                  <a:prstClr val="black"/>
                </a:solidFill>
              </a:rPr>
              <a:t>6</a:t>
            </a:r>
            <a:r>
              <a:rPr lang="en-US" dirty="0">
                <a:solidFill>
                  <a:prstClr val="black"/>
                </a:solidFill>
              </a:rPr>
              <a:t>. The nurse is leading a class discussing ovulation and menstruation. The nurse explains that ovulation occurs: </a:t>
            </a:r>
            <a:endParaRPr lang="en-US" dirty="0" smtClean="0">
              <a:solidFill>
                <a:prstClr val="black"/>
              </a:solidFill>
            </a:endParaRPr>
          </a:p>
          <a:p>
            <a:pPr marL="342900" lvl="0" indent="-342900">
              <a:buAutoNum type="alphaLcPeriod"/>
            </a:pPr>
            <a:r>
              <a:rPr lang="en-US" dirty="0" smtClean="0">
                <a:solidFill>
                  <a:srgbClr val="FF0000"/>
                </a:solidFill>
              </a:rPr>
              <a:t>14 </a:t>
            </a:r>
            <a:r>
              <a:rPr lang="en-US" dirty="0">
                <a:solidFill>
                  <a:srgbClr val="FF0000"/>
                </a:solidFill>
              </a:rPr>
              <a:t>days after the last menstrual </a:t>
            </a:r>
            <a:r>
              <a:rPr lang="en-US" dirty="0" smtClean="0">
                <a:solidFill>
                  <a:srgbClr val="FF0000"/>
                </a:solidFill>
              </a:rPr>
              <a:t>period</a:t>
            </a:r>
          </a:p>
          <a:p>
            <a:pPr marL="342900" lvl="0" indent="-342900">
              <a:buAutoNum type="alphaLcPeriod"/>
            </a:pPr>
            <a:r>
              <a:rPr lang="en-US" dirty="0" smtClean="0">
                <a:solidFill>
                  <a:prstClr val="black"/>
                </a:solidFill>
              </a:rPr>
              <a:t>14 </a:t>
            </a:r>
            <a:r>
              <a:rPr lang="en-US" dirty="0">
                <a:solidFill>
                  <a:prstClr val="black"/>
                </a:solidFill>
              </a:rPr>
              <a:t>days before the next menstrual period </a:t>
            </a:r>
            <a:endParaRPr lang="en-US" dirty="0" smtClean="0">
              <a:solidFill>
                <a:prstClr val="black"/>
              </a:solidFill>
            </a:endParaRPr>
          </a:p>
          <a:p>
            <a:pPr marL="342900" lvl="0" indent="-342900">
              <a:buAutoNum type="alphaLcPeriod"/>
            </a:pPr>
            <a:r>
              <a:rPr lang="en-US" dirty="0" smtClean="0">
                <a:solidFill>
                  <a:prstClr val="black"/>
                </a:solidFill>
              </a:rPr>
              <a:t>at </a:t>
            </a:r>
            <a:r>
              <a:rPr lang="en-US" dirty="0">
                <a:solidFill>
                  <a:prstClr val="black"/>
                </a:solidFill>
              </a:rPr>
              <a:t>the 16th day of a 32-day menstrual cycle </a:t>
            </a:r>
            <a:endParaRPr lang="en-US" dirty="0" smtClean="0">
              <a:solidFill>
                <a:prstClr val="black"/>
              </a:solidFill>
            </a:endParaRPr>
          </a:p>
          <a:p>
            <a:pPr marL="342900" lvl="0" indent="-342900">
              <a:buAutoNum type="alphaLcPeriod"/>
            </a:pPr>
            <a:r>
              <a:rPr lang="en-US" dirty="0" smtClean="0">
                <a:solidFill>
                  <a:prstClr val="black"/>
                </a:solidFill>
              </a:rPr>
              <a:t>. </a:t>
            </a:r>
            <a:r>
              <a:rPr lang="en-US" dirty="0">
                <a:solidFill>
                  <a:prstClr val="black"/>
                </a:solidFill>
              </a:rPr>
              <a:t>1 week before menses occurs </a:t>
            </a:r>
            <a:endParaRPr lang="en-US" dirty="0" smtClean="0">
              <a:solidFill>
                <a:prstClr val="black"/>
              </a:solidFill>
            </a:endParaRPr>
          </a:p>
          <a:p>
            <a:pPr marL="342900" lvl="0" indent="-342900">
              <a:buAutoNum type="alphaLcPeriod"/>
            </a:pPr>
            <a:endParaRPr lang="en-US" dirty="0">
              <a:solidFill>
                <a:prstClr val="black"/>
              </a:solidFill>
            </a:endParaRPr>
          </a:p>
          <a:p>
            <a:pPr marL="342900" lvl="0" indent="-342900">
              <a:buAutoNum type="arabicPeriod"/>
            </a:pPr>
            <a:r>
              <a:rPr lang="en-US" dirty="0" smtClean="0">
                <a:solidFill>
                  <a:prstClr val="black"/>
                </a:solidFill>
              </a:rPr>
              <a:t>b </a:t>
            </a:r>
            <a:r>
              <a:rPr lang="en-US" dirty="0">
                <a:solidFill>
                  <a:prstClr val="black"/>
                </a:solidFill>
              </a:rPr>
              <a:t>and </a:t>
            </a:r>
            <a:r>
              <a:rPr lang="en-US" dirty="0" smtClean="0">
                <a:solidFill>
                  <a:prstClr val="black"/>
                </a:solidFill>
              </a:rPr>
              <a:t>d</a:t>
            </a:r>
          </a:p>
          <a:p>
            <a:pPr marL="342900" lvl="0" indent="-342900">
              <a:buAutoNum type="arabicPeriod"/>
            </a:pPr>
            <a:r>
              <a:rPr lang="en-US" dirty="0" smtClean="0">
                <a:solidFill>
                  <a:prstClr val="black"/>
                </a:solidFill>
              </a:rPr>
              <a:t>a </a:t>
            </a:r>
            <a:r>
              <a:rPr lang="en-US" dirty="0">
                <a:solidFill>
                  <a:prstClr val="black"/>
                </a:solidFill>
              </a:rPr>
              <a:t>and </a:t>
            </a:r>
            <a:r>
              <a:rPr lang="en-US" dirty="0" smtClean="0">
                <a:solidFill>
                  <a:prstClr val="black"/>
                </a:solidFill>
              </a:rPr>
              <a:t>c</a:t>
            </a:r>
          </a:p>
          <a:p>
            <a:pPr marL="342900" lvl="0" indent="-342900">
              <a:buAutoNum type="arabicPeriod"/>
            </a:pPr>
            <a:r>
              <a:rPr lang="en-US" dirty="0" smtClean="0">
                <a:solidFill>
                  <a:prstClr val="black"/>
                </a:solidFill>
              </a:rPr>
              <a:t>b </a:t>
            </a:r>
            <a:r>
              <a:rPr lang="en-US" dirty="0">
                <a:solidFill>
                  <a:prstClr val="black"/>
                </a:solidFill>
              </a:rPr>
              <a:t>only 4. </a:t>
            </a:r>
            <a:endParaRPr lang="en-US" dirty="0" smtClean="0">
              <a:solidFill>
                <a:prstClr val="black"/>
              </a:solidFill>
            </a:endParaRPr>
          </a:p>
          <a:p>
            <a:pPr marL="342900" lvl="0" indent="-342900">
              <a:buAutoNum type="arabicPeriod"/>
            </a:pPr>
            <a:r>
              <a:rPr lang="en-US" dirty="0" smtClean="0">
                <a:solidFill>
                  <a:prstClr val="black"/>
                </a:solidFill>
              </a:rPr>
              <a:t>d </a:t>
            </a:r>
            <a:r>
              <a:rPr lang="en-US" dirty="0">
                <a:solidFill>
                  <a:prstClr val="black"/>
                </a:solidFill>
              </a:rPr>
              <a:t>only </a:t>
            </a:r>
            <a:endParaRPr lang="en-US" dirty="0" smtClean="0">
              <a:solidFill>
                <a:prstClr val="black"/>
              </a:solidFill>
            </a:endParaRPr>
          </a:p>
          <a:p>
            <a:pPr marL="342900" lvl="0" indent="-342900">
              <a:buAutoNum type="alphaLcPeriod"/>
            </a:pPr>
            <a:endParaRPr lang="en-US" dirty="0">
              <a:solidFill>
                <a:prstClr val="black"/>
              </a:solidFill>
            </a:endParaRPr>
          </a:p>
          <a:p>
            <a:pPr lvl="0"/>
            <a:r>
              <a:rPr lang="en-US" dirty="0" smtClean="0">
                <a:solidFill>
                  <a:prstClr val="black"/>
                </a:solidFill>
              </a:rPr>
              <a:t>Critical </a:t>
            </a:r>
            <a:r>
              <a:rPr lang="en-US" dirty="0">
                <a:solidFill>
                  <a:prstClr val="black"/>
                </a:solidFill>
              </a:rPr>
              <a:t>Thinking Questions </a:t>
            </a:r>
            <a:endParaRPr lang="en-US" dirty="0" smtClean="0">
              <a:solidFill>
                <a:prstClr val="black"/>
              </a:solidFill>
            </a:endParaRPr>
          </a:p>
          <a:p>
            <a:pPr marL="342900" lvl="0" indent="-342900">
              <a:buAutoNum type="arabicPeriod"/>
            </a:pPr>
            <a:r>
              <a:rPr lang="en-US" dirty="0" smtClean="0">
                <a:solidFill>
                  <a:prstClr val="black"/>
                </a:solidFill>
              </a:rPr>
              <a:t>A </a:t>
            </a:r>
            <a:r>
              <a:rPr lang="en-US" dirty="0">
                <a:solidFill>
                  <a:prstClr val="black"/>
                </a:solidFill>
              </a:rPr>
              <a:t>patient is admitted to the labor unit. She has not had any prenatal care. Her history shows that she sustained a fractured pelvis from an automobile accident several years previously. The patient states she is interested in natural childbirth. What is the nurse’s best response? </a:t>
            </a:r>
            <a:endParaRPr lang="en-US" dirty="0" smtClean="0">
              <a:solidFill>
                <a:prstClr val="black"/>
              </a:solidFill>
            </a:endParaRPr>
          </a:p>
          <a:p>
            <a:pPr marL="342900" lvl="0" indent="-342900">
              <a:buAutoNum type="arabicPeriod"/>
            </a:pPr>
            <a:r>
              <a:rPr lang="en-US" dirty="0" smtClean="0">
                <a:solidFill>
                  <a:prstClr val="black"/>
                </a:solidFill>
              </a:rPr>
              <a:t>An </a:t>
            </a:r>
            <a:r>
              <a:rPr lang="en-US" dirty="0">
                <a:solidFill>
                  <a:prstClr val="black"/>
                </a:solidFill>
              </a:rPr>
              <a:t>adolescent boy fears he is becoming incontinent because he notices his pajama pants are wet on occasion when he awakes in the morning. He asks if there is medicine to stop this problem. What is the best response from the nurse?</a:t>
            </a:r>
          </a:p>
        </p:txBody>
      </p:sp>
    </p:spTree>
    <p:extLst>
      <p:ext uri="{BB962C8B-B14F-4D97-AF65-F5344CB8AC3E}">
        <p14:creationId xmlns:p14="http://schemas.microsoft.com/office/powerpoint/2010/main" val="1853422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52475"/>
            <a:ext cx="8305800" cy="4893647"/>
          </a:xfrm>
          <a:prstGeom prst="rect">
            <a:avLst/>
          </a:prstGeom>
        </p:spPr>
        <p:txBody>
          <a:bodyPr wrap="square">
            <a:spAutoFit/>
          </a:bodyPr>
          <a:lstStyle/>
          <a:p>
            <a:r>
              <a:rPr lang="en-US" sz="2400" b="1" dirty="0" smtClean="0"/>
              <a:t>Female:</a:t>
            </a:r>
          </a:p>
          <a:p>
            <a:pPr marL="342900" indent="-342900">
              <a:buFont typeface="Arial" pitchFamily="34" charset="0"/>
              <a:buChar char="•"/>
            </a:pPr>
            <a:r>
              <a:rPr lang="en-US" sz="2400" dirty="0" smtClean="0"/>
              <a:t> </a:t>
            </a:r>
            <a:r>
              <a:rPr lang="en-US" sz="2400" b="1" dirty="0" smtClean="0">
                <a:solidFill>
                  <a:srgbClr val="FF0000"/>
                </a:solidFill>
              </a:rPr>
              <a:t>The first outward change of puberty in girls is development of the breasts. </a:t>
            </a:r>
          </a:p>
          <a:p>
            <a:pPr marL="342900" indent="-342900">
              <a:buFont typeface="Arial" pitchFamily="34" charset="0"/>
              <a:buChar char="•"/>
            </a:pPr>
            <a:r>
              <a:rPr lang="en-US" sz="2400" b="1" dirty="0" smtClean="0">
                <a:solidFill>
                  <a:srgbClr val="FF0000"/>
                </a:solidFill>
              </a:rPr>
              <a:t>The </a:t>
            </a:r>
            <a:r>
              <a:rPr lang="en-US" sz="2400" b="1" dirty="0">
                <a:solidFill>
                  <a:srgbClr val="FF0000"/>
                </a:solidFill>
              </a:rPr>
              <a:t>first menstrual period </a:t>
            </a:r>
            <a:r>
              <a:rPr lang="en-US" sz="2400" b="1" dirty="0"/>
              <a:t>(menarche) occurs 2 to 2 years later (age 11 to 15 years).</a:t>
            </a:r>
            <a:r>
              <a:rPr lang="en-US" sz="2400" dirty="0"/>
              <a:t> </a:t>
            </a:r>
            <a:endParaRPr lang="en-US" sz="2400" dirty="0" smtClean="0"/>
          </a:p>
          <a:p>
            <a:pPr marL="342900" indent="-342900">
              <a:buFont typeface="Arial" pitchFamily="34" charset="0"/>
              <a:buChar char="•"/>
            </a:pPr>
            <a:r>
              <a:rPr lang="en-US" sz="2400" b="1" dirty="0" smtClean="0">
                <a:solidFill>
                  <a:srgbClr val="FF0000"/>
                </a:solidFill>
              </a:rPr>
              <a:t>Female </a:t>
            </a:r>
            <a:r>
              <a:rPr lang="en-US" sz="2400" b="1" dirty="0">
                <a:solidFill>
                  <a:srgbClr val="FF0000"/>
                </a:solidFill>
              </a:rPr>
              <a:t>reproductive organs </a:t>
            </a:r>
            <a:r>
              <a:rPr lang="en-US" sz="2400" b="1" dirty="0"/>
              <a:t>mature to prepare for sexual activity and childbearing</a:t>
            </a:r>
            <a:r>
              <a:rPr lang="en-US" sz="2400" dirty="0"/>
              <a:t>. </a:t>
            </a:r>
            <a:endParaRPr lang="en-US" sz="2400" dirty="0" smtClean="0"/>
          </a:p>
          <a:p>
            <a:pPr marL="342900" indent="-342900">
              <a:buFont typeface="Arial" pitchFamily="34" charset="0"/>
              <a:buChar char="•"/>
            </a:pPr>
            <a:r>
              <a:rPr lang="en-US" sz="2400" b="1" dirty="0" smtClean="0">
                <a:solidFill>
                  <a:srgbClr val="FF0000"/>
                </a:solidFill>
                <a:latin typeface="Times New Roman" pitchFamily="18" charset="0"/>
                <a:cs typeface="Times New Roman" pitchFamily="18" charset="0"/>
              </a:rPr>
              <a:t>Girls </a:t>
            </a:r>
            <a:r>
              <a:rPr lang="en-US" sz="2400" b="1" dirty="0">
                <a:solidFill>
                  <a:srgbClr val="FF0000"/>
                </a:solidFill>
                <a:latin typeface="Times New Roman" pitchFamily="18" charset="0"/>
                <a:cs typeface="Times New Roman" pitchFamily="18" charset="0"/>
              </a:rPr>
              <a:t>experience a growth spurt</a:t>
            </a:r>
            <a:r>
              <a:rPr lang="en-US" sz="2400" b="1" dirty="0">
                <a:latin typeface="Times New Roman" pitchFamily="18" charset="0"/>
                <a:cs typeface="Times New Roman" pitchFamily="18" charset="0"/>
              </a:rPr>
              <a:t>, but this growth spurt ends earlier than the growth spurt experienced by boys</a:t>
            </a:r>
            <a:r>
              <a:rPr lang="en-US" sz="2400" b="1" dirty="0" smtClean="0">
                <a:latin typeface="Times New Roman" pitchFamily="18" charset="0"/>
                <a:cs typeface="Times New Roman" pitchFamily="18" charset="0"/>
              </a:rPr>
              <a:t>.</a:t>
            </a:r>
          </a:p>
          <a:p>
            <a:pPr marL="342900" indent="-342900">
              <a:buFont typeface="Arial" pitchFamily="34" charset="0"/>
              <a:buChar char="•"/>
            </a:pPr>
            <a:r>
              <a:rPr lang="en-US" sz="2400" b="1" dirty="0" smtClean="0">
                <a:solidFill>
                  <a:srgbClr val="FF0000"/>
                </a:solidFill>
              </a:rPr>
              <a:t> </a:t>
            </a:r>
            <a:r>
              <a:rPr lang="en-US" sz="2400" b="1" dirty="0">
                <a:solidFill>
                  <a:srgbClr val="FF0000"/>
                </a:solidFill>
              </a:rPr>
              <a:t>A girl’s hips broaden </a:t>
            </a:r>
            <a:r>
              <a:rPr lang="en-US" sz="2400" b="1" dirty="0"/>
              <a:t>as her pelvis assumes the wide basin shape needed for birth. </a:t>
            </a:r>
            <a:endParaRPr lang="en-US" sz="2400" b="1" dirty="0" smtClean="0"/>
          </a:p>
          <a:p>
            <a:pPr marL="342900" indent="-342900">
              <a:buFont typeface="Arial" pitchFamily="34" charset="0"/>
              <a:buChar char="•"/>
            </a:pPr>
            <a:r>
              <a:rPr lang="en-US" sz="2400" b="1" dirty="0" smtClean="0">
                <a:solidFill>
                  <a:srgbClr val="FF0000"/>
                </a:solidFill>
              </a:rPr>
              <a:t>Pubic </a:t>
            </a:r>
            <a:r>
              <a:rPr lang="en-US" sz="2400" b="1" dirty="0">
                <a:solidFill>
                  <a:srgbClr val="FF0000"/>
                </a:solidFill>
              </a:rPr>
              <a:t>hair and axillary hair appear</a:t>
            </a:r>
            <a:r>
              <a:rPr lang="en-US" sz="2400" b="1" dirty="0"/>
              <a:t>. </a:t>
            </a:r>
            <a:endParaRPr lang="en-US" sz="2400" b="1" dirty="0" smtClean="0"/>
          </a:p>
          <a:p>
            <a:pPr marL="342900" indent="-342900">
              <a:buFont typeface="Arial" pitchFamily="34" charset="0"/>
              <a:buChar char="•"/>
            </a:pPr>
            <a:r>
              <a:rPr lang="en-US" sz="2400" dirty="0" smtClean="0"/>
              <a:t>The </a:t>
            </a:r>
            <a:r>
              <a:rPr lang="en-US" sz="2400" dirty="0"/>
              <a:t>quantity varies, as it does in males.</a:t>
            </a:r>
          </a:p>
        </p:txBody>
      </p:sp>
    </p:spTree>
    <p:extLst>
      <p:ext uri="{BB962C8B-B14F-4D97-AF65-F5344CB8AC3E}">
        <p14:creationId xmlns:p14="http://schemas.microsoft.com/office/powerpoint/2010/main" val="15954502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646331"/>
          </a:xfrm>
          <a:prstGeom prst="rect">
            <a:avLst/>
          </a:prstGeom>
        </p:spPr>
        <p:txBody>
          <a:bodyPr>
            <a:spAutoFit/>
          </a:bodyPr>
          <a:lstStyle/>
          <a:p>
            <a:r>
              <a:rPr lang="en-US" dirty="0" err="1">
                <a:solidFill>
                  <a:srgbClr val="222222"/>
                </a:solidFill>
                <a:latin typeface="Arial"/>
              </a:rPr>
              <a:t>Leifer</a:t>
            </a:r>
            <a:r>
              <a:rPr lang="en-US" dirty="0">
                <a:solidFill>
                  <a:srgbClr val="222222"/>
                </a:solidFill>
                <a:latin typeface="Arial"/>
              </a:rPr>
              <a:t>, G. (2019). </a:t>
            </a:r>
            <a:r>
              <a:rPr lang="en-US">
                <a:solidFill>
                  <a:srgbClr val="222222"/>
                </a:solidFill>
                <a:latin typeface="Arial"/>
              </a:rPr>
              <a:t>Introduction to maternity and pediatric nursing.‏</a:t>
            </a:r>
            <a:endParaRPr lang="en-US"/>
          </a:p>
        </p:txBody>
      </p:sp>
    </p:spTree>
    <p:extLst>
      <p:ext uri="{BB962C8B-B14F-4D97-AF65-F5344CB8AC3E}">
        <p14:creationId xmlns:p14="http://schemas.microsoft.com/office/powerpoint/2010/main" val="36048400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722313" y="1600201"/>
            <a:ext cx="6897687" cy="1752599"/>
          </a:xfrm>
        </p:spPr>
        <p:txBody>
          <a:bodyPr>
            <a:normAutofit/>
          </a:bodyPr>
          <a:lstStyle/>
          <a:p>
            <a:pPr algn="ctr"/>
            <a:r>
              <a:rPr lang="en-US" sz="3600" dirty="0" smtClean="0"/>
              <a:t>Thanks for listening</a:t>
            </a:r>
            <a:endParaRPr lang="en-US" sz="3600" dirty="0"/>
          </a:p>
        </p:txBody>
      </p:sp>
    </p:spTree>
    <p:extLst>
      <p:ext uri="{BB962C8B-B14F-4D97-AF65-F5344CB8AC3E}">
        <p14:creationId xmlns:p14="http://schemas.microsoft.com/office/powerpoint/2010/main" val="2923649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0225"/>
            <a:ext cx="86868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22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7346"/>
            <a:ext cx="8610600" cy="4708981"/>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External Genitalia </a:t>
            </a:r>
            <a:endParaRPr lang="en-US" sz="2000" b="1" dirty="0" smtClean="0">
              <a:solidFill>
                <a:srgbClr val="FF0000"/>
              </a:solidFill>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penis and the scrotum, which contains the testes, are the male external genitalia.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Penis </a:t>
            </a:r>
            <a:r>
              <a:rPr lang="en-US" sz="2000" dirty="0">
                <a:latin typeface="Times New Roman" pitchFamily="18" charset="0"/>
                <a:cs typeface="Times New Roman" pitchFamily="18" charset="0"/>
              </a:rPr>
              <a:t>The penis consists of the glans and the body</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glans is the rounded, distal end of the penis</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It is visible on a circumcised penis but is hidden by the foreskin on an uncircumcised penis</a:t>
            </a:r>
            <a:r>
              <a:rPr lang="en-US" sz="2000" dirty="0" smtClean="0">
                <a:latin typeface="Times New Roman" pitchFamily="18" charset="0"/>
                <a:cs typeface="Times New Roman" pitchFamily="18" charset="0"/>
              </a:rPr>
              <a:t>.</a:t>
            </a:r>
          </a:p>
          <a:p>
            <a:r>
              <a:rPr lang="en-US" sz="2000" b="1" dirty="0" smtClean="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Smegma</a:t>
            </a:r>
            <a:r>
              <a:rPr lang="en-US" sz="2000" b="1" dirty="0">
                <a:solidFill>
                  <a:srgbClr val="FF0000"/>
                </a:solidFill>
                <a:latin typeface="Times New Roman" pitchFamily="18" charset="0"/>
                <a:cs typeface="Times New Roman" pitchFamily="18" charset="0"/>
              </a:rPr>
              <a:t> is a </a:t>
            </a:r>
            <a:r>
              <a:rPr lang="en-US" sz="2000" b="1" dirty="0" smtClean="0">
                <a:solidFill>
                  <a:srgbClr val="FF0000"/>
                </a:solidFill>
                <a:latin typeface="Times New Roman" pitchFamily="18" charset="0"/>
                <a:cs typeface="Times New Roman" pitchFamily="18" charset="0"/>
              </a:rPr>
              <a:t>cheese-like </a:t>
            </a:r>
            <a:r>
              <a:rPr lang="en-US" sz="2000" dirty="0">
                <a:latin typeface="Times New Roman" pitchFamily="18" charset="0"/>
                <a:cs typeface="Times New Roman" pitchFamily="18" charset="0"/>
              </a:rPr>
              <a:t>sebaceous substance that collects under the foreskin and is easily removed with basic hygiene</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At the tip of the glans is an opening called the urethral meatus.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body of the penis contains the urethra (the passageway for sperm and urine) and erectile tissue (the corpus </a:t>
            </a:r>
            <a:r>
              <a:rPr lang="en-US" sz="2000" dirty="0" err="1">
                <a:latin typeface="Times New Roman" pitchFamily="18" charset="0"/>
                <a:cs typeface="Times New Roman" pitchFamily="18" charset="0"/>
              </a:rPr>
              <a:t>spongiosum</a:t>
            </a:r>
            <a:r>
              <a:rPr lang="en-US" sz="2000" dirty="0">
                <a:latin typeface="Times New Roman" pitchFamily="18" charset="0"/>
                <a:cs typeface="Times New Roman" pitchFamily="18" charset="0"/>
              </a:rPr>
              <a:t> and two corpora </a:t>
            </a:r>
            <a:r>
              <a:rPr lang="en-US" sz="2000" dirty="0" err="1">
                <a:latin typeface="Times New Roman" pitchFamily="18" charset="0"/>
                <a:cs typeface="Times New Roman" pitchFamily="18" charset="0"/>
              </a:rPr>
              <a:t>cavernosa</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penis has two functions</a:t>
            </a:r>
            <a:r>
              <a:rPr lang="en-US" sz="2000" b="1"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1. Provides a duct to expel urine from the bladder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2</a:t>
            </a:r>
            <a:r>
              <a:rPr lang="en-US" sz="2000" dirty="0">
                <a:latin typeface="Times New Roman" pitchFamily="18" charset="0"/>
                <a:cs typeface="Times New Roman" pitchFamily="18" charset="0"/>
              </a:rPr>
              <a:t>. Deposits sperm in a woman’s vagina to fertilize an ovum</a:t>
            </a:r>
          </a:p>
        </p:txBody>
      </p:sp>
    </p:spTree>
    <p:extLst>
      <p:ext uri="{BB962C8B-B14F-4D97-AF65-F5344CB8AC3E}">
        <p14:creationId xmlns:p14="http://schemas.microsoft.com/office/powerpoint/2010/main" val="404765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95400"/>
            <a:ext cx="8534400" cy="1938992"/>
          </a:xfrm>
          <a:prstGeom prst="rect">
            <a:avLst/>
          </a:prstGeom>
        </p:spPr>
        <p:txBody>
          <a:bodyPr wrap="square">
            <a:spAutoFit/>
          </a:bodyPr>
          <a:lstStyle/>
          <a:p>
            <a:r>
              <a:rPr lang="en-US" sz="2400" b="1" dirty="0">
                <a:solidFill>
                  <a:srgbClr val="FF0000"/>
                </a:solidFill>
                <a:latin typeface="Times New Roman" pitchFamily="18" charset="0"/>
                <a:cs typeface="Times New Roman" pitchFamily="18" charset="0"/>
              </a:rPr>
              <a:t>Scrotum The </a:t>
            </a:r>
            <a:r>
              <a:rPr lang="en-US" sz="2400" b="1" dirty="0" smtClean="0">
                <a:solidFill>
                  <a:srgbClr val="FF0000"/>
                </a:solidFill>
                <a:latin typeface="Times New Roman" pitchFamily="18" charset="0"/>
                <a:cs typeface="Times New Roman" pitchFamily="18" charset="0"/>
              </a:rPr>
              <a:t>scrotum:</a:t>
            </a:r>
          </a:p>
          <a:p>
            <a:r>
              <a:rPr lang="en-US" sz="2400" b="1" dirty="0" smtClean="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is a sac that contains the testes.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scrotum is suspended from the perineum, keeping the testes away from the body and thereby lowering their temperature, which is necessary for normal sperm production </a:t>
            </a:r>
            <a:r>
              <a:rPr lang="en-US" sz="2400" b="1" dirty="0">
                <a:solidFill>
                  <a:srgbClr val="FF0000"/>
                </a:solidFill>
                <a:latin typeface="Times New Roman" pitchFamily="18" charset="0"/>
                <a:cs typeface="Times New Roman" pitchFamily="18" charset="0"/>
              </a:rPr>
              <a:t>(spermatogenesis</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2600124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8610600" cy="4093428"/>
          </a:xfrm>
          <a:prstGeom prst="rect">
            <a:avLst/>
          </a:prstGeom>
        </p:spPr>
        <p:txBody>
          <a:bodyPr wrap="square">
            <a:spAutoFit/>
          </a:bodyPr>
          <a:lstStyle/>
          <a:p>
            <a:r>
              <a:rPr lang="en-US" sz="2000" b="1" dirty="0">
                <a:solidFill>
                  <a:srgbClr val="FF0000"/>
                </a:solidFill>
                <a:latin typeface="Times New Roman" pitchFamily="18" charset="0"/>
                <a:cs typeface="Times New Roman" pitchFamily="18" charset="0"/>
              </a:rPr>
              <a:t>Internal Genitalia </a:t>
            </a:r>
            <a:r>
              <a:rPr lang="en-US" sz="2000" b="1" dirty="0" smtClean="0">
                <a:solidFill>
                  <a:srgbClr val="FF0000"/>
                </a:solidFill>
                <a:latin typeface="Times New Roman" pitchFamily="18" charset="0"/>
                <a:cs typeface="Times New Roman" pitchFamily="18" charset="0"/>
              </a:rPr>
              <a:t>:</a:t>
            </a: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internal genitalia include </a:t>
            </a:r>
            <a:r>
              <a:rPr lang="en-US" sz="2000" b="1" dirty="0">
                <a:latin typeface="Times New Roman" pitchFamily="18" charset="0"/>
                <a:cs typeface="Times New Roman" pitchFamily="18" charset="0"/>
              </a:rPr>
              <a:t>the </a:t>
            </a:r>
            <a:r>
              <a:rPr lang="en-US" sz="2000" b="1" dirty="0">
                <a:solidFill>
                  <a:srgbClr val="FF0000"/>
                </a:solidFill>
                <a:latin typeface="Times New Roman" pitchFamily="18" charset="0"/>
                <a:cs typeface="Times New Roman" pitchFamily="18" charset="0"/>
              </a:rPr>
              <a:t>testes</a:t>
            </a:r>
            <a:r>
              <a:rPr lang="en-US" sz="2000" b="1" dirty="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vas deferens, prostate, seminal vesicles, ejaculatory ducts, urethra, and accessory glands</a:t>
            </a:r>
            <a:r>
              <a:rPr lang="en-US" sz="2000" b="1"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Testes: </a:t>
            </a: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testes (testicles) are a pair of oval glands housed in the scrotum</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They have two functions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342900" indent="-342900">
              <a:buAutoNum type="arabicPeriod"/>
            </a:pPr>
            <a:r>
              <a:rPr lang="en-US" sz="2000" dirty="0" smtClean="0">
                <a:latin typeface="Times New Roman" pitchFamily="18" charset="0"/>
                <a:cs typeface="Times New Roman" pitchFamily="18" charset="0"/>
              </a:rPr>
              <a:t>Manufacture </a:t>
            </a:r>
            <a:r>
              <a:rPr lang="en-US" sz="2000" dirty="0">
                <a:latin typeface="Times New Roman" pitchFamily="18" charset="0"/>
                <a:cs typeface="Times New Roman" pitchFamily="18" charset="0"/>
              </a:rPr>
              <a:t>male germ cells (spermatozoa or sperm</a:t>
            </a:r>
            <a:r>
              <a:rPr lang="en-US" sz="2000" dirty="0" smtClean="0">
                <a:latin typeface="Times New Roman" pitchFamily="18" charset="0"/>
                <a:cs typeface="Times New Roman" pitchFamily="18" charset="0"/>
              </a:rPr>
              <a:t>).</a:t>
            </a:r>
          </a:p>
          <a:p>
            <a:pPr marL="342900" indent="-342900">
              <a:buAutoNum type="arabicPeriod"/>
            </a:pPr>
            <a:r>
              <a:rPr lang="en-US" sz="2000" dirty="0" smtClean="0">
                <a:latin typeface="Times New Roman" pitchFamily="18" charset="0"/>
                <a:cs typeface="Times New Roman" pitchFamily="18" charset="0"/>
              </a:rPr>
              <a:t>Secrete </a:t>
            </a:r>
            <a:r>
              <a:rPr lang="en-US" sz="2000" dirty="0">
                <a:latin typeface="Times New Roman" pitchFamily="18" charset="0"/>
                <a:cs typeface="Times New Roman" pitchFamily="18" charset="0"/>
              </a:rPr>
              <a:t>male hormones (androgens) Sperm are made in the convoluted seminiferous tubules that are contained within the testes</a:t>
            </a:r>
            <a:r>
              <a:rPr lang="en-US" sz="2000" dirty="0" smtClean="0">
                <a:latin typeface="Times New Roman" pitchFamily="18" charset="0"/>
                <a:cs typeface="Times New Roman" pitchFamily="18" charset="0"/>
              </a:rPr>
              <a:t>.</a:t>
            </a:r>
          </a:p>
          <a:p>
            <a:pPr marL="342900" indent="-342900">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Sperm production begins at puberty and continues throughout the life span of the male. </a:t>
            </a:r>
            <a:endParaRPr lang="en-US" sz="2000" dirty="0" smtClean="0">
              <a:latin typeface="Times New Roman" pitchFamily="18" charset="0"/>
              <a:cs typeface="Times New Roman" pitchFamily="18" charset="0"/>
            </a:endParaRPr>
          </a:p>
          <a:p>
            <a:pPr marL="342900" indent="-342900">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production of testosterone, the most abundant male sex hormone, begins with the anterior pituitary gland. </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237896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TotalTime>
  <Words>5069</Words>
  <Application>Microsoft Office PowerPoint</Application>
  <PresentationFormat>On-screen Show (4:3)</PresentationFormat>
  <Paragraphs>382</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Al-Mustaqbal university Nursing college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DR.SADAI</dc:creator>
  <cp:lastModifiedBy>Maher</cp:lastModifiedBy>
  <cp:revision>68</cp:revision>
  <dcterms:created xsi:type="dcterms:W3CDTF">2006-08-16T00:00:00Z</dcterms:created>
  <dcterms:modified xsi:type="dcterms:W3CDTF">2023-11-14T15:02:41Z</dcterms:modified>
</cp:coreProperties>
</file>