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6"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8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11/18/2023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95600"/>
            <a:ext cx="7772400" cy="704850"/>
          </a:xfrm>
        </p:spPr>
        <p:txBody>
          <a:bodyPr>
            <a:normAutofit fontScale="90000"/>
          </a:bodyPr>
          <a:lstStyle/>
          <a:p>
            <a:r>
              <a:rPr lang="en-US" dirty="0">
                <a:latin typeface="Times New Roman"/>
                <a:ea typeface="Calibri"/>
              </a:rPr>
              <a:t>Gynecological disorders</a:t>
            </a:r>
            <a:endParaRPr lang="en-US" dirty="0"/>
          </a:p>
        </p:txBody>
      </p:sp>
      <p:sp>
        <p:nvSpPr>
          <p:cNvPr id="3" name="Subtitle 2"/>
          <p:cNvSpPr>
            <a:spLocks noGrp="1"/>
          </p:cNvSpPr>
          <p:nvPr>
            <p:ph type="subTitle" idx="1"/>
          </p:nvPr>
        </p:nvSpPr>
        <p:spPr/>
        <p:txBody>
          <a:bodyPr/>
          <a:lstStyle/>
          <a:p>
            <a:r>
              <a:rPr lang="en-US" dirty="0" err="1" smtClean="0"/>
              <a:t>Saadya</a:t>
            </a:r>
            <a:r>
              <a:rPr lang="en-US" dirty="0" smtClean="0"/>
              <a:t> </a:t>
            </a:r>
            <a:r>
              <a:rPr lang="en-US" dirty="0" err="1" smtClean="0"/>
              <a:t>Hadi</a:t>
            </a:r>
            <a:r>
              <a:rPr lang="en-US" dirty="0" smtClean="0"/>
              <a:t> </a:t>
            </a:r>
            <a:r>
              <a:rPr lang="en-US" dirty="0" err="1" smtClean="0"/>
              <a:t>Humade</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143000"/>
            <a:ext cx="3200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52600" y="1143896"/>
            <a:ext cx="1600201"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29282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52400"/>
            <a:ext cx="8534400" cy="5940088"/>
          </a:xfrm>
          <a:prstGeom prst="rect">
            <a:avLst/>
          </a:prstGeom>
        </p:spPr>
        <p:txBody>
          <a:bodyPr wrap="square">
            <a:spAutoFit/>
          </a:bodyPr>
          <a:lstStyle/>
          <a:p>
            <a:r>
              <a:rPr lang="en-US" sz="2000" b="1" dirty="0" smtClean="0">
                <a:latin typeface="Times New Roman" pitchFamily="18" charset="0"/>
                <a:cs typeface="Times New Roman" pitchFamily="18" charset="0"/>
              </a:rPr>
              <a:t>Endometriosis:</a:t>
            </a:r>
          </a:p>
          <a:p>
            <a:pPr marL="285750" indent="-285750">
              <a:buFont typeface="Arial" pitchFamily="34" charset="0"/>
              <a:buChar char="•"/>
            </a:pPr>
            <a:r>
              <a:rPr lang="en-US" sz="2000" dirty="0" smtClean="0">
                <a:latin typeface="Times New Roman" pitchFamily="18" charset="0"/>
                <a:cs typeface="Times New Roman" pitchFamily="18" charset="0"/>
              </a:rPr>
              <a:t>Endometriosis </a:t>
            </a:r>
            <a:r>
              <a:rPr lang="en-US" sz="2000" dirty="0">
                <a:latin typeface="Times New Roman" pitchFamily="18" charset="0"/>
                <a:cs typeface="Times New Roman" pitchFamily="18" charset="0"/>
              </a:rPr>
              <a:t>is the presence of tissue that resembles endometrium outside the uterus.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This </a:t>
            </a:r>
            <a:r>
              <a:rPr lang="en-US" sz="2000" dirty="0">
                <a:latin typeface="Times New Roman" pitchFamily="18" charset="0"/>
                <a:cs typeface="Times New Roman" pitchFamily="18" charset="0"/>
              </a:rPr>
              <a:t>tissue responds to hormonal stimulation just as the uterine lining does.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lesions may cause pain, pressure, and inflammation to adjacent organs as they build up and slough during menstrual cycles. Endometriosis causes pain in many women that is either sharp or dull</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It is more constant than the spasmodic pain of dysmenorrhea. </a:t>
            </a:r>
            <a:r>
              <a:rPr lang="en-US" sz="2000" b="1" dirty="0">
                <a:latin typeface="Times New Roman" pitchFamily="18" charset="0"/>
                <a:cs typeface="Times New Roman" pitchFamily="18" charset="0"/>
              </a:rPr>
              <a:t>Dyspareunia (painful sexual intercourse) </a:t>
            </a:r>
            <a:r>
              <a:rPr lang="en-US" sz="2000" dirty="0">
                <a:latin typeface="Times New Roman" pitchFamily="18" charset="0"/>
                <a:cs typeface="Times New Roman" pitchFamily="18" charset="0"/>
              </a:rPr>
              <a:t>may be present.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Endometriosis </a:t>
            </a:r>
            <a:r>
              <a:rPr lang="en-US" sz="2000" dirty="0">
                <a:latin typeface="Times New Roman" pitchFamily="18" charset="0"/>
                <a:cs typeface="Times New Roman" pitchFamily="18" charset="0"/>
              </a:rPr>
              <a:t>appears to cause infertility in some women</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Treatment of endometriosis may be either medical or surgical. Medications such as </a:t>
            </a:r>
            <a:r>
              <a:rPr lang="en-US" sz="2000" dirty="0" err="1">
                <a:latin typeface="Times New Roman" pitchFamily="18" charset="0"/>
                <a:cs typeface="Times New Roman" pitchFamily="18" charset="0"/>
              </a:rPr>
              <a:t>danazol</a:t>
            </a:r>
            <a:r>
              <a:rPr lang="en-US" sz="2000" dirty="0">
                <a:latin typeface="Times New Roman" pitchFamily="18" charset="0"/>
                <a:cs typeface="Times New Roman" pitchFamily="18" charset="0"/>
              </a:rPr>
              <a:t> and agonists of gonadotropin-releasing hormone (</a:t>
            </a:r>
            <a:r>
              <a:rPr lang="en-US" sz="2000" dirty="0" err="1">
                <a:latin typeface="Times New Roman" pitchFamily="18" charset="0"/>
                <a:cs typeface="Times New Roman" pitchFamily="18" charset="0"/>
              </a:rPr>
              <a:t>GnRH</a:t>
            </a:r>
            <a:r>
              <a:rPr lang="en-US" sz="2000" dirty="0">
                <a:latin typeface="Times New Roman" pitchFamily="18" charset="0"/>
                <a:cs typeface="Times New Roman" pitchFamily="18" charset="0"/>
              </a:rPr>
              <a:t>) may be administered via nasal spray to reduce the buildup of tissue by inducing an artificial menopause</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Lupron, given intramuscularly (IM), is also effective.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woman may have hot flashes and vaginal dryness, similar to symptoms occurring at natural menopause</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She is also at increased risk for other problems that occur after menopause, such as osteoporosis and serum lipid changes.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815035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371600"/>
            <a:ext cx="7848600" cy="1938992"/>
          </a:xfrm>
          <a:prstGeom prst="rect">
            <a:avLst/>
          </a:prstGeom>
        </p:spPr>
        <p:txBody>
          <a:bodyPr wrap="square">
            <a:spAutoFit/>
          </a:bodyPr>
          <a:lstStyle/>
          <a:p>
            <a:r>
              <a:rPr lang="en-US" sz="2000" b="1" dirty="0">
                <a:latin typeface="Times New Roman" pitchFamily="18" charset="0"/>
                <a:cs typeface="Times New Roman" pitchFamily="18" charset="0"/>
              </a:rPr>
              <a:t>Surgical treatment includes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Hysterectomy with removal of the ovaries and all lesions if the woman does not desire another pregnancy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Laser ablation (destruction) of the lesions if she wants to maintain fertility Endometriosis has no effect on pregnancy, once pregnancy has been achieved </a:t>
            </a:r>
            <a:r>
              <a:rPr lang="en-US" dirty="0" smtClean="0"/>
              <a:t>.</a:t>
            </a:r>
            <a:endParaRPr lang="en-US" dirty="0"/>
          </a:p>
        </p:txBody>
      </p:sp>
    </p:spTree>
    <p:extLst>
      <p:ext uri="{BB962C8B-B14F-4D97-AF65-F5344CB8AC3E}">
        <p14:creationId xmlns:p14="http://schemas.microsoft.com/office/powerpoint/2010/main" val="33616038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35846"/>
            <a:ext cx="8763000" cy="6247864"/>
          </a:xfrm>
          <a:prstGeom prst="rect">
            <a:avLst/>
          </a:prstGeom>
        </p:spPr>
        <p:txBody>
          <a:bodyPr wrap="square">
            <a:spAutoFit/>
          </a:bodyPr>
          <a:lstStyle/>
          <a:p>
            <a:r>
              <a:rPr lang="en-US" sz="2000" b="1" dirty="0">
                <a:latin typeface="Times New Roman" pitchFamily="18" charset="0"/>
                <a:cs typeface="Times New Roman" pitchFamily="18" charset="0"/>
              </a:rPr>
              <a:t>Premenstrual disorders </a:t>
            </a:r>
            <a:r>
              <a:rPr lang="en-US" sz="2000" b="1" dirty="0" smtClean="0">
                <a:latin typeface="Times New Roman" pitchFamily="18" charset="0"/>
                <a:cs typeface="Times New Roman" pitchFamily="18" charset="0"/>
              </a:rPr>
              <a:t>:</a:t>
            </a:r>
          </a:p>
          <a:p>
            <a:r>
              <a:rPr lang="en-US" sz="2000" b="1" dirty="0" smtClean="0">
                <a:solidFill>
                  <a:srgbClr val="FF0000"/>
                </a:solidFill>
                <a:latin typeface="Times New Roman" pitchFamily="18" charset="0"/>
                <a:cs typeface="Times New Roman" pitchFamily="18" charset="0"/>
              </a:rPr>
              <a:t>Premenstrual </a:t>
            </a:r>
            <a:r>
              <a:rPr lang="en-US" sz="2000" b="1" dirty="0">
                <a:solidFill>
                  <a:srgbClr val="FF0000"/>
                </a:solidFill>
                <a:latin typeface="Times New Roman" pitchFamily="18" charset="0"/>
                <a:cs typeface="Times New Roman" pitchFamily="18" charset="0"/>
              </a:rPr>
              <a:t>syndrome (PMS</a:t>
            </a:r>
            <a:r>
              <a:rPr lang="en-US" sz="2000" b="1" dirty="0" smtClean="0">
                <a:solidFill>
                  <a:srgbClr val="FF0000"/>
                </a:solidFill>
                <a:latin typeface="Times New Roman" pitchFamily="18" charset="0"/>
                <a:cs typeface="Times New Roman" pitchFamily="18" charset="0"/>
              </a:rPr>
              <a:t>),</a:t>
            </a:r>
          </a:p>
          <a:p>
            <a:r>
              <a:rPr lang="en-US" sz="2000" b="1" dirty="0" smtClean="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and the more serious premenstrual </a:t>
            </a:r>
            <a:r>
              <a:rPr lang="en-US" sz="2000" b="1" dirty="0" err="1">
                <a:solidFill>
                  <a:srgbClr val="FF0000"/>
                </a:solidFill>
                <a:latin typeface="Times New Roman" pitchFamily="18" charset="0"/>
                <a:cs typeface="Times New Roman" pitchFamily="18" charset="0"/>
              </a:rPr>
              <a:t>dysphoric</a:t>
            </a:r>
            <a:r>
              <a:rPr lang="en-US" sz="2000" b="1" dirty="0">
                <a:solidFill>
                  <a:srgbClr val="FF0000"/>
                </a:solidFill>
                <a:latin typeface="Times New Roman" pitchFamily="18" charset="0"/>
                <a:cs typeface="Times New Roman" pitchFamily="18" charset="0"/>
              </a:rPr>
              <a:t> disorder (PMDD), </a:t>
            </a:r>
            <a:endParaRPr lang="en-US" sz="2000" b="1" dirty="0" smtClean="0">
              <a:solidFill>
                <a:srgbClr val="FF0000"/>
              </a:solidFill>
              <a:latin typeface="Times New Roman" pitchFamily="18" charset="0"/>
              <a:cs typeface="Times New Roman" pitchFamily="18" charset="0"/>
            </a:endParaRPr>
          </a:p>
          <a:p>
            <a:r>
              <a:rPr lang="en-US" sz="2000" dirty="0" smtClean="0">
                <a:latin typeface="Times New Roman" pitchFamily="18" charset="0"/>
                <a:cs typeface="Times New Roman" pitchFamily="18" charset="0"/>
              </a:rPr>
              <a:t>are </a:t>
            </a:r>
            <a:r>
              <a:rPr lang="en-US" sz="2000" dirty="0">
                <a:latin typeface="Times New Roman" pitchFamily="18" charset="0"/>
                <a:cs typeface="Times New Roman" pitchFamily="18" charset="0"/>
              </a:rPr>
              <a:t>associated with an abnormal serotonin response to normal changes in the estrogen levels during the menstrual cycle.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following symptom criteria (which are used to diagnose PMDD) occur between ovulation and the onset of menstruation, begin to improve between the menstruation and ovulation phases, and are not present in the week after the menstrual period</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Five or more of the following symptoms usually occur regularly: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Depressed mood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Anxiety, tension, feeling “on edge”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Increased sensitivity to rejection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Irritability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Decreased interest in usual activities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Difficulty in concentrating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Lethargy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Change in appetite – food cravings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Change in sleep habits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Feeling overwhelmed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Physical symptoms, such as breast tenderness, bloating, weight gain, headaches </a:t>
            </a:r>
          </a:p>
        </p:txBody>
      </p:sp>
    </p:spTree>
    <p:extLst>
      <p:ext uri="{BB962C8B-B14F-4D97-AF65-F5344CB8AC3E}">
        <p14:creationId xmlns:p14="http://schemas.microsoft.com/office/powerpoint/2010/main" val="747406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6247864"/>
          </a:xfrm>
          <a:prstGeom prst="rect">
            <a:avLst/>
          </a:prstGeom>
        </p:spPr>
        <p:txBody>
          <a:bodyPr wrap="square">
            <a:spAutoFit/>
          </a:bodyPr>
          <a:lstStyle/>
          <a:p>
            <a:r>
              <a:rPr lang="en-US" sz="2000" b="1" dirty="0">
                <a:latin typeface="Times New Roman" pitchFamily="18" charset="0"/>
                <a:cs typeface="Times New Roman" pitchFamily="18" charset="0"/>
              </a:rPr>
              <a:t>The diagnosis </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often based on an established pattern throughout more than 3 months.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Treatment </a:t>
            </a:r>
            <a:r>
              <a:rPr lang="en-US" sz="2000" dirty="0">
                <a:latin typeface="Times New Roman" pitchFamily="18" charset="0"/>
                <a:cs typeface="Times New Roman" pitchFamily="18" charset="0"/>
              </a:rPr>
              <a:t>includes a diet rich in complex carbohydrates and fiber (to lengthen the effects of the carbohydrate meal), stress management, and exercise.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Medical </a:t>
            </a:r>
            <a:r>
              <a:rPr lang="en-US" sz="2000" b="1" dirty="0">
                <a:latin typeface="Times New Roman" pitchFamily="18" charset="0"/>
                <a:cs typeface="Times New Roman" pitchFamily="18" charset="0"/>
              </a:rPr>
              <a:t>management includes oral contraceptives </a:t>
            </a:r>
            <a:r>
              <a:rPr lang="en-US" sz="2000" dirty="0">
                <a:latin typeface="Times New Roman" pitchFamily="18" charset="0"/>
                <a:cs typeface="Times New Roman" pitchFamily="18" charset="0"/>
              </a:rPr>
              <a:t>(low estrogen, progestin dominant), diuretics during the luteal phase of the menstrual cycle (between ovulation and the onset of menstruation), and NSAIDs</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Patient education concerning maintenance of a monthly calendar of symptoms, stress management, and dietary guidance are important concepts for the nurse to teach.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Reduction </a:t>
            </a:r>
            <a:r>
              <a:rPr lang="en-US" sz="2000" dirty="0">
                <a:latin typeface="Times New Roman" pitchFamily="18" charset="0"/>
                <a:cs typeface="Times New Roman" pitchFamily="18" charset="0"/>
              </a:rPr>
              <a:t>of caffeine, simple sugars, and salty foods, regular exercise, and prevention of hypoglycemia are important lifestyle changes.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Selective </a:t>
            </a:r>
            <a:r>
              <a:rPr lang="en-US" sz="2000" dirty="0">
                <a:latin typeface="Times New Roman" pitchFamily="18" charset="0"/>
                <a:cs typeface="Times New Roman" pitchFamily="18" charset="0"/>
              </a:rPr>
              <a:t>serotonin reuptake inhibitors (SSRIs), such as fluoxetine (Prozac) or sertraline (Zoloft), or short-acting antianxiety drugs, such as alprazolam (Xanax), may be initiated 2 weeks before menses and discontinued when menses begins. Remission usually occurs during the follicular stage, with no signs and symptoms the week after menses.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Complementary </a:t>
            </a:r>
            <a:r>
              <a:rPr lang="en-US" sz="2000" dirty="0">
                <a:latin typeface="Times New Roman" pitchFamily="18" charset="0"/>
                <a:cs typeface="Times New Roman" pitchFamily="18" charset="0"/>
              </a:rPr>
              <a:t>and alternative medicine (CAM) therapies have been used to provide </a:t>
            </a:r>
            <a:r>
              <a:rPr lang="en-US" sz="2000" dirty="0" smtClean="0">
                <a:latin typeface="Times New Roman" pitchFamily="18" charset="0"/>
                <a:cs typeface="Times New Roman" pitchFamily="18" charset="0"/>
              </a:rPr>
              <a:t>relief</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12001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1"/>
            <a:ext cx="8382000" cy="4401205"/>
          </a:xfrm>
          <a:prstGeom prst="rect">
            <a:avLst/>
          </a:prstGeom>
        </p:spPr>
        <p:txBody>
          <a:bodyPr wrap="square">
            <a:spAutoFit/>
          </a:bodyPr>
          <a:lstStyle/>
          <a:p>
            <a:r>
              <a:rPr lang="en-US" sz="2000" b="1" dirty="0">
                <a:latin typeface="Times New Roman" pitchFamily="18" charset="0"/>
                <a:cs typeface="Times New Roman" pitchFamily="18" charset="0"/>
              </a:rPr>
              <a:t>Gynecological infections </a:t>
            </a:r>
            <a:r>
              <a:rPr lang="en-US" sz="2000" b="1"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Vaginal </a:t>
            </a:r>
            <a:r>
              <a:rPr lang="en-US" sz="2000" dirty="0">
                <a:latin typeface="Times New Roman" pitchFamily="18" charset="0"/>
                <a:cs typeface="Times New Roman" pitchFamily="18" charset="0"/>
              </a:rPr>
              <a:t>infections are the most common reason for women to seek health care. Nurses play a key role in educating women concerning vaginal health and the prevention of sexually transmitted infections</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Identifying high-risk behaviors and providing nonjudgmental, sensitive counseling and education should be part of every physical checkup.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Safe </a:t>
            </a:r>
            <a:r>
              <a:rPr lang="en-US" sz="2000" dirty="0">
                <a:latin typeface="Times New Roman" pitchFamily="18" charset="0"/>
                <a:cs typeface="Times New Roman" pitchFamily="18" charset="0"/>
              </a:rPr>
              <a:t>sex practices, a reduction in the number of partners, and avoiding the exchange of body fluids are part of the primary prevention of STIs</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Community-based education in schools and churches is also important in primary prevention</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There are three classes of gynecological infections: </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Toxic shock syndrome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Sexually transmitted infections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Pelvic inflammatory disease</a:t>
            </a:r>
          </a:p>
        </p:txBody>
      </p:sp>
    </p:spTree>
    <p:extLst>
      <p:ext uri="{BB962C8B-B14F-4D97-AF65-F5344CB8AC3E}">
        <p14:creationId xmlns:p14="http://schemas.microsoft.com/office/powerpoint/2010/main" val="29269116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12845"/>
            <a:ext cx="8229600" cy="5632311"/>
          </a:xfrm>
          <a:prstGeom prst="rect">
            <a:avLst/>
          </a:prstGeom>
        </p:spPr>
        <p:txBody>
          <a:bodyPr wrap="square">
            <a:spAutoFit/>
          </a:bodyPr>
          <a:lstStyle/>
          <a:p>
            <a:r>
              <a:rPr lang="en-US" sz="2000" b="1" dirty="0">
                <a:latin typeface="Times New Roman" pitchFamily="18" charset="0"/>
                <a:cs typeface="Times New Roman" pitchFamily="18" charset="0"/>
              </a:rPr>
              <a:t>Toxic shock </a:t>
            </a:r>
            <a:r>
              <a:rPr lang="en-US" sz="2000" b="1" dirty="0" smtClean="0">
                <a:latin typeface="Times New Roman" pitchFamily="18" charset="0"/>
                <a:cs typeface="Times New Roman" pitchFamily="18" charset="0"/>
              </a:rPr>
              <a:t>syndrome</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Toxic shock syndrome (TSS) is a rare and potentially fatal disorder.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caused by strains of Staphylococcus </a:t>
            </a:r>
            <a:r>
              <a:rPr lang="en-US" sz="2000" dirty="0" err="1">
                <a:latin typeface="Times New Roman" pitchFamily="18" charset="0"/>
                <a:cs typeface="Times New Roman" pitchFamily="18" charset="0"/>
              </a:rPr>
              <a:t>aureus</a:t>
            </a:r>
            <a:r>
              <a:rPr lang="en-US" sz="2000" dirty="0">
                <a:latin typeface="Times New Roman" pitchFamily="18" charset="0"/>
                <a:cs typeface="Times New Roman" pitchFamily="18" charset="0"/>
              </a:rPr>
              <a:t> that produce toxins that can cause shock, coagulation defects, and tissue damage if they enter the bloodstream.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TSS </a:t>
            </a:r>
            <a:r>
              <a:rPr lang="en-US" sz="2000" dirty="0">
                <a:latin typeface="Times New Roman" pitchFamily="18" charset="0"/>
                <a:cs typeface="Times New Roman" pitchFamily="18" charset="0"/>
              </a:rPr>
              <a:t>is associated with the trapping of bacteria within the reproductive tract for a prolonged time.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Factors </a:t>
            </a:r>
            <a:r>
              <a:rPr lang="en-US" sz="2000" dirty="0">
                <a:latin typeface="Times New Roman" pitchFamily="18" charset="0"/>
                <a:cs typeface="Times New Roman" pitchFamily="18" charset="0"/>
              </a:rPr>
              <a:t>that increase the risk of TSS include the use of </a:t>
            </a:r>
            <a:r>
              <a:rPr lang="en-US" sz="2000" dirty="0" smtClean="0">
                <a:latin typeface="Times New Roman" pitchFamily="18" charset="0"/>
                <a:cs typeface="Times New Roman" pitchFamily="18" charset="0"/>
              </a:rPr>
              <a:t>high absorbency </a:t>
            </a:r>
            <a:r>
              <a:rPr lang="en-US" sz="2000" dirty="0">
                <a:latin typeface="Times New Roman" pitchFamily="18" charset="0"/>
                <a:cs typeface="Times New Roman" pitchFamily="18" charset="0"/>
              </a:rPr>
              <a:t>tampons for prolonged periods of time and the use of a diaphragm or cervical cap for contraception, especially after childbirth</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Signs and symptoms of TSS include: </a:t>
            </a:r>
            <a:endParaRPr lang="en-US" sz="2000" b="1"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Sudden spiking </a:t>
            </a:r>
            <a:r>
              <a:rPr lang="en-US" sz="2000" dirty="0" smtClean="0">
                <a:latin typeface="Times New Roman" pitchFamily="18" charset="0"/>
                <a:cs typeface="Times New Roman" pitchFamily="18" charset="0"/>
              </a:rPr>
              <a:t>fever</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Flulike symptoms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Hypotension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Generalized rash that resembles sunburn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Skin peeling from the palms and soles 1 to 2 weeks after the illness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incidence of TSS has decreased, but nurses continue to play a role in prevention. </a:t>
            </a:r>
          </a:p>
        </p:txBody>
      </p:sp>
    </p:spTree>
    <p:extLst>
      <p:ext uri="{BB962C8B-B14F-4D97-AF65-F5344CB8AC3E}">
        <p14:creationId xmlns:p14="http://schemas.microsoft.com/office/powerpoint/2010/main" val="29469298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474345"/>
            <a:ext cx="8534400" cy="5632311"/>
          </a:xfrm>
          <a:prstGeom prst="rect">
            <a:avLst/>
          </a:prstGeom>
        </p:spPr>
        <p:txBody>
          <a:bodyPr wrap="square">
            <a:spAutoFit/>
          </a:bodyPr>
          <a:lstStyle/>
          <a:p>
            <a:r>
              <a:rPr lang="en-US" sz="2000" dirty="0">
                <a:latin typeface="Times New Roman" pitchFamily="18" charset="0"/>
                <a:cs typeface="Times New Roman" pitchFamily="18" charset="0"/>
              </a:rPr>
              <a:t>The incidence of TSS has decreased, but nurses continue to play a role in prevention.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nurse’s role is primarily one of education. The following teaching points should be included: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Tampon use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Perform hand hygiene before and after inserting a tampon</a:t>
            </a:r>
            <a:r>
              <a:rPr lang="en-US" sz="2000" dirty="0" smtClean="0">
                <a:latin typeface="Times New Roman" pitchFamily="18" charset="0"/>
                <a:cs typeface="Times New Roman" pitchFamily="18" charset="0"/>
              </a:rPr>
              <a:t>.</a:t>
            </a: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Change tampons at least every 4 hours. </a:t>
            </a:r>
            <a:endParaRPr lang="en-US" sz="2000" dirty="0" smtClean="0">
              <a:latin typeface="Times New Roman" pitchFamily="18" charset="0"/>
              <a:cs typeface="Times New Roman" pitchFamily="18" charset="0"/>
            </a:endParaRP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Do not use superabsorbent tampons. </a:t>
            </a:r>
            <a:endParaRPr lang="en-US" sz="2000" dirty="0" smtClean="0">
              <a:latin typeface="Times New Roman" pitchFamily="18" charset="0"/>
              <a:cs typeface="Times New Roman" pitchFamily="18" charset="0"/>
            </a:endParaRP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Use pads rather than tampons when sleeping, because tampons will likely remain in the vagina longer than 4 hours. </a:t>
            </a:r>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Diaphragm or cervical cap use: </a:t>
            </a:r>
            <a:endParaRPr lang="en-US" sz="2000" b="1" dirty="0" smtClean="0">
              <a:latin typeface="Times New Roman" pitchFamily="18" charset="0"/>
              <a:cs typeface="Times New Roman" pitchFamily="18" charset="0"/>
            </a:endParaRP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Wash hands before and after inserting the diaphragm or cervical cap</a:t>
            </a:r>
            <a:r>
              <a:rPr lang="en-US" sz="2000" dirty="0" smtClean="0">
                <a:latin typeface="Times New Roman" pitchFamily="18" charset="0"/>
                <a:cs typeface="Times New Roman" pitchFamily="18" charset="0"/>
              </a:rPr>
              <a:t>.</a:t>
            </a: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Do not use a diaphragm or cervical cap during the menstrual period or for 8 weeks after childbirth. </a:t>
            </a:r>
            <a:endParaRPr lang="en-US" sz="2000" dirty="0" smtClean="0">
              <a:latin typeface="Times New Roman" pitchFamily="18" charset="0"/>
              <a:cs typeface="Times New Roman" pitchFamily="18" charset="0"/>
            </a:endParaRP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Remove the diaphragm or cervical cap at the time recommended by the health care provider</a:t>
            </a:r>
            <a:r>
              <a:rPr lang="en-US" sz="2000" dirty="0" smtClean="0">
                <a:latin typeface="Times New Roman" pitchFamily="18" charset="0"/>
                <a:cs typeface="Times New Roman" pitchFamily="18" charset="0"/>
              </a:rPr>
              <a:t>.</a:t>
            </a:r>
          </a:p>
          <a:p>
            <a:pPr marL="457200" indent="-4572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Treatment is supportive and includes hospitalization for administration of vasopressor drugs, antimicrobial medication, and fluid replacement.</a:t>
            </a:r>
          </a:p>
        </p:txBody>
      </p:sp>
    </p:spTree>
    <p:extLst>
      <p:ext uri="{BB962C8B-B14F-4D97-AF65-F5344CB8AC3E}">
        <p14:creationId xmlns:p14="http://schemas.microsoft.com/office/powerpoint/2010/main" val="2021458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305800" cy="2554545"/>
          </a:xfrm>
          <a:prstGeom prst="rect">
            <a:avLst/>
          </a:prstGeom>
        </p:spPr>
        <p:txBody>
          <a:bodyPr wrap="square">
            <a:spAutoFit/>
          </a:bodyPr>
          <a:lstStyle/>
          <a:p>
            <a:r>
              <a:rPr lang="en-US" sz="2000" b="1" dirty="0">
                <a:latin typeface="Times New Roman" pitchFamily="18" charset="0"/>
                <a:cs typeface="Times New Roman" pitchFamily="18" charset="0"/>
              </a:rPr>
              <a:t>Sexually transmitted infections </a:t>
            </a:r>
            <a:r>
              <a:rPr lang="en-US" sz="2000" b="1"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STIs </a:t>
            </a:r>
            <a:r>
              <a:rPr lang="en-US" sz="2000" dirty="0">
                <a:latin typeface="Times New Roman" pitchFamily="18" charset="0"/>
                <a:cs typeface="Times New Roman" pitchFamily="18" charset="0"/>
              </a:rPr>
              <a:t>are infections that can be spread by sexual contact, although several of them also have other modes of transmission</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It is important that all sexual contacts of the infected person, even those who are asymptomatic, be completely treated to eradicate the infection.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provides </a:t>
            </a:r>
            <a:r>
              <a:rPr lang="en-US" sz="2000" dirty="0">
                <a:latin typeface="Times New Roman" pitchFamily="18" charset="0"/>
                <a:cs typeface="Times New Roman" pitchFamily="18" charset="0"/>
              </a:rPr>
              <a:t>specific information about STIs that the nurse may encounter</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Certain STIs must be reported to the health department.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Sexually </a:t>
            </a:r>
            <a:r>
              <a:rPr lang="en-US" sz="2000" dirty="0">
                <a:latin typeface="Times New Roman" pitchFamily="18" charset="0"/>
                <a:cs typeface="Times New Roman" pitchFamily="18" charset="0"/>
              </a:rPr>
              <a:t>Transmitted Infections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3808418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381001"/>
            <a:ext cx="8610600" cy="5632311"/>
          </a:xfrm>
          <a:prstGeom prst="rect">
            <a:avLst/>
          </a:prstGeom>
        </p:spPr>
        <p:txBody>
          <a:bodyPr wrap="square">
            <a:spAutoFit/>
          </a:bodyPr>
          <a:lstStyle/>
          <a:p>
            <a:r>
              <a:rPr lang="en-US" sz="2000" b="1" dirty="0">
                <a:latin typeface="Times New Roman" pitchFamily="18" charset="0"/>
                <a:cs typeface="Times New Roman" pitchFamily="18" charset="0"/>
              </a:rPr>
              <a:t>Nursing care related to STIs primarily focuses on patient education to prevent the spread of these infections; it includes</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Teaching signs and symptoms that should be reported to the health care provider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Explaining diagnostic tests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Teaching measures to prevent the spread of infection, such as the use of condoms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Explaining treatment measures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Emphasizing the importance of completing treatment and follow-up and of treating all partners to eliminate the spread of infection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incidence of STIs has increased during the past few decades.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Teaching </a:t>
            </a:r>
            <a:r>
              <a:rPr lang="en-US" sz="2000" dirty="0">
                <a:latin typeface="Times New Roman" pitchFamily="18" charset="0"/>
                <a:cs typeface="Times New Roman" pitchFamily="18" charset="0"/>
              </a:rPr>
              <a:t>STI prevention to women across the life span is important, because some viral STIs remain in the body for life and can include long-term complications. Human papillomavirus is the most common viral STI, with more than 100 variations. HPV types 16 and 18 are associated with serious cervical cancer, and women who are </a:t>
            </a:r>
            <a:r>
              <a:rPr lang="en-US" sz="2000" dirty="0" err="1">
                <a:latin typeface="Times New Roman" pitchFamily="18" charset="0"/>
                <a:cs typeface="Times New Roman" pitchFamily="18" charset="0"/>
              </a:rPr>
              <a:t>immunocompromised</a:t>
            </a:r>
            <a:r>
              <a:rPr lang="en-US" sz="2000" dirty="0">
                <a:latin typeface="Times New Roman" pitchFamily="18" charset="0"/>
                <a:cs typeface="Times New Roman" pitchFamily="18" charset="0"/>
              </a:rPr>
              <a:t> are at the greatest risk.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use of condoms may not protect the woman if the male’s lesion is on the scrotum or inguinal folds. It may take 3 to 6 months after infection to develop visible warts. </a:t>
            </a:r>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159851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1859340"/>
            <a:ext cx="7848600" cy="2246769"/>
          </a:xfrm>
          <a:prstGeom prst="rect">
            <a:avLst/>
          </a:prstGeom>
        </p:spPr>
        <p:txBody>
          <a:bodyPr wrap="square">
            <a:spAutoFit/>
          </a:bodyPr>
          <a:lstStyle/>
          <a:p>
            <a:r>
              <a:rPr lang="en-US" sz="2000" b="1" dirty="0">
                <a:solidFill>
                  <a:prstClr val="black"/>
                </a:solidFill>
                <a:latin typeface="Times New Roman" pitchFamily="18" charset="0"/>
                <a:cs typeface="Times New Roman" pitchFamily="18" charset="0"/>
              </a:rPr>
              <a:t>Treatment</a:t>
            </a:r>
            <a:r>
              <a:rPr lang="en-US" sz="2000" dirty="0">
                <a:solidFill>
                  <a:prstClr val="black"/>
                </a:solidFill>
                <a:latin typeface="Times New Roman" pitchFamily="18" charset="0"/>
                <a:cs typeface="Times New Roman" pitchFamily="18" charset="0"/>
              </a:rPr>
              <a:t> includes </a:t>
            </a:r>
            <a:r>
              <a:rPr lang="en-US" sz="2000" dirty="0" err="1">
                <a:solidFill>
                  <a:prstClr val="black"/>
                </a:solidFill>
                <a:latin typeface="Times New Roman" pitchFamily="18" charset="0"/>
                <a:cs typeface="Times New Roman" pitchFamily="18" charset="0"/>
              </a:rPr>
              <a:t>cryotherapy</a:t>
            </a:r>
            <a:r>
              <a:rPr lang="en-US" sz="2000" dirty="0">
                <a:solidFill>
                  <a:prstClr val="black"/>
                </a:solidFill>
                <a:latin typeface="Times New Roman" pitchFamily="18" charset="0"/>
                <a:cs typeface="Times New Roman" pitchFamily="18" charset="0"/>
              </a:rPr>
              <a:t>, laser vaporization, </a:t>
            </a:r>
            <a:r>
              <a:rPr lang="en-US" sz="2000" dirty="0" err="1">
                <a:solidFill>
                  <a:prstClr val="black"/>
                </a:solidFill>
                <a:latin typeface="Times New Roman" pitchFamily="18" charset="0"/>
                <a:cs typeface="Times New Roman" pitchFamily="18" charset="0"/>
              </a:rPr>
              <a:t>electrodiathermy</a:t>
            </a:r>
            <a:r>
              <a:rPr lang="en-US" sz="2000" dirty="0">
                <a:solidFill>
                  <a:prstClr val="black"/>
                </a:solidFill>
                <a:latin typeface="Times New Roman" pitchFamily="18" charset="0"/>
                <a:cs typeface="Times New Roman" pitchFamily="18" charset="0"/>
              </a:rPr>
              <a:t>, and </a:t>
            </a:r>
            <a:r>
              <a:rPr lang="en-US" sz="2000" dirty="0" err="1">
                <a:solidFill>
                  <a:prstClr val="black"/>
                </a:solidFill>
                <a:latin typeface="Times New Roman" pitchFamily="18" charset="0"/>
                <a:cs typeface="Times New Roman" pitchFamily="18" charset="0"/>
              </a:rPr>
              <a:t>electrofulguration</a:t>
            </a:r>
            <a:r>
              <a:rPr lang="en-US" sz="2000" dirty="0">
                <a:solidFill>
                  <a:prstClr val="black"/>
                </a:solidFill>
                <a:latin typeface="Times New Roman" pitchFamily="18" charset="0"/>
                <a:cs typeface="Times New Roman" pitchFamily="18" charset="0"/>
              </a:rPr>
              <a:t> with a </a:t>
            </a:r>
            <a:r>
              <a:rPr lang="en-US" sz="2000" dirty="0" smtClean="0">
                <a:latin typeface="Times New Roman" pitchFamily="18" charset="0"/>
                <a:cs typeface="Times New Roman" pitchFamily="18" charset="0"/>
              </a:rPr>
              <a:t>loop </a:t>
            </a:r>
            <a:r>
              <a:rPr lang="en-US" sz="2000" dirty="0">
                <a:latin typeface="Times New Roman" pitchFamily="18" charset="0"/>
                <a:cs typeface="Times New Roman" pitchFamily="18" charset="0"/>
              </a:rPr>
              <a:t>electrode excision procedure</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Topical agents are used and </a:t>
            </a:r>
            <a:r>
              <a:rPr lang="en-US" sz="2000" dirty="0" err="1">
                <a:latin typeface="Times New Roman" pitchFamily="18" charset="0"/>
                <a:cs typeface="Times New Roman" pitchFamily="18" charset="0"/>
              </a:rPr>
              <a:t>lidocaine</a:t>
            </a:r>
            <a:r>
              <a:rPr lang="en-US" sz="2000" dirty="0">
                <a:latin typeface="Times New Roman" pitchFamily="18" charset="0"/>
                <a:cs typeface="Times New Roman" pitchFamily="18" charset="0"/>
              </a:rPr>
              <a:t> cream may be used 20 minutes before painful treatments</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Centers for Disease Control and Prevention (CDC) recommends a vaccination series for all males and females between the ages of 11–26 to prevent the most common strains of HPV.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1933539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12844"/>
            <a:ext cx="7848600" cy="5016758"/>
          </a:xfrm>
          <a:prstGeom prst="rect">
            <a:avLst/>
          </a:prstGeom>
        </p:spPr>
        <p:txBody>
          <a:bodyPr wrap="square">
            <a:spAutoFit/>
          </a:bodyPr>
          <a:lstStyle/>
          <a:p>
            <a:r>
              <a:rPr lang="en-US" sz="2000" b="1" dirty="0">
                <a:latin typeface="Times New Roman" pitchFamily="18" charset="0"/>
                <a:cs typeface="Times New Roman" pitchFamily="18" charset="0"/>
              </a:rPr>
              <a:t>Menstrual disorders </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Menstrual </a:t>
            </a:r>
            <a:r>
              <a:rPr lang="en-US" sz="2000" dirty="0">
                <a:latin typeface="Times New Roman" pitchFamily="18" charset="0"/>
                <a:cs typeface="Times New Roman" pitchFamily="18" charset="0"/>
              </a:rPr>
              <a:t>cycle disorders can cause distress for many women.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nursing role in each depends on the disorder’s cause and treatment</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Common nursing roles involve explaining </a:t>
            </a:r>
            <a:r>
              <a:rPr lang="en-US" sz="2000" b="1" dirty="0">
                <a:latin typeface="Times New Roman" pitchFamily="18" charset="0"/>
                <a:cs typeface="Times New Roman" pitchFamily="18" charset="0"/>
              </a:rPr>
              <a:t>any recommended treatments (e.g., medications) and caring for the woman, including providing emotional support, before and after procedures. </a:t>
            </a:r>
            <a:endParaRPr lang="en-US" sz="2000" b="1"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Amenorrhea</a:t>
            </a:r>
            <a:r>
              <a:rPr lang="en-US" sz="2000" dirty="0" smtClean="0">
                <a:latin typeface="Times New Roman" pitchFamily="18" charset="0"/>
                <a:cs typeface="Times New Roman" pitchFamily="18" charset="0"/>
              </a:rPr>
              <a:t> :</a:t>
            </a:r>
          </a:p>
          <a:p>
            <a:r>
              <a:rPr lang="en-US" sz="2000" b="1" dirty="0" smtClean="0">
                <a:solidFill>
                  <a:srgbClr val="FF0000"/>
                </a:solidFill>
                <a:latin typeface="Times New Roman" pitchFamily="18" charset="0"/>
                <a:cs typeface="Times New Roman" pitchFamily="18" charset="0"/>
              </a:rPr>
              <a:t>Amenorrhea </a:t>
            </a:r>
            <a:r>
              <a:rPr lang="en-US" sz="2000" b="1" dirty="0">
                <a:solidFill>
                  <a:srgbClr val="FF0000"/>
                </a:solidFill>
                <a:latin typeface="Times New Roman" pitchFamily="18" charset="0"/>
                <a:cs typeface="Times New Roman" pitchFamily="18" charset="0"/>
              </a:rPr>
              <a:t>is the absence of menstruation</a:t>
            </a:r>
            <a:r>
              <a:rPr lang="en-US" sz="2000" b="1" dirty="0" smtClean="0">
                <a:solidFill>
                  <a:srgbClr val="FF0000"/>
                </a:solidFill>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It is normal before menarche, during pregnancy, and after menopause.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Amenorrhea </a:t>
            </a:r>
            <a:r>
              <a:rPr lang="en-US" sz="2000" dirty="0">
                <a:latin typeface="Times New Roman" pitchFamily="18" charset="0"/>
                <a:cs typeface="Times New Roman" pitchFamily="18" charset="0"/>
              </a:rPr>
              <a:t>that is not normal may fall into one of two categories: </a:t>
            </a:r>
            <a:endParaRPr lang="en-US" sz="2000"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Primary: Failure to menstruate by age 16 years; failure to menstruate by age 14 years if she has not developed any secondary sex characteristics </a:t>
            </a:r>
            <a:endParaRPr lang="en-US" sz="2000" b="1" dirty="0" smtClean="0">
              <a:solidFill>
                <a:srgbClr val="FF0000"/>
              </a:solidFill>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Secondary: Cessation of menstruation for at least three cycles or 6 months in a woman who previously had an established pattern of menstruation</a:t>
            </a:r>
          </a:p>
        </p:txBody>
      </p:sp>
    </p:spTree>
    <p:extLst>
      <p:ext uri="{BB962C8B-B14F-4D97-AF65-F5344CB8AC3E}">
        <p14:creationId xmlns:p14="http://schemas.microsoft.com/office/powerpoint/2010/main" val="22754371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229600" cy="4093428"/>
          </a:xfrm>
          <a:prstGeom prst="rect">
            <a:avLst/>
          </a:prstGeom>
        </p:spPr>
        <p:txBody>
          <a:bodyPr wrap="square">
            <a:spAutoFit/>
          </a:bodyPr>
          <a:lstStyle/>
          <a:p>
            <a:r>
              <a:rPr lang="en-US" sz="2000" b="1" dirty="0">
                <a:latin typeface="Times New Roman" pitchFamily="18" charset="0"/>
                <a:cs typeface="Times New Roman" pitchFamily="18" charset="0"/>
              </a:rPr>
              <a:t>Pelvic inflammatory disease </a:t>
            </a:r>
            <a:r>
              <a:rPr lang="en-US" sz="2000" b="1"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Pelvic </a:t>
            </a:r>
            <a:r>
              <a:rPr lang="en-US" sz="2000" dirty="0">
                <a:latin typeface="Times New Roman" pitchFamily="18" charset="0"/>
                <a:cs typeface="Times New Roman" pitchFamily="18" charset="0"/>
              </a:rPr>
              <a:t>inflammatory disease is an infection of the upper reproductive tract. Asymptomatic STIs are a common cause of PID.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cervix, uterine cavity, fallopian tubes, and pelvic cavity are often involved. Infertility may be the result.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woman’s symptoms vary according to the area affected</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Fever, chronic pelvic pain, abnormal vaginal discharge, nausea and anorexia, and irregular vaginal bleeding are common</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When examined, the abdomen and pelvic organs are often very tender.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Laboratory </a:t>
            </a:r>
            <a:r>
              <a:rPr lang="en-US" sz="2000" dirty="0">
                <a:latin typeface="Times New Roman" pitchFamily="18" charset="0"/>
                <a:cs typeface="Times New Roman" pitchFamily="18" charset="0"/>
              </a:rPr>
              <a:t>tests identify common general signs of infection, such as elevated leukocytes and an elevated sedimentation rate.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Cultures </a:t>
            </a:r>
            <a:r>
              <a:rPr lang="en-US" sz="2000" dirty="0">
                <a:latin typeface="Times New Roman" pitchFamily="18" charset="0"/>
                <a:cs typeface="Times New Roman" pitchFamily="18" charset="0"/>
              </a:rPr>
              <a:t>of the cervical canal are done to identify the infecting organism, which most commonly is N. </a:t>
            </a:r>
            <a:r>
              <a:rPr lang="en-US" sz="2000" dirty="0" err="1">
                <a:latin typeface="Times New Roman" pitchFamily="18" charset="0"/>
                <a:cs typeface="Times New Roman" pitchFamily="18" charset="0"/>
              </a:rPr>
              <a:t>gonorrhoeae</a:t>
            </a:r>
            <a:r>
              <a:rPr lang="en-US" sz="2000" dirty="0">
                <a:latin typeface="Times New Roman" pitchFamily="18" charset="0"/>
                <a:cs typeface="Times New Roman" pitchFamily="18" charset="0"/>
              </a:rPr>
              <a:t> or Chlamydia trachomatis.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659205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028343"/>
            <a:ext cx="7848600" cy="4708981"/>
          </a:xfrm>
          <a:prstGeom prst="rect">
            <a:avLst/>
          </a:prstGeom>
        </p:spPr>
        <p:txBody>
          <a:bodyPr wrap="square">
            <a:spAutoFit/>
          </a:bodyPr>
          <a:lstStyle/>
          <a:p>
            <a:pPr lvl="0"/>
            <a:r>
              <a:rPr lang="en-US" sz="2000" b="1" dirty="0" smtClean="0">
                <a:solidFill>
                  <a:prstClr val="black"/>
                </a:solidFill>
                <a:latin typeface="Times New Roman" pitchFamily="18" charset="0"/>
                <a:cs typeface="Times New Roman" pitchFamily="18" charset="0"/>
              </a:rPr>
              <a:t>Urinalysis</a:t>
            </a: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is usually done to identify infection of the urinary tract</a:t>
            </a:r>
            <a:r>
              <a:rPr lang="en-US" sz="2000" dirty="0" smtClean="0">
                <a:solidFill>
                  <a:prstClr val="black"/>
                </a:solidFill>
                <a:latin typeface="Times New Roman" pitchFamily="18" charset="0"/>
                <a:cs typeface="Times New Roman" pitchFamily="18" charset="0"/>
              </a:rPr>
              <a:t>.</a:t>
            </a: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The pelvic inflammation can result in scarring of the fallopian tubes that can cause blockage and infertility or ectopic pregnancy. </a:t>
            </a:r>
            <a:endParaRPr lang="en-US" sz="2000" dirty="0" smtClean="0">
              <a:solidFill>
                <a:prstClr val="black"/>
              </a:solidFill>
              <a:latin typeface="Times New Roman" pitchFamily="18" charset="0"/>
              <a:cs typeface="Times New Roman" pitchFamily="18" charset="0"/>
            </a:endParaRPr>
          </a:p>
          <a:p>
            <a:pPr lvl="0"/>
            <a:r>
              <a:rPr lang="en-US" sz="2000" b="1" dirty="0" smtClean="0">
                <a:solidFill>
                  <a:prstClr val="black"/>
                </a:solidFill>
                <a:latin typeface="Times New Roman" pitchFamily="18" charset="0"/>
                <a:cs typeface="Times New Roman" pitchFamily="18" charset="0"/>
              </a:rPr>
              <a:t>Treatment </a:t>
            </a:r>
            <a:r>
              <a:rPr lang="en-US" sz="2000" b="1" dirty="0">
                <a:solidFill>
                  <a:prstClr val="black"/>
                </a:solidFill>
                <a:latin typeface="Times New Roman" pitchFamily="18" charset="0"/>
                <a:cs typeface="Times New Roman" pitchFamily="18" charset="0"/>
              </a:rPr>
              <a:t>includes antibiotics </a:t>
            </a:r>
            <a:r>
              <a:rPr lang="en-US" sz="2000" dirty="0">
                <a:solidFill>
                  <a:prstClr val="black"/>
                </a:solidFill>
                <a:latin typeface="Times New Roman" pitchFamily="18" charset="0"/>
                <a:cs typeface="Times New Roman" pitchFamily="18" charset="0"/>
              </a:rPr>
              <a:t>and patient education to prevent reinfection</a:t>
            </a:r>
            <a:r>
              <a:rPr lang="en-US" sz="2000" dirty="0" smtClean="0">
                <a:solidFill>
                  <a:prstClr val="black"/>
                </a:solidFill>
                <a:latin typeface="Times New Roman" pitchFamily="18" charset="0"/>
                <a:cs typeface="Times New Roman" pitchFamily="18" charset="0"/>
              </a:rPr>
              <a:t>.</a:t>
            </a:r>
          </a:p>
          <a:p>
            <a:pPr marL="342900" lvl="0" indent="-342900">
              <a:buFont typeface="Arial" pitchFamily="34" charset="0"/>
              <a:buChar char="•"/>
            </a:pPr>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Treatment may be administered on an inpatient or outpatient basis, depending on the severity of the infection. </a:t>
            </a:r>
            <a:endParaRPr lang="en-US" sz="2000" dirty="0" smtClean="0">
              <a:solidFill>
                <a:prstClr val="black"/>
              </a:solidFill>
              <a:latin typeface="Times New Roman" pitchFamily="18" charset="0"/>
              <a:cs typeface="Times New Roman" pitchFamily="18" charset="0"/>
            </a:endParaRPr>
          </a:p>
          <a:p>
            <a:pPr marL="342900" lvl="0" indent="-342900">
              <a:buFont typeface="Arial" pitchFamily="34" charset="0"/>
              <a:buChar char="•"/>
            </a:pPr>
            <a:r>
              <a:rPr lang="en-US" sz="2000" dirty="0" smtClean="0">
                <a:solidFill>
                  <a:prstClr val="black"/>
                </a:solidFill>
                <a:latin typeface="Times New Roman" pitchFamily="18" charset="0"/>
                <a:cs typeface="Times New Roman" pitchFamily="18" charset="0"/>
              </a:rPr>
              <a:t>Antimicrobials </a:t>
            </a:r>
            <a:r>
              <a:rPr lang="en-US" sz="2000" dirty="0">
                <a:solidFill>
                  <a:prstClr val="black"/>
                </a:solidFill>
                <a:latin typeface="Times New Roman" pitchFamily="18" charset="0"/>
                <a:cs typeface="Times New Roman" pitchFamily="18" charset="0"/>
              </a:rPr>
              <a:t>are begun promptly to treat the infection. </a:t>
            </a:r>
            <a:endParaRPr lang="en-US" sz="2000" dirty="0" smtClean="0">
              <a:solidFill>
                <a:prstClr val="black"/>
              </a:solidFill>
              <a:latin typeface="Times New Roman" pitchFamily="18" charset="0"/>
              <a:cs typeface="Times New Roman" pitchFamily="18" charset="0"/>
            </a:endParaRPr>
          </a:p>
          <a:p>
            <a:pPr marL="342900" lvl="0" indent="-342900">
              <a:buFont typeface="Arial" pitchFamily="34" charset="0"/>
              <a:buChar char="•"/>
            </a:pPr>
            <a:r>
              <a:rPr lang="en-US" sz="2000" dirty="0" smtClean="0">
                <a:solidFill>
                  <a:prstClr val="black"/>
                </a:solidFill>
                <a:latin typeface="Times New Roman" pitchFamily="18" charset="0"/>
                <a:cs typeface="Times New Roman" pitchFamily="18" charset="0"/>
              </a:rPr>
              <a:t>Douching </a:t>
            </a:r>
            <a:r>
              <a:rPr lang="en-US" sz="2000" dirty="0">
                <a:solidFill>
                  <a:prstClr val="black"/>
                </a:solidFill>
                <a:latin typeface="Times New Roman" pitchFamily="18" charset="0"/>
                <a:cs typeface="Times New Roman" pitchFamily="18" charset="0"/>
              </a:rPr>
              <a:t>results in changes in the vaginal flora and predisposes the woman to the development of PID, bacterial </a:t>
            </a:r>
            <a:r>
              <a:rPr lang="en-US" sz="2000" dirty="0" err="1">
                <a:solidFill>
                  <a:prstClr val="black"/>
                </a:solidFill>
                <a:latin typeface="Times New Roman" pitchFamily="18" charset="0"/>
                <a:cs typeface="Times New Roman" pitchFamily="18" charset="0"/>
              </a:rPr>
              <a:t>vaginosis</a:t>
            </a:r>
            <a:r>
              <a:rPr lang="en-US" sz="2000" dirty="0">
                <a:solidFill>
                  <a:prstClr val="black"/>
                </a:solidFill>
                <a:latin typeface="Times New Roman" pitchFamily="18" charset="0"/>
                <a:cs typeface="Times New Roman" pitchFamily="18" charset="0"/>
              </a:rPr>
              <a:t>, and ectopic pregnancies</a:t>
            </a:r>
            <a:r>
              <a:rPr lang="en-US" sz="2000" dirty="0" smtClean="0">
                <a:solidFill>
                  <a:prstClr val="black"/>
                </a:solidFill>
                <a:latin typeface="Times New Roman" pitchFamily="18" charset="0"/>
                <a:cs typeface="Times New Roman" pitchFamily="18" charset="0"/>
              </a:rPr>
              <a:t>.</a:t>
            </a:r>
          </a:p>
          <a:p>
            <a:pPr marL="342900" lvl="0" indent="-342900">
              <a:buFont typeface="Arial" pitchFamily="34" charset="0"/>
              <a:buChar char="•"/>
            </a:pPr>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However, many women practice regular douching in the belief that it is cleansing. The nurse can play an important role in educating the woman to prevent PID. </a:t>
            </a:r>
          </a:p>
        </p:txBody>
      </p:sp>
    </p:spTree>
    <p:extLst>
      <p:ext uri="{BB962C8B-B14F-4D97-AF65-F5344CB8AC3E}">
        <p14:creationId xmlns:p14="http://schemas.microsoft.com/office/powerpoint/2010/main" val="7329816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18999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889844"/>
            <a:ext cx="7848600" cy="4401205"/>
          </a:xfrm>
          <a:prstGeom prst="rect">
            <a:avLst/>
          </a:prstGeom>
        </p:spPr>
        <p:txBody>
          <a:bodyPr wrap="square">
            <a:spAutoFit/>
          </a:bodyPr>
          <a:lstStyle/>
          <a:p>
            <a:r>
              <a:rPr lang="en-US" sz="2000" b="1" dirty="0">
                <a:latin typeface="Times New Roman" pitchFamily="18" charset="0"/>
                <a:cs typeface="Times New Roman" pitchFamily="18" charset="0"/>
              </a:rPr>
              <a:t>Treatment of amenorrhea </a:t>
            </a:r>
            <a:r>
              <a:rPr lang="en-US" sz="2000" b="1" dirty="0" smtClean="0">
                <a:latin typeface="Times New Roman" pitchFamily="18" charset="0"/>
                <a:cs typeface="Times New Roman" pitchFamily="18" charset="0"/>
              </a:rPr>
              <a:t>:</a:t>
            </a:r>
          </a:p>
          <a:p>
            <a:pPr marL="342900" indent="-342900">
              <a:buFont typeface="+mj-lt"/>
              <a:buAutoNum type="arabicPeriod"/>
            </a:pPr>
            <a:r>
              <a:rPr lang="en-US" sz="2000" dirty="0" smtClean="0">
                <a:latin typeface="Times New Roman" pitchFamily="18" charset="0"/>
                <a:cs typeface="Times New Roman" pitchFamily="18" charset="0"/>
              </a:rPr>
              <a:t>begins </a:t>
            </a:r>
            <a:r>
              <a:rPr lang="en-US" sz="2000" dirty="0">
                <a:latin typeface="Times New Roman" pitchFamily="18" charset="0"/>
                <a:cs typeface="Times New Roman" pitchFamily="18" charset="0"/>
              </a:rPr>
              <a:t>with a thorough history, physical examination, and laboratory examinations to identify the cause. </a:t>
            </a:r>
            <a:endParaRPr lang="en-US" sz="2000" dirty="0" smtClean="0">
              <a:latin typeface="Times New Roman" pitchFamily="18" charset="0"/>
              <a:cs typeface="Times New Roman" pitchFamily="18" charset="0"/>
            </a:endParaRPr>
          </a:p>
          <a:p>
            <a:pPr marL="342900" indent="-342900">
              <a:buFont typeface="+mj-lt"/>
              <a:buAutoNum type="arabicPeriod"/>
            </a:pPr>
            <a:r>
              <a:rPr lang="en-US" sz="2000" dirty="0" smtClean="0">
                <a:latin typeface="Times New Roman" pitchFamily="18" charset="0"/>
                <a:cs typeface="Times New Roman" pitchFamily="18" charset="0"/>
              </a:rPr>
              <a:t>Pregnancy </a:t>
            </a:r>
            <a:r>
              <a:rPr lang="en-US" sz="2000" dirty="0">
                <a:latin typeface="Times New Roman" pitchFamily="18" charset="0"/>
                <a:cs typeface="Times New Roman" pitchFamily="18" charset="0"/>
              </a:rPr>
              <a:t>testing is completed for any sexually active woman</a:t>
            </a:r>
            <a:r>
              <a:rPr lang="en-US" sz="2000" dirty="0" smtClean="0">
                <a:latin typeface="Times New Roman" pitchFamily="18" charset="0"/>
                <a:cs typeface="Times New Roman" pitchFamily="18" charset="0"/>
              </a:rPr>
              <a:t>.</a:t>
            </a:r>
          </a:p>
          <a:p>
            <a:pPr marL="342900" indent="-3429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The specific treatment depends on the cause that is identified</a:t>
            </a:r>
            <a:r>
              <a:rPr lang="en-US" sz="2000" dirty="0" smtClean="0">
                <a:latin typeface="Times New Roman" pitchFamily="18" charset="0"/>
                <a:cs typeface="Times New Roman" pitchFamily="18" charset="0"/>
              </a:rPr>
              <a:t>.</a:t>
            </a:r>
          </a:p>
          <a:p>
            <a:pPr marL="342900" indent="-3429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For example, adolescents who are obese may have polycystic ovaries, and women who are very thin or have a low percentage of body fat may experience amenorrhea, because fat is necessary for estrogen production</a:t>
            </a:r>
            <a:r>
              <a:rPr lang="en-US" sz="2000" dirty="0" smtClean="0">
                <a:latin typeface="Times New Roman" pitchFamily="18" charset="0"/>
                <a:cs typeface="Times New Roman" pitchFamily="18" charset="0"/>
              </a:rPr>
              <a:t>.</a:t>
            </a:r>
          </a:p>
          <a:p>
            <a:pPr marL="342900" indent="-342900">
              <a:buFont typeface="+mj-lt"/>
              <a:buAutoNum type="arabicPeriod"/>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This group of women may include athletes but may also include patients who have eating disorders, such as anorexia or bulimia. </a:t>
            </a:r>
            <a:endParaRPr lang="en-US" sz="2000" dirty="0" smtClean="0">
              <a:latin typeface="Times New Roman" pitchFamily="18" charset="0"/>
              <a:cs typeface="Times New Roman" pitchFamily="18" charset="0"/>
            </a:endParaRPr>
          </a:p>
          <a:p>
            <a:pPr marL="342900" indent="-342900">
              <a:buFont typeface="+mj-lt"/>
              <a:buAutoNum type="arabicPeriod"/>
            </a:pPr>
            <a:r>
              <a:rPr lang="en-US" sz="2000" dirty="0" smtClean="0">
                <a:latin typeface="Times New Roman" pitchFamily="18" charset="0"/>
                <a:cs typeface="Times New Roman" pitchFamily="18" charset="0"/>
              </a:rPr>
              <a:t>Therapy </a:t>
            </a:r>
            <a:r>
              <a:rPr lang="en-US" sz="2000" dirty="0">
                <a:latin typeface="Times New Roman" pitchFamily="18" charset="0"/>
                <a:cs typeface="Times New Roman" pitchFamily="18" charset="0"/>
              </a:rPr>
              <a:t>for the eating disorder may result in the resumption of normal periods. Other treatments are aimed at correcting the cause, which may be an endocrine imbalance. </a:t>
            </a:r>
          </a:p>
        </p:txBody>
      </p:sp>
    </p:spTree>
    <p:extLst>
      <p:ext uri="{BB962C8B-B14F-4D97-AF65-F5344CB8AC3E}">
        <p14:creationId xmlns:p14="http://schemas.microsoft.com/office/powerpoint/2010/main" val="3275691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382000" cy="5324535"/>
          </a:xfrm>
          <a:prstGeom prst="rect">
            <a:avLst/>
          </a:prstGeom>
        </p:spPr>
        <p:txBody>
          <a:bodyPr wrap="square">
            <a:spAutoFit/>
          </a:bodyPr>
          <a:lstStyle/>
          <a:p>
            <a:r>
              <a:rPr lang="en-US" sz="2000" b="1" dirty="0">
                <a:latin typeface="Times New Roman" pitchFamily="18" charset="0"/>
                <a:cs typeface="Times New Roman" pitchFamily="18" charset="0"/>
              </a:rPr>
              <a:t>Abnormal uterine bleeding </a:t>
            </a:r>
            <a:r>
              <a:rPr lang="en-US" sz="2000" b="1"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Abnormal </a:t>
            </a:r>
            <a:r>
              <a:rPr lang="en-US" sz="2000" dirty="0">
                <a:latin typeface="Times New Roman" pitchFamily="18" charset="0"/>
                <a:cs typeface="Times New Roman" pitchFamily="18" charset="0"/>
              </a:rPr>
              <a:t>uterine bleeding is defined as being </a:t>
            </a:r>
            <a:endParaRPr lang="en-US" sz="2000" dirty="0" smtClean="0">
              <a:latin typeface="Times New Roman" pitchFamily="18" charset="0"/>
              <a:cs typeface="Times New Roman" pitchFamily="18" charset="0"/>
            </a:endParaRPr>
          </a:p>
          <a:p>
            <a:pPr marL="342900" indent="-342900">
              <a:buAutoNum type="arabicParenBoth"/>
            </a:pPr>
            <a:r>
              <a:rPr lang="en-US" sz="2000" dirty="0" smtClean="0">
                <a:latin typeface="Times New Roman" pitchFamily="18" charset="0"/>
                <a:cs typeface="Times New Roman" pitchFamily="18" charset="0"/>
              </a:rPr>
              <a:t>too </a:t>
            </a:r>
            <a:r>
              <a:rPr lang="en-US" sz="2000" dirty="0">
                <a:latin typeface="Times New Roman" pitchFamily="18" charset="0"/>
                <a:cs typeface="Times New Roman" pitchFamily="18" charset="0"/>
              </a:rPr>
              <a:t>frequent,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2) too long in duration, or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a:t>
            </a:r>
            <a:r>
              <a:rPr lang="en-US" sz="2000" dirty="0">
                <a:latin typeface="Times New Roman" pitchFamily="18" charset="0"/>
                <a:cs typeface="Times New Roman" pitchFamily="18" charset="0"/>
              </a:rPr>
              <a:t>3) excessive in amount</a:t>
            </a:r>
            <a:r>
              <a:rPr lang="en-US" sz="2000" dirty="0" smtClean="0">
                <a:latin typeface="Times New Roman" pitchFamily="18" charset="0"/>
                <a:cs typeface="Times New Roman" pitchFamily="18" charset="0"/>
              </a:rPr>
              <a:t>.</a:t>
            </a:r>
          </a:p>
          <a:p>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b="1" dirty="0" err="1">
                <a:latin typeface="Times New Roman" pitchFamily="18" charset="0"/>
                <a:cs typeface="Times New Roman" pitchFamily="18" charset="0"/>
              </a:rPr>
              <a:t>Metrorrhagia</a:t>
            </a:r>
            <a:r>
              <a:rPr lang="en-US" sz="2000" dirty="0">
                <a:latin typeface="Times New Roman" pitchFamily="18" charset="0"/>
                <a:cs typeface="Times New Roman" pitchFamily="18" charset="0"/>
              </a:rPr>
              <a:t> </a:t>
            </a:r>
            <a:r>
              <a:rPr lang="en-US" sz="2000" b="1" dirty="0">
                <a:latin typeface="Times New Roman" pitchFamily="18" charset="0"/>
                <a:cs typeface="Times New Roman" pitchFamily="18" charset="0"/>
              </a:rPr>
              <a:t>(</a:t>
            </a:r>
            <a:r>
              <a:rPr lang="en-US" sz="2000" b="1" dirty="0" err="1">
                <a:latin typeface="Times New Roman" pitchFamily="18" charset="0"/>
                <a:cs typeface="Times New Roman" pitchFamily="18" charset="0"/>
              </a:rPr>
              <a:t>intermenstrual</a:t>
            </a:r>
            <a:r>
              <a:rPr lang="en-US" sz="2000" b="1" dirty="0">
                <a:latin typeface="Times New Roman" pitchFamily="18" charset="0"/>
                <a:cs typeface="Times New Roman" pitchFamily="18" charset="0"/>
              </a:rPr>
              <a:t> bleeding) </a:t>
            </a:r>
            <a:endParaRPr lang="en-US" sz="2000" b="1"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is </a:t>
            </a:r>
            <a:r>
              <a:rPr lang="en-US" sz="2000" dirty="0">
                <a:latin typeface="Times New Roman" pitchFamily="18" charset="0"/>
                <a:cs typeface="Times New Roman" pitchFamily="18" charset="0"/>
              </a:rPr>
              <a:t>uterine bleeding that is usually normal in amount but occurs at irregular intervals. </a:t>
            </a:r>
            <a:endParaRPr lang="en-US" sz="2000" dirty="0" smtClean="0">
              <a:latin typeface="Times New Roman" pitchFamily="18" charset="0"/>
              <a:cs typeface="Times New Roman" pitchFamily="18" charset="0"/>
            </a:endParaRPr>
          </a:p>
          <a:p>
            <a:r>
              <a:rPr lang="en-US" sz="2000" b="1" dirty="0" smtClean="0">
                <a:solidFill>
                  <a:srgbClr val="FF0000"/>
                </a:solidFill>
                <a:latin typeface="Times New Roman" pitchFamily="18" charset="0"/>
                <a:cs typeface="Times New Roman" pitchFamily="18" charset="0"/>
              </a:rPr>
              <a:t>Menorrhagia</a:t>
            </a:r>
            <a:r>
              <a:rPr lang="en-US" sz="2000" dirty="0" smtClean="0">
                <a:latin typeface="Times New Roman" pitchFamily="18" charset="0"/>
                <a:cs typeface="Times New Roman" pitchFamily="18" charset="0"/>
              </a:rPr>
              <a:t> :</a:t>
            </a:r>
          </a:p>
          <a:p>
            <a:pPr marL="285750" indent="-285750">
              <a:buFont typeface="Arial" pitchFamily="34" charset="0"/>
              <a:buChar char="•"/>
            </a:pPr>
            <a:r>
              <a:rPr lang="en-US" sz="2000" dirty="0" smtClean="0">
                <a:latin typeface="Times New Roman" pitchFamily="18" charset="0"/>
                <a:cs typeface="Times New Roman" pitchFamily="18" charset="0"/>
              </a:rPr>
              <a:t>refers </a:t>
            </a:r>
            <a:r>
              <a:rPr lang="en-US" sz="2000" dirty="0">
                <a:latin typeface="Times New Roman" pitchFamily="18" charset="0"/>
                <a:cs typeface="Times New Roman" pitchFamily="18" charset="0"/>
              </a:rPr>
              <a:t>to menstrual bleeding that is excessive in amount.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average woman loses about 35 mL of blood during normal menstruation. </a:t>
            </a:r>
            <a:endParaRPr lang="en-US" sz="2000" dirty="0" smtClean="0">
              <a:latin typeface="Times New Roman" pitchFamily="18" charset="0"/>
              <a:cs typeface="Times New Roman" pitchFamily="18" charset="0"/>
            </a:endParaRPr>
          </a:p>
          <a:p>
            <a:pPr marL="285750" indent="-285750">
              <a:buFont typeface="Arial" pitchFamily="34" charset="0"/>
              <a:buChar char="•"/>
            </a:pPr>
            <a:r>
              <a:rPr lang="en-US" sz="2000" dirty="0" smtClean="0">
                <a:latin typeface="Times New Roman" pitchFamily="18" charset="0"/>
                <a:cs typeface="Times New Roman" pitchFamily="18" charset="0"/>
              </a:rPr>
              <a:t>Blood </a:t>
            </a:r>
            <a:r>
              <a:rPr lang="en-US" sz="2000" dirty="0">
                <a:latin typeface="Times New Roman" pitchFamily="18" charset="0"/>
                <a:cs typeface="Times New Roman" pitchFamily="18" charset="0"/>
              </a:rPr>
              <a:t>loss greater than 80 mL/month is considered excessive and often results in anemia</a:t>
            </a:r>
            <a:r>
              <a:rPr lang="en-US" sz="2000" dirty="0" smtClean="0">
                <a:latin typeface="Times New Roman" pitchFamily="18" charset="0"/>
                <a:cs typeface="Times New Roman" pitchFamily="18" charset="0"/>
              </a:rPr>
              <a:t>.</a:t>
            </a:r>
          </a:p>
          <a:p>
            <a:pPr marL="285750" indent="-28575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Heavy menstrual bleeding is manifested by soaking through a menstrual pad or tampon within 1 hour, for several hours; passing clots the size of a quarter; and a gushing sensation often leaking through protection. </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794282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90600"/>
            <a:ext cx="8153400" cy="3170099"/>
          </a:xfrm>
          <a:prstGeom prst="rect">
            <a:avLst/>
          </a:prstGeom>
        </p:spPr>
        <p:txBody>
          <a:bodyPr wrap="square">
            <a:spAutoFit/>
          </a:bodyPr>
          <a:lstStyle/>
          <a:p>
            <a:pPr lvl="0"/>
            <a:r>
              <a:rPr lang="en-US" sz="2000" b="1" dirty="0">
                <a:solidFill>
                  <a:prstClr val="black"/>
                </a:solidFill>
                <a:latin typeface="Times New Roman" pitchFamily="18" charset="0"/>
                <a:cs typeface="Times New Roman" pitchFamily="18" charset="0"/>
              </a:rPr>
              <a:t>Common causes for any type of abnormal bleeding include: </a:t>
            </a:r>
            <a:endParaRPr lang="en-US" sz="2000" b="1"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Bleeding disorders </a:t>
            </a:r>
            <a:endParaRPr lang="en-US" sz="2000"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Pregnancy complications, such as an unidentified pregnancy that is ending in spontaneous abortion </a:t>
            </a:r>
            <a:endParaRPr lang="en-US" sz="2000"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Lesions of the vagina, cervix, or uterus (benign or malignant) </a:t>
            </a:r>
            <a:endParaRPr lang="en-US" sz="2000"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Breakthrough bleeding (BTB), which may occur in the woman taking oral contraceptives </a:t>
            </a:r>
            <a:endParaRPr lang="en-US" sz="2000"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Endocrine disorders, such as hypothyroidism </a:t>
            </a:r>
            <a:endParaRPr lang="en-US" sz="2000" dirty="0" smtClean="0">
              <a:solidFill>
                <a:prstClr val="black"/>
              </a:solidFill>
              <a:latin typeface="Times New Roman" pitchFamily="18" charset="0"/>
              <a:cs typeface="Times New Roman" pitchFamily="18" charset="0"/>
            </a:endParaRPr>
          </a:p>
          <a:p>
            <a:pPr lvl="0"/>
            <a:r>
              <a:rPr lang="en-US" sz="2000" dirty="0" smtClean="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Failure to ovulate or respond appropriately to hormones secreted with ovulation (dysfunctional uterine bleeding)</a:t>
            </a:r>
          </a:p>
        </p:txBody>
      </p:sp>
    </p:spTree>
    <p:extLst>
      <p:ext uri="{BB962C8B-B14F-4D97-AF65-F5344CB8AC3E}">
        <p14:creationId xmlns:p14="http://schemas.microsoft.com/office/powerpoint/2010/main" val="70515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838200"/>
            <a:ext cx="8305800" cy="5632311"/>
          </a:xfrm>
          <a:prstGeom prst="rect">
            <a:avLst/>
          </a:prstGeom>
        </p:spPr>
        <p:txBody>
          <a:bodyPr wrap="square">
            <a:spAutoFit/>
          </a:bodyPr>
          <a:lstStyle/>
          <a:p>
            <a:r>
              <a:rPr lang="en-US" sz="2000" b="1" dirty="0">
                <a:latin typeface="Times New Roman" pitchFamily="18" charset="0"/>
                <a:cs typeface="Times New Roman" pitchFamily="18" charset="0"/>
              </a:rPr>
              <a:t>Treatment of abnormal uterine </a:t>
            </a:r>
            <a:r>
              <a:rPr lang="en-US" sz="2000" b="1"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bleeding </a:t>
            </a:r>
            <a:r>
              <a:rPr lang="en-US" sz="2000" dirty="0">
                <a:latin typeface="Times New Roman" pitchFamily="18" charset="0"/>
                <a:cs typeface="Times New Roman" pitchFamily="18" charset="0"/>
              </a:rPr>
              <a:t>depends on the identified cause.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Pregnancy </a:t>
            </a:r>
            <a:r>
              <a:rPr lang="en-US" sz="2000" dirty="0">
                <a:latin typeface="Times New Roman" pitchFamily="18" charset="0"/>
                <a:cs typeface="Times New Roman" pitchFamily="18" charset="0"/>
              </a:rPr>
              <a:t>complications and benign or malignant lesions are treated appropriately. BTB may be relieved by a change in the oral contraceptive used</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Abnormal hormone secretion is treated with the appropriate medications</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Surgical dilation and evacuation (D&amp;E) may serve to remove intrauterine growths or aid in diagnosis</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Hysterectomy may be performed for some disorders if the woman does not desire additional children.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A </a:t>
            </a:r>
            <a:r>
              <a:rPr lang="en-US" sz="2000" dirty="0">
                <a:latin typeface="Times New Roman" pitchFamily="18" charset="0"/>
                <a:cs typeface="Times New Roman" pitchFamily="18" charset="0"/>
              </a:rPr>
              <a:t>technique called laser ablation can permanently remove the abnormally bleeding uterine lining without a hysterectomy.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Menorrhagia </a:t>
            </a:r>
            <a:r>
              <a:rPr lang="en-US" sz="2000" dirty="0">
                <a:latin typeface="Times New Roman" pitchFamily="18" charset="0"/>
                <a:cs typeface="Times New Roman" pitchFamily="18" charset="0"/>
              </a:rPr>
              <a:t>can be treated with </a:t>
            </a:r>
            <a:r>
              <a:rPr lang="en-US" sz="2000" dirty="0" err="1">
                <a:latin typeface="Times New Roman" pitchFamily="18" charset="0"/>
                <a:cs typeface="Times New Roman" pitchFamily="18" charset="0"/>
              </a:rPr>
              <a:t>mefenamic</a:t>
            </a:r>
            <a:r>
              <a:rPr lang="en-US" sz="2000" dirty="0">
                <a:latin typeface="Times New Roman" pitchFamily="18" charset="0"/>
                <a:cs typeface="Times New Roman" pitchFamily="18" charset="0"/>
              </a:rPr>
              <a:t> acid (a </a:t>
            </a:r>
            <a:r>
              <a:rPr lang="en-US" sz="2000" dirty="0" err="1">
                <a:latin typeface="Times New Roman" pitchFamily="18" charset="0"/>
                <a:cs typeface="Times New Roman" pitchFamily="18" charset="0"/>
              </a:rPr>
              <a:t>nonsteroidal</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antiinflammatory</a:t>
            </a:r>
            <a:r>
              <a:rPr lang="en-US" sz="2000" dirty="0">
                <a:latin typeface="Times New Roman" pitchFamily="18" charset="0"/>
                <a:cs typeface="Times New Roman" pitchFamily="18" charset="0"/>
              </a:rPr>
              <a:t> drug [NSAID]) or </a:t>
            </a:r>
            <a:r>
              <a:rPr lang="en-US" sz="2000" dirty="0" err="1">
                <a:latin typeface="Times New Roman" pitchFamily="18" charset="0"/>
                <a:cs typeface="Times New Roman" pitchFamily="18" charset="0"/>
              </a:rPr>
              <a:t>tranexamic</a:t>
            </a:r>
            <a:r>
              <a:rPr lang="en-US" sz="2000" dirty="0">
                <a:latin typeface="Times New Roman" pitchFamily="18" charset="0"/>
                <a:cs typeface="Times New Roman" pitchFamily="18" charset="0"/>
              </a:rPr>
              <a:t> acid (an </a:t>
            </a:r>
            <a:r>
              <a:rPr lang="en-US" sz="2000" dirty="0" err="1">
                <a:latin typeface="Times New Roman" pitchFamily="18" charset="0"/>
                <a:cs typeface="Times New Roman" pitchFamily="18" charset="0"/>
              </a:rPr>
              <a:t>antifibrinolytic</a:t>
            </a:r>
            <a:r>
              <a:rPr lang="en-US" sz="2000" dirty="0">
                <a:latin typeface="Times New Roman" pitchFamily="18" charset="0"/>
                <a:cs typeface="Times New Roman" pitchFamily="18" charset="0"/>
              </a:rPr>
              <a:t>) if hormone </a:t>
            </a:r>
            <a:r>
              <a:rPr lang="en-US" sz="2000" dirty="0" smtClean="0">
                <a:latin typeface="Times New Roman" pitchFamily="18" charset="0"/>
                <a:cs typeface="Times New Roman" pitchFamily="18" charset="0"/>
              </a:rPr>
              <a:t>therapy </a:t>
            </a:r>
            <a:r>
              <a:rPr lang="en-US" sz="2000" dirty="0">
                <a:latin typeface="Times New Roman" pitchFamily="18" charset="0"/>
                <a:cs typeface="Times New Roman" pitchFamily="18" charset="0"/>
              </a:rPr>
              <a:t>is contraindicated</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NSAIDs reduce menstrual flow by 30% to 50% when taken daily during </a:t>
            </a:r>
            <a:r>
              <a:rPr lang="en-US" sz="2000" dirty="0" smtClean="0">
                <a:latin typeface="Times New Roman" pitchFamily="18" charset="0"/>
                <a:cs typeface="Times New Roman" pitchFamily="18" charset="0"/>
              </a:rPr>
              <a:t>menstruation.</a:t>
            </a: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15922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335846"/>
            <a:ext cx="8763000" cy="5016758"/>
          </a:xfrm>
          <a:prstGeom prst="rect">
            <a:avLst/>
          </a:prstGeom>
        </p:spPr>
        <p:txBody>
          <a:bodyPr wrap="square">
            <a:spAutoFit/>
          </a:bodyPr>
          <a:lstStyle/>
          <a:p>
            <a:r>
              <a:rPr lang="en-US" sz="2000" b="1" dirty="0">
                <a:latin typeface="Times New Roman" pitchFamily="18" charset="0"/>
                <a:cs typeface="Times New Roman" pitchFamily="18" charset="0"/>
              </a:rPr>
              <a:t>Menstrual cycle pain </a:t>
            </a:r>
            <a:r>
              <a:rPr lang="en-US" sz="2000" b="1" dirty="0" err="1">
                <a:solidFill>
                  <a:srgbClr val="FF0000"/>
                </a:solidFill>
                <a:latin typeface="Times New Roman" pitchFamily="18" charset="0"/>
                <a:cs typeface="Times New Roman" pitchFamily="18" charset="0"/>
              </a:rPr>
              <a:t>Mittelschmerz</a:t>
            </a:r>
            <a:r>
              <a:rPr lang="en-US" sz="2000" b="1" dirty="0">
                <a:latin typeface="Times New Roman" pitchFamily="18" charset="0"/>
                <a:cs typeface="Times New Roman" pitchFamily="18" charset="0"/>
              </a:rPr>
              <a:t> </a:t>
            </a:r>
            <a:r>
              <a:rPr lang="en-US" sz="2000" b="1" dirty="0" smtClean="0">
                <a:latin typeface="Times New Roman" pitchFamily="18" charset="0"/>
                <a:cs typeface="Times New Roman" pitchFamily="18" charset="0"/>
              </a:rPr>
              <a:t>:</a:t>
            </a:r>
          </a:p>
          <a:p>
            <a:pPr marL="342900" indent="-342900">
              <a:buFont typeface="Arial" pitchFamily="34" charset="0"/>
              <a:buChar char="•"/>
            </a:pPr>
            <a:r>
              <a:rPr lang="en-US" sz="2000" dirty="0" err="1" smtClean="0">
                <a:latin typeface="Times New Roman" pitchFamily="18" charset="0"/>
                <a:cs typeface="Times New Roman" pitchFamily="18" charset="0"/>
              </a:rPr>
              <a:t>Mittelschmerz</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(“middle pain”) is pain that many women experience around ovulation, near the middle of their menstrual cycle</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Mild analgesics are usually sufficient to relieve this discomfort.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The </a:t>
            </a:r>
            <a:r>
              <a:rPr lang="en-US" sz="2000" dirty="0">
                <a:latin typeface="Times New Roman" pitchFamily="18" charset="0"/>
                <a:cs typeface="Times New Roman" pitchFamily="18" charset="0"/>
              </a:rPr>
              <a:t>nurse can teach the woman that this discomfort, although annoying, is harmless.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Dysmenorrhea </a:t>
            </a:r>
            <a:r>
              <a:rPr lang="en-US" sz="2000" dirty="0" err="1">
                <a:latin typeface="Times New Roman" pitchFamily="18" charset="0"/>
                <a:cs typeface="Times New Roman" pitchFamily="18" charset="0"/>
              </a:rPr>
              <a:t>Dysmenorrhea</a:t>
            </a:r>
            <a:r>
              <a:rPr lang="en-US" sz="2000" dirty="0">
                <a:latin typeface="Times New Roman" pitchFamily="18" charset="0"/>
                <a:cs typeface="Times New Roman" pitchFamily="18" charset="0"/>
              </a:rPr>
              <a:t> (painful menses or cramps) affects many women. It occurs soon after the onset of menses and is spasmodic in nature.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Discomfort </a:t>
            </a:r>
            <a:r>
              <a:rPr lang="en-US" sz="2000" dirty="0">
                <a:latin typeface="Times New Roman" pitchFamily="18" charset="0"/>
                <a:cs typeface="Times New Roman" pitchFamily="18" charset="0"/>
              </a:rPr>
              <a:t>is in the lower abdomen and may radiate to the lower back or down the legs. Some women also have diarrhea, nausea, and vomiting.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It </a:t>
            </a:r>
            <a:r>
              <a:rPr lang="en-US" sz="2000" dirty="0">
                <a:latin typeface="Times New Roman" pitchFamily="18" charset="0"/>
                <a:cs typeface="Times New Roman" pitchFamily="18" charset="0"/>
              </a:rPr>
              <a:t>is most common in young women who have not been pregnant (</a:t>
            </a:r>
            <a:r>
              <a:rPr lang="en-US" sz="2000" dirty="0" err="1">
                <a:latin typeface="Times New Roman" pitchFamily="18" charset="0"/>
                <a:cs typeface="Times New Roman" pitchFamily="18" charset="0"/>
              </a:rPr>
              <a:t>nulliparas</a:t>
            </a:r>
            <a:r>
              <a:rPr lang="en-US" sz="2000" dirty="0">
                <a:latin typeface="Times New Roman" pitchFamily="18" charset="0"/>
                <a:cs typeface="Times New Roman" pitchFamily="18" charset="0"/>
              </a:rPr>
              <a:t>). There are two types of dysmenorrhea: primary, in which there is no evidence of pelvic abnormality, and secondary, in which a pathological condition is identifiable</a:t>
            </a:r>
            <a:r>
              <a:rPr lang="en-US" sz="2000"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Primary dysmenorrhea is a leading cause of short-term, recurrent school absenteeism in</a:t>
            </a:r>
          </a:p>
        </p:txBody>
      </p:sp>
    </p:spTree>
    <p:extLst>
      <p:ext uri="{BB962C8B-B14F-4D97-AF65-F5344CB8AC3E}">
        <p14:creationId xmlns:p14="http://schemas.microsoft.com/office/powerpoint/2010/main" val="26088265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143000"/>
            <a:ext cx="7924800" cy="1631216"/>
          </a:xfrm>
          <a:prstGeom prst="rect">
            <a:avLst/>
          </a:prstGeom>
        </p:spPr>
        <p:txBody>
          <a:bodyPr wrap="square">
            <a:spAutoFit/>
          </a:bodyPr>
          <a:lstStyle/>
          <a:p>
            <a:r>
              <a:rPr lang="en-US" sz="2000" dirty="0" smtClean="0">
                <a:latin typeface="Times New Roman" pitchFamily="18" charset="0"/>
                <a:cs typeface="Times New Roman" pitchFamily="18" charset="0"/>
              </a:rPr>
              <a:t>Characteristics </a:t>
            </a:r>
            <a:r>
              <a:rPr lang="en-US" sz="2000" dirty="0">
                <a:latin typeface="Times New Roman" pitchFamily="18" charset="0"/>
                <a:cs typeface="Times New Roman" pitchFamily="18" charset="0"/>
              </a:rPr>
              <a:t>include</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 Onset occurs shortly after menarche with heavy menstrual flow.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Pain begins no more than a few hours before menstruation starts and lasts no more than 72 hours.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Pelvic examination results are normal.</a:t>
            </a:r>
          </a:p>
        </p:txBody>
      </p:sp>
    </p:spTree>
    <p:extLst>
      <p:ext uri="{BB962C8B-B14F-4D97-AF65-F5344CB8AC3E}">
        <p14:creationId xmlns:p14="http://schemas.microsoft.com/office/powerpoint/2010/main" val="2256972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474345"/>
            <a:ext cx="7543800" cy="5324535"/>
          </a:xfrm>
          <a:prstGeom prst="rect">
            <a:avLst/>
          </a:prstGeom>
        </p:spPr>
        <p:txBody>
          <a:bodyPr wrap="square">
            <a:spAutoFit/>
          </a:bodyPr>
          <a:lstStyle/>
          <a:p>
            <a:r>
              <a:rPr lang="en-US" sz="2000" b="1" dirty="0">
                <a:latin typeface="Times New Roman" pitchFamily="18" charset="0"/>
                <a:cs typeface="Times New Roman" pitchFamily="18" charset="0"/>
              </a:rPr>
              <a:t>Secondary dysmenorrhea </a:t>
            </a:r>
            <a:r>
              <a:rPr lang="en-US" sz="2000" b="1" dirty="0" smtClean="0">
                <a:latin typeface="Times New Roman" pitchFamily="18" charset="0"/>
                <a:cs typeface="Times New Roman" pitchFamily="18" charset="0"/>
              </a:rPr>
              <a:t>:</a:t>
            </a:r>
          </a:p>
          <a:p>
            <a:pPr marL="342900" indent="-342900">
              <a:buFont typeface="Arial" pitchFamily="34" charset="0"/>
              <a:buChar char="•"/>
            </a:pPr>
            <a:r>
              <a:rPr lang="en-US" sz="2000" dirty="0" smtClean="0">
                <a:latin typeface="Times New Roman" pitchFamily="18" charset="0"/>
                <a:cs typeface="Times New Roman" pitchFamily="18" charset="0"/>
              </a:rPr>
              <a:t>most </a:t>
            </a:r>
            <a:r>
              <a:rPr lang="en-US" sz="2000" dirty="0">
                <a:latin typeface="Times New Roman" pitchFamily="18" charset="0"/>
                <a:cs typeface="Times New Roman" pitchFamily="18" charset="0"/>
              </a:rPr>
              <a:t>commonly results from endometriosis, the use of an intrauterine device (IUD) to prevent pregnancy, pelvic inflammatory disease, uterine polyps, or ovarian cysts.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b="1" dirty="0" smtClean="0">
                <a:latin typeface="Times New Roman" pitchFamily="18" charset="0"/>
                <a:cs typeface="Times New Roman" pitchFamily="18" charset="0"/>
              </a:rPr>
              <a:t>Treatment </a:t>
            </a:r>
            <a:r>
              <a:rPr lang="en-US" sz="2000" b="1" dirty="0">
                <a:latin typeface="Times New Roman" pitchFamily="18" charset="0"/>
                <a:cs typeface="Times New Roman" pitchFamily="18" charset="0"/>
              </a:rPr>
              <a:t>involves identifying and treating the cause</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err="1" smtClean="0">
                <a:latin typeface="Times New Roman" pitchFamily="18" charset="0"/>
                <a:cs typeface="Times New Roman" pitchFamily="18" charset="0"/>
              </a:rPr>
              <a:t>Vasopressins</a:t>
            </a:r>
            <a:r>
              <a:rPr lang="en-US" sz="2000" dirty="0" smtClean="0">
                <a:latin typeface="Times New Roman" pitchFamily="18" charset="0"/>
                <a:cs typeface="Times New Roman" pitchFamily="18" charset="0"/>
              </a:rPr>
              <a:t> </a:t>
            </a:r>
            <a:r>
              <a:rPr lang="en-US" sz="2000" dirty="0">
                <a:latin typeface="Times New Roman" pitchFamily="18" charset="0"/>
                <a:cs typeface="Times New Roman" pitchFamily="18" charset="0"/>
              </a:rPr>
              <a:t>and prostaglandins from the endometrium (uterine lining) play an important role in dysmenorrhea. </a:t>
            </a:r>
            <a:endParaRPr lang="en-US" sz="2000" dirty="0" smtClean="0">
              <a:latin typeface="Times New Roman" pitchFamily="18" charset="0"/>
              <a:cs typeface="Times New Roman" pitchFamily="18" charset="0"/>
            </a:endParaRPr>
          </a:p>
          <a:p>
            <a:pPr marL="342900" indent="-342900">
              <a:buFont typeface="Arial" pitchFamily="34" charset="0"/>
              <a:buChar char="•"/>
            </a:pPr>
            <a:r>
              <a:rPr lang="en-US" sz="2000" dirty="0" smtClean="0">
                <a:latin typeface="Times New Roman" pitchFamily="18" charset="0"/>
                <a:cs typeface="Times New Roman" pitchFamily="18" charset="0"/>
              </a:rPr>
              <a:t>Some </a:t>
            </a:r>
            <a:r>
              <a:rPr lang="en-US" sz="2000" dirty="0">
                <a:latin typeface="Times New Roman" pitchFamily="18" charset="0"/>
                <a:cs typeface="Times New Roman" pitchFamily="18" charset="0"/>
              </a:rPr>
              <a:t>women produce excessive amounts of prostaglandins from the endometrium, and these substances are potent stimulants of painful uterine contractions</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 </a:t>
            </a:r>
            <a:r>
              <a:rPr lang="en-US" sz="2000" b="1" dirty="0">
                <a:latin typeface="Times New Roman" pitchFamily="18" charset="0"/>
                <a:cs typeface="Times New Roman" pitchFamily="18" charset="0"/>
              </a:rPr>
              <a:t>Three treatments may provide relief</a:t>
            </a:r>
            <a:r>
              <a:rPr lang="en-US" sz="2000" dirty="0">
                <a:latin typeface="Times New Roman" pitchFamily="18" charset="0"/>
                <a:cs typeface="Times New Roman" pitchFamily="18" charset="0"/>
              </a:rPr>
              <a:t>: </a:t>
            </a:r>
            <a:endParaRPr lang="en-US" sz="2000" dirty="0" smtClean="0">
              <a:latin typeface="Times New Roman" pitchFamily="18" charset="0"/>
              <a:cs typeface="Times New Roman" pitchFamily="18" charset="0"/>
            </a:endParaRPr>
          </a:p>
          <a:p>
            <a:pPr marL="342900" indent="-342900">
              <a:buAutoNum type="arabicPeriod"/>
            </a:pPr>
            <a:r>
              <a:rPr lang="en-US" sz="2000" dirty="0" smtClean="0">
                <a:latin typeface="Times New Roman" pitchFamily="18" charset="0"/>
                <a:cs typeface="Times New Roman" pitchFamily="18" charset="0"/>
              </a:rPr>
              <a:t>Prostaglandin-inhibitor </a:t>
            </a:r>
            <a:r>
              <a:rPr lang="en-US" sz="2000" dirty="0">
                <a:latin typeface="Times New Roman" pitchFamily="18" charset="0"/>
                <a:cs typeface="Times New Roman" pitchFamily="18" charset="0"/>
              </a:rPr>
              <a:t>drugs, such as ibuprofen (Motrin, Advil) or naproxen (Naprosyn, </a:t>
            </a:r>
            <a:r>
              <a:rPr lang="en-US" sz="2000" dirty="0" err="1">
                <a:latin typeface="Times New Roman" pitchFamily="18" charset="0"/>
                <a:cs typeface="Times New Roman" pitchFamily="18" charset="0"/>
              </a:rPr>
              <a:t>Anaprox</a:t>
            </a:r>
            <a:r>
              <a:rPr lang="en-US" sz="2000" dirty="0">
                <a:latin typeface="Times New Roman" pitchFamily="18" charset="0"/>
                <a:cs typeface="Times New Roman" pitchFamily="18" charset="0"/>
              </a:rPr>
              <a:t>) (Prostaglandin inhibitors are most effective if taken before the onset of menstruation and cramps.)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2</a:t>
            </a:r>
            <a:r>
              <a:rPr lang="en-US" sz="2000" dirty="0">
                <a:latin typeface="Times New Roman" pitchFamily="18" charset="0"/>
                <a:cs typeface="Times New Roman" pitchFamily="18" charset="0"/>
              </a:rPr>
              <a:t>. Heat application to the lower abdomen or back </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3</a:t>
            </a:r>
            <a:r>
              <a:rPr lang="en-US" sz="2000" dirty="0">
                <a:latin typeface="Times New Roman" pitchFamily="18" charset="0"/>
                <a:cs typeface="Times New Roman" pitchFamily="18" charset="0"/>
              </a:rPr>
              <a:t>. Oral contraceptives, which reduce the amount of endometrium buildup each month and therefore reduce prostaglandin secretion. </a:t>
            </a:r>
          </a:p>
        </p:txBody>
      </p:sp>
    </p:spTree>
    <p:extLst>
      <p:ext uri="{BB962C8B-B14F-4D97-AF65-F5344CB8AC3E}">
        <p14:creationId xmlns:p14="http://schemas.microsoft.com/office/powerpoint/2010/main" val="1233321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2641</Words>
  <Application>Microsoft Office PowerPoint</Application>
  <PresentationFormat>On-screen Show (4:3)</PresentationFormat>
  <Paragraphs>175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Gynecological disorders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Gynecological disorders</dc:title>
  <dc:creator>DR.SADAI</dc:creator>
  <cp:lastModifiedBy>Maher</cp:lastModifiedBy>
  <cp:revision>14</cp:revision>
  <dcterms:created xsi:type="dcterms:W3CDTF">2006-08-16T00:00:00Z</dcterms:created>
  <dcterms:modified xsi:type="dcterms:W3CDTF">2023-11-18T09:10:30Z</dcterms:modified>
</cp:coreProperties>
</file>