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6"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46F9F-0D05-4D82-ACA9-FED2F86460EB}" type="datetimeFigureOut">
              <a:rPr lang="en-US" smtClean="0"/>
              <a:t>11/18/2023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ED3A9-BB95-4A8F-8FF1-21C5AF858D33}" type="slidenum">
              <a:rPr lang="en-US" smtClean="0"/>
              <a:t>‹#›</a:t>
            </a:fld>
            <a:endParaRPr lang="en-US"/>
          </a:p>
        </p:txBody>
      </p:sp>
    </p:spTree>
    <p:extLst>
      <p:ext uri="{BB962C8B-B14F-4D97-AF65-F5344CB8AC3E}">
        <p14:creationId xmlns:p14="http://schemas.microsoft.com/office/powerpoint/2010/main" val="120036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ED3A9-BB95-4A8F-8FF1-21C5AF858D33}" type="slidenum">
              <a:rPr lang="en-US" smtClean="0"/>
              <a:t>29</a:t>
            </a:fld>
            <a:endParaRPr lang="en-US"/>
          </a:p>
        </p:txBody>
      </p:sp>
    </p:spTree>
    <p:extLst>
      <p:ext uri="{BB962C8B-B14F-4D97-AF65-F5344CB8AC3E}">
        <p14:creationId xmlns:p14="http://schemas.microsoft.com/office/powerpoint/2010/main" val="374023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620000" cy="1143000"/>
          </a:xfrm>
        </p:spPr>
        <p:txBody>
          <a:bodyPr/>
          <a:lstStyle/>
          <a:p>
            <a:r>
              <a:rPr lang="en-US" dirty="0"/>
              <a:t>Family planning</a:t>
            </a:r>
          </a:p>
        </p:txBody>
      </p:sp>
      <p:sp>
        <p:nvSpPr>
          <p:cNvPr id="3" name="Subtitle 2"/>
          <p:cNvSpPr>
            <a:spLocks noGrp="1"/>
          </p:cNvSpPr>
          <p:nvPr>
            <p:ph type="subTitle" idx="1"/>
          </p:nvPr>
        </p:nvSpPr>
        <p:spPr/>
        <p:txBody>
          <a:bodyPr/>
          <a:lstStyle/>
          <a:p>
            <a:r>
              <a:rPr lang="en-US" dirty="0" err="1" smtClean="0"/>
              <a:t>Prof.saadya</a:t>
            </a:r>
            <a:r>
              <a:rPr lang="en-US" dirty="0" smtClean="0"/>
              <a:t> </a:t>
            </a:r>
            <a:r>
              <a:rPr lang="en-US" dirty="0" err="1" smtClean="0"/>
              <a:t>hadi</a:t>
            </a:r>
            <a:r>
              <a:rPr lang="en-US" dirty="0" smtClean="0"/>
              <a:t> </a:t>
            </a:r>
            <a:r>
              <a:rPr lang="en-US" dirty="0" err="1" smtClean="0"/>
              <a:t>humade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1"/>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7623"/>
            <a:ext cx="20605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25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001000" cy="2246769"/>
          </a:xfrm>
          <a:prstGeom prst="rect">
            <a:avLst/>
          </a:prstGeom>
        </p:spPr>
        <p:txBody>
          <a:bodyPr wrap="square">
            <a:spAutoFit/>
          </a:bodyPr>
          <a:lstStyle/>
          <a:p>
            <a:r>
              <a:rPr lang="en-US" sz="2000" b="1" dirty="0">
                <a:latin typeface="Times New Roman" pitchFamily="18" charset="0"/>
                <a:cs typeface="Times New Roman" pitchFamily="18" charset="0"/>
              </a:rPr>
              <a:t>Temporary </a:t>
            </a:r>
            <a:r>
              <a:rPr lang="en-US" sz="2000" b="1" dirty="0" smtClean="0">
                <a:latin typeface="Times New Roman" pitchFamily="18" charset="0"/>
                <a:cs typeface="Times New Roman" pitchFamily="18" charset="0"/>
              </a:rPr>
              <a:t>contraception:</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Reversible contraception is defined as the temporary prevention of fertility.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Abstinence </a:t>
            </a:r>
            <a:r>
              <a:rPr lang="en-US" sz="2000" dirty="0">
                <a:latin typeface="Times New Roman" pitchFamily="18" charset="0"/>
                <a:cs typeface="Times New Roman" pitchFamily="18" charset="0"/>
              </a:rPr>
              <a:t>is 100% effective in preventing pregnancy and STIs</a:t>
            </a:r>
            <a:r>
              <a:rPr lang="en-US" sz="2000" dirty="0" smtClean="0">
                <a:latin typeface="Times New Roman" pitchFamily="18" charset="0"/>
                <a:cs typeface="Times New Roman" pitchFamily="18" charset="0"/>
              </a:rPr>
              <a:t>. However, most couples believe that their sexual relationship adds to the quality of life. </a:t>
            </a:r>
          </a:p>
          <a:p>
            <a:pPr marL="285750" indent="-285750">
              <a:buFont typeface="Arial" pitchFamily="34" charset="0"/>
              <a:buChar char="•"/>
            </a:pPr>
            <a:r>
              <a:rPr lang="en-US" sz="2000" dirty="0" smtClean="0">
                <a:latin typeface="Times New Roman" pitchFamily="18" charset="0"/>
                <a:cs typeface="Times New Roman" pitchFamily="18" charset="0"/>
              </a:rPr>
              <a:t>Therefore </a:t>
            </a:r>
            <a:r>
              <a:rPr lang="en-US" sz="2000" dirty="0">
                <a:latin typeface="Times New Roman" pitchFamily="18" charset="0"/>
                <a:cs typeface="Times New Roman" pitchFamily="18" charset="0"/>
              </a:rPr>
              <a:t>abstinence is rarely an option the couple will </a:t>
            </a:r>
            <a:r>
              <a:rPr lang="en-US" sz="2000" dirty="0" smtClean="0">
                <a:latin typeface="Times New Roman" pitchFamily="18" charset="0"/>
                <a:cs typeface="Times New Roman" pitchFamily="18" charset="0"/>
              </a:rPr>
              <a:t>consider.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34106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686800" cy="4708981"/>
          </a:xfrm>
          <a:prstGeom prst="rect">
            <a:avLst/>
          </a:prstGeom>
        </p:spPr>
        <p:txBody>
          <a:bodyPr wrap="square">
            <a:spAutoFit/>
          </a:bodyPr>
          <a:lstStyle/>
          <a:p>
            <a:r>
              <a:rPr lang="en-US" sz="2000" b="1" dirty="0">
                <a:latin typeface="Times New Roman" pitchFamily="18" charset="0"/>
                <a:cs typeface="Times New Roman" pitchFamily="18" charset="0"/>
              </a:rPr>
              <a:t>Hormonal Contraceptives Hormonal </a:t>
            </a:r>
            <a:r>
              <a:rPr lang="en-US" sz="2000" b="1" dirty="0" smtClean="0">
                <a:latin typeface="Times New Roman" pitchFamily="18" charset="0"/>
                <a:cs typeface="Times New Roman" pitchFamily="18" charset="0"/>
              </a:rPr>
              <a:t>contraceptives:</a:t>
            </a:r>
          </a:p>
          <a:p>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include one or more of these contraceptive effects: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Prevent ovulation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Make the cervical mucus thick and resistant to sperm penetration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Make </a:t>
            </a:r>
            <a:r>
              <a:rPr lang="en-US" sz="2000" dirty="0">
                <a:latin typeface="Times New Roman" pitchFamily="18" charset="0"/>
                <a:cs typeface="Times New Roman" pitchFamily="18" charset="0"/>
              </a:rPr>
              <a:t>the uterine endometrium less hospitable if a fertilized ovum does arrive Hormonal contraceptives do not protect either partner from STIs.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Oral </a:t>
            </a:r>
            <a:r>
              <a:rPr lang="en-US" sz="2000" b="1" dirty="0">
                <a:latin typeface="Times New Roman" pitchFamily="18" charset="0"/>
                <a:cs typeface="Times New Roman" pitchFamily="18" charset="0"/>
              </a:rPr>
              <a:t>contraceptives (“the pill”) Oral contraceptives (OCs) are a popular, highly effective, and reversible method of birth control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contain either combined hormones </a:t>
            </a:r>
            <a:r>
              <a:rPr lang="en-US" sz="2000" b="1" dirty="0">
                <a:latin typeface="Times New Roman" pitchFamily="18" charset="0"/>
                <a:cs typeface="Times New Roman" pitchFamily="18" charset="0"/>
              </a:rPr>
              <a:t>(estrogen and progestin) or progestin alone (“</a:t>
            </a:r>
            <a:r>
              <a:rPr lang="en-US" sz="2000" b="1" dirty="0" err="1">
                <a:latin typeface="Times New Roman" pitchFamily="18" charset="0"/>
                <a:cs typeface="Times New Roman" pitchFamily="18" charset="0"/>
              </a:rPr>
              <a:t>minipill</a:t>
            </a:r>
            <a:r>
              <a:rPr lang="en-US" sz="2000" b="1" dirty="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Progestin-only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contraceptives should be avoided for postpartum Hispanic women </a:t>
            </a:r>
            <a:r>
              <a:rPr lang="en-US" sz="2000" b="1" dirty="0">
                <a:latin typeface="Times New Roman" pitchFamily="18" charset="0"/>
                <a:cs typeface="Times New Roman" pitchFamily="18" charset="0"/>
              </a:rPr>
              <a:t>with gestational diabetes </a:t>
            </a:r>
            <a:r>
              <a:rPr lang="en-US" sz="2000" dirty="0">
                <a:latin typeface="Times New Roman" pitchFamily="18" charset="0"/>
                <a:cs typeface="Times New Roman" pitchFamily="18" charset="0"/>
              </a:rPr>
              <a:t>who are breastfeeding because of an increased risk of later development of type 2 diabetes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Combined </a:t>
            </a:r>
            <a:r>
              <a:rPr lang="en-US" sz="2000" dirty="0">
                <a:latin typeface="Times New Roman" pitchFamily="18" charset="0"/>
                <a:cs typeface="Times New Roman" pitchFamily="18" charset="0"/>
              </a:rPr>
              <a:t>hormones can be taken about 3 weeks after delivery, although progestin-only pills have a positive effect on lactation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3707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1"/>
            <a:ext cx="8077200"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19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97839"/>
            <a:ext cx="7620000" cy="2246769"/>
          </a:xfrm>
          <a:prstGeom prst="rect">
            <a:avLst/>
          </a:prstGeom>
        </p:spPr>
        <p:txBody>
          <a:bodyPr wrap="square">
            <a:spAutoFit/>
          </a:bodyPr>
          <a:lstStyle/>
          <a:p>
            <a:r>
              <a:rPr lang="en-US" sz="2000" dirty="0">
                <a:latin typeface="Times New Roman" pitchFamily="18" charset="0"/>
                <a:cs typeface="Times New Roman" pitchFamily="18" charset="0"/>
              </a:rPr>
              <a:t>Oral contraceptives require a prescription.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woman’s history is obtained,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she will have a physical examination,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including </a:t>
            </a:r>
            <a:r>
              <a:rPr lang="en-US" sz="2000" dirty="0">
                <a:latin typeface="Times New Roman" pitchFamily="18" charset="0"/>
                <a:cs typeface="Times New Roman" pitchFamily="18" charset="0"/>
              </a:rPr>
              <a:t>breast and pelvic examinations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a Pap test.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She </a:t>
            </a:r>
            <a:r>
              <a:rPr lang="en-US" sz="2000" dirty="0">
                <a:latin typeface="Times New Roman" pitchFamily="18" charset="0"/>
                <a:cs typeface="Times New Roman" pitchFamily="18" charset="0"/>
              </a:rPr>
              <a:t>should have a yearly physical examination, Pap test, breast examination, and blood pressure check.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1912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7346"/>
            <a:ext cx="8077200" cy="5940088"/>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Contraceptive regimens Monthly contraception Combination </a:t>
            </a:r>
            <a:r>
              <a:rPr lang="en-US" sz="2000" dirty="0">
                <a:latin typeface="Times New Roman" pitchFamily="18" charset="0"/>
                <a:cs typeface="Times New Roman" pitchFamily="18" charset="0"/>
              </a:rPr>
              <a:t>OCs are available in 21- or 28-pill packs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woman has a 21-pill pack, she takes one </a:t>
            </a:r>
            <a:r>
              <a:rPr lang="en-US" sz="2000" dirty="0" smtClean="0">
                <a:latin typeface="Times New Roman" pitchFamily="18" charset="0"/>
                <a:cs typeface="Times New Roman" pitchFamily="18" charset="0"/>
              </a:rPr>
              <a:t>pill </a:t>
            </a:r>
            <a:r>
              <a:rPr lang="en-US" sz="2000" dirty="0">
                <a:latin typeface="Times New Roman" pitchFamily="18" charset="0"/>
                <a:cs typeface="Times New Roman" pitchFamily="18" charset="0"/>
              </a:rPr>
              <a:t>each day at the same time for 21 days and then stops for 7 days.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who has a 28-day pack takes a pill each day; the last seven pills of the pack are inert (inactive) but help her maintain the habit of taking the pill each day.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Menstruation </a:t>
            </a:r>
            <a:r>
              <a:rPr lang="en-US" sz="2000" dirty="0">
                <a:latin typeface="Times New Roman" pitchFamily="18" charset="0"/>
                <a:cs typeface="Times New Roman" pitchFamily="18" charset="0"/>
              </a:rPr>
              <a:t>occurs during the 7-day period when either no pills or inert pills are ingested.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pills are multiphasic, meaning that their estrogen and progestin content changes during the cycle to mimic natural hormonal activity.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 takes multiphasic pills, it is very important that she take each pill in order.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Taking </a:t>
            </a:r>
            <a:r>
              <a:rPr lang="en-US" sz="2000" dirty="0">
                <a:latin typeface="Times New Roman" pitchFamily="18" charset="0"/>
                <a:cs typeface="Times New Roman" pitchFamily="18" charset="0"/>
              </a:rPr>
              <a:t>the pills at the same time each day is important, regardless of the type of OC, to maintain a stable blood level of the hormones.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most important that the medication-free interval not be extended beyond 7 days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Taking the first pill of the cycle on time is most critical in preventing accidental pregnancies. </a:t>
            </a:r>
          </a:p>
        </p:txBody>
      </p:sp>
    </p:spTree>
    <p:extLst>
      <p:ext uri="{BB962C8B-B14F-4D97-AF65-F5344CB8AC3E}">
        <p14:creationId xmlns:p14="http://schemas.microsoft.com/office/powerpoint/2010/main" val="298450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89844"/>
            <a:ext cx="8458200" cy="3477875"/>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Extended-dose </a:t>
            </a:r>
            <a:r>
              <a:rPr lang="en-US" sz="2000" b="1" dirty="0" smtClean="0">
                <a:latin typeface="Times New Roman" pitchFamily="18" charset="0"/>
                <a:cs typeface="Times New Roman" pitchFamily="18" charset="0"/>
              </a:rPr>
              <a:t>contraception:</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Extended-dose contraception is also known as induced amenorrhea</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Research has shown that there are no specific health benefits to monthly menstruation.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woman can take an active hormone for 84 days and then the hormone-free placebo for 7 days, resulting in a menstrual period once every 3 months. </a:t>
            </a:r>
            <a:endParaRPr lang="en-US" sz="2000" b="1" dirty="0" smtClean="0">
              <a:solidFill>
                <a:srgbClr val="FF0000"/>
              </a:solidFill>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Other </a:t>
            </a:r>
            <a:r>
              <a:rPr lang="en-US" sz="2000" dirty="0">
                <a:latin typeface="Times New Roman" pitchFamily="18" charset="0"/>
                <a:cs typeface="Times New Roman" pitchFamily="18" charset="0"/>
              </a:rPr>
              <a:t>oral contraceptive regimens can extend the menstrual cycle to once a year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 are no planned withdrawal bleeds, but some women report spotting or breakthrough bleeding about 3 days a month when they start the regimen.</a:t>
            </a:r>
          </a:p>
        </p:txBody>
      </p:sp>
    </p:spTree>
    <p:extLst>
      <p:ext uri="{BB962C8B-B14F-4D97-AF65-F5344CB8AC3E}">
        <p14:creationId xmlns:p14="http://schemas.microsoft.com/office/powerpoint/2010/main" val="840966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229600" cy="5016758"/>
          </a:xfrm>
          <a:prstGeom prst="rect">
            <a:avLst/>
          </a:prstGeom>
        </p:spPr>
        <p:txBody>
          <a:bodyPr wrap="square">
            <a:spAutoFit/>
          </a:bodyPr>
          <a:lstStyle/>
          <a:p>
            <a:r>
              <a:rPr lang="en-US" sz="2000" b="1" dirty="0">
                <a:latin typeface="Times New Roman" pitchFamily="18" charset="0"/>
                <a:cs typeface="Times New Roman" pitchFamily="18" charset="0"/>
              </a:rPr>
              <a:t>Side effects and contraindications Common side effects of OCs include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nausea</a:t>
            </a:r>
            <a:r>
              <a:rPr lang="en-US" sz="2000" dirty="0">
                <a:latin typeface="Times New Roman" pitchFamily="18" charset="0"/>
                <a:cs typeface="Times New Roman" pitchFamily="18" charset="0"/>
              </a:rPr>
              <a:t>, headache, breast tenderness, weight gain, and spotting between periods or amenorrhea.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effects generally decrease within a few months and are seen less frequently with low-dose OCs.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Women </a:t>
            </a:r>
            <a:r>
              <a:rPr lang="en-US" sz="2000" b="1" dirty="0">
                <a:latin typeface="Times New Roman" pitchFamily="18" charset="0"/>
                <a:cs typeface="Times New Roman" pitchFamily="18" charset="0"/>
              </a:rPr>
              <a:t>with the following disorders should not take OCs or should take them with caution</a:t>
            </a:r>
            <a:r>
              <a:rPr lang="en-US" sz="2000" b="1"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Thromboembolic </a:t>
            </a:r>
            <a:r>
              <a:rPr lang="en-US" sz="2000" dirty="0">
                <a:latin typeface="Times New Roman" pitchFamily="18" charset="0"/>
                <a:cs typeface="Times New Roman" pitchFamily="18" charset="0"/>
              </a:rPr>
              <a:t>disorders (blood clots)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Cerebrovascular </a:t>
            </a:r>
            <a:r>
              <a:rPr lang="en-US" sz="2000" dirty="0">
                <a:latin typeface="Times New Roman" pitchFamily="18" charset="0"/>
                <a:cs typeface="Times New Roman" pitchFamily="18" charset="0"/>
              </a:rPr>
              <a:t>accident or heart disease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Estrogen-dependent </a:t>
            </a:r>
            <a:r>
              <a:rPr lang="en-US" sz="2000" dirty="0">
                <a:latin typeface="Times New Roman" pitchFamily="18" charset="0"/>
                <a:cs typeface="Times New Roman" pitchFamily="18" charset="0"/>
              </a:rPr>
              <a:t>cancer or breast cancer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smoking pattern of more than 15 cigarettes a day for women older than 35 years (the pill is safe for women older than 35 years if they do not smoke)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Impaired </a:t>
            </a:r>
            <a:r>
              <a:rPr lang="en-US" sz="2000" dirty="0">
                <a:latin typeface="Times New Roman" pitchFamily="18" charset="0"/>
                <a:cs typeface="Times New Roman" pitchFamily="18" charset="0"/>
              </a:rPr>
              <a:t>liver function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confirmed or possible pregnancy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Undiagnosed </a:t>
            </a:r>
            <a:r>
              <a:rPr lang="en-US" sz="2000" dirty="0">
                <a:latin typeface="Times New Roman" pitchFamily="18" charset="0"/>
                <a:cs typeface="Times New Roman" pitchFamily="18" charset="0"/>
              </a:rPr>
              <a:t>vaginal bleeding</a:t>
            </a:r>
          </a:p>
        </p:txBody>
      </p:sp>
    </p:spTree>
    <p:extLst>
      <p:ext uri="{BB962C8B-B14F-4D97-AF65-F5344CB8AC3E}">
        <p14:creationId xmlns:p14="http://schemas.microsoft.com/office/powerpoint/2010/main" val="191840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89844"/>
            <a:ext cx="8153400" cy="4093428"/>
          </a:xfrm>
          <a:prstGeom prst="rect">
            <a:avLst/>
          </a:prstGeom>
        </p:spPr>
        <p:txBody>
          <a:bodyPr wrap="square">
            <a:spAutoFit/>
          </a:bodyPr>
          <a:lstStyle/>
          <a:p>
            <a:pPr marL="342900" indent="-342900">
              <a:buFont typeface="Arial" pitchFamily="34" charset="0"/>
              <a:buChar char="•"/>
            </a:pPr>
            <a:r>
              <a:rPr lang="en-US" sz="2000" b="1" dirty="0">
                <a:solidFill>
                  <a:srgbClr val="FF0000"/>
                </a:solidFill>
                <a:latin typeface="Times New Roman" pitchFamily="18" charset="0"/>
                <a:cs typeface="Times New Roman" pitchFamily="18" charset="0"/>
              </a:rPr>
              <a:t>The first episode of menstrual bleeding after an abortion is usually preceded by ovulation, so contraception should begin immediately to prevent pregnancy. </a:t>
            </a:r>
            <a:endParaRPr lang="en-US" sz="2000" b="1"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after </a:t>
            </a:r>
            <a:r>
              <a:rPr lang="en-US" sz="2000" dirty="0">
                <a:latin typeface="Times New Roman" pitchFamily="18" charset="0"/>
                <a:cs typeface="Times New Roman" pitchFamily="18" charset="0"/>
              </a:rPr>
              <a:t>a term delivery there is a high risk of thromboembolism; therefore the contraceptive is usually started 3 to 4 weeks postpartum.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use of combination OCs also may reduce breast milk production, and OC use may be contraindicated in the breast-feeding woman until lactation is well established.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who breastfeed at least 10 times per day usually do not ovulate for 10 weeks postpartum, but breastfeeding is not a reliable method of contraception.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Progestin-only </a:t>
            </a:r>
            <a:r>
              <a:rPr lang="en-US" sz="2000" dirty="0">
                <a:latin typeface="Times New Roman" pitchFamily="18" charset="0"/>
                <a:cs typeface="Times New Roman" pitchFamily="18" charset="0"/>
              </a:rPr>
              <a:t>OCs (</a:t>
            </a:r>
            <a:r>
              <a:rPr lang="en-US" sz="2000" dirty="0" err="1">
                <a:latin typeface="Times New Roman" pitchFamily="18" charset="0"/>
                <a:cs typeface="Times New Roman" pitchFamily="18" charset="0"/>
              </a:rPr>
              <a:t>minipill</a:t>
            </a:r>
            <a:r>
              <a:rPr lang="en-US" sz="2000" dirty="0">
                <a:latin typeface="Times New Roman" pitchFamily="18" charset="0"/>
                <a:cs typeface="Times New Roman" pitchFamily="18" charset="0"/>
              </a:rPr>
              <a:t>) may be used until menstruation returns in women who breastfeed regularly.</a:t>
            </a:r>
          </a:p>
        </p:txBody>
      </p:sp>
    </p:spTree>
    <p:extLst>
      <p:ext uri="{BB962C8B-B14F-4D97-AF65-F5344CB8AC3E}">
        <p14:creationId xmlns:p14="http://schemas.microsoft.com/office/powerpoint/2010/main" val="146883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371600"/>
            <a:ext cx="6477000" cy="2862322"/>
          </a:xfrm>
          <a:prstGeom prst="rect">
            <a:avLst/>
          </a:prstGeom>
        </p:spPr>
        <p:txBody>
          <a:bodyPr wrap="square">
            <a:spAutoFit/>
          </a:bodyPr>
          <a:lstStyle/>
          <a:p>
            <a:r>
              <a:rPr lang="en-US" sz="2000" b="1" dirty="0">
                <a:latin typeface="Times New Roman" pitchFamily="18" charset="0"/>
                <a:cs typeface="Times New Roman" pitchFamily="18" charset="0"/>
              </a:rPr>
              <a:t>Memory Jogger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warning signs to report when taking OCs: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Abdominal pain (severe)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Chest pain, dyspnea, bloody sputum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Headache (severe),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weakness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or </a:t>
            </a:r>
            <a:r>
              <a:rPr lang="en-US" sz="2000" dirty="0">
                <a:latin typeface="Times New Roman" pitchFamily="18" charset="0"/>
                <a:cs typeface="Times New Roman" pitchFamily="18" charset="0"/>
              </a:rPr>
              <a:t>numbness of the extremities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Eye problems (blurring, double vision, vision loss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Severe leg pain or swelling, speech disturbance </a:t>
            </a:r>
          </a:p>
        </p:txBody>
      </p:sp>
    </p:spTree>
    <p:extLst>
      <p:ext uri="{BB962C8B-B14F-4D97-AF65-F5344CB8AC3E}">
        <p14:creationId xmlns:p14="http://schemas.microsoft.com/office/powerpoint/2010/main" val="390045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8001000" cy="2554545"/>
          </a:xfrm>
          <a:prstGeom prst="rect">
            <a:avLst/>
          </a:prstGeom>
        </p:spPr>
        <p:txBody>
          <a:bodyPr wrap="square">
            <a:spAutoFit/>
          </a:bodyPr>
          <a:lstStyle/>
          <a:p>
            <a:r>
              <a:rPr lang="en-US" sz="2000" b="1" dirty="0">
                <a:latin typeface="Times New Roman" pitchFamily="18" charset="0"/>
                <a:cs typeface="Times New Roman" pitchFamily="18" charset="0"/>
              </a:rPr>
              <a:t>Extended-dose oral contraceptives </a:t>
            </a:r>
            <a:r>
              <a:rPr lang="en-US" sz="2000" dirty="0">
                <a:latin typeface="Times New Roman" pitchFamily="18" charset="0"/>
                <a:cs typeface="Times New Roman" pitchFamily="18" charset="0"/>
              </a:rPr>
              <a:t>have been used successfully to minimize the bloating, fluid retention, and symptoms of PMDD usually associated with oral contraceptives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p>
          <a:p>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medications reduce the effectiveness of OCs, including: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Some antibiotics (e.g., ampicillin and tetracycline)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Anticonvulsants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Rifampin, barbiturates </a:t>
            </a:r>
          </a:p>
        </p:txBody>
      </p:sp>
    </p:spTree>
    <p:extLst>
      <p:ext uri="{BB962C8B-B14F-4D97-AF65-F5344CB8AC3E}">
        <p14:creationId xmlns:p14="http://schemas.microsoft.com/office/powerpoint/2010/main" val="246102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153400" cy="4093428"/>
          </a:xfrm>
          <a:prstGeom prst="rect">
            <a:avLst/>
          </a:prstGeom>
        </p:spPr>
        <p:txBody>
          <a:bodyPr wrap="square">
            <a:spAutoFit/>
          </a:bodyPr>
          <a:lstStyle/>
          <a:p>
            <a:r>
              <a:rPr lang="en-US" sz="2000" b="1" dirty="0">
                <a:latin typeface="Times New Roman" pitchFamily="18" charset="0"/>
                <a:cs typeface="Times New Roman" pitchFamily="18" charset="0"/>
              </a:rPr>
              <a:t>Family </a:t>
            </a:r>
            <a:r>
              <a:rPr lang="en-US" sz="2000" b="1" dirty="0" smtClean="0">
                <a:latin typeface="Times New Roman" pitchFamily="18" charset="0"/>
                <a:cs typeface="Times New Roman" pitchFamily="18" charset="0"/>
              </a:rPr>
              <a:t>planning</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Family planning is influenced by many factors, including cultural practices and preferences, religious beliefs, personal preferences, cost, knowledge of various methods, and the laws of human rights practiced in the country of residence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nurse’s role is </a:t>
            </a:r>
            <a:r>
              <a:rPr lang="en-US" sz="2000" b="1" dirty="0" smtClean="0">
                <a:solidFill>
                  <a:srgbClr val="FF0000"/>
                </a:solidFill>
                <a:latin typeface="Times New Roman" pitchFamily="18" charset="0"/>
                <a:cs typeface="Times New Roman" pitchFamily="18" charset="0"/>
              </a:rPr>
              <a:t>:</a:t>
            </a: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to </a:t>
            </a:r>
            <a:r>
              <a:rPr lang="en-US" sz="2000" b="1" dirty="0">
                <a:solidFill>
                  <a:srgbClr val="FF0000"/>
                </a:solidFill>
                <a:latin typeface="Times New Roman" pitchFamily="18" charset="0"/>
                <a:cs typeface="Times New Roman" pitchFamily="18" charset="0"/>
              </a:rPr>
              <a:t>educate and guide the woman or couple concerning available choices,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advantages</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disadvantages</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side </a:t>
            </a:r>
            <a:r>
              <a:rPr lang="en-US" sz="2000" b="1" dirty="0">
                <a:solidFill>
                  <a:srgbClr val="FF0000"/>
                </a:solidFill>
                <a:latin typeface="Times New Roman" pitchFamily="18" charset="0"/>
                <a:cs typeface="Times New Roman" pitchFamily="18" charset="0"/>
              </a:rPr>
              <a:t>effects </a:t>
            </a:r>
            <a:r>
              <a:rPr lang="en-US" sz="2000" b="1" dirty="0" smtClean="0">
                <a:solidFill>
                  <a:srgbClr val="FF0000"/>
                </a:solidFill>
                <a:latin typeface="Times New Roman" pitchFamily="18" charset="0"/>
                <a:cs typeface="Times New Roman" pitchFamily="18" charset="0"/>
              </a:rPr>
              <a:t>and</a:t>
            </a: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long-term effects. </a:t>
            </a:r>
            <a:endParaRPr lang="en-US" sz="2000" b="1"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final decision rests with the individuals involved. </a:t>
            </a:r>
          </a:p>
        </p:txBody>
      </p:sp>
    </p:spTree>
    <p:extLst>
      <p:ext uri="{BB962C8B-B14F-4D97-AF65-F5344CB8AC3E}">
        <p14:creationId xmlns:p14="http://schemas.microsoft.com/office/powerpoint/2010/main" val="4098133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66843"/>
            <a:ext cx="7848600" cy="4401205"/>
          </a:xfrm>
          <a:prstGeom prst="rect">
            <a:avLst/>
          </a:prstGeom>
        </p:spPr>
        <p:txBody>
          <a:bodyPr wrap="square">
            <a:spAutoFit/>
          </a:bodyPr>
          <a:lstStyle/>
          <a:p>
            <a:r>
              <a:rPr lang="en-US" sz="2000" b="1" dirty="0">
                <a:latin typeface="Times New Roman" pitchFamily="18" charset="0"/>
                <a:cs typeface="Times New Roman" pitchFamily="18" charset="0"/>
              </a:rPr>
              <a:t>Nursing care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needs thorough teaching if the contraceptive pill is to be satisfactory for her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Teaching should be done in her own language and should be supplemented by generous written materials if she can read.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Teaching </a:t>
            </a:r>
            <a:r>
              <a:rPr lang="en-US" sz="2000" b="1" dirty="0">
                <a:latin typeface="Times New Roman" pitchFamily="18" charset="0"/>
                <a:cs typeface="Times New Roman" pitchFamily="18" charset="0"/>
              </a:rPr>
              <a:t>points should include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How to take the specific drug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What to do if a dose is missed or if she decides to stop using it and does not want to become pregnant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Common side effects and signs and symptoms that should be promptly reported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Backup contraceptive methods, such as barrier methods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Supplemental barrier methods of contraception to use, in addition to OCs, that also reduce the risk of STIs</a:t>
            </a:r>
          </a:p>
        </p:txBody>
      </p:sp>
    </p:spTree>
    <p:extLst>
      <p:ext uri="{BB962C8B-B14F-4D97-AF65-F5344CB8AC3E}">
        <p14:creationId xmlns:p14="http://schemas.microsoft.com/office/powerpoint/2010/main" val="376110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077200" cy="5632311"/>
          </a:xfrm>
          <a:prstGeom prst="rect">
            <a:avLst/>
          </a:prstGeom>
        </p:spPr>
        <p:txBody>
          <a:bodyPr wrap="square">
            <a:spAutoFit/>
          </a:bodyPr>
          <a:lstStyle/>
          <a:p>
            <a:r>
              <a:rPr lang="en-US" sz="2000" b="1" dirty="0">
                <a:latin typeface="Times New Roman" pitchFamily="18" charset="0"/>
                <a:cs typeface="Times New Roman" pitchFamily="18" charset="0"/>
              </a:rPr>
              <a:t>Hormone implants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etonogestrel</a:t>
            </a:r>
            <a:r>
              <a:rPr lang="en-US" sz="2000" dirty="0">
                <a:latin typeface="Times New Roman" pitchFamily="18" charset="0"/>
                <a:cs typeface="Times New Roman" pitchFamily="18" charset="0"/>
              </a:rPr>
              <a:t> implant (</a:t>
            </a:r>
            <a:r>
              <a:rPr lang="en-US" sz="2000" dirty="0" err="1">
                <a:latin typeface="Times New Roman" pitchFamily="18" charset="0"/>
                <a:cs typeface="Times New Roman" pitchFamily="18" charset="0"/>
              </a:rPr>
              <a:t>Implanon</a:t>
            </a:r>
            <a:r>
              <a:rPr lang="en-US" sz="2000" dirty="0">
                <a:latin typeface="Times New Roman" pitchFamily="18" charset="0"/>
                <a:cs typeface="Times New Roman" pitchFamily="18" charset="0"/>
              </a:rPr>
              <a:t>) is a single-rod system that involves the placement of one implant under the skin of the upper, </a:t>
            </a:r>
            <a:r>
              <a:rPr lang="en-US" sz="2000" dirty="0" err="1">
                <a:latin typeface="Times New Roman" pitchFamily="18" charset="0"/>
                <a:cs typeface="Times New Roman" pitchFamily="18" charset="0"/>
              </a:rPr>
              <a:t>nondominant</a:t>
            </a:r>
            <a:r>
              <a:rPr lang="en-US" sz="2000" dirty="0">
                <a:latin typeface="Times New Roman" pitchFamily="18" charset="0"/>
                <a:cs typeface="Times New Roman" pitchFamily="18" charset="0"/>
              </a:rPr>
              <a:t> arm; it provides contraception for 3 years and does not affect bone mineral density.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Implanon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can be used during lactation, and when it is discontinued, the woman will have a rapid return to fertility.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Intradermal </a:t>
            </a:r>
            <a:r>
              <a:rPr lang="en-US" sz="2000" dirty="0">
                <a:latin typeface="Times New Roman" pitchFamily="18" charset="0"/>
                <a:cs typeface="Times New Roman" pitchFamily="18" charset="0"/>
              </a:rPr>
              <a:t>implants can be removed in the outpatient clinic with the use of a local anesthetic.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typical failure rate is 0.05</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Medroxyprogesterone</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acetate:</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(Depo-Provera) </a:t>
            </a:r>
            <a:r>
              <a:rPr lang="en-US" sz="2000" dirty="0" err="1">
                <a:latin typeface="Times New Roman" pitchFamily="18" charset="0"/>
                <a:cs typeface="Times New Roman" pitchFamily="18" charset="0"/>
              </a:rPr>
              <a:t>Medroxyprogesterone</a:t>
            </a:r>
            <a:r>
              <a:rPr lang="en-US" sz="2000" dirty="0">
                <a:latin typeface="Times New Roman" pitchFamily="18" charset="0"/>
                <a:cs typeface="Times New Roman" pitchFamily="18" charset="0"/>
              </a:rPr>
              <a:t> acetate is an injectable form of slow-release progestin.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Its </a:t>
            </a:r>
            <a:r>
              <a:rPr lang="en-US" sz="2000" dirty="0">
                <a:latin typeface="Times New Roman" pitchFamily="18" charset="0"/>
                <a:cs typeface="Times New Roman" pitchFamily="18" charset="0"/>
              </a:rPr>
              <a:t>contraceptive action is similar to that of the </a:t>
            </a:r>
            <a:r>
              <a:rPr lang="en-US" sz="2000" dirty="0" err="1">
                <a:latin typeface="Times New Roman" pitchFamily="18" charset="0"/>
                <a:cs typeface="Times New Roman" pitchFamily="18" charset="0"/>
              </a:rPr>
              <a:t>minipill</a:t>
            </a:r>
            <a:r>
              <a:rPr lang="en-US" sz="2000" dirty="0">
                <a:latin typeface="Times New Roman" pitchFamily="18" charset="0"/>
                <a:cs typeface="Times New Roman" pitchFamily="18" charset="0"/>
              </a:rPr>
              <a:t> and a hormone implant.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provides 3 months of highly effective contraception; therefore it must be administered every 3 months for no longer than 2 years.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Fertility </a:t>
            </a:r>
            <a:r>
              <a:rPr lang="en-US" sz="2000" dirty="0">
                <a:latin typeface="Times New Roman" pitchFamily="18" charset="0"/>
                <a:cs typeface="Times New Roman" pitchFamily="18" charset="0"/>
              </a:rPr>
              <a:t>returns about 1 year after stopping the injections.</a:t>
            </a:r>
          </a:p>
        </p:txBody>
      </p:sp>
    </p:spTree>
    <p:extLst>
      <p:ext uri="{BB962C8B-B14F-4D97-AF65-F5344CB8AC3E}">
        <p14:creationId xmlns:p14="http://schemas.microsoft.com/office/powerpoint/2010/main" val="410031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847"/>
            <a:ext cx="8153400" cy="6247864"/>
          </a:xfrm>
          <a:prstGeom prst="rect">
            <a:avLst/>
          </a:prstGeom>
        </p:spPr>
        <p:txBody>
          <a:bodyPr wrap="square">
            <a:spAutoFit/>
          </a:bodyPr>
          <a:lstStyle/>
          <a:p>
            <a:r>
              <a:rPr lang="en-US" sz="2000" b="1" dirty="0">
                <a:latin typeface="Times New Roman" pitchFamily="18" charset="0"/>
                <a:cs typeface="Times New Roman" pitchFamily="18" charset="0"/>
              </a:rPr>
              <a:t>Side effects and contraindications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side effects and contraindications of hormone injections are similar to those of OCs and hormone implants.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Menstrual </a:t>
            </a:r>
            <a:r>
              <a:rPr lang="en-US" sz="2000" dirty="0">
                <a:latin typeface="Times New Roman" pitchFamily="18" charset="0"/>
                <a:cs typeface="Times New Roman" pitchFamily="18" charset="0"/>
              </a:rPr>
              <a:t>irregularities,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breakthrough </a:t>
            </a:r>
            <a:r>
              <a:rPr lang="en-US" sz="2000" dirty="0">
                <a:latin typeface="Times New Roman" pitchFamily="18" charset="0"/>
                <a:cs typeface="Times New Roman" pitchFamily="18" charset="0"/>
              </a:rPr>
              <a:t>bleeding, </a:t>
            </a:r>
            <a:r>
              <a:rPr lang="en-US" sz="2000" dirty="0" smtClean="0">
                <a:latin typeface="Times New Roman" pitchFamily="18" charset="0"/>
                <a:cs typeface="Times New Roman" pitchFamily="18" charset="0"/>
              </a:rPr>
              <a:t>and</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amenorrhea are common complaints and are often the reason that women stop taking the drug.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There </a:t>
            </a:r>
            <a:r>
              <a:rPr lang="en-US" sz="2000" dirty="0">
                <a:latin typeface="Times New Roman" pitchFamily="18" charset="0"/>
                <a:cs typeface="Times New Roman" pitchFamily="18" charset="0"/>
              </a:rPr>
              <a:t>is no STI protection with this method.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typical failure rate is 6%.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Nursing care:</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should be taught about the side effects and problems to report</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should be emphasized that she must return for continued injections if she wants to maintain a constant hormone level, thus preventing pregnancy.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backup contraceptive method should be taught for use if she decides to stop the injections or is delayed in returning for subsequent injections.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with seizure disorders can use this method of contraception without fear of interaction with their </a:t>
            </a:r>
            <a:r>
              <a:rPr lang="en-US" sz="2000" dirty="0" err="1">
                <a:latin typeface="Times New Roman" pitchFamily="18" charset="0"/>
                <a:cs typeface="Times New Roman" pitchFamily="18" charset="0"/>
              </a:rPr>
              <a:t>antiseizure</a:t>
            </a:r>
            <a:r>
              <a:rPr lang="en-US" sz="2000" dirty="0">
                <a:latin typeface="Times New Roman" pitchFamily="18" charset="0"/>
                <a:cs typeface="Times New Roman" pitchFamily="18" charset="0"/>
              </a:rPr>
              <a:t> medication.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with coagulation problems or with sickle cell anemia benefit from this type of contraception, which suppresses ovulation and reduces blood loss.</a:t>
            </a:r>
          </a:p>
        </p:txBody>
      </p:sp>
    </p:spTree>
    <p:extLst>
      <p:ext uri="{BB962C8B-B14F-4D97-AF65-F5344CB8AC3E}">
        <p14:creationId xmlns:p14="http://schemas.microsoft.com/office/powerpoint/2010/main" val="256604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6247864"/>
          </a:xfrm>
          <a:prstGeom prst="rect">
            <a:avLst/>
          </a:prstGeom>
        </p:spPr>
        <p:txBody>
          <a:bodyPr wrap="square">
            <a:spAutoFit/>
          </a:bodyPr>
          <a:lstStyle/>
          <a:p>
            <a:r>
              <a:rPr lang="en-US" sz="2000" b="1" dirty="0">
                <a:latin typeface="Times New Roman" pitchFamily="18" charset="0"/>
                <a:cs typeface="Times New Roman" pitchFamily="18" charset="0"/>
              </a:rPr>
              <a:t>Intrauterine devices An intrauterine device (IUD</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method is effective (98% or greater) and reversible, and no specific actions are required related to intercourse.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ParaGard is a small, T-shaped, </a:t>
            </a:r>
            <a:r>
              <a:rPr lang="en-US" sz="2000" dirty="0" err="1">
                <a:latin typeface="Times New Roman" pitchFamily="18" charset="0"/>
                <a:cs typeface="Times New Roman" pitchFamily="18" charset="0"/>
              </a:rPr>
              <a:t>coppercontaining</a:t>
            </a:r>
            <a:r>
              <a:rPr lang="en-US" sz="2000" dirty="0">
                <a:latin typeface="Times New Roman" pitchFamily="18" charset="0"/>
                <a:cs typeface="Times New Roman" pitchFamily="18" charset="0"/>
              </a:rPr>
              <a:t> plastic device that does not contain hormones and is effective for up to 12 years.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main mechanism of the copper IUD is the production of a hostile environment for the sperm that impedes sperm transport</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Other devices, such as </a:t>
            </a:r>
            <a:r>
              <a:rPr lang="en-US" sz="2000" dirty="0" err="1">
                <a:latin typeface="Times New Roman" pitchFamily="18" charset="0"/>
                <a:cs typeface="Times New Roman" pitchFamily="18" charset="0"/>
              </a:rPr>
              <a:t>Mirena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that </a:t>
            </a:r>
            <a:r>
              <a:rPr lang="en-US" sz="2000" dirty="0">
                <a:latin typeface="Times New Roman" pitchFamily="18" charset="0"/>
                <a:cs typeface="Times New Roman" pitchFamily="18" charset="0"/>
              </a:rPr>
              <a:t>contains a reservoir of progestin or levonorgestrel that is diffused into the uterus each day. The action is local in the uterine cavity, and blood levels do not increase.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type of IUD impedes the viability of the sperm due to thickened cervical mucus and can sometimes prevent ovulation.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IUDs that contain hormones should be replaced every 3 to 6 years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On removal of the IUD, fertility rapidly returns.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IUD does not protect against STIs.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Side </a:t>
            </a:r>
            <a:r>
              <a:rPr lang="en-US" sz="2000" dirty="0">
                <a:latin typeface="Times New Roman" pitchFamily="18" charset="0"/>
                <a:cs typeface="Times New Roman" pitchFamily="18" charset="0"/>
              </a:rPr>
              <a:t>effects and contraindications Cramping and bleeding are likely to occur with insertion.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Increased </a:t>
            </a:r>
            <a:r>
              <a:rPr lang="en-US" sz="2000" dirty="0">
                <a:latin typeface="Times New Roman" pitchFamily="18" charset="0"/>
                <a:cs typeface="Times New Roman" pitchFamily="18" charset="0"/>
              </a:rPr>
              <a:t>menstruation and dysmenorrhea may occur, and these are common reasons that a woman decides to have the IUD removed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who has heavier periods may need iron supplementation.</a:t>
            </a:r>
          </a:p>
        </p:txBody>
      </p:sp>
    </p:spTree>
    <p:extLst>
      <p:ext uri="{BB962C8B-B14F-4D97-AF65-F5344CB8AC3E}">
        <p14:creationId xmlns:p14="http://schemas.microsoft.com/office/powerpoint/2010/main" val="2879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05342"/>
            <a:ext cx="8229600" cy="3477875"/>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Nursing </a:t>
            </a:r>
            <a:r>
              <a:rPr lang="en-US" sz="2000" b="1" dirty="0" smtClean="0">
                <a:latin typeface="Times New Roman" pitchFamily="18" charset="0"/>
                <a:cs typeface="Times New Roman" pitchFamily="18" charset="0"/>
              </a:rPr>
              <a:t>care:</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is taught about side effects and how to take iron supplements if they are prescribed.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will need to feel for the fine plastic strings (tail) that protrude from the vagina and are connected to the IUD to verify that it is in place.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She </a:t>
            </a:r>
            <a:r>
              <a:rPr lang="en-US" sz="2000" dirty="0">
                <a:latin typeface="Times New Roman" pitchFamily="18" charset="0"/>
                <a:cs typeface="Times New Roman" pitchFamily="18" charset="0"/>
              </a:rPr>
              <a:t>should check the tail weekly for the first 4 weeks after insertion, then monthly. The woman is taught to report if she cannot feel the tail that protrudes into the vagina, or if it is longer or shorter than previously.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can teach her the signs of infection (fever, pain, change in vaginal discharge) and the signs of ectopic pregnancy </a:t>
            </a:r>
            <a:r>
              <a:rPr lang="en-US" sz="2000" dirty="0" smtClean="0">
                <a:latin typeface="Times New Roman" pitchFamily="18" charset="0"/>
                <a:cs typeface="Times New Roman" pitchFamily="18" charset="0"/>
              </a:rPr>
              <a:t>that </a:t>
            </a:r>
            <a:r>
              <a:rPr lang="en-US" sz="2000" dirty="0">
                <a:latin typeface="Times New Roman" pitchFamily="18" charset="0"/>
                <a:cs typeface="Times New Roman" pitchFamily="18" charset="0"/>
              </a:rPr>
              <a:t>should be reported promptly.</a:t>
            </a:r>
          </a:p>
        </p:txBody>
      </p:sp>
    </p:spTree>
    <p:extLst>
      <p:ext uri="{BB962C8B-B14F-4D97-AF65-F5344CB8AC3E}">
        <p14:creationId xmlns:p14="http://schemas.microsoft.com/office/powerpoint/2010/main" val="273386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05342"/>
            <a:ext cx="7696200" cy="2246769"/>
          </a:xfrm>
          <a:prstGeom prst="rect">
            <a:avLst/>
          </a:prstGeom>
        </p:spPr>
        <p:txBody>
          <a:bodyPr wrap="square">
            <a:spAutoFit/>
          </a:bodyPr>
          <a:lstStyle/>
          <a:p>
            <a:r>
              <a:rPr lang="en-US" sz="2000" b="1" dirty="0">
                <a:latin typeface="Times New Roman" pitchFamily="18" charset="0"/>
                <a:cs typeface="Times New Roman" pitchFamily="18" charset="0"/>
              </a:rPr>
              <a:t>Transdermal </a:t>
            </a:r>
            <a:r>
              <a:rPr lang="en-US" sz="2000" b="1" dirty="0" smtClean="0">
                <a:latin typeface="Times New Roman" pitchFamily="18" charset="0"/>
                <a:cs typeface="Times New Roman" pitchFamily="18" charset="0"/>
              </a:rPr>
              <a:t>patch:</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Ortho-</a:t>
            </a:r>
            <a:r>
              <a:rPr lang="en-US" sz="2000" dirty="0" err="1">
                <a:latin typeface="Times New Roman" pitchFamily="18" charset="0"/>
                <a:cs typeface="Times New Roman" pitchFamily="18" charset="0"/>
              </a:rPr>
              <a:t>Evra</a:t>
            </a:r>
            <a:r>
              <a:rPr lang="en-US" sz="2000" dirty="0">
                <a:latin typeface="Times New Roman" pitchFamily="18" charset="0"/>
                <a:cs typeface="Times New Roman" pitchFamily="18" charset="0"/>
              </a:rPr>
              <a:t> is a transdermal adhesive patch containing hormones (</a:t>
            </a:r>
            <a:r>
              <a:rPr lang="en-US" sz="2000" dirty="0" err="1">
                <a:latin typeface="Times New Roman" pitchFamily="18" charset="0"/>
                <a:cs typeface="Times New Roman" pitchFamily="18" charset="0"/>
              </a:rPr>
              <a:t>norelgestromin</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ethinyl</a:t>
            </a:r>
            <a:r>
              <a:rPr lang="en-US" sz="2000" dirty="0">
                <a:latin typeface="Times New Roman" pitchFamily="18" charset="0"/>
                <a:cs typeface="Times New Roman" pitchFamily="18" charset="0"/>
              </a:rPr>
              <a:t>-estradiol) that is applied to the skin once a week for 3 weeks, followed by a 1-week patch-free interval to allow for menstruation.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patch provides safe and effective contraception similar to oral contraceptives for women weighing less than 90 Kg or 198 pounds.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5781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6247864"/>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Vaginal ring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flexible, one-size vaginal ring (</a:t>
            </a:r>
            <a:r>
              <a:rPr lang="en-US" sz="2000" dirty="0" err="1">
                <a:latin typeface="Times New Roman" pitchFamily="18" charset="0"/>
                <a:cs typeface="Times New Roman" pitchFamily="18" charset="0"/>
              </a:rPr>
              <a:t>NuvaRing</a:t>
            </a:r>
            <a:r>
              <a:rPr lang="en-US" sz="2000" dirty="0">
                <a:latin typeface="Times New Roman" pitchFamily="18" charset="0"/>
                <a:cs typeface="Times New Roman" pitchFamily="18" charset="0"/>
              </a:rPr>
              <a:t>) that releases estrogen and progestin locally instead of </a:t>
            </a:r>
            <a:r>
              <a:rPr lang="en-US" sz="2000" dirty="0" smtClean="0">
                <a:latin typeface="Times New Roman" pitchFamily="18" charset="0"/>
                <a:cs typeface="Times New Roman" pitchFamily="18" charset="0"/>
              </a:rPr>
              <a:t>systemically. </a:t>
            </a: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ring is worn in the vagina for 3 weeks and is removed for 1 week to allow for withdrawal bleeding.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typical use failure rate is 9%.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Barrier </a:t>
            </a:r>
            <a:r>
              <a:rPr lang="en-US" sz="2000" b="1" dirty="0">
                <a:latin typeface="Times New Roman" pitchFamily="18" charset="0"/>
                <a:cs typeface="Times New Roman" pitchFamily="18" charset="0"/>
              </a:rPr>
              <a:t>Methods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Barrier </a:t>
            </a:r>
            <a:r>
              <a:rPr lang="en-US" sz="2000" dirty="0">
                <a:latin typeface="Times New Roman" pitchFamily="18" charset="0"/>
                <a:cs typeface="Times New Roman" pitchFamily="18" charset="0"/>
              </a:rPr>
              <a:t>methods work by blocking the entrance of semen into the woman’s cervix.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Spermicides </a:t>
            </a:r>
            <a:r>
              <a:rPr lang="en-US" sz="2000" b="1" dirty="0">
                <a:latin typeface="Times New Roman" pitchFamily="18" charset="0"/>
                <a:cs typeface="Times New Roman" pitchFamily="18" charset="0"/>
              </a:rPr>
              <a:t>(sperm-killing chemicals</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play a part in some of these methods.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help the woman avoid the use of systemic hormones.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barrier methods offer some protection against STIs by providing a barrier to contact.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barrier methods </a:t>
            </a:r>
            <a:r>
              <a:rPr lang="en-US" sz="2000" b="1" dirty="0">
                <a:latin typeface="Times New Roman" pitchFamily="18" charset="0"/>
                <a:cs typeface="Times New Roman" pitchFamily="18" charset="0"/>
              </a:rPr>
              <a:t>must be applied just before intercourse </a:t>
            </a:r>
            <a:r>
              <a:rPr lang="en-US" sz="2000" dirty="0">
                <a:latin typeface="Times New Roman" pitchFamily="18" charset="0"/>
                <a:cs typeface="Times New Roman" pitchFamily="18" charset="0"/>
              </a:rPr>
              <a:t>(condoms, spermicidal foams, and suppositories),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whereas </a:t>
            </a:r>
            <a:r>
              <a:rPr lang="en-US" sz="2000" dirty="0">
                <a:latin typeface="Times New Roman" pitchFamily="18" charset="0"/>
                <a:cs typeface="Times New Roman" pitchFamily="18" charset="0"/>
              </a:rPr>
              <a:t>others can be inserted several hours earlier (diaphragm, cervical cap).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Spermicidal </a:t>
            </a:r>
            <a:r>
              <a:rPr lang="en-US" sz="2000" dirty="0">
                <a:latin typeface="Times New Roman" pitchFamily="18" charset="0"/>
                <a:cs typeface="Times New Roman" pitchFamily="18" charset="0"/>
              </a:rPr>
              <a:t>foams and suppositories are messy and may drip from the vagina.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methods are not suitable for people who are uncomfortable with touching their bodies. </a:t>
            </a:r>
          </a:p>
        </p:txBody>
      </p:sp>
    </p:spTree>
    <p:extLst>
      <p:ext uri="{BB962C8B-B14F-4D97-AF65-F5344CB8AC3E}">
        <p14:creationId xmlns:p14="http://schemas.microsoft.com/office/powerpoint/2010/main" val="250753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153400" cy="4708981"/>
          </a:xfrm>
          <a:prstGeom prst="rect">
            <a:avLst/>
          </a:prstGeom>
        </p:spPr>
        <p:txBody>
          <a:bodyPr wrap="square">
            <a:spAutoFit/>
          </a:bodyPr>
          <a:lstStyle/>
          <a:p>
            <a:pPr marL="342900" indent="-342900">
              <a:buFont typeface="Arial" pitchFamily="34" charset="0"/>
              <a:buChar char="•"/>
            </a:pPr>
            <a:r>
              <a:rPr lang="en-US" sz="2000" dirty="0">
                <a:solidFill>
                  <a:prstClr val="black"/>
                </a:solidFill>
                <a:latin typeface="Times New Roman" pitchFamily="18" charset="0"/>
                <a:cs typeface="Times New Roman" pitchFamily="18" charset="0"/>
              </a:rPr>
              <a:t>They are often used as a backup method for contraception. </a:t>
            </a:r>
            <a:endParaRPr lang="en-US" sz="2000" dirty="0" smtClean="0">
              <a:solidFill>
                <a:prstClr val="black"/>
              </a:solidFill>
              <a:latin typeface="Times New Roman" pitchFamily="18" charset="0"/>
              <a:cs typeface="Times New Roman" pitchFamily="18" charset="0"/>
            </a:endParaRPr>
          </a:p>
          <a:p>
            <a:pPr marL="342900" indent="-342900">
              <a:buFont typeface="Arial" pitchFamily="34" charset="0"/>
              <a:buChar char="•"/>
            </a:pPr>
            <a:r>
              <a:rPr lang="en-US" sz="2000" dirty="0" smtClean="0">
                <a:solidFill>
                  <a:prstClr val="black"/>
                </a:solidFill>
                <a:latin typeface="Times New Roman" pitchFamily="18" charset="0"/>
                <a:cs typeface="Times New Roman" pitchFamily="18" charset="0"/>
              </a:rPr>
              <a:t>Barrier </a:t>
            </a:r>
            <a:r>
              <a:rPr lang="en-US" sz="2000" dirty="0">
                <a:solidFill>
                  <a:prstClr val="black"/>
                </a:solidFill>
                <a:latin typeface="Times New Roman" pitchFamily="18" charset="0"/>
                <a:cs typeface="Times New Roman" pitchFamily="18" charset="0"/>
              </a:rPr>
              <a:t>methods are inexpensive per use. </a:t>
            </a:r>
            <a:endParaRPr lang="en-US" sz="2000" dirty="0" smtClean="0">
              <a:solidFill>
                <a:prstClr val="black"/>
              </a:solidFill>
              <a:latin typeface="Times New Roman" pitchFamily="18" charset="0"/>
              <a:cs typeface="Times New Roman" pitchFamily="18" charset="0"/>
            </a:endParaRPr>
          </a:p>
          <a:p>
            <a:pPr marL="342900" indent="-342900">
              <a:buFont typeface="Arial" pitchFamily="34" charset="0"/>
              <a:buChar char="•"/>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diaphragm and cervical cap require a fitting and prescription, which adds to their initial cost. </a:t>
            </a:r>
            <a:endParaRPr lang="en-US" sz="2000" dirty="0" smtClean="0">
              <a:solidFill>
                <a:prstClr val="black"/>
              </a:solidFill>
              <a:latin typeface="Times New Roman" pitchFamily="18" charset="0"/>
              <a:cs typeface="Times New Roman" pitchFamily="18" charset="0"/>
            </a:endParaRPr>
          </a:p>
          <a:p>
            <a:pPr marL="342900" indent="-342900">
              <a:buFont typeface="Arial" pitchFamily="34" charset="0"/>
              <a:buChar char="•"/>
            </a:pPr>
            <a:r>
              <a:rPr lang="en-US" sz="2000" dirty="0" smtClean="0">
                <a:solidFill>
                  <a:prstClr val="black"/>
                </a:solidFill>
                <a:latin typeface="Times New Roman" pitchFamily="18" charset="0"/>
                <a:cs typeface="Times New Roman" pitchFamily="18" charset="0"/>
              </a:rPr>
              <a:t>Other </a:t>
            </a:r>
            <a:r>
              <a:rPr lang="en-US" sz="2000" dirty="0">
                <a:solidFill>
                  <a:prstClr val="black"/>
                </a:solidFill>
                <a:latin typeface="Times New Roman" pitchFamily="18" charset="0"/>
                <a:cs typeface="Times New Roman" pitchFamily="18" charset="0"/>
              </a:rPr>
              <a:t>barrier methods are over-the-counter (OTC) purchases. </a:t>
            </a:r>
            <a:endParaRPr lang="en-US" sz="2000" dirty="0" smtClean="0">
              <a:solidFill>
                <a:prstClr val="black"/>
              </a:solidFill>
              <a:latin typeface="Times New Roman" pitchFamily="18" charset="0"/>
              <a:cs typeface="Times New Roman" pitchFamily="18" charset="0"/>
            </a:endParaRPr>
          </a:p>
          <a:p>
            <a:pPr marL="342900" indent="-342900">
              <a:buFont typeface="Arial" pitchFamily="34" charset="0"/>
              <a:buChar char="•"/>
            </a:pPr>
            <a:r>
              <a:rPr lang="en-US" sz="2000" dirty="0" smtClean="0">
                <a:solidFill>
                  <a:prstClr val="black"/>
                </a:solidFill>
                <a:latin typeface="Times New Roman" pitchFamily="18" charset="0"/>
                <a:cs typeface="Times New Roman" pitchFamily="18" charset="0"/>
              </a:rPr>
              <a:t>These </a:t>
            </a:r>
            <a:r>
              <a:rPr lang="en-US" sz="2000" dirty="0">
                <a:solidFill>
                  <a:prstClr val="black"/>
                </a:solidFill>
                <a:latin typeface="Times New Roman" pitchFamily="18" charset="0"/>
                <a:cs typeface="Times New Roman" pitchFamily="18" charset="0"/>
              </a:rPr>
              <a:t>methods are often chosen as backup methods or when the woman is lactating, or if she cannot tolerate OCs or an IUD. </a:t>
            </a:r>
            <a:endParaRPr lang="en-US" sz="2000" dirty="0" smtClean="0">
              <a:solidFill>
                <a:prstClr val="black"/>
              </a:solidFill>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Diaphragm </a:t>
            </a:r>
            <a:r>
              <a:rPr lang="en-US" sz="2000" dirty="0">
                <a:latin typeface="Times New Roman" pitchFamily="18" charset="0"/>
                <a:cs typeface="Times New Roman" pitchFamily="18" charset="0"/>
              </a:rPr>
              <a:t>and cervical cap Diaphragms and cervical caps are rubber domes that fit over the cervix and are used with spermicides to kill sperm that pass the mechanical barrier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must learn how to insert and remove the diaphragm or cervical cap and to verify proper placement</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User misplacement, especially of the small cervical cap, is a common reason for unintended pregnancy.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typical failure rate is 12%.</a:t>
            </a:r>
          </a:p>
        </p:txBody>
      </p:sp>
    </p:spTree>
    <p:extLst>
      <p:ext uri="{BB962C8B-B14F-4D97-AF65-F5344CB8AC3E}">
        <p14:creationId xmlns:p14="http://schemas.microsoft.com/office/powerpoint/2010/main" val="173701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799"/>
            <a:ext cx="8382000" cy="4401205"/>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Vaginal </a:t>
            </a:r>
            <a:r>
              <a:rPr lang="en-US" sz="2000" b="1" dirty="0" smtClean="0">
                <a:latin typeface="Times New Roman" pitchFamily="18" charset="0"/>
                <a:cs typeface="Times New Roman" pitchFamily="18" charset="0"/>
              </a:rPr>
              <a:t>sponge:</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vaginal sponge is a soft, concave sponge that contains a spermicide and is moistened thoroughly in water and inserted by the woman with the cupped side against the cervix. A loop facilitates removal after use.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be left in place for up to 24 hours after intercourse, then discarded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sponge absorbs vaginal secretions and can cause vaginal dryness and subsequent vaginal irritation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Changes in the shape of the cervix may occur after giving birth, which can affect the proper fitting and effectiveness of the sponge in preventing pregnancy.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sponge does not protect against STIs.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Side </a:t>
            </a:r>
            <a:r>
              <a:rPr lang="en-US" sz="2000" dirty="0">
                <a:latin typeface="Times New Roman" pitchFamily="18" charset="0"/>
                <a:cs typeface="Times New Roman" pitchFamily="18" charset="0"/>
              </a:rPr>
              <a:t>effects and contraindications </a:t>
            </a: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who have an allergy to latex or spermicides are not good candidates for the diaphragm or cervical cap.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Pressure </a:t>
            </a:r>
            <a:r>
              <a:rPr lang="en-US" sz="2000" dirty="0">
                <a:latin typeface="Times New Roman" pitchFamily="18" charset="0"/>
                <a:cs typeface="Times New Roman" pitchFamily="18" charset="0"/>
              </a:rPr>
              <a:t>on the bladder may increase the risk of urinary tract infection.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0019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5632311"/>
          </a:xfrm>
          <a:prstGeom prst="rect">
            <a:avLst/>
          </a:prstGeom>
        </p:spPr>
        <p:txBody>
          <a:bodyPr wrap="square">
            <a:spAutoFit/>
          </a:bodyPr>
          <a:lstStyle/>
          <a:p>
            <a:pPr marL="342900" lvl="0" indent="-342900">
              <a:buFont typeface="Arial" pitchFamily="34" charset="0"/>
              <a:buChar char="•"/>
            </a:pPr>
            <a:r>
              <a:rPr lang="en-US" sz="2000" b="1" dirty="0">
                <a:solidFill>
                  <a:prstClr val="black"/>
                </a:solidFill>
                <a:latin typeface="Times New Roman" pitchFamily="18" charset="0"/>
                <a:cs typeface="Times New Roman" pitchFamily="18" charset="0"/>
              </a:rPr>
              <a:t>Nursing care:</a:t>
            </a:r>
            <a:br>
              <a:rPr lang="en-US" sz="2000" b="1" dirty="0">
                <a:solidFill>
                  <a:prstClr val="black"/>
                </a:solidFill>
                <a:latin typeface="Times New Roman" pitchFamily="18" charset="0"/>
                <a:cs typeface="Times New Roman" pitchFamily="18" charset="0"/>
              </a:rPr>
            </a:b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nurse often reinforces the teaching, especially about the use and reapplication of spermicide for repeat intercourse.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The nurse should teach the woman about signs of uterine infection (pain, foul-smelling drainage, or fever) and of sensitivity to the product (irritation or itching).</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The woman also should be taught to report signs and symptoms of urinary tract infection: fever, pain, or burning with urination, urgency, or urinary frequency.</a:t>
            </a:r>
          </a:p>
          <a:p>
            <a:pPr marL="342900" indent="-342900">
              <a:buFont typeface="Arial" pitchFamily="34" charset="0"/>
              <a:buChar char="•"/>
            </a:pPr>
            <a:r>
              <a:rPr lang="en-US" sz="2000" b="1" dirty="0" smtClean="0">
                <a:latin typeface="Times New Roman" pitchFamily="18" charset="0"/>
                <a:cs typeface="Times New Roman" pitchFamily="18" charset="0"/>
              </a:rPr>
              <a:t>Male </a:t>
            </a:r>
            <a:r>
              <a:rPr lang="en-US" sz="2000" b="1" dirty="0">
                <a:latin typeface="Times New Roman" pitchFamily="18" charset="0"/>
                <a:cs typeface="Times New Roman" pitchFamily="18" charset="0"/>
              </a:rPr>
              <a:t>condom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Male </a:t>
            </a:r>
            <a:r>
              <a:rPr lang="en-US" sz="2000" dirty="0">
                <a:latin typeface="Times New Roman" pitchFamily="18" charset="0"/>
                <a:cs typeface="Times New Roman" pitchFamily="18" charset="0"/>
              </a:rPr>
              <a:t>condoms are sheaths of thin latex, polyurethane, or natural membrane (“skins”) worn on the penis during intercourse.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Condoms </a:t>
            </a:r>
            <a:r>
              <a:rPr lang="en-US" sz="2000" dirty="0">
                <a:latin typeface="Times New Roman" pitchFamily="18" charset="0"/>
                <a:cs typeface="Times New Roman" pitchFamily="18" charset="0"/>
              </a:rPr>
              <a:t>collect semen before, during, and after ejaculation.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come in various styles, such as ribbed, lubricated, and colored, and with or without spermicide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They are single-use, low-cost items that are widely available from vending machines, drugstores, and family planning clinics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Latex condoms provide some protection from STIs.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6493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199"/>
            <a:ext cx="7924800" cy="4708981"/>
          </a:xfrm>
          <a:prstGeom prst="rect">
            <a:avLst/>
          </a:prstGeom>
        </p:spPr>
        <p:txBody>
          <a:bodyPr wrap="square">
            <a:spAutoFit/>
          </a:bodyPr>
          <a:lstStyle/>
          <a:p>
            <a:r>
              <a:rPr lang="en-US" sz="2000" b="1" dirty="0" smtClean="0">
                <a:latin typeface="Times New Roman" pitchFamily="18" charset="0"/>
                <a:cs typeface="Times New Roman" pitchFamily="18" charset="0"/>
              </a:rPr>
              <a:t>Contraception:</a:t>
            </a: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nurse can play a part in helping couples choose and correctly use contraceptive methods that enable them to have children who are both wanted and well timed</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optimum timing between pregnancies is 18 to 24 months. </a:t>
            </a:r>
            <a:endParaRPr lang="en-US" sz="2000" b="1"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Contraception </a:t>
            </a:r>
            <a:r>
              <a:rPr lang="en-US" sz="2000" dirty="0">
                <a:latin typeface="Times New Roman" pitchFamily="18" charset="0"/>
                <a:cs typeface="Times New Roman" pitchFamily="18" charset="0"/>
              </a:rPr>
              <a:t>does not always prevent pregnancy.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An </a:t>
            </a:r>
            <a:r>
              <a:rPr lang="en-US" sz="2000" dirty="0">
                <a:latin typeface="Times New Roman" pitchFamily="18" charset="0"/>
                <a:cs typeface="Times New Roman" pitchFamily="18" charset="0"/>
              </a:rPr>
              <a:t>important consideration for patients is how likely the method is to fail.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contraceptive technique may fail because the method is ineffective or because the user is using the method inappropriately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Two proposed goals of Healthy People 2030 (USDHHS, 2010) are particularly relevant to the provision of family planning services</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Reduce the percentage of unintended pregnancies to no more than 30</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Reduce the percentage of women who have an unintended pregnancy despite the use of a contraceptive method to no more than 7%</a:t>
            </a:r>
          </a:p>
        </p:txBody>
      </p:sp>
    </p:spTree>
    <p:extLst>
      <p:ext uri="{BB962C8B-B14F-4D97-AF65-F5344CB8AC3E}">
        <p14:creationId xmlns:p14="http://schemas.microsoft.com/office/powerpoint/2010/main" val="1779162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7848600" cy="5940088"/>
          </a:xfrm>
          <a:prstGeom prst="rect">
            <a:avLst/>
          </a:prstGeom>
        </p:spPr>
        <p:txBody>
          <a:bodyPr wrap="square">
            <a:spAutoFit/>
          </a:bodyPr>
          <a:lstStyle/>
          <a:p>
            <a:r>
              <a:rPr lang="en-US" sz="2000" dirty="0">
                <a:latin typeface="Times New Roman" pitchFamily="18" charset="0"/>
                <a:cs typeface="Times New Roman" pitchFamily="18" charset="0"/>
              </a:rPr>
              <a:t>To prevent condom breakage, water-soluble lubricants should be used if the condom or vagina is dry.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Condoms </a:t>
            </a:r>
            <a:r>
              <a:rPr lang="en-US" sz="2000" dirty="0">
                <a:latin typeface="Times New Roman" pitchFamily="18" charset="0"/>
                <a:cs typeface="Times New Roman" pitchFamily="18" charset="0"/>
              </a:rPr>
              <a:t>are not reused, because even a pinhole can lead to pregnancy or permit the entry of viruses, including HIV.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condom package should be checked for the expiration date.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should educate patients to prevent common condom mistakes, including 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Allowing the penis to lose erection while still in the vagina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Opening the condom package with the teeth or a sharp object, which can tear the condom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Unrolling the condom before applying it to the </a:t>
            </a:r>
            <a:r>
              <a:rPr lang="en-US" sz="2000" dirty="0" smtClean="0">
                <a:latin typeface="Times New Roman" pitchFamily="18" charset="0"/>
                <a:cs typeface="Times New Roman" pitchFamily="18" charset="0"/>
              </a:rPr>
              <a:t>penis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Using out-of-date condoms (condoms with spermicide last for 2 years; others last for 5 years)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Using baby oil, cold cream, vegetable oil, or petroleum jelly to lubricate the condom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Reusing the condom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Storing condoms in the wallet (heat destroys spermicide)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Not leaving space between the tip of the penis and the condom to provide a reservoir for ejaculate</a:t>
            </a:r>
          </a:p>
        </p:txBody>
      </p:sp>
    </p:spTree>
    <p:extLst>
      <p:ext uri="{BB962C8B-B14F-4D97-AF65-F5344CB8AC3E}">
        <p14:creationId xmlns:p14="http://schemas.microsoft.com/office/powerpoint/2010/main" val="3879673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848600" cy="4062651"/>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Side effects and contraindications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Side </a:t>
            </a:r>
            <a:r>
              <a:rPr lang="en-US" sz="2000" dirty="0">
                <a:latin typeface="Times New Roman" pitchFamily="18" charset="0"/>
                <a:cs typeface="Times New Roman" pitchFamily="18" charset="0"/>
              </a:rPr>
              <a:t>effects of and contraindications to condom use are rare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Either of the partners may be allergic to latex, in which case a polyurethane condom can often be used successfully.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failure rate for condoms is 18</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Female condom Female condoms are essentially used for the same purpose as male condoms – to prevent pregnancy and to protect the woman from </a:t>
            </a:r>
            <a:r>
              <a:rPr lang="en-US" sz="2000" dirty="0" smtClean="0">
                <a:latin typeface="Times New Roman" pitchFamily="18" charset="0"/>
                <a:cs typeface="Times New Roman" pitchFamily="18" charset="0"/>
              </a:rPr>
              <a:t>STIs.</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Two styles of female condoms are currently available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Two flexible rings, one that fits into the vagina and one that remains outside, connected by a polyurethane sheath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bikini-panty style that has a pouch that fits inside the vagina and can be </a:t>
            </a:r>
            <a:r>
              <a:rPr lang="en-US" sz="2000" dirty="0" smtClean="0">
                <a:latin typeface="Times New Roman" pitchFamily="18" charset="0"/>
                <a:cs typeface="Times New Roman" pitchFamily="18" charset="0"/>
              </a:rPr>
              <a:t>inserted up </a:t>
            </a:r>
            <a:r>
              <a:rPr lang="en-US" sz="2000" dirty="0">
                <a:latin typeface="Times New Roman" pitchFamily="18" charset="0"/>
                <a:cs typeface="Times New Roman" pitchFamily="18" charset="0"/>
              </a:rPr>
              <a:t>to 8 hours before intercourse</a:t>
            </a:r>
          </a:p>
        </p:txBody>
      </p:sp>
    </p:spTree>
    <p:extLst>
      <p:ext uri="{BB962C8B-B14F-4D97-AF65-F5344CB8AC3E}">
        <p14:creationId xmlns:p14="http://schemas.microsoft.com/office/powerpoint/2010/main" val="1328972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371600"/>
            <a:ext cx="74104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11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1"/>
            <a:ext cx="7086600" cy="2862322"/>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Female condoms are </a:t>
            </a:r>
            <a:r>
              <a:rPr lang="en-US" sz="2000" dirty="0" err="1">
                <a:latin typeface="Times New Roman" pitchFamily="18" charset="0"/>
                <a:cs typeface="Times New Roman" pitchFamily="18" charset="0"/>
              </a:rPr>
              <a:t>prelubricated</a:t>
            </a:r>
            <a:r>
              <a:rPr lang="en-US" sz="2000" dirty="0">
                <a:latin typeface="Times New Roman" pitchFamily="18" charset="0"/>
                <a:cs typeface="Times New Roman" pitchFamily="18" charset="0"/>
              </a:rPr>
              <a:t>, single-use items that are available over the counter.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allow the woman control over her exposure to infections without having to rely on the cooperation of her partner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Its failure rate in pregnancy prevention is 5</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Many women find it unattractive.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Side </a:t>
            </a:r>
            <a:r>
              <a:rPr lang="en-US" sz="2000" dirty="0">
                <a:latin typeface="Times New Roman" pitchFamily="18" charset="0"/>
                <a:cs typeface="Times New Roman" pitchFamily="18" charset="0"/>
              </a:rPr>
              <a:t>effects and contraindications </a:t>
            </a:r>
            <a:r>
              <a:rPr lang="en-US" sz="2000" dirty="0" smtClean="0">
                <a:latin typeface="Times New Roman" pitchFamily="18" charset="0"/>
                <a:cs typeface="Times New Roman" pitchFamily="18" charset="0"/>
              </a:rPr>
              <a:t>:There </a:t>
            </a:r>
            <a:r>
              <a:rPr lang="en-US" sz="2000" dirty="0">
                <a:latin typeface="Times New Roman" pitchFamily="18" charset="0"/>
                <a:cs typeface="Times New Roman" pitchFamily="18" charset="0"/>
              </a:rPr>
              <a:t>are few problems with the use of the female condom.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typical failure rate is 21%.</a:t>
            </a:r>
          </a:p>
        </p:txBody>
      </p:sp>
    </p:spTree>
    <p:extLst>
      <p:ext uri="{BB962C8B-B14F-4D97-AF65-F5344CB8AC3E}">
        <p14:creationId xmlns:p14="http://schemas.microsoft.com/office/powerpoint/2010/main" val="3431915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7848600" cy="5632311"/>
          </a:xfrm>
          <a:prstGeom prst="rect">
            <a:avLst/>
          </a:prstGeom>
        </p:spPr>
        <p:txBody>
          <a:bodyPr wrap="square">
            <a:spAutoFit/>
          </a:bodyPr>
          <a:lstStyle/>
          <a:p>
            <a:pPr marL="285750" indent="-285750">
              <a:buFont typeface="Arial" pitchFamily="34" charset="0"/>
              <a:buChar char="•"/>
            </a:pPr>
            <a:r>
              <a:rPr lang="en-US" sz="2000" b="1" dirty="0" smtClean="0">
                <a:latin typeface="Times New Roman" pitchFamily="18" charset="0"/>
                <a:cs typeface="Times New Roman" pitchFamily="18" charset="0"/>
              </a:rPr>
              <a:t>Spermicides:</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Spermicidal foam, cream, jelly, film, and suppository capsules are OTC contraceptives.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are inserted into the vagina before intercourse to neutralize vaginal secretions, destroy sperm, and block entrance to the uterus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Each product has specific directions for use.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Vaginal </a:t>
            </a:r>
            <a:r>
              <a:rPr lang="en-US" sz="2000" dirty="0">
                <a:latin typeface="Times New Roman" pitchFamily="18" charset="0"/>
                <a:cs typeface="Times New Roman" pitchFamily="18" charset="0"/>
              </a:rPr>
              <a:t>films and suppositories must melt before they are effective, which takes about 15 minutes.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Most </a:t>
            </a:r>
            <a:r>
              <a:rPr lang="en-US" sz="2000" dirty="0">
                <a:latin typeface="Times New Roman" pitchFamily="18" charset="0"/>
                <a:cs typeface="Times New Roman" pitchFamily="18" charset="0"/>
              </a:rPr>
              <a:t>spermicides are effective for no more than 1 hour.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Reapplication </a:t>
            </a:r>
            <a:r>
              <a:rPr lang="en-US" sz="2000" dirty="0">
                <a:latin typeface="Times New Roman" pitchFamily="18" charset="0"/>
                <a:cs typeface="Times New Roman" pitchFamily="18" charset="0"/>
              </a:rPr>
              <a:t>is needed for repeated coitus.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should not douche for at least 6 to 8 hours after intercourse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Spermicides have an actual failure rate of 21%.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use of a condom with the spermicide increases the contraceptive effectiveness.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Side </a:t>
            </a:r>
            <a:r>
              <a:rPr lang="en-US" sz="2000" b="1" dirty="0">
                <a:latin typeface="Times New Roman" pitchFamily="18" charset="0"/>
                <a:cs typeface="Times New Roman" pitchFamily="18" charset="0"/>
              </a:rPr>
              <a:t>effects and contraindications Spermicides can cause local irritation in the vagina or on the penis</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irritation can cause tiny cracks that provide portals of entry for infection. </a:t>
            </a:r>
          </a:p>
        </p:txBody>
      </p:sp>
    </p:spTree>
    <p:extLst>
      <p:ext uri="{BB962C8B-B14F-4D97-AF65-F5344CB8AC3E}">
        <p14:creationId xmlns:p14="http://schemas.microsoft.com/office/powerpoint/2010/main" val="476729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10600" cy="6247864"/>
          </a:xfrm>
          <a:prstGeom prst="rect">
            <a:avLst/>
          </a:prstGeom>
        </p:spPr>
        <p:txBody>
          <a:bodyPr wrap="square">
            <a:spAutoFit/>
          </a:bodyPr>
          <a:lstStyle/>
          <a:p>
            <a:r>
              <a:rPr lang="en-US" sz="2000" b="1" dirty="0">
                <a:latin typeface="Times New Roman" pitchFamily="18" charset="0"/>
                <a:cs typeface="Times New Roman" pitchFamily="18" charset="0"/>
              </a:rPr>
              <a:t>Emergency contraception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“morning after” pill is a method of preventing pregnancy after unprotected sexual intercourse.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be used if contraceptives fail (e.g., a condom tears), in cases of rape, or in other situations as needed.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one-step emergency contraception </a:t>
            </a:r>
            <a:r>
              <a:rPr lang="en-US" sz="2000" dirty="0" smtClean="0">
                <a:latin typeface="Times New Roman" pitchFamily="18" charset="0"/>
                <a:cs typeface="Times New Roman" pitchFamily="18" charset="0"/>
              </a:rPr>
              <a:t>;Plan </a:t>
            </a:r>
            <a:r>
              <a:rPr lang="en-US" sz="2000" dirty="0">
                <a:latin typeface="Times New Roman" pitchFamily="18" charset="0"/>
                <a:cs typeface="Times New Roman" pitchFamily="18" charset="0"/>
              </a:rPr>
              <a:t>B contains the progestin levonorgestrel in a 1-dose pill “morning after” regimen that is available in pharmacies without a prescription.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a:t>
            </a:r>
            <a:r>
              <a:rPr lang="en-US" sz="2000" b="1" dirty="0">
                <a:latin typeface="Times New Roman" pitchFamily="18" charset="0"/>
                <a:cs typeface="Times New Roman" pitchFamily="18" charset="0"/>
              </a:rPr>
              <a:t>most effective if used within 72 </a:t>
            </a:r>
            <a:r>
              <a:rPr lang="en-US" sz="2000" dirty="0">
                <a:latin typeface="Times New Roman" pitchFamily="18" charset="0"/>
                <a:cs typeface="Times New Roman" pitchFamily="18" charset="0"/>
              </a:rPr>
              <a:t>hours of unprotected intercourse </a:t>
            </a:r>
            <a:r>
              <a:rPr lang="en-US" sz="2000" b="1" dirty="0">
                <a:latin typeface="Times New Roman" pitchFamily="18" charset="0"/>
                <a:cs typeface="Times New Roman" pitchFamily="18" charset="0"/>
              </a:rPr>
              <a:t>but may be effective if used within 120 hours after unprotected intercourse. </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one-step emergency contraceptive plan may not be as effective in women weighing over 165 pounds.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solidFill>
                  <a:srgbClr val="FF0000"/>
                </a:solidFill>
                <a:latin typeface="Times New Roman" pitchFamily="18" charset="0"/>
                <a:cs typeface="Times New Roman" pitchFamily="18" charset="0"/>
              </a:rPr>
              <a:t>An </a:t>
            </a:r>
            <a:r>
              <a:rPr lang="en-US" sz="2000" b="1" dirty="0">
                <a:solidFill>
                  <a:srgbClr val="FF0000"/>
                </a:solidFill>
                <a:latin typeface="Times New Roman" pitchFamily="18" charset="0"/>
                <a:cs typeface="Times New Roman" pitchFamily="18" charset="0"/>
              </a:rPr>
              <a:t>emergency contraceptive, </a:t>
            </a:r>
            <a:r>
              <a:rPr lang="en-US" sz="2000" b="1" dirty="0" err="1">
                <a:solidFill>
                  <a:srgbClr val="FF0000"/>
                </a:solidFill>
                <a:latin typeface="Times New Roman" pitchFamily="18" charset="0"/>
                <a:cs typeface="Times New Roman" pitchFamily="18" charset="0"/>
              </a:rPr>
              <a:t>ulipristal</a:t>
            </a:r>
            <a:r>
              <a:rPr lang="en-US" sz="2000" b="1" dirty="0">
                <a:solidFill>
                  <a:srgbClr val="FF0000"/>
                </a:solidFill>
                <a:latin typeface="Times New Roman" pitchFamily="18" charset="0"/>
                <a:cs typeface="Times New Roman" pitchFamily="18" charset="0"/>
              </a:rPr>
              <a:t> acetate (Ella), requires a prescription</a:t>
            </a:r>
            <a:r>
              <a:rPr lang="en-US" sz="2000" b="1" dirty="0" smtClean="0">
                <a:solidFill>
                  <a:srgbClr val="FF0000"/>
                </a:solidFill>
                <a:latin typeface="Times New Roman" pitchFamily="18" charset="0"/>
                <a:cs typeface="Times New Roman" pitchFamily="18" charset="0"/>
              </a:rPr>
              <a:t>.</a:t>
            </a:r>
          </a:p>
          <a:p>
            <a:pPr marL="285750" indent="-285750">
              <a:buFont typeface="Arial" pitchFamily="34" charset="0"/>
              <a:buChar char="•"/>
            </a:pPr>
            <a:r>
              <a:rPr lang="en-US" sz="2000" b="1" dirty="0" smtClean="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It prevents pregnancy by prolonging ovulation and can be taken within 5 days (or 120 hours) of unprotected sex</a:t>
            </a:r>
            <a:r>
              <a:rPr lang="en-US" sz="2000" b="1" dirty="0" smtClean="0">
                <a:solidFill>
                  <a:srgbClr val="FF0000"/>
                </a:solidFill>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should be referred for counseling and follow-up care after use of the emergency contraceptive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Placement of a copper IUD within 5 days of unprotected intercourse is also an effective </a:t>
            </a:r>
            <a:r>
              <a:rPr lang="en-US" sz="2000" dirty="0" err="1">
                <a:latin typeface="Times New Roman" pitchFamily="18" charset="0"/>
                <a:cs typeface="Times New Roman" pitchFamily="18" charset="0"/>
              </a:rPr>
              <a:t>postcoital</a:t>
            </a:r>
            <a:r>
              <a:rPr lang="en-US" sz="2000" dirty="0">
                <a:latin typeface="Times New Roman" pitchFamily="18" charset="0"/>
                <a:cs typeface="Times New Roman" pitchFamily="18" charset="0"/>
              </a:rPr>
              <a:t> contraceptive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20561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382000" cy="5940088"/>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Unreliable contraceptive </a:t>
            </a:r>
            <a:r>
              <a:rPr lang="en-US" sz="2000" b="1" dirty="0" smtClean="0">
                <a:latin typeface="Times New Roman" pitchFamily="18" charset="0"/>
                <a:cs typeface="Times New Roman" pitchFamily="18" charset="0"/>
              </a:rPr>
              <a:t>methods:</a:t>
            </a:r>
          </a:p>
          <a:p>
            <a:pPr marL="342900" indent="-342900">
              <a:buFont typeface="Arial" pitchFamily="34" charset="0"/>
              <a:buChar char="•"/>
            </a:pP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Withdrawal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Withdrawal</a:t>
            </a:r>
            <a:r>
              <a:rPr lang="en-US" sz="2000" dirty="0">
                <a:latin typeface="Times New Roman" pitchFamily="18" charset="0"/>
                <a:cs typeface="Times New Roman" pitchFamily="18" charset="0"/>
              </a:rPr>
              <a:t>, or coitus </a:t>
            </a:r>
            <a:r>
              <a:rPr lang="en-US" sz="2000" dirty="0" err="1">
                <a:latin typeface="Times New Roman" pitchFamily="18" charset="0"/>
                <a:cs typeface="Times New Roman" pitchFamily="18" charset="0"/>
              </a:rPr>
              <a:t>interruptus</a:t>
            </a:r>
            <a:r>
              <a:rPr lang="en-US" sz="2000" dirty="0">
                <a:latin typeface="Times New Roman" pitchFamily="18" charset="0"/>
                <a:cs typeface="Times New Roman" pitchFamily="18" charset="0"/>
              </a:rPr>
              <a:t>, is withdrawal of the penis before ejaculation.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demands more self-control than most men can achieve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Preejaculatory</a:t>
            </a:r>
            <a:r>
              <a:rPr lang="en-US" sz="2000" b="1" dirty="0">
                <a:solidFill>
                  <a:srgbClr val="FF0000"/>
                </a:solidFill>
                <a:latin typeface="Times New Roman" pitchFamily="18" charset="0"/>
                <a:cs typeface="Times New Roman" pitchFamily="18" charset="0"/>
              </a:rPr>
              <a:t> secretions often contain sperm that can fertilize an ovum</a:t>
            </a:r>
            <a:r>
              <a:rPr lang="en-US" sz="2000" b="1" dirty="0" smtClean="0">
                <a:solidFill>
                  <a:srgbClr val="FF0000"/>
                </a:solidFill>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Douching</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Douching </a:t>
            </a:r>
            <a:r>
              <a:rPr lang="en-US" sz="2000" dirty="0">
                <a:latin typeface="Times New Roman" pitchFamily="18" charset="0"/>
                <a:cs typeface="Times New Roman" pitchFamily="18" charset="0"/>
              </a:rPr>
              <a:t>after intercourse is not a form of birth control and may actually transport sperm farther into the birth canal</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Breastfeeding:</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Breastfeeding inhibits ovulation in many women as long as the infant receives at least 10 feedings in 24 hours, because the prolactin secreted to stimulate milk production also inhibits ovulation.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 supplements with formula, or when the infant begins taking solids, milk intake (and thus prolactin secretion) falls.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Ovulation </a:t>
            </a:r>
            <a:r>
              <a:rPr lang="en-US" sz="2000" dirty="0">
                <a:latin typeface="Times New Roman" pitchFamily="18" charset="0"/>
                <a:cs typeface="Times New Roman" pitchFamily="18" charset="0"/>
              </a:rPr>
              <a:t>is then likely, and pregnancy can occur</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Remember that ovulation precedes menstruation – pregnancy can occur before the first menstrual period after birth</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648739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5632311"/>
          </a:xfrm>
          <a:prstGeom prst="rect">
            <a:avLst/>
          </a:prstGeom>
        </p:spPr>
        <p:txBody>
          <a:bodyPr wrap="square">
            <a:spAutoFit/>
          </a:bodyPr>
          <a:lstStyle/>
          <a:p>
            <a:pPr marL="342900" lvl="0" indent="-342900">
              <a:buFont typeface="Arial" pitchFamily="34" charset="0"/>
              <a:buChar char="•"/>
            </a:pPr>
            <a:r>
              <a:rPr lang="en-US" sz="2000" b="1" dirty="0">
                <a:solidFill>
                  <a:prstClr val="black"/>
                </a:solidFill>
                <a:latin typeface="Times New Roman" pitchFamily="18" charset="0"/>
                <a:cs typeface="Times New Roman" pitchFamily="18" charset="0"/>
              </a:rPr>
              <a:t>Nursing Tip:</a:t>
            </a:r>
          </a:p>
          <a:p>
            <a:pPr marL="342900" lvl="0" indent="-342900">
              <a:buFont typeface="Arial" pitchFamily="34" charset="0"/>
              <a:buChar char="•"/>
            </a:pPr>
            <a:r>
              <a:rPr lang="en-US" sz="2000" b="1"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 woman can become pregnant while breastfeeding</a:t>
            </a:r>
            <a:r>
              <a:rPr lang="en-US" sz="2000" dirty="0" smtClean="0">
                <a:solidFill>
                  <a:prstClr val="black"/>
                </a:solidFill>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Permanent </a:t>
            </a:r>
            <a:r>
              <a:rPr lang="en-US" sz="2000" dirty="0">
                <a:latin typeface="Times New Roman" pitchFamily="18" charset="0"/>
                <a:cs typeface="Times New Roman" pitchFamily="18" charset="0"/>
              </a:rPr>
              <a:t>contraception Sterilization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permanent method of birth control that is almost 100% effective in preventing pregnancy</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Therefore </a:t>
            </a:r>
            <a:r>
              <a:rPr lang="en-US" sz="2000" dirty="0">
                <a:latin typeface="Times New Roman" pitchFamily="18" charset="0"/>
                <a:cs typeface="Times New Roman" pitchFamily="18" charset="0"/>
              </a:rPr>
              <a:t>patients should think carefully about this decision and should </a:t>
            </a:r>
            <a:r>
              <a:rPr lang="en-US" sz="2000" dirty="0" smtClean="0">
                <a:latin typeface="Times New Roman" pitchFamily="18" charset="0"/>
                <a:cs typeface="Times New Roman" pitchFamily="18" charset="0"/>
              </a:rPr>
              <a:t>consider </a:t>
            </a:r>
            <a:r>
              <a:rPr lang="en-US" sz="2000" dirty="0">
                <a:latin typeface="Times New Roman" pitchFamily="18" charset="0"/>
                <a:cs typeface="Times New Roman" pitchFamily="18" charset="0"/>
              </a:rPr>
              <a:t>it permanent</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Advantages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advantages of sterilization relate to the fact that the person can consider the risk of pregnancy to be near zero.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Minimal </a:t>
            </a:r>
            <a:r>
              <a:rPr lang="en-US" sz="2000" dirty="0">
                <a:latin typeface="Times New Roman" pitchFamily="18" charset="0"/>
                <a:cs typeface="Times New Roman" pitchFamily="18" charset="0"/>
              </a:rPr>
              <a:t>anxiety about becoming pregnant may help the individual to enjoy the sexual relationship more.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Disadvantages</a:t>
            </a:r>
            <a:r>
              <a:rPr lang="en-US" sz="2000" dirty="0" smtClean="0">
                <a:latin typeface="Times New Roman" pitchFamily="18" charset="0"/>
                <a:cs typeface="Times New Roman" pitchFamily="18" charset="0"/>
              </a:rPr>
              <a:t> :</a:t>
            </a: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major disadvantage of sterilization is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permanence. Divorce, marriage, death of a child, or a change in attitude toward having children may make the person regret his or her decision.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procedures require surgery, and, although the risks are small,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they </a:t>
            </a:r>
            <a:r>
              <a:rPr lang="en-US" sz="2000" b="1" dirty="0">
                <a:latin typeface="Times New Roman" pitchFamily="18" charset="0"/>
                <a:cs typeface="Times New Roman" pitchFamily="18" charset="0"/>
              </a:rPr>
              <a:t>are the same as for other surgical procedures: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hemorrhage</a:t>
            </a:r>
            <a:r>
              <a:rPr lang="en-US" sz="2000" dirty="0">
                <a:latin typeface="Times New Roman" pitchFamily="18" charset="0"/>
                <a:cs typeface="Times New Roman" pitchFamily="18" charset="0"/>
              </a:rPr>
              <a:t>, infection, injury to other organs, and anesthesia complications.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14287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534400" cy="5078313"/>
          </a:xfrm>
          <a:prstGeom prst="rect">
            <a:avLst/>
          </a:prstGeom>
        </p:spPr>
        <p:txBody>
          <a:bodyPr wrap="square">
            <a:spAutoFit/>
          </a:bodyPr>
          <a:lstStyle/>
          <a:p>
            <a:r>
              <a:rPr lang="en-US" sz="2400" b="1" dirty="0">
                <a:latin typeface="Times New Roman" pitchFamily="18" charset="0"/>
                <a:cs typeface="Times New Roman" pitchFamily="18" charset="0"/>
              </a:rPr>
              <a:t>Male </a:t>
            </a:r>
            <a:r>
              <a:rPr lang="en-US" sz="2400" b="1" dirty="0" smtClean="0">
                <a:latin typeface="Times New Roman" pitchFamily="18" charset="0"/>
                <a:cs typeface="Times New Roman" pitchFamily="18" charset="0"/>
              </a:rPr>
              <a:t>sterilization:</a:t>
            </a:r>
          </a:p>
          <a:p>
            <a:pPr marL="285750" indent="-285750">
              <a:buFont typeface="Arial" pitchFamily="34" charset="0"/>
              <a:buChar char="•"/>
            </a:pP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Male sterilization, or vasectomy, is performed by making a cut in each side of the scrotum and cutting each vas deferens, the tube through which the sperm travel. </a:t>
            </a: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Because </a:t>
            </a:r>
            <a:r>
              <a:rPr lang="en-US" sz="2400" dirty="0">
                <a:latin typeface="Times New Roman" pitchFamily="18" charset="0"/>
                <a:cs typeface="Times New Roman" pitchFamily="18" charset="0"/>
              </a:rPr>
              <a:t>sperm are already present in the system distal to the area of ligation, sterility is not immediate</a:t>
            </a:r>
            <a:r>
              <a:rPr lang="en-US" sz="2400" dirty="0" smtClean="0">
                <a:latin typeface="Times New Roman" pitchFamily="18" charset="0"/>
                <a:cs typeface="Times New Roman" pitchFamily="18" charset="0"/>
              </a:rPr>
              <a:t>.</a:t>
            </a:r>
          </a:p>
          <a:p>
            <a:pPr marL="285750" indent="-28575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Another method of birth control must be implemented until all sperm have left the system, usually about 1 to 3 months. </a:t>
            </a:r>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man should return to his physician for analysis of his semen to verify that it no longer contains sperm</a:t>
            </a:r>
            <a:r>
              <a:rPr lang="en-US" sz="2400" dirty="0" smtClean="0">
                <a:latin typeface="Times New Roman" pitchFamily="18" charset="0"/>
                <a:cs typeface="Times New Roman" pitchFamily="18" charset="0"/>
              </a:rPr>
              <a:t>.</a:t>
            </a:r>
            <a:r>
              <a:rPr lang="en-US" b="1" dirty="0">
                <a:solidFill>
                  <a:prstClr val="black"/>
                </a:solidFill>
              </a:rPr>
              <a:t> Female sterilization:</a:t>
            </a:r>
          </a:p>
          <a:p>
            <a:pPr lvl="0"/>
            <a:r>
              <a:rPr lang="en-US" sz="2000" b="1" dirty="0">
                <a:solidFill>
                  <a:prstClr val="black"/>
                </a:solidFill>
                <a:latin typeface="Times New Roman" pitchFamily="18" charset="0"/>
                <a:cs typeface="Times New Roman" pitchFamily="18" charset="0"/>
              </a:rPr>
              <a:t> </a:t>
            </a:r>
            <a:endParaRPr lang="en-US" sz="2000" b="1" dirty="0" smtClean="0">
              <a:solidFill>
                <a:prstClr val="black"/>
              </a:solidFill>
              <a:latin typeface="Times New Roman" pitchFamily="18" charset="0"/>
              <a:cs typeface="Times New Roman" pitchFamily="18" charset="0"/>
            </a:endParaRPr>
          </a:p>
          <a:p>
            <a:pPr lvl="0"/>
            <a:r>
              <a:rPr lang="en-US" sz="2000" b="1" dirty="0" smtClean="0">
                <a:solidFill>
                  <a:prstClr val="black"/>
                </a:solidFill>
                <a:latin typeface="Times New Roman" pitchFamily="18" charset="0"/>
                <a:cs typeface="Times New Roman" pitchFamily="18" charset="0"/>
              </a:rPr>
              <a:t>Tubal </a:t>
            </a:r>
            <a:r>
              <a:rPr lang="en-US" sz="2000" b="1" dirty="0">
                <a:solidFill>
                  <a:prstClr val="black"/>
                </a:solidFill>
                <a:latin typeface="Times New Roman" pitchFamily="18" charset="0"/>
                <a:cs typeface="Times New Roman" pitchFamily="18" charset="0"/>
              </a:rPr>
              <a:t>ligation :</a:t>
            </a:r>
          </a:p>
          <a:p>
            <a:pPr lvl="0"/>
            <a:r>
              <a:rPr lang="en-US" sz="2000" dirty="0">
                <a:solidFill>
                  <a:prstClr val="black"/>
                </a:solidFill>
                <a:latin typeface="Times New Roman" pitchFamily="18" charset="0"/>
                <a:cs typeface="Times New Roman" pitchFamily="18" charset="0"/>
              </a:rPr>
              <a:t>Tubal ligation involves blocking or ligating the fallopian tubes. </a:t>
            </a:r>
          </a:p>
          <a:p>
            <a:pPr marL="285750" indent="-285750">
              <a:buFont typeface="Arial" pitchFamily="34" charset="0"/>
              <a:buChar char="•"/>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4282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9" y="0"/>
            <a:ext cx="5072061" cy="67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64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5293757"/>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Natural family planning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fertility </a:t>
            </a:r>
            <a:r>
              <a:rPr lang="en-US" sz="2000" b="1" dirty="0">
                <a:solidFill>
                  <a:srgbClr val="FF0000"/>
                </a:solidFill>
                <a:latin typeface="Times New Roman" pitchFamily="18" charset="0"/>
                <a:cs typeface="Times New Roman" pitchFamily="18" charset="0"/>
              </a:rPr>
              <a:t>awareness Natural family planning involves learning to identify the signs and symptoms associated with ovulation. </a:t>
            </a:r>
            <a:endParaRPr lang="en-US" sz="2000" b="1"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couple either abstains from intercourse or uses a barrier method during the period that is presumed to be fertile.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ovum is viable up to 24 hours after ovulation, and sperm are viable for 48 to 72 hours in the fallopian tube, although most die within 24 hours.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Natural </a:t>
            </a:r>
            <a:r>
              <a:rPr lang="en-US" sz="2000" b="1" dirty="0">
                <a:solidFill>
                  <a:srgbClr val="FF0000"/>
                </a:solidFill>
                <a:latin typeface="Times New Roman" pitchFamily="18" charset="0"/>
                <a:cs typeface="Times New Roman" pitchFamily="18" charset="0"/>
              </a:rPr>
              <a:t>family planning methods </a:t>
            </a:r>
            <a:r>
              <a:rPr lang="en-US" sz="2000" b="1" dirty="0">
                <a:latin typeface="Times New Roman" pitchFamily="18" charset="0"/>
                <a:cs typeface="Times New Roman" pitchFamily="18" charset="0"/>
              </a:rPr>
              <a:t>are acceptable to most religions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require no administration of systemic hormones or insertion of devices.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are not only reversible but also can actually be used to increase the odds of achieving pregnancy when the couple desires a child</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Natural family planning requires extensive assessment and charting of all the changes in the menstrual cycle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must be highly motivated to track the many factors that identify ovulation</a:t>
            </a:r>
            <a:r>
              <a:rPr lang="en-US" sz="2000" dirty="0" smtClean="0">
                <a:latin typeface="Times New Roman" pitchFamily="18" charset="0"/>
                <a:cs typeface="Times New Roman" pitchFamily="18" charset="0"/>
              </a:rPr>
              <a:t>.</a:t>
            </a:r>
          </a:p>
          <a:p>
            <a:r>
              <a:rPr lang="en-US" dirty="0" smtClean="0"/>
              <a:t> </a:t>
            </a:r>
            <a:endParaRPr lang="en-US" dirty="0"/>
          </a:p>
        </p:txBody>
      </p:sp>
    </p:spTree>
    <p:extLst>
      <p:ext uri="{BB962C8B-B14F-4D97-AF65-F5344CB8AC3E}">
        <p14:creationId xmlns:p14="http://schemas.microsoft.com/office/powerpoint/2010/main" val="3548612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7696200" cy="5324535"/>
          </a:xfrm>
          <a:prstGeom prst="rect">
            <a:avLst/>
          </a:prstGeom>
        </p:spPr>
        <p:txBody>
          <a:bodyPr wrap="square">
            <a:spAutoFit/>
          </a:bodyPr>
          <a:lstStyle/>
          <a:p>
            <a:r>
              <a:rPr lang="en-US" sz="2000" b="1" dirty="0">
                <a:latin typeface="Times New Roman" pitchFamily="18" charset="0"/>
                <a:cs typeface="Times New Roman" pitchFamily="18" charset="0"/>
              </a:rPr>
              <a:t>Get Ready for the NCLEX® Examination! Key Points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Preventive care is cost-effective, because health problems can be caught early and treated.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Teaching a woman breast self-examination can reduce her risk of death from breast cancer.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Several self-help measures can relieve some symptoms of premenstrual syndrome.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Prevention of toxic shock syndrome involves not allowing microorganisms the time to grow in the woman’s reproductive tract.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Sexually transmitted infections must be adequately treated in all sexual contacts to stop the transmission and to prevent resistance to antibiotics.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Contraception is an individual choice. The nurse must avoid incorporating personal preferences when educating patients about contraceptive methods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Contraceptive choices include temporary contraception, such as barrier methods or hormones, and permanent contraception, such as </a:t>
            </a:r>
            <a:r>
              <a:rPr lang="en-US" sz="2000" dirty="0" err="1">
                <a:latin typeface="Times New Roman" pitchFamily="18" charset="0"/>
                <a:cs typeface="Times New Roman" pitchFamily="18" charset="0"/>
              </a:rPr>
              <a:t>hysteroscopic</a:t>
            </a:r>
            <a:r>
              <a:rPr lang="en-US" sz="2000" dirty="0">
                <a:latin typeface="Times New Roman" pitchFamily="18" charset="0"/>
                <a:cs typeface="Times New Roman" pitchFamily="18" charset="0"/>
              </a:rPr>
              <a:t> sterilization or vasectomy.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67477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077200" cy="5016758"/>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Emergency contraception, Plan B, is a progestin-only medication taken within 72 hours of unprotected sexual intercourse and is available without a prescription. </a:t>
            </a:r>
          </a:p>
          <a:p>
            <a:pPr lvl="0"/>
            <a:r>
              <a:rPr lang="en-US" sz="2000" dirty="0">
                <a:solidFill>
                  <a:prstClr val="black"/>
                </a:solidFill>
                <a:latin typeface="Times New Roman" pitchFamily="18" charset="0"/>
                <a:cs typeface="Times New Roman" pitchFamily="18" charset="0"/>
              </a:rPr>
              <a:t>• Fertility awareness methods can be used both to prevent pregnancy and to increase the chance of achieving it. </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Except for abstinence, condoms (male and female) offer the best protection from STIs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Common menopausal symptoms, such as hot flashes and vaginal dryness, stem from the cessation of ovulation and the decrease in hormonal activity, particularly that of estrogen and progesterone.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Prevention of disabling osteoporosis begins with an adequate calcium and vitamin D intake during youth to achieve maximum bone mass. Reducing the risk for osteoporosis after menopause is best accomplished by an adequate calcium and vitamin D intake combined with exercise.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Alternative therapies for hormone replacement are available for women who cannot take </a:t>
            </a:r>
            <a:r>
              <a:rPr lang="en-US" sz="2000" dirty="0" smtClean="0">
                <a:latin typeface="Times New Roman" pitchFamily="18" charset="0"/>
                <a:cs typeface="Times New Roman" pitchFamily="18" charset="0"/>
              </a:rPr>
              <a:t>estrogen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49630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10600" cy="4401205"/>
          </a:xfrm>
          <a:prstGeom prst="rect">
            <a:avLst/>
          </a:prstGeom>
        </p:spPr>
        <p:txBody>
          <a:bodyPr wrap="square">
            <a:spAutoFit/>
          </a:bodyPr>
          <a:lstStyle/>
          <a:p>
            <a:r>
              <a:rPr lang="en-US" sz="2000" b="1" dirty="0">
                <a:latin typeface="Times New Roman" pitchFamily="18" charset="0"/>
                <a:cs typeface="Times New Roman" pitchFamily="18" charset="0"/>
              </a:rPr>
              <a:t>Review Questions for the NCLEX® Examination </a:t>
            </a:r>
            <a:endParaRPr lang="en-US" sz="2000" b="1"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Choose </a:t>
            </a:r>
            <a:r>
              <a:rPr lang="en-US" sz="2000" dirty="0">
                <a:latin typeface="Times New Roman" pitchFamily="18" charset="0"/>
                <a:cs typeface="Times New Roman" pitchFamily="18" charset="0"/>
              </a:rPr>
              <a:t>the correct teaching for breast self-examination (BSE):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1</a:t>
            </a:r>
            <a:r>
              <a:rPr lang="en-US" sz="2000" dirty="0">
                <a:latin typeface="Times New Roman" pitchFamily="18" charset="0"/>
                <a:cs typeface="Times New Roman" pitchFamily="18" charset="0"/>
              </a:rPr>
              <a:t>. Monthly BSE eliminates the need for a professional examination until after age 40 years.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solidFill>
                  <a:srgbClr val="FF0000"/>
                </a:solidFill>
                <a:latin typeface="Times New Roman" pitchFamily="18" charset="0"/>
                <a:cs typeface="Times New Roman" pitchFamily="18" charset="0"/>
              </a:rPr>
              <a:t>. BSE should be done 1 week after the beginning of each menstrual period. </a:t>
            </a:r>
            <a:endParaRPr lang="en-US" sz="2000"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Dry fingers make it easier to feel very small lumps that are just under the skin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4. Use the palm of the hand to palpate the breast</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2. Factors that change the normal flora of the vagina and predispose to vaginal infection include (select all that apply): </a:t>
            </a:r>
            <a:endParaRPr lang="en-US" sz="2000" dirty="0" smtClean="0">
              <a:latin typeface="Times New Roman" pitchFamily="18" charset="0"/>
              <a:cs typeface="Times New Roman" pitchFamily="18" charset="0"/>
            </a:endParaRPr>
          </a:p>
          <a:p>
            <a:pPr marL="342900" indent="-342900">
              <a:buAutoNum type="arabicPeriod"/>
            </a:pPr>
            <a:r>
              <a:rPr lang="en-US" sz="2000" dirty="0" smtClean="0">
                <a:solidFill>
                  <a:srgbClr val="FF0000"/>
                </a:solidFill>
                <a:latin typeface="Times New Roman" pitchFamily="18" charset="0"/>
                <a:cs typeface="Times New Roman" pitchFamily="18" charset="0"/>
              </a:rPr>
              <a:t>use </a:t>
            </a:r>
            <a:r>
              <a:rPr lang="en-US" sz="2000" dirty="0">
                <a:solidFill>
                  <a:srgbClr val="FF0000"/>
                </a:solidFill>
                <a:latin typeface="Times New Roman" pitchFamily="18" charset="0"/>
                <a:cs typeface="Times New Roman" pitchFamily="18" charset="0"/>
              </a:rPr>
              <a:t>of antibiotics.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2</a:t>
            </a:r>
            <a:r>
              <a:rPr lang="en-US" sz="2000" dirty="0">
                <a:solidFill>
                  <a:srgbClr val="FF0000"/>
                </a:solidFill>
                <a:latin typeface="Times New Roman" pitchFamily="18" charset="0"/>
                <a:cs typeface="Times New Roman" pitchFamily="18" charset="0"/>
              </a:rPr>
              <a:t>. douching.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3</a:t>
            </a:r>
            <a:r>
              <a:rPr lang="en-US" sz="2000" dirty="0">
                <a:solidFill>
                  <a:srgbClr val="FF0000"/>
                </a:solidFill>
                <a:latin typeface="Times New Roman" pitchFamily="18" charset="0"/>
                <a:cs typeface="Times New Roman" pitchFamily="18" charset="0"/>
              </a:rPr>
              <a:t>. sexual intercourse. </a:t>
            </a:r>
            <a:endParaRPr lang="en-US" sz="2000"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daily baths. </a:t>
            </a:r>
          </a:p>
        </p:txBody>
      </p:sp>
    </p:spTree>
    <p:extLst>
      <p:ext uri="{BB962C8B-B14F-4D97-AF65-F5344CB8AC3E}">
        <p14:creationId xmlns:p14="http://schemas.microsoft.com/office/powerpoint/2010/main" val="2443391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5324535"/>
          </a:xfrm>
          <a:prstGeom prst="rect">
            <a:avLst/>
          </a:prstGeom>
        </p:spPr>
        <p:txBody>
          <a:bodyPr wrap="square">
            <a:spAutoFit/>
          </a:bodyPr>
          <a:lstStyle/>
          <a:p>
            <a:r>
              <a:rPr lang="en-US" sz="2000" b="1" dirty="0">
                <a:latin typeface="Times New Roman" pitchFamily="18" charset="0"/>
                <a:cs typeface="Times New Roman" pitchFamily="18" charset="0"/>
              </a:rPr>
              <a:t>3. What is a reliable temporary (reversible) birth control method? </a:t>
            </a:r>
            <a:endParaRPr lang="en-US" sz="2000" b="1" dirty="0" smtClean="0">
              <a:latin typeface="Times New Roman" pitchFamily="18" charset="0"/>
              <a:cs typeface="Times New Roman" pitchFamily="18" charset="0"/>
            </a:endParaRPr>
          </a:p>
          <a:p>
            <a:pPr marL="342900" indent="-342900">
              <a:buAutoNum type="alphaLcPeriod"/>
            </a:pPr>
            <a:r>
              <a:rPr lang="en-US" sz="2000" dirty="0" smtClean="0">
                <a:latin typeface="Times New Roman" pitchFamily="18" charset="0"/>
                <a:cs typeface="Times New Roman" pitchFamily="18" charset="0"/>
              </a:rPr>
              <a:t>Douching </a:t>
            </a:r>
          </a:p>
          <a:p>
            <a:r>
              <a:rPr lang="en-US" sz="2000" dirty="0" smtClean="0">
                <a:latin typeface="Times New Roman" pitchFamily="18" charset="0"/>
                <a:cs typeface="Times New Roman" pitchFamily="18" charset="0"/>
              </a:rPr>
              <a:t>b</a:t>
            </a:r>
            <a:r>
              <a:rPr lang="en-US" sz="2000" dirty="0">
                <a:latin typeface="Times New Roman" pitchFamily="18" charset="0"/>
                <a:cs typeface="Times New Roman" pitchFamily="18" charset="0"/>
              </a:rPr>
              <a:t>. Breastfeeding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Transdermal patch </a:t>
            </a:r>
            <a:endParaRPr lang="en-US" sz="2000"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d</a:t>
            </a:r>
            <a:r>
              <a:rPr lang="en-US" sz="2000" dirty="0">
                <a:latin typeface="Times New Roman" pitchFamily="18" charset="0"/>
                <a:cs typeface="Times New Roman" pitchFamily="18" charset="0"/>
              </a:rPr>
              <a:t>. Vasectomy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e</a:t>
            </a:r>
            <a:r>
              <a:rPr lang="en-US" sz="2000" dirty="0">
                <a:latin typeface="Times New Roman" pitchFamily="18" charset="0"/>
                <a:cs typeface="Times New Roman" pitchFamily="18" charset="0"/>
              </a:rPr>
              <a:t>. IUD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b </a:t>
            </a:r>
            <a:r>
              <a:rPr lang="en-US" sz="2000" dirty="0">
                <a:latin typeface="Times New Roman" pitchFamily="18" charset="0"/>
                <a:cs typeface="Times New Roman" pitchFamily="18" charset="0"/>
              </a:rPr>
              <a:t>and e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a and d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c and e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a and b </a:t>
            </a:r>
            <a:endParaRPr lang="en-US" sz="2000" dirty="0" smtClean="0">
              <a:latin typeface="Times New Roman" pitchFamily="18" charset="0"/>
              <a:cs typeface="Times New Roman" pitchFamily="18" charset="0"/>
            </a:endParaRPr>
          </a:p>
          <a:p>
            <a:pPr marL="342900" indent="-342900">
              <a:buAutoNum type="arabicPeriod"/>
            </a:pPr>
            <a:endParaRPr lang="en-US" sz="2000"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4</a:t>
            </a:r>
            <a:r>
              <a:rPr lang="en-US" sz="2000" b="1" dirty="0">
                <a:latin typeface="Times New Roman" pitchFamily="18" charset="0"/>
                <a:cs typeface="Times New Roman" pitchFamily="18" charset="0"/>
              </a:rPr>
              <a:t>. To relieve or reduce symptoms of premenstrual </a:t>
            </a:r>
            <a:r>
              <a:rPr lang="en-US" sz="2000" b="1" dirty="0" err="1">
                <a:latin typeface="Times New Roman" pitchFamily="18" charset="0"/>
                <a:cs typeface="Times New Roman" pitchFamily="18" charset="0"/>
              </a:rPr>
              <a:t>dysphoric</a:t>
            </a:r>
            <a:r>
              <a:rPr lang="en-US" sz="2000" b="1" dirty="0">
                <a:latin typeface="Times New Roman" pitchFamily="18" charset="0"/>
                <a:cs typeface="Times New Roman" pitchFamily="18" charset="0"/>
              </a:rPr>
              <a:t> disorder, what should the nurse recommend that the woman do? </a:t>
            </a:r>
            <a:endParaRPr lang="en-US" sz="2000" b="1" dirty="0" smtClean="0">
              <a:latin typeface="Times New Roman" pitchFamily="18" charset="0"/>
              <a:cs typeface="Times New Roman" pitchFamily="18" charset="0"/>
            </a:endParaRPr>
          </a:p>
          <a:p>
            <a:pPr marL="342900" indent="-342900">
              <a:buAutoNum type="arabicPeriod"/>
            </a:pPr>
            <a:r>
              <a:rPr lang="en-US" sz="2000" dirty="0" smtClean="0">
                <a:solidFill>
                  <a:srgbClr val="FF0000"/>
                </a:solidFill>
                <a:latin typeface="Times New Roman" pitchFamily="18" charset="0"/>
                <a:cs typeface="Times New Roman" pitchFamily="18" charset="0"/>
              </a:rPr>
              <a:t>Avoid </a:t>
            </a:r>
            <a:r>
              <a:rPr lang="en-US" sz="2000" dirty="0">
                <a:solidFill>
                  <a:srgbClr val="FF0000"/>
                </a:solidFill>
                <a:latin typeface="Times New Roman" pitchFamily="18" charset="0"/>
                <a:cs typeface="Times New Roman" pitchFamily="18" charset="0"/>
              </a:rPr>
              <a:t>simple sugars and caffeine consumption. </a:t>
            </a:r>
            <a:endParaRPr lang="en-US" sz="2000"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Use oral contraceptive medication.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Avoid physical exercise.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Limit water intake to 1000 mL/day.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23087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8229600" cy="2677656"/>
          </a:xfrm>
          <a:prstGeom prst="rect">
            <a:avLst/>
          </a:prstGeom>
        </p:spPr>
        <p:txBody>
          <a:bodyPr wrap="square">
            <a:spAutoFit/>
          </a:bodyPr>
          <a:lstStyle/>
          <a:p>
            <a:pPr lvl="0"/>
            <a:r>
              <a:rPr lang="en-US" sz="2400" b="1" dirty="0">
                <a:solidFill>
                  <a:prstClr val="black"/>
                </a:solidFill>
                <a:latin typeface="Times New Roman" pitchFamily="18" charset="0"/>
                <a:cs typeface="Times New Roman" pitchFamily="18" charset="0"/>
              </a:rPr>
              <a:t>5. The nurse should teach the woman who is experiencing menopause that (select all that apply): </a:t>
            </a:r>
            <a:endParaRPr lang="en-US" sz="2400" b="1" dirty="0" smtClean="0">
              <a:solidFill>
                <a:prstClr val="black"/>
              </a:solidFill>
              <a:latin typeface="Times New Roman" pitchFamily="18" charset="0"/>
              <a:cs typeface="Times New Roman" pitchFamily="18" charset="0"/>
            </a:endParaRPr>
          </a:p>
          <a:p>
            <a:pPr marL="342900" lvl="0" indent="-342900">
              <a:buAutoNum type="arabicPeriod"/>
            </a:pPr>
            <a:r>
              <a:rPr lang="en-US" sz="2400" dirty="0" smtClean="0">
                <a:solidFill>
                  <a:srgbClr val="FF0000"/>
                </a:solidFill>
                <a:latin typeface="Times New Roman" pitchFamily="18" charset="0"/>
                <a:cs typeface="Times New Roman" pitchFamily="18" charset="0"/>
              </a:rPr>
              <a:t>calcium </a:t>
            </a:r>
            <a:r>
              <a:rPr lang="en-US" sz="2400" dirty="0">
                <a:solidFill>
                  <a:srgbClr val="FF0000"/>
                </a:solidFill>
                <a:latin typeface="Times New Roman" pitchFamily="18" charset="0"/>
                <a:cs typeface="Times New Roman" pitchFamily="18" charset="0"/>
              </a:rPr>
              <a:t>is best absorbed when vitamin D intake is adequate. </a:t>
            </a:r>
            <a:endParaRPr lang="en-US" sz="2400" dirty="0" smtClean="0">
              <a:solidFill>
                <a:srgbClr val="FF0000"/>
              </a:solidFill>
              <a:latin typeface="Times New Roman" pitchFamily="18" charset="0"/>
              <a:cs typeface="Times New Roman" pitchFamily="18" charset="0"/>
            </a:endParaRPr>
          </a:p>
          <a:p>
            <a:pPr lvl="0"/>
            <a:r>
              <a:rPr lang="en-US" sz="2400" dirty="0" smtClean="0">
                <a:solidFill>
                  <a:srgbClr val="FF0000"/>
                </a:solidFill>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weight-bearing exercise is important. </a:t>
            </a:r>
            <a:endParaRPr lang="en-US" sz="2400" dirty="0" smtClean="0">
              <a:solidFill>
                <a:srgbClr val="FF0000"/>
              </a:solidFill>
              <a:latin typeface="Times New Roman" pitchFamily="18" charset="0"/>
              <a:cs typeface="Times New Roman" pitchFamily="18" charset="0"/>
            </a:endParaRPr>
          </a:p>
          <a:p>
            <a:pPr lvl="0"/>
            <a:r>
              <a:rPr lang="en-US" sz="2400" dirty="0" smtClean="0">
                <a:solidFill>
                  <a:prstClr val="black"/>
                </a:solidFill>
                <a:latin typeface="Times New Roman" pitchFamily="18" charset="0"/>
                <a:cs typeface="Times New Roman" pitchFamily="18" charset="0"/>
              </a:rPr>
              <a:t>3</a:t>
            </a:r>
            <a:r>
              <a:rPr lang="en-US" sz="2400" dirty="0">
                <a:solidFill>
                  <a:prstClr val="black"/>
                </a:solidFill>
                <a:latin typeface="Times New Roman" pitchFamily="18" charset="0"/>
                <a:cs typeface="Times New Roman" pitchFamily="18" charset="0"/>
              </a:rPr>
              <a:t>. lying down and resting after each meal is important</a:t>
            </a:r>
            <a:r>
              <a:rPr lang="en-US" sz="2400" dirty="0" smtClean="0">
                <a:solidFill>
                  <a:prstClr val="black"/>
                </a:solidFill>
                <a:latin typeface="Times New Roman" pitchFamily="18" charset="0"/>
                <a:cs typeface="Times New Roman" pitchFamily="18" charset="0"/>
              </a:rPr>
              <a:t>.</a:t>
            </a:r>
          </a:p>
          <a:p>
            <a:pPr lvl="0"/>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4. an increased intake of vitamin C will enhance calcium absorption.</a:t>
            </a:r>
          </a:p>
        </p:txBody>
      </p:sp>
    </p:spTree>
    <p:extLst>
      <p:ext uri="{BB962C8B-B14F-4D97-AF65-F5344CB8AC3E}">
        <p14:creationId xmlns:p14="http://schemas.microsoft.com/office/powerpoint/2010/main" val="50357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 for listening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7658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5016758"/>
          </a:xfrm>
          <a:prstGeom prst="rect">
            <a:avLst/>
          </a:prstGeom>
        </p:spPr>
        <p:txBody>
          <a:bodyPr wrap="square">
            <a:spAutoFit/>
          </a:bodyPr>
          <a:lstStyle/>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Both partners must be willing to abstain from intercourse for much of the woman’s cycle if the method is used to prevent pregnancy.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They must also be willing to accept the relatively high failure rate of 20%.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Most women use a combination of the following four methods for predicting when they are fertile to increase the predictive value over that of each method on its own.</a:t>
            </a:r>
          </a:p>
          <a:p>
            <a:r>
              <a:rPr lang="en-US" sz="2000" b="1" dirty="0" smtClean="0">
                <a:latin typeface="Times New Roman" pitchFamily="18" charset="0"/>
                <a:cs typeface="Times New Roman" pitchFamily="18" charset="0"/>
              </a:rPr>
              <a:t>Basal </a:t>
            </a:r>
            <a:r>
              <a:rPr lang="en-US" sz="2000" b="1" dirty="0">
                <a:latin typeface="Times New Roman" pitchFamily="18" charset="0"/>
                <a:cs typeface="Times New Roman" pitchFamily="18" charset="0"/>
              </a:rPr>
              <a:t>Body Temperature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basal body temperature (BBT) is taken on awakening and before any activity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technique is based on the fact that the basal temperature rises very slightly at ovulation (about 0.2° C [0.4° F]) and remains higher in the last half of the cycle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b="1" dirty="0" smtClean="0">
                <a:solidFill>
                  <a:srgbClr val="FF0000"/>
                </a:solidFill>
                <a:latin typeface="Times New Roman" pitchFamily="18" charset="0"/>
                <a:cs typeface="Times New Roman" pitchFamily="18" charset="0"/>
              </a:rPr>
              <a:t> Unfortunately, BBT is better at identifying that ovulation has already occurred than at predicting when it is about to occur. </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most important time point to identify in attempting conception or contraception is the day before ovulation, rather than the day of ovulation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61642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00100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76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8153400" cy="5632311"/>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A basal thermometer is calibrated in tenths of a degree or uses an electronic digital format to detect these tiny changes.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charts each day’s temperature to identify her temperature pattern</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rise in the BBT for the last 14 days of the cycle means that ovulation has probably occurred.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electronic models have a memory to retain each day’s temperature, and they display the pattern on a small screen.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Many </a:t>
            </a:r>
            <a:r>
              <a:rPr lang="en-US" sz="2000" b="1" dirty="0">
                <a:solidFill>
                  <a:srgbClr val="FF0000"/>
                </a:solidFill>
                <a:latin typeface="Times New Roman" pitchFamily="18" charset="0"/>
                <a:cs typeface="Times New Roman" pitchFamily="18" charset="0"/>
              </a:rPr>
              <a:t>factors can interfere with the accuracy of the BBT in predicting ovulation. </a:t>
            </a:r>
            <a:r>
              <a:rPr lang="en-US" sz="2000" b="1" dirty="0" smtClean="0">
                <a:solidFill>
                  <a:srgbClr val="FF0000"/>
                </a:solidFill>
                <a:latin typeface="Times New Roman" pitchFamily="18" charset="0"/>
                <a:cs typeface="Times New Roman" pitchFamily="18" charset="0"/>
              </a:rPr>
              <a:t>:</a:t>
            </a: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Poor </a:t>
            </a:r>
            <a:r>
              <a:rPr lang="en-US" sz="2000" b="1" dirty="0">
                <a:solidFill>
                  <a:srgbClr val="FF0000"/>
                </a:solidFill>
                <a:latin typeface="Times New Roman" pitchFamily="18" charset="0"/>
                <a:cs typeface="Times New Roman" pitchFamily="18" charset="0"/>
              </a:rPr>
              <a:t>sleep,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illness</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jet </a:t>
            </a:r>
            <a:r>
              <a:rPr lang="en-US" sz="2000" b="1" dirty="0">
                <a:solidFill>
                  <a:srgbClr val="FF0000"/>
                </a:solidFill>
                <a:latin typeface="Times New Roman" pitchFamily="18" charset="0"/>
                <a:cs typeface="Times New Roman" pitchFamily="18" charset="0"/>
              </a:rPr>
              <a:t>lag, </a:t>
            </a:r>
            <a:r>
              <a:rPr lang="en-US" dirty="0" smtClean="0">
                <a:solidFill>
                  <a:srgbClr val="080808"/>
                </a:solidFill>
                <a:latin typeface="mayo-sans"/>
              </a:rPr>
              <a:t>called </a:t>
            </a:r>
            <a:r>
              <a:rPr lang="en-US" dirty="0">
                <a:solidFill>
                  <a:srgbClr val="080808"/>
                </a:solidFill>
                <a:latin typeface="mayo-sans"/>
              </a:rPr>
              <a:t>jet lag disorder, is a temporary sleep problem that can affect anyone who quickly travels across several time zones.</a:t>
            </a:r>
            <a:endParaRPr lang="en-US"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sleeping </a:t>
            </a:r>
            <a:r>
              <a:rPr lang="en-US" sz="2000" b="1" dirty="0">
                <a:solidFill>
                  <a:srgbClr val="FF0000"/>
                </a:solidFill>
                <a:latin typeface="Times New Roman" pitchFamily="18" charset="0"/>
                <a:cs typeface="Times New Roman" pitchFamily="18" charset="0"/>
              </a:rPr>
              <a:t>late,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alcohol </a:t>
            </a:r>
            <a:r>
              <a:rPr lang="en-US" sz="2000" b="1" dirty="0">
                <a:solidFill>
                  <a:srgbClr val="FF0000"/>
                </a:solidFill>
                <a:latin typeface="Times New Roman" pitchFamily="18" charset="0"/>
                <a:cs typeface="Times New Roman" pitchFamily="18" charset="0"/>
              </a:rPr>
              <a:t>intake the evening before,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or </a:t>
            </a:r>
            <a:r>
              <a:rPr lang="en-US" sz="2000" b="1" dirty="0">
                <a:solidFill>
                  <a:srgbClr val="FF0000"/>
                </a:solidFill>
                <a:latin typeface="Times New Roman" pitchFamily="18" charset="0"/>
                <a:cs typeface="Times New Roman" pitchFamily="18" charset="0"/>
              </a:rPr>
              <a:t>sleeping under an electric blanket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or </a:t>
            </a:r>
            <a:r>
              <a:rPr lang="en-US" sz="2000" b="1" dirty="0">
                <a:solidFill>
                  <a:srgbClr val="FF0000"/>
                </a:solidFill>
                <a:latin typeface="Times New Roman" pitchFamily="18" charset="0"/>
                <a:cs typeface="Times New Roman" pitchFamily="18" charset="0"/>
              </a:rPr>
              <a:t>on a heated waterbed can make the BBT unreliable</a:t>
            </a:r>
            <a:r>
              <a:rPr lang="en-US" b="1" dirty="0">
                <a:solidFill>
                  <a:srgbClr val="FF0000"/>
                </a:solidFill>
              </a:rPr>
              <a:t>.</a:t>
            </a:r>
          </a:p>
        </p:txBody>
      </p:sp>
    </p:spTree>
    <p:extLst>
      <p:ext uri="{BB962C8B-B14F-4D97-AF65-F5344CB8AC3E}">
        <p14:creationId xmlns:p14="http://schemas.microsoft.com/office/powerpoint/2010/main" val="149092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5324535"/>
          </a:xfrm>
          <a:prstGeom prst="rect">
            <a:avLst/>
          </a:prstGeom>
        </p:spPr>
        <p:txBody>
          <a:bodyPr wrap="square">
            <a:spAutoFit/>
          </a:bodyPr>
          <a:lstStyle/>
          <a:p>
            <a:r>
              <a:rPr lang="en-US" sz="2000" b="1" dirty="0" smtClean="0">
                <a:latin typeface="Times New Roman" pitchFamily="18" charset="0"/>
                <a:cs typeface="Times New Roman" pitchFamily="18" charset="0"/>
              </a:rPr>
              <a:t>Cervical Mucus: called the Billings method.: </a:t>
            </a:r>
          </a:p>
          <a:p>
            <a:pPr marL="285750" indent="-285750">
              <a:buFont typeface="Arial" pitchFamily="34" charset="0"/>
              <a:buChar char="•"/>
            </a:pPr>
            <a:r>
              <a:rPr lang="en-US" sz="2000" dirty="0" smtClean="0">
                <a:latin typeface="Times New Roman" pitchFamily="18" charset="0"/>
                <a:cs typeface="Times New Roman" pitchFamily="18" charset="0"/>
              </a:rPr>
              <a:t>The character and amount of cervical mucus change during the menstrual cycle, because estrogen and progesterone influence the mucus-secreting glands of the cervix. </a:t>
            </a:r>
          </a:p>
          <a:p>
            <a:pPr marL="285750" indent="-285750">
              <a:buFont typeface="Arial" pitchFamily="34" charset="0"/>
              <a:buChar char="•"/>
            </a:pPr>
            <a:r>
              <a:rPr lang="en-US" sz="2000" dirty="0" smtClean="0">
                <a:latin typeface="Times New Roman" pitchFamily="18" charset="0"/>
                <a:cs typeface="Times New Roman" pitchFamily="18" charset="0"/>
              </a:rPr>
              <a:t>Immediately </a:t>
            </a:r>
            <a:r>
              <a:rPr lang="en-US" sz="2000" dirty="0">
                <a:latin typeface="Times New Roman" pitchFamily="18" charset="0"/>
                <a:cs typeface="Times New Roman" pitchFamily="18" charset="0"/>
              </a:rPr>
              <a:t>after menstruation, the cervical mucus is sticky, thick, and white.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ovulation nears, the mucus increases and becomes thin, slippery, and clear to aid the passage of sperm into the cervix.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slippery mucus can be stretched 6 cm or more and has the consistency of egg </a:t>
            </a:r>
            <a:r>
              <a:rPr lang="en-US" sz="2000" dirty="0" smtClean="0">
                <a:latin typeface="Times New Roman" pitchFamily="18" charset="0"/>
                <a:cs typeface="Times New Roman" pitchFamily="18" charset="0"/>
              </a:rPr>
              <a:t>white.</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stretching characteristic of the mucus is called </a:t>
            </a:r>
            <a:r>
              <a:rPr lang="en-US" sz="2000" dirty="0" smtClean="0">
                <a:latin typeface="Times New Roman" pitchFamily="18" charset="0"/>
                <a:cs typeface="Times New Roman" pitchFamily="18" charset="0"/>
              </a:rPr>
              <a:t>spinnbarkeit.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After ovulation, the mucus again becomes thicker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Factors that interfere with the accuracy of cervical mucus assessment include the use of antihistamines, vaginal infections, contraceptive foams or jellies, sexual arousal, and recent coitus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noticeable changes in vaginal mucus before ovulation can aid in natural family planning and fertility awareness.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method can be used in women with irregular cycles.</a:t>
            </a:r>
          </a:p>
        </p:txBody>
      </p:sp>
    </p:spTree>
    <p:extLst>
      <p:ext uri="{BB962C8B-B14F-4D97-AF65-F5344CB8AC3E}">
        <p14:creationId xmlns:p14="http://schemas.microsoft.com/office/powerpoint/2010/main" val="85330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1"/>
            <a:ext cx="7772400" cy="3785652"/>
          </a:xfrm>
          <a:prstGeom prst="rect">
            <a:avLst/>
          </a:prstGeom>
        </p:spPr>
        <p:txBody>
          <a:bodyPr wrap="square">
            <a:spAutoFit/>
          </a:bodyPr>
          <a:lstStyle/>
          <a:p>
            <a:r>
              <a:rPr lang="en-US" sz="2000" b="1" dirty="0">
                <a:latin typeface="Times New Roman" pitchFamily="18" charset="0"/>
                <a:cs typeface="Times New Roman" pitchFamily="18" charset="0"/>
              </a:rPr>
              <a:t>Calendar (Rhythm) Method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charts her menstrual cycles on a calendar for several months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cycles are regular, she may be able to predict ovulation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rhythm method is based on the fact that ovulation usually occurs about 14 days before the subsequent menstrual period.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would be about halfway through a 28-day cycle, but would be on day 18 of a 32-day cycle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woman is fertile 5 days before and 1 day after ovulation, and barrier methods of contraception can be used during this time to prevent pregnancy</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This method is effective if the menstrual cycles are regular.</a:t>
            </a:r>
          </a:p>
        </p:txBody>
      </p:sp>
    </p:spTree>
    <p:extLst>
      <p:ext uri="{BB962C8B-B14F-4D97-AF65-F5344CB8AC3E}">
        <p14:creationId xmlns:p14="http://schemas.microsoft.com/office/powerpoint/2010/main" val="2872662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4991</Words>
  <Application>Microsoft Office PowerPoint</Application>
  <PresentationFormat>On-screen Show (4:3)</PresentationFormat>
  <Paragraphs>352</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Family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planning</dc:title>
  <dc:creator>DR.SADAI</dc:creator>
  <cp:lastModifiedBy>Maher</cp:lastModifiedBy>
  <cp:revision>42</cp:revision>
  <dcterms:created xsi:type="dcterms:W3CDTF">2006-08-16T00:00:00Z</dcterms:created>
  <dcterms:modified xsi:type="dcterms:W3CDTF">2023-11-18T09:13:27Z</dcterms:modified>
</cp:coreProperties>
</file>