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362" r:id="rId9"/>
    <p:sldId id="264" r:id="rId10"/>
    <p:sldId id="265" r:id="rId11"/>
    <p:sldId id="363" r:id="rId12"/>
    <p:sldId id="266" r:id="rId13"/>
    <p:sldId id="267" r:id="rId14"/>
    <p:sldId id="268" r:id="rId15"/>
    <p:sldId id="269" r:id="rId16"/>
    <p:sldId id="364" r:id="rId17"/>
    <p:sldId id="270" r:id="rId18"/>
    <p:sldId id="271" r:id="rId19"/>
    <p:sldId id="272" r:id="rId20"/>
    <p:sldId id="273" r:id="rId21"/>
    <p:sldId id="274" r:id="rId22"/>
    <p:sldId id="275" r:id="rId23"/>
    <p:sldId id="276" r:id="rId24"/>
    <p:sldId id="365"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366" r:id="rId40"/>
    <p:sldId id="291" r:id="rId41"/>
    <p:sldId id="292" r:id="rId42"/>
    <p:sldId id="293" r:id="rId43"/>
    <p:sldId id="294" r:id="rId44"/>
    <p:sldId id="295" r:id="rId45"/>
    <p:sldId id="296" r:id="rId46"/>
    <p:sldId id="367" r:id="rId47"/>
    <p:sldId id="297" r:id="rId48"/>
    <p:sldId id="298" r:id="rId49"/>
    <p:sldId id="299" r:id="rId50"/>
    <p:sldId id="300" r:id="rId51"/>
    <p:sldId id="301" r:id="rId52"/>
    <p:sldId id="368" r:id="rId53"/>
    <p:sldId id="302" r:id="rId54"/>
    <p:sldId id="303" r:id="rId55"/>
    <p:sldId id="304" r:id="rId56"/>
    <p:sldId id="305" r:id="rId57"/>
    <p:sldId id="369" r:id="rId58"/>
    <p:sldId id="306" r:id="rId59"/>
    <p:sldId id="307" r:id="rId60"/>
    <p:sldId id="308" r:id="rId61"/>
    <p:sldId id="309" r:id="rId62"/>
    <p:sldId id="310" r:id="rId63"/>
    <p:sldId id="311" r:id="rId64"/>
    <p:sldId id="312" r:id="rId65"/>
    <p:sldId id="313" r:id="rId66"/>
    <p:sldId id="314" r:id="rId67"/>
    <p:sldId id="315" r:id="rId68"/>
    <p:sldId id="316" r:id="rId69"/>
    <p:sldId id="317" r:id="rId70"/>
    <p:sldId id="318" r:id="rId71"/>
    <p:sldId id="319" r:id="rId72"/>
    <p:sldId id="320" r:id="rId73"/>
    <p:sldId id="321" r:id="rId74"/>
    <p:sldId id="322" r:id="rId75"/>
    <p:sldId id="323" r:id="rId76"/>
    <p:sldId id="324" r:id="rId77"/>
    <p:sldId id="325" r:id="rId78"/>
    <p:sldId id="326" r:id="rId79"/>
    <p:sldId id="327" r:id="rId80"/>
    <p:sldId id="328" r:id="rId81"/>
    <p:sldId id="329" r:id="rId82"/>
    <p:sldId id="330" r:id="rId83"/>
    <p:sldId id="331" r:id="rId84"/>
    <p:sldId id="332" r:id="rId85"/>
    <p:sldId id="370" r:id="rId86"/>
    <p:sldId id="333" r:id="rId87"/>
    <p:sldId id="371" r:id="rId88"/>
    <p:sldId id="334" r:id="rId89"/>
    <p:sldId id="335" r:id="rId90"/>
    <p:sldId id="372" r:id="rId91"/>
    <p:sldId id="336" r:id="rId92"/>
    <p:sldId id="337" r:id="rId93"/>
    <p:sldId id="338" r:id="rId94"/>
    <p:sldId id="339" r:id="rId95"/>
    <p:sldId id="340" r:id="rId96"/>
    <p:sldId id="341" r:id="rId97"/>
    <p:sldId id="342" r:id="rId98"/>
    <p:sldId id="343" r:id="rId99"/>
    <p:sldId id="344" r:id="rId100"/>
    <p:sldId id="345" r:id="rId101"/>
    <p:sldId id="346" r:id="rId102"/>
    <p:sldId id="347" r:id="rId103"/>
    <p:sldId id="348" r:id="rId104"/>
    <p:sldId id="349" r:id="rId105"/>
    <p:sldId id="350" r:id="rId106"/>
    <p:sldId id="351" r:id="rId107"/>
    <p:sldId id="352" r:id="rId108"/>
    <p:sldId id="353" r:id="rId109"/>
    <p:sldId id="354" r:id="rId110"/>
    <p:sldId id="355" r:id="rId111"/>
    <p:sldId id="356" r:id="rId112"/>
    <p:sldId id="357" r:id="rId113"/>
    <p:sldId id="358" r:id="rId114"/>
    <p:sldId id="359" r:id="rId115"/>
    <p:sldId id="360" r:id="rId116"/>
    <p:sldId id="375" r:id="rId1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476"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11/22/2023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743200"/>
            <a:ext cx="7772400" cy="857250"/>
          </a:xfrm>
        </p:spPr>
        <p:txBody>
          <a:bodyPr>
            <a:normAutofit fontScale="90000"/>
          </a:bodyPr>
          <a:lstStyle/>
          <a:p>
            <a:r>
              <a:rPr lang="en-US" dirty="0"/>
              <a:t>Nursing Care of Women With Complications During Labor and Birth</a:t>
            </a:r>
          </a:p>
        </p:txBody>
      </p:sp>
      <p:sp>
        <p:nvSpPr>
          <p:cNvPr id="3" name="Subtitle 2"/>
          <p:cNvSpPr>
            <a:spLocks noGrp="1"/>
          </p:cNvSpPr>
          <p:nvPr>
            <p:ph type="subTitle" idx="1"/>
          </p:nvPr>
        </p:nvSpPr>
        <p:spPr>
          <a:xfrm>
            <a:off x="1371600" y="4267200"/>
            <a:ext cx="6400800" cy="1371600"/>
          </a:xfrm>
        </p:spPr>
        <p:txBody>
          <a:bodyPr/>
          <a:lstStyle/>
          <a:p>
            <a:r>
              <a:rPr lang="en-US" dirty="0" err="1" smtClean="0"/>
              <a:t>Prof.Saadya</a:t>
            </a:r>
            <a:r>
              <a:rPr lang="en-US" dirty="0" smtClean="0"/>
              <a:t> </a:t>
            </a:r>
            <a:r>
              <a:rPr lang="en-US" dirty="0" err="1" smtClean="0"/>
              <a:t>Hadi</a:t>
            </a:r>
            <a:r>
              <a:rPr lang="en-US" dirty="0" smtClean="0"/>
              <a:t> </a:t>
            </a:r>
            <a:r>
              <a:rPr lang="en-US" dirty="0" err="1" smtClean="0"/>
              <a:t>Humade</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609600"/>
            <a:ext cx="350202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762000"/>
            <a:ext cx="2060575"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6755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839200" cy="5262979"/>
          </a:xfrm>
          <a:prstGeom prst="rect">
            <a:avLst/>
          </a:prstGeom>
        </p:spPr>
        <p:txBody>
          <a:bodyPr wrap="square">
            <a:spAutoFit/>
          </a:bodyPr>
          <a:lstStyle/>
          <a:p>
            <a:r>
              <a:rPr lang="en-US" sz="2400" b="1" dirty="0">
                <a:latin typeface="Times New Roman" pitchFamily="18" charset="0"/>
                <a:cs typeface="Times New Roman" pitchFamily="18" charset="0"/>
              </a:rPr>
              <a:t>Pharmacological methods </a:t>
            </a:r>
            <a:endParaRPr lang="en-US" sz="2400" b="1"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use of prostaglandins to ripen the cervix is contraindicated in women with a history of uterine myomectomy surgery or previous cesarean section because of the risk of uterine rupture</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Prostaglandin E2 </a:t>
            </a:r>
            <a:r>
              <a:rPr lang="en-US" sz="2400" dirty="0" err="1">
                <a:latin typeface="Times New Roman" pitchFamily="18" charset="0"/>
                <a:cs typeface="Times New Roman" pitchFamily="18" charset="0"/>
              </a:rPr>
              <a:t>Dinoprostone</a:t>
            </a:r>
            <a:r>
              <a:rPr lang="en-US" sz="2400" dirty="0">
                <a:latin typeface="Times New Roman" pitchFamily="18" charset="0"/>
                <a:cs typeface="Times New Roman" pitchFamily="18" charset="0"/>
              </a:rPr>
              <a:t> (</a:t>
            </a:r>
            <a:r>
              <a:rPr lang="en-US" sz="2400" dirty="0" err="1">
                <a:latin typeface="Times New Roman" pitchFamily="18" charset="0"/>
                <a:cs typeface="Times New Roman" pitchFamily="18" charset="0"/>
              </a:rPr>
              <a:t>Cervidil</a:t>
            </a:r>
            <a:r>
              <a:rPr lang="en-US" sz="2400" dirty="0">
                <a:latin typeface="Times New Roman" pitchFamily="18" charset="0"/>
                <a:cs typeface="Times New Roman" pitchFamily="18" charset="0"/>
              </a:rPr>
              <a:t>) vaginal insertion is recommended via a sustained-release vaginal insert</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Prostaglandin E1 Misoprostol was designed for the treatment of peptic ulcer disease.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Its </a:t>
            </a:r>
            <a:r>
              <a:rPr lang="en-US" sz="2400" dirty="0">
                <a:latin typeface="Times New Roman" pitchFamily="18" charset="0"/>
                <a:cs typeface="Times New Roman" pitchFamily="18" charset="0"/>
              </a:rPr>
              <a:t>use as a </a:t>
            </a:r>
            <a:r>
              <a:rPr lang="en-US" sz="2400" dirty="0" err="1">
                <a:latin typeface="Times New Roman" pitchFamily="18" charset="0"/>
                <a:cs typeface="Times New Roman" pitchFamily="18" charset="0"/>
              </a:rPr>
              <a:t>preinduction</a:t>
            </a:r>
            <a:r>
              <a:rPr lang="en-US" sz="2400" dirty="0">
                <a:latin typeface="Times New Roman" pitchFamily="18" charset="0"/>
                <a:cs typeface="Times New Roman" pitchFamily="18" charset="0"/>
              </a:rPr>
              <a:t> medication is considered an “off-label</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can be administered orally (sublingual or </a:t>
            </a:r>
            <a:r>
              <a:rPr lang="en-US" sz="2400" dirty="0" err="1">
                <a:latin typeface="Times New Roman" pitchFamily="18" charset="0"/>
                <a:cs typeface="Times New Roman" pitchFamily="18" charset="0"/>
              </a:rPr>
              <a:t>buccal</a:t>
            </a:r>
            <a:r>
              <a:rPr lang="en-US" sz="2400" dirty="0">
                <a:latin typeface="Times New Roman" pitchFamily="18" charset="0"/>
                <a:cs typeface="Times New Roman" pitchFamily="18" charset="0"/>
              </a:rPr>
              <a:t>) or </a:t>
            </a:r>
            <a:r>
              <a:rPr lang="en-US" sz="2400" dirty="0" err="1">
                <a:latin typeface="Times New Roman" pitchFamily="18" charset="0"/>
                <a:cs typeface="Times New Roman" pitchFamily="18" charset="0"/>
              </a:rPr>
              <a:t>intravaginally</a:t>
            </a:r>
            <a:r>
              <a:rPr lang="en-US" sz="2400" dirty="0">
                <a:latin typeface="Times New Roman" pitchFamily="18" charset="0"/>
                <a:cs typeface="Times New Roman" pitchFamily="18" charset="0"/>
              </a:rPr>
              <a:t>. Prostaglandin E1 is more effective in achieving vaginal delivery within 24 hours, but it is associated with uterine </a:t>
            </a:r>
            <a:r>
              <a:rPr lang="en-US" sz="2400" dirty="0" err="1">
                <a:latin typeface="Times New Roman" pitchFamily="18" charset="0"/>
                <a:cs typeface="Times New Roman" pitchFamily="18" charset="0"/>
              </a:rPr>
              <a:t>tachysystole</a:t>
            </a:r>
            <a:r>
              <a:rPr lang="en-US" sz="2400" dirty="0">
                <a:latin typeface="Times New Roman" pitchFamily="18" charset="0"/>
                <a:cs typeface="Times New Roman" pitchFamily="18" charset="0"/>
              </a:rPr>
              <a:t> and fetal heart rate abnormalities</a:t>
            </a:r>
            <a:r>
              <a:rPr lang="en-US" sz="2400" dirty="0" smtClean="0">
                <a:latin typeface="Times New Roman" pitchFamily="18" charset="0"/>
                <a:cs typeface="Times New Roman" pitchFamily="18" charset="0"/>
              </a:rPr>
              <a:t>.</a:t>
            </a:r>
          </a:p>
          <a:p>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17216054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763000" cy="6863417"/>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Medical treatment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experienced physician may push the fetus upward from the vagina</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Oxygen and a </a:t>
            </a:r>
            <a:r>
              <a:rPr lang="en-US" sz="2000" dirty="0" err="1">
                <a:latin typeface="Times New Roman" pitchFamily="18" charset="0"/>
                <a:cs typeface="Times New Roman" pitchFamily="18" charset="0"/>
              </a:rPr>
              <a:t>tocolytic</a:t>
            </a:r>
            <a:r>
              <a:rPr lang="en-US" sz="2000" dirty="0">
                <a:latin typeface="Times New Roman" pitchFamily="18" charset="0"/>
                <a:cs typeface="Times New Roman" pitchFamily="18" charset="0"/>
              </a:rPr>
              <a:t> drug such as </a:t>
            </a:r>
            <a:r>
              <a:rPr lang="en-US" sz="2000" dirty="0" err="1">
                <a:latin typeface="Times New Roman" pitchFamily="18" charset="0"/>
                <a:cs typeface="Times New Roman" pitchFamily="18" charset="0"/>
              </a:rPr>
              <a:t>terbutaline</a:t>
            </a:r>
            <a:r>
              <a:rPr lang="en-US" sz="2000" dirty="0">
                <a:latin typeface="Times New Roman" pitchFamily="18" charset="0"/>
                <a:cs typeface="Times New Roman" pitchFamily="18" charset="0"/>
              </a:rPr>
              <a:t> may be administered</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primary focus is to deliver the fetus by the quickest means possible, usually cesarean delivery.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b="1" dirty="0" smtClean="0">
                <a:latin typeface="Times New Roman" pitchFamily="18" charset="0"/>
                <a:cs typeface="Times New Roman" pitchFamily="18" charset="0"/>
              </a:rPr>
              <a:t>Nursing </a:t>
            </a:r>
            <a:r>
              <a:rPr lang="en-US" sz="2000" b="1" dirty="0">
                <a:latin typeface="Times New Roman" pitchFamily="18" charset="0"/>
                <a:cs typeface="Times New Roman" pitchFamily="18" charset="0"/>
              </a:rPr>
              <a:t>care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main risk of a prolapsed cord is to the fetus</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When a prolapsed cord occurs, the first action is to displace the fetus upward to stop compression against the pelvis.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b="1" dirty="0" smtClean="0">
                <a:latin typeface="Times New Roman" pitchFamily="18" charset="0"/>
                <a:cs typeface="Times New Roman" pitchFamily="18" charset="0"/>
              </a:rPr>
              <a:t>Maternal </a:t>
            </a:r>
            <a:r>
              <a:rPr lang="en-US" sz="2000" b="1" dirty="0">
                <a:latin typeface="Times New Roman" pitchFamily="18" charset="0"/>
                <a:cs typeface="Times New Roman" pitchFamily="18" charset="0"/>
              </a:rPr>
              <a:t>positions such as the knee-chest or </a:t>
            </a:r>
            <a:r>
              <a:rPr lang="en-US" sz="2000" b="1" dirty="0" err="1">
                <a:latin typeface="Times New Roman" pitchFamily="18" charset="0"/>
                <a:cs typeface="Times New Roman" pitchFamily="18" charset="0"/>
              </a:rPr>
              <a:t>Trendelenburg</a:t>
            </a:r>
            <a:r>
              <a:rPr lang="en-US" sz="2000" b="1" dirty="0">
                <a:latin typeface="Times New Roman" pitchFamily="18" charset="0"/>
                <a:cs typeface="Times New Roman" pitchFamily="18" charset="0"/>
              </a:rPr>
              <a:t> (head down) can accomplish this </a:t>
            </a:r>
            <a:r>
              <a:rPr lang="en-US" sz="2000" b="1" dirty="0" smtClean="0">
                <a:latin typeface="Times New Roman" pitchFamily="18" charset="0"/>
                <a:cs typeface="Times New Roman" pitchFamily="18" charset="0"/>
              </a:rPr>
              <a:t>displacement</a:t>
            </a:r>
            <a:r>
              <a:rPr lang="en-US" sz="2000" dirty="0" smtClean="0">
                <a:latin typeface="Times New Roman" pitchFamily="18" charset="0"/>
                <a:cs typeface="Times New Roman" pitchFamily="18" charset="0"/>
              </a:rPr>
              <a:t>. </a:t>
            </a:r>
          </a:p>
          <a:p>
            <a:pPr marL="285750" indent="-285750">
              <a:buFont typeface="Arial" pitchFamily="34" charset="0"/>
              <a:buChar char="•"/>
            </a:pPr>
            <a:r>
              <a:rPr lang="en-US" sz="2000" dirty="0" smtClean="0">
                <a:latin typeface="Times New Roman" pitchFamily="18" charset="0"/>
                <a:cs typeface="Times New Roman" pitchFamily="18" charset="0"/>
              </a:rPr>
              <a:t>Placing </a:t>
            </a:r>
            <a:r>
              <a:rPr lang="en-US" sz="2000" dirty="0">
                <a:latin typeface="Times New Roman" pitchFamily="18" charset="0"/>
                <a:cs typeface="Times New Roman" pitchFamily="18" charset="0"/>
              </a:rPr>
              <a:t>the mother in a side-lying position with her hips elevated on pillows also reduces cord pressure</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addition to prompt corrective actions and assisting with emergency procedures, the nurse should remain calm to avoid increasing the woman’s anxiety</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Prolapsed cord is a sudden development; anxiety and fear are inevitable reactions in the woman and her partner.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Calm</a:t>
            </a:r>
            <a:r>
              <a:rPr lang="en-US" sz="2000" dirty="0">
                <a:latin typeface="Times New Roman" pitchFamily="18" charset="0"/>
                <a:cs typeface="Times New Roman" pitchFamily="18" charset="0"/>
              </a:rPr>
              <a:t>, quick actions on the part of nurses help the woman and her family to feel that she is in competent hands. After birth, the nurse helps the woman to understand the experience.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She </a:t>
            </a:r>
            <a:r>
              <a:rPr lang="en-US" sz="2000" dirty="0">
                <a:latin typeface="Times New Roman" pitchFamily="18" charset="0"/>
                <a:cs typeface="Times New Roman" pitchFamily="18" charset="0"/>
              </a:rPr>
              <a:t>may need several explanations of what happened and why.</a:t>
            </a:r>
          </a:p>
        </p:txBody>
      </p:sp>
    </p:spTree>
    <p:extLst>
      <p:ext uri="{BB962C8B-B14F-4D97-AF65-F5344CB8AC3E}">
        <p14:creationId xmlns:p14="http://schemas.microsoft.com/office/powerpoint/2010/main" val="115533745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4413" y="900113"/>
            <a:ext cx="7115175" cy="5057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2382992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74345"/>
            <a:ext cx="8458200" cy="5016758"/>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Placenta </a:t>
            </a:r>
            <a:r>
              <a:rPr lang="en-US" sz="2000" b="1" dirty="0" err="1" smtClean="0">
                <a:latin typeface="Times New Roman" pitchFamily="18" charset="0"/>
                <a:cs typeface="Times New Roman" pitchFamily="18" charset="0"/>
              </a:rPr>
              <a:t>accreta</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 abnormal attachment of the placenta to the uterine wall occurs in 3 out of 1000 deliveries </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is common in women with a previous cesarean section delivery, fibroids, increased maternal age, or endometrial defects.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Symptoms </a:t>
            </a:r>
            <a:r>
              <a:rPr lang="en-US" sz="2000" dirty="0">
                <a:latin typeface="Times New Roman" pitchFamily="18" charset="0"/>
                <a:cs typeface="Times New Roman" pitchFamily="18" charset="0"/>
              </a:rPr>
              <a:t>include profuse bleeding at attempts to manually deliver the placenta after the fetus is delivered.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condition can be diagnosed before delivery via ultrasound and interventions used to minimize postpartum blood loss, but a hysterectomy often is required</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nurse should give care and support to the woman, who may not have the opportunity to carry another pregnancy.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Nursing </a:t>
            </a:r>
            <a:r>
              <a:rPr lang="en-US" sz="2000" dirty="0">
                <a:latin typeface="Times New Roman" pitchFamily="18" charset="0"/>
                <a:cs typeface="Times New Roman" pitchFamily="18" charset="0"/>
              </a:rPr>
              <a:t>responsibilities include monitoring and documenting vital signs, IV therapy, providing pain relief, and observing the principles of blood transfusion therapy with similar interventions as other bleeding disorders of pregnancy. </a:t>
            </a:r>
          </a:p>
        </p:txBody>
      </p:sp>
    </p:spTree>
    <p:extLst>
      <p:ext uri="{BB962C8B-B14F-4D97-AF65-F5344CB8AC3E}">
        <p14:creationId xmlns:p14="http://schemas.microsoft.com/office/powerpoint/2010/main" val="320529559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720840"/>
            <a:ext cx="7772400" cy="3170099"/>
          </a:xfrm>
          <a:prstGeom prst="rect">
            <a:avLst/>
          </a:prstGeom>
        </p:spPr>
        <p:txBody>
          <a:bodyPr wrap="square">
            <a:spAutoFit/>
          </a:bodyPr>
          <a:lstStyle/>
          <a:p>
            <a:r>
              <a:rPr lang="en-US" sz="2000" b="1" dirty="0">
                <a:latin typeface="Times New Roman" pitchFamily="18" charset="0"/>
                <a:cs typeface="Times New Roman" pitchFamily="18" charset="0"/>
              </a:rPr>
              <a:t>Uterine </a:t>
            </a:r>
            <a:r>
              <a:rPr lang="en-US" sz="2000" b="1" dirty="0" smtClean="0">
                <a:latin typeface="Times New Roman" pitchFamily="18" charset="0"/>
                <a:cs typeface="Times New Roman" pitchFamily="18" charset="0"/>
              </a:rPr>
              <a:t>rupture:</a:t>
            </a:r>
          </a:p>
          <a:p>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A tear in the uterine wall occurs if the muscle cannot withstand the pressure inside the organ. There are three variations of uterine rupture</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1. Complete rupture: There is a hole through the uterine wall, from the uterine cavity to the abdominal cavity.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2</a:t>
            </a:r>
            <a:r>
              <a:rPr lang="en-US" sz="2000" dirty="0">
                <a:latin typeface="Times New Roman" pitchFamily="18" charset="0"/>
                <a:cs typeface="Times New Roman" pitchFamily="18" charset="0"/>
              </a:rPr>
              <a:t>. Incomplete rupture: The uterus tears into a nearby structure, such as a ligament, but not all the way into the abdominal cavity.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3</a:t>
            </a:r>
            <a:r>
              <a:rPr lang="en-US" sz="2000" dirty="0">
                <a:latin typeface="Times New Roman" pitchFamily="18" charset="0"/>
                <a:cs typeface="Times New Roman" pitchFamily="18" charset="0"/>
              </a:rPr>
              <a:t>. Dehiscence: An old uterine scar, usually from a previous cesarean birth, separates. </a:t>
            </a:r>
          </a:p>
        </p:txBody>
      </p:sp>
    </p:spTree>
    <p:extLst>
      <p:ext uri="{BB962C8B-B14F-4D97-AF65-F5344CB8AC3E}">
        <p14:creationId xmlns:p14="http://schemas.microsoft.com/office/powerpoint/2010/main" val="319830354"/>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74345"/>
            <a:ext cx="8077200" cy="4708981"/>
          </a:xfrm>
          <a:prstGeom prst="rect">
            <a:avLst/>
          </a:prstGeom>
        </p:spPr>
        <p:txBody>
          <a:bodyPr wrap="square">
            <a:spAutoFit/>
          </a:bodyPr>
          <a:lstStyle/>
          <a:p>
            <a:r>
              <a:rPr lang="en-US" sz="2000" b="1" dirty="0" smtClean="0">
                <a:latin typeface="Times New Roman" pitchFamily="18" charset="0"/>
                <a:cs typeface="Times New Roman" pitchFamily="18" charset="0"/>
              </a:rPr>
              <a:t>Risk </a:t>
            </a:r>
            <a:r>
              <a:rPr lang="en-US" sz="2000" b="1" dirty="0">
                <a:latin typeface="Times New Roman" pitchFamily="18" charset="0"/>
                <a:cs typeface="Times New Roman" pitchFamily="18" charset="0"/>
              </a:rPr>
              <a:t>Factors Uterine rupture </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b="1" dirty="0">
                <a:latin typeface="Times New Roman" pitchFamily="18" charset="0"/>
                <a:cs typeface="Times New Roman" pitchFamily="18" charset="0"/>
              </a:rPr>
              <a:t>i</a:t>
            </a:r>
            <a:r>
              <a:rPr lang="en-US" sz="2000" dirty="0" smtClean="0">
                <a:latin typeface="Times New Roman" pitchFamily="18" charset="0"/>
                <a:cs typeface="Times New Roman" pitchFamily="18" charset="0"/>
              </a:rPr>
              <a:t>s </a:t>
            </a:r>
            <a:r>
              <a:rPr lang="en-US" sz="2000" dirty="0">
                <a:latin typeface="Times New Roman" pitchFamily="18" charset="0"/>
                <a:cs typeface="Times New Roman" pitchFamily="18" charset="0"/>
              </a:rPr>
              <a:t>more likely to occur if the woman has had previous surgery on her uterus such as a previous cesarean delivery.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low transverse uterine incision (goes side to side) </a:t>
            </a:r>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least likely to rupture. Because the classic uterine incision (goes up and down) is prone to rupture, a vaginal birth after this type of incision is not recommended</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woman who has had a previous cesarean section who wants to try to deliver vaginally (VBAC) should undergo a trial of labor (TOLAC), but a surgical team must be available to prevent or treat uterine rupture during labor in case an emergency cesarean section is indicated. Surgical intervention must be available within 30 minutes.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Uterine </a:t>
            </a:r>
            <a:r>
              <a:rPr lang="en-US" sz="2000" dirty="0">
                <a:latin typeface="Times New Roman" pitchFamily="18" charset="0"/>
                <a:cs typeface="Times New Roman" pitchFamily="18" charset="0"/>
              </a:rPr>
              <a:t>rupture may also occur if </a:t>
            </a:r>
            <a:r>
              <a:rPr lang="en-US" sz="2000" dirty="0" err="1">
                <a:latin typeface="Times New Roman" pitchFamily="18" charset="0"/>
                <a:cs typeface="Times New Roman" pitchFamily="18" charset="0"/>
              </a:rPr>
              <a:t>tachysystole</a:t>
            </a:r>
            <a:r>
              <a:rPr lang="en-US" sz="2000" dirty="0">
                <a:latin typeface="Times New Roman" pitchFamily="18" charset="0"/>
                <a:cs typeface="Times New Roman" pitchFamily="18" charset="0"/>
              </a:rPr>
              <a:t> develops as a result of labor induction with oxytocin or the woman has sustained blunt abdominal trauma, such as from a motor vehicle accident or from battering.</a:t>
            </a:r>
          </a:p>
        </p:txBody>
      </p:sp>
    </p:spTree>
    <p:extLst>
      <p:ext uri="{BB962C8B-B14F-4D97-AF65-F5344CB8AC3E}">
        <p14:creationId xmlns:p14="http://schemas.microsoft.com/office/powerpoint/2010/main" val="429135141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89844"/>
            <a:ext cx="7696200" cy="5016758"/>
          </a:xfrm>
          <a:prstGeom prst="rect">
            <a:avLst/>
          </a:prstGeom>
        </p:spPr>
        <p:txBody>
          <a:bodyPr wrap="square">
            <a:spAutoFit/>
          </a:bodyPr>
          <a:lstStyle/>
          <a:p>
            <a:r>
              <a:rPr lang="en-US" sz="2000" b="1" dirty="0">
                <a:latin typeface="Times New Roman" pitchFamily="18" charset="0"/>
                <a:cs typeface="Times New Roman" pitchFamily="18" charset="0"/>
              </a:rPr>
              <a:t>Characteristics The woman may have no symptoms, or she may have sudden onset of severe signs and symptoms, such as the following: </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Shock caused by bleeding into the abdomen (vaginal bleeding may be minimal) • Abdominal pain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Pain in the chest, between the scapulae (shoulder blades), or with inspiration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Cessation of contractions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Abnormal or absent fetal heart tones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Palpation of the fetus outside the uterus because the fetus has pushed through the torn area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b="1" dirty="0" smtClean="0">
                <a:latin typeface="Times New Roman" pitchFamily="18" charset="0"/>
                <a:cs typeface="Times New Roman" pitchFamily="18" charset="0"/>
              </a:rPr>
              <a:t>Medical </a:t>
            </a:r>
            <a:r>
              <a:rPr lang="en-US" sz="2000" b="1" dirty="0">
                <a:latin typeface="Times New Roman" pitchFamily="18" charset="0"/>
                <a:cs typeface="Times New Roman" pitchFamily="18" charset="0"/>
              </a:rPr>
              <a:t>Treatment </a:t>
            </a:r>
            <a:r>
              <a:rPr lang="en-US" sz="2000" dirty="0">
                <a:latin typeface="Times New Roman" pitchFamily="18" charset="0"/>
                <a:cs typeface="Times New Roman" pitchFamily="18" charset="0"/>
              </a:rPr>
              <a:t>If the fetus is living when the rupture is detected or if blood loss is excessive, the obstetrician performs surgery to deliver the fetus and to stop the bleeding</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Hysterectomy (removal of the uterus) is likely to be required for an extensive tear.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Smaller </a:t>
            </a:r>
            <a:r>
              <a:rPr lang="en-US" sz="2000" dirty="0">
                <a:latin typeface="Times New Roman" pitchFamily="18" charset="0"/>
                <a:cs typeface="Times New Roman" pitchFamily="18" charset="0"/>
              </a:rPr>
              <a:t>tears may be surgically repaired.</a:t>
            </a:r>
          </a:p>
        </p:txBody>
      </p:sp>
    </p:spTree>
    <p:extLst>
      <p:ext uri="{BB962C8B-B14F-4D97-AF65-F5344CB8AC3E}">
        <p14:creationId xmlns:p14="http://schemas.microsoft.com/office/powerpoint/2010/main" val="39296526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028343"/>
            <a:ext cx="7848600" cy="4093428"/>
          </a:xfrm>
          <a:prstGeom prst="rect">
            <a:avLst/>
          </a:prstGeom>
        </p:spPr>
        <p:txBody>
          <a:bodyPr wrap="square">
            <a:spAutoFit/>
          </a:bodyPr>
          <a:lstStyle/>
          <a:p>
            <a:r>
              <a:rPr lang="en-US" sz="2000" b="1" dirty="0">
                <a:latin typeface="Times New Roman" pitchFamily="18" charset="0"/>
                <a:cs typeface="Times New Roman" pitchFamily="18" charset="0"/>
              </a:rPr>
              <a:t>Nursing Care </a:t>
            </a:r>
            <a:r>
              <a:rPr lang="en-US" sz="2000" b="1" dirty="0" smtClean="0">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nurse should be aware of women who are at high risk for uterine rupture, and close monitoring during labor is essential. </a:t>
            </a:r>
            <a:endParaRPr lang="en-US" sz="2000" b="1"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When </a:t>
            </a:r>
            <a:r>
              <a:rPr lang="en-US" sz="2000" dirty="0">
                <a:latin typeface="Times New Roman" pitchFamily="18" charset="0"/>
                <a:cs typeface="Times New Roman" pitchFamily="18" charset="0"/>
              </a:rPr>
              <a:t>uterine rupture occurs, the woman is prepared for immediate cesarean section.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Measures </a:t>
            </a:r>
            <a:r>
              <a:rPr lang="en-US" sz="2000" dirty="0">
                <a:latin typeface="Times New Roman" pitchFamily="18" charset="0"/>
                <a:cs typeface="Times New Roman" pitchFamily="18" charset="0"/>
              </a:rPr>
              <a:t>to alleviate anxiety in the woman and her partner are necessary as emergency measures are being initiated</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Uterine rupture is sometimes not discovered until after birth</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these cases, the woman does not have dramatic symptoms of blood loss. However, she may have continuous bleeding that is brighter red than the normal </a:t>
            </a:r>
            <a:r>
              <a:rPr lang="en-US" sz="2000" dirty="0" err="1">
                <a:latin typeface="Times New Roman" pitchFamily="18" charset="0"/>
                <a:cs typeface="Times New Roman" pitchFamily="18" charset="0"/>
              </a:rPr>
              <a:t>postbirth</a:t>
            </a:r>
            <a:r>
              <a:rPr lang="en-US" sz="2000" dirty="0">
                <a:latin typeface="Times New Roman" pitchFamily="18" charset="0"/>
                <a:cs typeface="Times New Roman" pitchFamily="18" charset="0"/>
              </a:rPr>
              <a:t> bleeding</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rising pulse rate and falling blood pressure reading are signs of hypovolemic shock, which may occur if blood loss is excessive.</a:t>
            </a:r>
          </a:p>
        </p:txBody>
      </p:sp>
    </p:spTree>
    <p:extLst>
      <p:ext uri="{BB962C8B-B14F-4D97-AF65-F5344CB8AC3E}">
        <p14:creationId xmlns:p14="http://schemas.microsoft.com/office/powerpoint/2010/main" val="116975385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799"/>
            <a:ext cx="7848600" cy="5940088"/>
          </a:xfrm>
          <a:prstGeom prst="rect">
            <a:avLst/>
          </a:prstGeom>
        </p:spPr>
        <p:txBody>
          <a:bodyPr wrap="square">
            <a:spAutoFit/>
          </a:bodyPr>
          <a:lstStyle/>
          <a:p>
            <a:r>
              <a:rPr lang="en-US" sz="2000" b="1" dirty="0">
                <a:latin typeface="Times New Roman" pitchFamily="18" charset="0"/>
                <a:cs typeface="Times New Roman" pitchFamily="18" charset="0"/>
              </a:rPr>
              <a:t>Amniotic fluid embolism Amniotic </a:t>
            </a:r>
            <a:r>
              <a:rPr lang="en-US" sz="2000" b="1"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fluid </a:t>
            </a:r>
            <a:r>
              <a:rPr lang="en-US" sz="2000" dirty="0">
                <a:latin typeface="Times New Roman" pitchFamily="18" charset="0"/>
                <a:cs typeface="Times New Roman" pitchFamily="18" charset="0"/>
              </a:rPr>
              <a:t>embolism, also known as </a:t>
            </a:r>
            <a:r>
              <a:rPr lang="en-US" sz="2000" dirty="0" err="1">
                <a:latin typeface="Times New Roman" pitchFamily="18" charset="0"/>
                <a:cs typeface="Times New Roman" pitchFamily="18" charset="0"/>
              </a:rPr>
              <a:t>anaphylactoid</a:t>
            </a:r>
            <a:r>
              <a:rPr lang="en-US" sz="2000" dirty="0">
                <a:latin typeface="Times New Roman" pitchFamily="18" charset="0"/>
                <a:cs typeface="Times New Roman" pitchFamily="18" charset="0"/>
              </a:rPr>
              <a:t> syndrome, occurs when amniotic fluid, with its particles such as </a:t>
            </a:r>
            <a:r>
              <a:rPr lang="en-US" sz="2000" dirty="0" err="1">
                <a:latin typeface="Times New Roman" pitchFamily="18" charset="0"/>
                <a:cs typeface="Times New Roman" pitchFamily="18" charset="0"/>
              </a:rPr>
              <a:t>vernix</a:t>
            </a:r>
            <a:r>
              <a:rPr lang="en-US" sz="2000" dirty="0">
                <a:latin typeface="Times New Roman" pitchFamily="18" charset="0"/>
                <a:cs typeface="Times New Roman" pitchFamily="18" charset="0"/>
              </a:rPr>
              <a:t>, fetal hair, and sometimes meconium, enters the woman’s circulation and obstructs small blood vessels in her lungs. It is more likely to occur during a very strong labor because the fluid is “pushed” into small blood vessels that rupture as the cervix dilates</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Amniotic fluid embolism is characterized by abrupt onset of hypotension, respiratory distress, and coagulation abnormalities triggered by the </a:t>
            </a:r>
            <a:r>
              <a:rPr lang="en-US" sz="2000" dirty="0" err="1">
                <a:latin typeface="Times New Roman" pitchFamily="18" charset="0"/>
                <a:cs typeface="Times New Roman" pitchFamily="18" charset="0"/>
              </a:rPr>
              <a:t>thromboplastin</a:t>
            </a:r>
            <a:r>
              <a:rPr lang="en-US" sz="2000" dirty="0">
                <a:latin typeface="Times New Roman" pitchFamily="18" charset="0"/>
                <a:cs typeface="Times New Roman" pitchFamily="18" charset="0"/>
              </a:rPr>
              <a:t> contained in the amniotic fluid.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Treatment </a:t>
            </a:r>
            <a:r>
              <a:rPr lang="en-US" sz="2000" dirty="0">
                <a:latin typeface="Times New Roman" pitchFamily="18" charset="0"/>
                <a:cs typeface="Times New Roman" pitchFamily="18" charset="0"/>
              </a:rPr>
              <a:t>includes providing respiratory support with intubation and mechanical ventilation as necessary, treating shock with electrolytes and volume expanders, and replacing the coagulation factors such as platelets and fibrinogen.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Packed </a:t>
            </a:r>
            <a:r>
              <a:rPr lang="en-US" sz="2000" dirty="0">
                <a:latin typeface="Times New Roman" pitchFamily="18" charset="0"/>
                <a:cs typeface="Times New Roman" pitchFamily="18" charset="0"/>
              </a:rPr>
              <a:t>red blood cells are sometimes given intravenously.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woman’s intake and output are monitored closely.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pulse </a:t>
            </a:r>
            <a:r>
              <a:rPr lang="en-US" sz="2000" dirty="0" err="1">
                <a:latin typeface="Times New Roman" pitchFamily="18" charset="0"/>
                <a:cs typeface="Times New Roman" pitchFamily="18" charset="0"/>
              </a:rPr>
              <a:t>oximeter</a:t>
            </a:r>
            <a:r>
              <a:rPr lang="en-US" sz="2000" dirty="0">
                <a:latin typeface="Times New Roman" pitchFamily="18" charset="0"/>
                <a:cs typeface="Times New Roman" pitchFamily="18" charset="0"/>
              </a:rPr>
              <a:t> monitors oxygen saturation.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may be transferred to the intensive care unit for closer monitoring </a:t>
            </a:r>
            <a:r>
              <a:rPr lang="en-US" sz="2000" dirty="0" smtClean="0">
                <a:latin typeface="Times New Roman" pitchFamily="18" charset="0"/>
                <a:cs typeface="Times New Roman" pitchFamily="18" charset="0"/>
              </a:rPr>
              <a:t>and nursing </a:t>
            </a:r>
            <a:r>
              <a:rPr lang="en-US" sz="2000" dirty="0">
                <a:latin typeface="Times New Roman" pitchFamily="18" charset="0"/>
                <a:cs typeface="Times New Roman" pitchFamily="18" charset="0"/>
              </a:rPr>
              <a:t>care.</a:t>
            </a:r>
          </a:p>
        </p:txBody>
      </p:sp>
    </p:spTree>
    <p:extLst>
      <p:ext uri="{BB962C8B-B14F-4D97-AF65-F5344CB8AC3E}">
        <p14:creationId xmlns:p14="http://schemas.microsoft.com/office/powerpoint/2010/main" val="376399028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1913"/>
            <a:ext cx="8153399" cy="673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230068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751344"/>
            <a:ext cx="8077200" cy="3477875"/>
          </a:xfrm>
          <a:prstGeom prst="rect">
            <a:avLst/>
          </a:prstGeom>
        </p:spPr>
        <p:txBody>
          <a:bodyPr wrap="square">
            <a:spAutoFit/>
          </a:bodyPr>
          <a:lstStyle/>
          <a:p>
            <a:r>
              <a:rPr lang="en-US" sz="2000" dirty="0" smtClean="0">
                <a:latin typeface="Times New Roman" pitchFamily="18" charset="0"/>
                <a:cs typeface="Times New Roman" pitchFamily="18" charset="0"/>
              </a:rPr>
              <a:t>Tess </a:t>
            </a:r>
            <a:r>
              <a:rPr lang="en-US" sz="2000" dirty="0">
                <a:latin typeface="Times New Roman" pitchFamily="18" charset="0"/>
                <a:cs typeface="Times New Roman" pitchFamily="18" charset="0"/>
              </a:rPr>
              <a:t>was admitted to the labor unit and has been in active labor. However, after many hours, her labor contractions stop. The health care provider determines that her Bishop score is 7 and decides to augment her labor</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Questions 1. What is a Bishop score?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2</a:t>
            </a:r>
            <a:r>
              <a:rPr lang="en-US" sz="2000" dirty="0">
                <a:latin typeface="Times New Roman" pitchFamily="18" charset="0"/>
                <a:cs typeface="Times New Roman" pitchFamily="18" charset="0"/>
              </a:rPr>
              <a:t>. What is the difference between induction of labor and augmentation of labor?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3</a:t>
            </a:r>
            <a:r>
              <a:rPr lang="en-US" sz="2000" dirty="0">
                <a:latin typeface="Times New Roman" pitchFamily="18" charset="0"/>
                <a:cs typeface="Times New Roman" pitchFamily="18" charset="0"/>
              </a:rPr>
              <a:t>. When is induction or augmentation of labor contraindicated?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4</a:t>
            </a:r>
            <a:r>
              <a:rPr lang="en-US" sz="2000" dirty="0">
                <a:latin typeface="Times New Roman" pitchFamily="18" charset="0"/>
                <a:cs typeface="Times New Roman" pitchFamily="18" charset="0"/>
              </a:rPr>
              <a:t>. How can the nurse help Tess stimulate labor contractions using </a:t>
            </a:r>
            <a:r>
              <a:rPr lang="en-US" sz="2000" dirty="0" err="1">
                <a:latin typeface="Times New Roman" pitchFamily="18" charset="0"/>
                <a:cs typeface="Times New Roman" pitchFamily="18" charset="0"/>
              </a:rPr>
              <a:t>nonpharmacological</a:t>
            </a:r>
            <a:r>
              <a:rPr lang="en-US" sz="2000" dirty="0">
                <a:latin typeface="Times New Roman" pitchFamily="18" charset="0"/>
                <a:cs typeface="Times New Roman" pitchFamily="18" charset="0"/>
              </a:rPr>
              <a:t> methods? How can her husband Luis help?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5</a:t>
            </a:r>
            <a:r>
              <a:rPr lang="en-US" sz="2000" dirty="0">
                <a:latin typeface="Times New Roman" pitchFamily="18" charset="0"/>
                <a:cs typeface="Times New Roman" pitchFamily="18" charset="0"/>
              </a:rPr>
              <a:t>. What nursing responsibilities are involved during the administration of oxytocin during labor?</a:t>
            </a:r>
          </a:p>
        </p:txBody>
      </p:sp>
    </p:spTree>
    <p:extLst>
      <p:ext uri="{BB962C8B-B14F-4D97-AF65-F5344CB8AC3E}">
        <p14:creationId xmlns:p14="http://schemas.microsoft.com/office/powerpoint/2010/main" val="3642159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200"/>
            <a:ext cx="8610600" cy="5324535"/>
          </a:xfrm>
          <a:prstGeom prst="rect">
            <a:avLst/>
          </a:prstGeom>
        </p:spPr>
        <p:txBody>
          <a:bodyPr wrap="square">
            <a:spAutoFit/>
          </a:bodyPr>
          <a:lstStyle/>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The procedure should be explained to the woman and her family.</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A fetal heart rate baseline is recorded.</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An IV line with saline or heparin sodium (“</a:t>
            </a:r>
            <a:r>
              <a:rPr lang="en-US" sz="2000" dirty="0" err="1">
                <a:solidFill>
                  <a:prstClr val="black"/>
                </a:solidFill>
                <a:latin typeface="Times New Roman" pitchFamily="18" charset="0"/>
                <a:cs typeface="Times New Roman" pitchFamily="18" charset="0"/>
              </a:rPr>
              <a:t>hep</a:t>
            </a:r>
            <a:r>
              <a:rPr lang="en-US" sz="2000" dirty="0">
                <a:solidFill>
                  <a:prstClr val="black"/>
                </a:solidFill>
                <a:latin typeface="Times New Roman" pitchFamily="18" charset="0"/>
                <a:cs typeface="Times New Roman" pitchFamily="18" charset="0"/>
              </a:rPr>
              <a:t>-lock”) may be placed in case uterine </a:t>
            </a:r>
            <a:r>
              <a:rPr lang="en-US" sz="2000" dirty="0" err="1">
                <a:solidFill>
                  <a:prstClr val="black"/>
                </a:solidFill>
                <a:latin typeface="Times New Roman" pitchFamily="18" charset="0"/>
                <a:cs typeface="Times New Roman" pitchFamily="18" charset="0"/>
              </a:rPr>
              <a:t>tachysystole</a:t>
            </a:r>
            <a:r>
              <a:rPr lang="en-US" sz="2000" dirty="0">
                <a:solidFill>
                  <a:prstClr val="black"/>
                </a:solidFill>
                <a:latin typeface="Times New Roman" pitchFamily="18" charset="0"/>
                <a:cs typeface="Times New Roman" pitchFamily="18" charset="0"/>
              </a:rPr>
              <a:t> (increased uterine contractions) occurs and IV </a:t>
            </a:r>
            <a:r>
              <a:rPr lang="en-US" sz="2000" dirty="0" err="1">
                <a:solidFill>
                  <a:prstClr val="black"/>
                </a:solidFill>
                <a:latin typeface="Times New Roman" pitchFamily="18" charset="0"/>
                <a:cs typeface="Times New Roman" pitchFamily="18" charset="0"/>
              </a:rPr>
              <a:t>tocolytics</a:t>
            </a:r>
            <a:r>
              <a:rPr lang="en-US" sz="2000" dirty="0">
                <a:solidFill>
                  <a:prstClr val="black"/>
                </a:solidFill>
                <a:latin typeface="Times New Roman" pitchFamily="18" charset="0"/>
                <a:cs typeface="Times New Roman" pitchFamily="18" charset="0"/>
              </a:rPr>
              <a:t> (drugs that reduce uterine contractions) may be needed.</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After insertion of the prostaglandin gel, the woman remains on bed rest for 1 to 2 hours and is monitored for uterine contractions.</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Vital signs and fetal heart rate are also recorded. </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Oxytocin induction can be started when the insert is removed—usually after 6 to 12 hours. </a:t>
            </a:r>
            <a:endParaRPr lang="en-US" sz="2000" dirty="0" smtClean="0">
              <a:solidFill>
                <a:prstClr val="black"/>
              </a:solidFill>
              <a:latin typeface="Times New Roman" pitchFamily="18" charset="0"/>
              <a:cs typeface="Times New Roman" pitchFamily="18" charset="0"/>
            </a:endParaRPr>
          </a:p>
          <a:p>
            <a:pPr marL="342900" lvl="0" indent="-342900">
              <a:buFont typeface="Arial" pitchFamily="34" charset="0"/>
              <a:buChar char="•"/>
            </a:pPr>
            <a:r>
              <a:rPr lang="en-US" sz="2000" dirty="0" smtClean="0">
                <a:solidFill>
                  <a:prstClr val="black"/>
                </a:solidFill>
                <a:latin typeface="Times New Roman" pitchFamily="18" charset="0"/>
                <a:cs typeface="Times New Roman" pitchFamily="18" charset="0"/>
              </a:rPr>
              <a:t>Signs </a:t>
            </a:r>
            <a:r>
              <a:rPr lang="en-US" sz="2000" dirty="0">
                <a:solidFill>
                  <a:prstClr val="black"/>
                </a:solidFill>
                <a:latin typeface="Times New Roman" pitchFamily="18" charset="0"/>
                <a:cs typeface="Times New Roman" pitchFamily="18" charset="0"/>
              </a:rPr>
              <a:t>of uterine </a:t>
            </a:r>
            <a:r>
              <a:rPr lang="en-US" sz="2000" dirty="0" err="1">
                <a:solidFill>
                  <a:prstClr val="black"/>
                </a:solidFill>
                <a:latin typeface="Times New Roman" pitchFamily="18" charset="0"/>
                <a:cs typeface="Times New Roman" pitchFamily="18" charset="0"/>
              </a:rPr>
              <a:t>tachysystole</a:t>
            </a:r>
            <a:r>
              <a:rPr lang="en-US" sz="2000" dirty="0">
                <a:solidFill>
                  <a:prstClr val="black"/>
                </a:solidFill>
                <a:latin typeface="Times New Roman" pitchFamily="18" charset="0"/>
                <a:cs typeface="Times New Roman" pitchFamily="18" charset="0"/>
              </a:rPr>
              <a:t> include uterine contractions that last longer than 90 seconds or more than five contractions in 10 minutes. </a:t>
            </a:r>
            <a:endParaRPr lang="en-US" sz="2000" dirty="0" smtClean="0">
              <a:solidFill>
                <a:prstClr val="black"/>
              </a:solidFill>
              <a:latin typeface="Times New Roman" pitchFamily="18" charset="0"/>
              <a:cs typeface="Times New Roman" pitchFamily="18" charset="0"/>
            </a:endParaRPr>
          </a:p>
          <a:p>
            <a:pPr marL="342900" lvl="0" indent="-342900">
              <a:buFont typeface="Arial" pitchFamily="34" charset="0"/>
              <a:buChar char="•"/>
            </a:pPr>
            <a:r>
              <a:rPr lang="en-US" sz="2000" dirty="0" smtClean="0">
                <a:solidFill>
                  <a:prstClr val="black"/>
                </a:solidFill>
                <a:latin typeface="Times New Roman" pitchFamily="18" charset="0"/>
                <a:cs typeface="Times New Roman" pitchFamily="18" charset="0"/>
              </a:rPr>
              <a:t>The </a:t>
            </a:r>
            <a:r>
              <a:rPr lang="en-US" sz="2000" dirty="0">
                <a:solidFill>
                  <a:prstClr val="black"/>
                </a:solidFill>
                <a:latin typeface="Times New Roman" pitchFamily="18" charset="0"/>
                <a:cs typeface="Times New Roman" pitchFamily="18" charset="0"/>
              </a:rPr>
              <a:t>vaginal insert can be removed by pulling on the netted string that protrudes from the vaginal orifice</a:t>
            </a:r>
            <a:r>
              <a:rPr lang="en-US" sz="2000" dirty="0" smtClean="0">
                <a:solidFill>
                  <a:prstClr val="black"/>
                </a:solidFill>
                <a:latin typeface="Times New Roman" pitchFamily="18" charset="0"/>
                <a:cs typeface="Times New Roman" pitchFamily="18" charset="0"/>
              </a:rPr>
              <a:t>.</a:t>
            </a:r>
          </a:p>
          <a:p>
            <a:pPr marL="342900" lvl="0" indent="-342900">
              <a:buFont typeface="Arial" pitchFamily="34" charset="0"/>
              <a:buChar char="•"/>
            </a:pPr>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Some women who receive cervical ripening products begin labor without additional oxytocin stimulation</a:t>
            </a:r>
            <a:r>
              <a:rPr lang="en-US" sz="2000" dirty="0" smtClean="0">
                <a:solidFill>
                  <a:prstClr val="black"/>
                </a:solidFill>
                <a:latin typeface="Times New Roman" pitchFamily="18" charset="0"/>
                <a:cs typeface="Times New Roman" pitchFamily="18" charset="0"/>
              </a:rPr>
              <a:t>.</a:t>
            </a:r>
          </a:p>
          <a:p>
            <a:pPr marL="342900" lvl="0" indent="-342900">
              <a:buFont typeface="Arial" pitchFamily="34" charset="0"/>
              <a:buChar char="•"/>
            </a:pPr>
            <a:r>
              <a:rPr lang="en-US" sz="2000" dirty="0" smtClean="0">
                <a:solidFill>
                  <a:prstClr val="black"/>
                </a:solidFill>
                <a:latin typeface="Times New Roman" pitchFamily="18" charset="0"/>
                <a:cs typeface="Times New Roman" pitchFamily="18" charset="0"/>
              </a:rPr>
              <a:t> </a:t>
            </a:r>
            <a:endParaRPr lang="en-US"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92037233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81000" y="533400"/>
            <a:ext cx="8382000" cy="4708981"/>
          </a:xfrm>
          <a:prstGeom prst="rect">
            <a:avLst/>
          </a:prstGeom>
        </p:spPr>
        <p:txBody>
          <a:bodyPr wrap="square">
            <a:spAutoFit/>
          </a:bodyPr>
          <a:lstStyle/>
          <a:p>
            <a:r>
              <a:rPr lang="en-US" sz="2000" b="1" dirty="0">
                <a:solidFill>
                  <a:prstClr val="black"/>
                </a:solidFill>
                <a:latin typeface="Times New Roman" pitchFamily="18" charset="0"/>
                <a:cs typeface="Times New Roman" pitchFamily="18" charset="0"/>
              </a:rPr>
              <a:t>Get Ready for the NCLEX® Examination! Key Points </a:t>
            </a:r>
            <a:endParaRPr lang="en-US" sz="2000" b="1" dirty="0" smtClean="0">
              <a:solidFill>
                <a:prstClr val="black"/>
              </a:solidFill>
              <a:latin typeface="Times New Roman" pitchFamily="18" charset="0"/>
              <a:cs typeface="Times New Roman" pitchFamily="18" charset="0"/>
            </a:endParaRPr>
          </a:p>
          <a:p>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An </a:t>
            </a:r>
            <a:r>
              <a:rPr lang="en-US" sz="2000" dirty="0" err="1">
                <a:solidFill>
                  <a:prstClr val="black"/>
                </a:solidFill>
                <a:latin typeface="Times New Roman" pitchFamily="18" charset="0"/>
                <a:cs typeface="Times New Roman" pitchFamily="18" charset="0"/>
              </a:rPr>
              <a:t>amnioinfusion</a:t>
            </a:r>
            <a:r>
              <a:rPr lang="en-US" sz="2000" dirty="0">
                <a:solidFill>
                  <a:prstClr val="black"/>
                </a:solidFill>
                <a:latin typeface="Times New Roman" pitchFamily="18" charset="0"/>
                <a:cs typeface="Times New Roman" pitchFamily="18" charset="0"/>
              </a:rPr>
              <a:t> is the insertion of fluid directly into the uterus to provide a cushion for the umbilical cord after amniotic fluid is lost. </a:t>
            </a:r>
            <a:endParaRPr lang="en-US" sz="2000" dirty="0" smtClean="0">
              <a:solidFill>
                <a:prstClr val="black"/>
              </a:solidFill>
              <a:latin typeface="Times New Roman" pitchFamily="18" charset="0"/>
              <a:cs typeface="Times New Roman" pitchFamily="18" charset="0"/>
            </a:endParaRPr>
          </a:p>
          <a:p>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Induction of labor is the intentional initiation of labor before it occurs naturally. </a:t>
            </a:r>
            <a:endParaRPr lang="en-US" sz="2000" dirty="0" smtClean="0">
              <a:solidFill>
                <a:prstClr val="black"/>
              </a:solidFill>
              <a:latin typeface="Times New Roman" pitchFamily="18" charset="0"/>
              <a:cs typeface="Times New Roman" pitchFamily="18" charset="0"/>
            </a:endParaRPr>
          </a:p>
          <a:p>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Augmentation of labor is the stimulation of contractions after they started naturally. </a:t>
            </a:r>
            <a:endParaRPr lang="en-US" sz="2000" dirty="0" smtClean="0">
              <a:solidFill>
                <a:prstClr val="black"/>
              </a:solidFill>
              <a:latin typeface="Times New Roman" pitchFamily="18" charset="0"/>
              <a:cs typeface="Times New Roman" pitchFamily="18" charset="0"/>
            </a:endParaRPr>
          </a:p>
          <a:p>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A Bishop score greater than 6 may predict successful labor induction because of a “ripe </a:t>
            </a:r>
            <a:r>
              <a:rPr lang="en-US" sz="2000" dirty="0" smtClean="0">
                <a:solidFill>
                  <a:prstClr val="black"/>
                </a:solidFill>
                <a:latin typeface="Times New Roman" pitchFamily="18" charset="0"/>
                <a:cs typeface="Times New Roman" pitchFamily="18" charset="0"/>
              </a:rPr>
              <a:t>cervix.”</a:t>
            </a:r>
          </a:p>
          <a:p>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 The nurse observes the character of the amniotic fluid and fetal heart rate when the membranes are ruptured. Fluid should be clear, but it may contain bits of lanugo and have a mild odor; the fetal heart rate should remain near its baseline level and between 110 and 160 beats/min at term. </a:t>
            </a:r>
            <a:endParaRPr lang="en-US" sz="2000" dirty="0" smtClean="0">
              <a:solidFill>
                <a:prstClr val="black"/>
              </a:solidFill>
              <a:latin typeface="Times New Roman" pitchFamily="18" charset="0"/>
              <a:cs typeface="Times New Roman" pitchFamily="18" charset="0"/>
            </a:endParaRPr>
          </a:p>
          <a:p>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The nurse observes the fetal condition and character of contractions if any methods to stimulate labor are used. </a:t>
            </a:r>
            <a:endParaRPr lang="en-US" sz="2000"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105275602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0"/>
            <a:ext cx="7772400" cy="5632311"/>
          </a:xfrm>
          <a:prstGeom prst="rect">
            <a:avLst/>
          </a:prstGeom>
        </p:spPr>
        <p:txBody>
          <a:bodyPr wrap="square">
            <a:spAutoFit/>
          </a:bodyPr>
          <a:lstStyle/>
          <a:p>
            <a:pPr lvl="0"/>
            <a:r>
              <a:rPr lang="en-US" sz="2000" dirty="0">
                <a:solidFill>
                  <a:prstClr val="black"/>
                </a:solidFill>
                <a:latin typeface="Times New Roman" pitchFamily="18" charset="0"/>
                <a:cs typeface="Times New Roman" pitchFamily="18" charset="0"/>
              </a:rPr>
              <a:t>• Dystocia is a term used to describe a difficult labor, which can be caused by an abnormality of the power, passenger, passage, or psyche of the woman. </a:t>
            </a:r>
          </a:p>
          <a:p>
            <a:pPr lvl="0"/>
            <a:r>
              <a:rPr lang="en-US" sz="2000" dirty="0">
                <a:solidFill>
                  <a:prstClr val="black"/>
                </a:solidFill>
                <a:latin typeface="Times New Roman" pitchFamily="18" charset="0"/>
                <a:cs typeface="Times New Roman" pitchFamily="18" charset="0"/>
              </a:rPr>
              <a:t>• Nursing measures such as encouraging position changes, aiding relaxation, and reminding the woman to empty her bladder can promote a more normal labor. </a:t>
            </a:r>
          </a:p>
          <a:p>
            <a:pPr lvl="0"/>
            <a:r>
              <a:rPr lang="en-US" sz="2000" dirty="0">
                <a:solidFill>
                  <a:prstClr val="black"/>
                </a:solidFill>
                <a:latin typeface="Times New Roman" pitchFamily="18" charset="0"/>
                <a:cs typeface="Times New Roman" pitchFamily="18" charset="0"/>
              </a:rPr>
              <a:t>• Pharmacological, </a:t>
            </a:r>
            <a:r>
              <a:rPr lang="en-US" sz="2000" dirty="0" err="1">
                <a:solidFill>
                  <a:prstClr val="black"/>
                </a:solidFill>
                <a:latin typeface="Times New Roman" pitchFamily="18" charset="0"/>
                <a:cs typeface="Times New Roman" pitchFamily="18" charset="0"/>
              </a:rPr>
              <a:t>nonpharmacological</a:t>
            </a:r>
            <a:r>
              <a:rPr lang="en-US" sz="2000" dirty="0">
                <a:solidFill>
                  <a:prstClr val="black"/>
                </a:solidFill>
                <a:latin typeface="Times New Roman" pitchFamily="18" charset="0"/>
                <a:cs typeface="Times New Roman" pitchFamily="18" charset="0"/>
              </a:rPr>
              <a:t>, or mechanical methods can be used to stimulate labor. </a:t>
            </a: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After version, the nurse observes for leaking amniotic fluid and for a pattern of contractions that may indicate labor has begun. Before discharge, signs of labor are reviewed with the woman so she will know when to return to the birth center.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Nursing care after episiotomy or </a:t>
            </a:r>
            <a:r>
              <a:rPr lang="en-US" sz="2000" dirty="0" err="1">
                <a:solidFill>
                  <a:prstClr val="black"/>
                </a:solidFill>
                <a:latin typeface="Times New Roman" pitchFamily="18" charset="0"/>
                <a:cs typeface="Times New Roman" pitchFamily="18" charset="0"/>
              </a:rPr>
              <a:t>perineal</a:t>
            </a:r>
            <a:r>
              <a:rPr lang="en-US" sz="2000" dirty="0">
                <a:solidFill>
                  <a:prstClr val="black"/>
                </a:solidFill>
                <a:latin typeface="Times New Roman" pitchFamily="18" charset="0"/>
                <a:cs typeface="Times New Roman" pitchFamily="18" charset="0"/>
              </a:rPr>
              <a:t> lacerations includes comfort measures such as cold applications, analgesics, and wound assessment.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Nursing care after cesarean birth is similar to care after vaginal birth with the addition of assessing the wound, indwelling catheter patency, and IV flow. The woman and her partner may need extra emotional support after cesarean birth. </a:t>
            </a:r>
          </a:p>
        </p:txBody>
      </p:sp>
    </p:spTree>
    <p:extLst>
      <p:ext uri="{BB962C8B-B14F-4D97-AF65-F5344CB8AC3E}">
        <p14:creationId xmlns:p14="http://schemas.microsoft.com/office/powerpoint/2010/main" val="100050794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800"/>
            <a:ext cx="8686800" cy="5632311"/>
          </a:xfrm>
          <a:prstGeom prst="rect">
            <a:avLst/>
          </a:prstGeom>
        </p:spPr>
        <p:txBody>
          <a:bodyPr wrap="square">
            <a:spAutoFit/>
          </a:bodyPr>
          <a:lstStyle/>
          <a:p>
            <a:pPr lvl="0"/>
            <a:r>
              <a:rPr lang="en-US" sz="2000" dirty="0">
                <a:solidFill>
                  <a:prstClr val="black"/>
                </a:solidFill>
                <a:latin typeface="Times New Roman" pitchFamily="18" charset="0"/>
                <a:cs typeface="Times New Roman" pitchFamily="18" charset="0"/>
              </a:rPr>
              <a:t>• Nursing care after births involving instruments (forceps or vacuum extraction) and after abnormal labor and birth include observations for maternal and newborn injuries or infections. Infection is the most common hazard after membranes rupture prematurely, especially if there is a long interval before delivery. </a:t>
            </a:r>
          </a:p>
          <a:p>
            <a:pPr lvl="0"/>
            <a:r>
              <a:rPr lang="en-US" sz="2000" dirty="0">
                <a:solidFill>
                  <a:prstClr val="black"/>
                </a:solidFill>
                <a:latin typeface="Times New Roman" pitchFamily="18" charset="0"/>
                <a:cs typeface="Times New Roman" pitchFamily="18" charset="0"/>
              </a:rPr>
              <a:t>• When oxytocin is given to the woman in labor, the nurse must be aware of signs and symptoms of increased uterine activity and monitor the fetal heart rate every 15 minutes during active labor and every 5 minutes during the transition phase. </a:t>
            </a: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Induction of labor is more effective if cervical ripening is achieved before oxytocin is administered to stimulate contractions.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The nurse should be aware of the subtle symptoms a woman may experience at the beginning of preterm labor and should encourage her to seek care at the hospital promptly.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The nurse must be aware of the side effects of </a:t>
            </a:r>
            <a:r>
              <a:rPr lang="en-US" sz="2000" dirty="0" err="1">
                <a:solidFill>
                  <a:prstClr val="black"/>
                </a:solidFill>
                <a:latin typeface="Times New Roman" pitchFamily="18" charset="0"/>
                <a:cs typeface="Times New Roman" pitchFamily="18" charset="0"/>
              </a:rPr>
              <a:t>tocolytic</a:t>
            </a:r>
            <a:r>
              <a:rPr lang="en-US" sz="2000" dirty="0">
                <a:solidFill>
                  <a:prstClr val="black"/>
                </a:solidFill>
                <a:latin typeface="Times New Roman" pitchFamily="18" charset="0"/>
                <a:cs typeface="Times New Roman" pitchFamily="18" charset="0"/>
              </a:rPr>
              <a:t> drugs and monitor the mother and fetus closely.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Anaphylactoid</a:t>
            </a:r>
            <a:r>
              <a:rPr lang="en-US" sz="2000" dirty="0">
                <a:solidFill>
                  <a:prstClr val="black"/>
                </a:solidFill>
                <a:latin typeface="Times New Roman" pitchFamily="18" charset="0"/>
                <a:cs typeface="Times New Roman" pitchFamily="18" charset="0"/>
              </a:rPr>
              <a:t> syndrome occurs when amniotic fluid enters the woman’s circulation.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After any type of emergency, the woman and her family need emotional support, explanations of what happened, and patience with their repeated </a:t>
            </a:r>
            <a:r>
              <a:rPr lang="en-US" sz="2000" dirty="0" smtClean="0">
                <a:solidFill>
                  <a:prstClr val="black"/>
                </a:solidFill>
                <a:latin typeface="Times New Roman" pitchFamily="18" charset="0"/>
                <a:cs typeface="Times New Roman" pitchFamily="18" charset="0"/>
              </a:rPr>
              <a:t>questions</a:t>
            </a:r>
            <a:endParaRPr lang="en-US"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96299269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57200"/>
            <a:ext cx="8153400" cy="5570756"/>
          </a:xfrm>
          <a:prstGeom prst="rect">
            <a:avLst/>
          </a:prstGeom>
        </p:spPr>
        <p:txBody>
          <a:bodyPr wrap="square">
            <a:spAutoFit/>
          </a:bodyPr>
          <a:lstStyle/>
          <a:p>
            <a:r>
              <a:rPr lang="en-US" sz="2000" b="1" dirty="0">
                <a:latin typeface="Times New Roman" pitchFamily="18" charset="0"/>
                <a:cs typeface="Times New Roman" pitchFamily="18" charset="0"/>
              </a:rPr>
              <a:t>Review Questions for the NCLEX® Examination </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nurse notes that a woman’s contractions during oxytocin induction of labor are every 2 minutes; the contractions last 95 seconds, and the uterus remains tense between contractions. What action is expected based on these assessments?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No </a:t>
            </a:r>
            <a:r>
              <a:rPr lang="en-US" sz="2000" dirty="0">
                <a:latin typeface="Times New Roman" pitchFamily="18" charset="0"/>
                <a:cs typeface="Times New Roman" pitchFamily="18" charset="0"/>
              </a:rPr>
              <a:t>action is expected; the contractions are normal.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2</a:t>
            </a:r>
            <a:r>
              <a:rPr lang="en-US" sz="2000" dirty="0">
                <a:latin typeface="Times New Roman" pitchFamily="18" charset="0"/>
                <a:cs typeface="Times New Roman" pitchFamily="18" charset="0"/>
              </a:rPr>
              <a:t>. The rate of oxytocin administration will be increased slightly.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3</a:t>
            </a:r>
            <a:r>
              <a:rPr lang="en-US" sz="2000" dirty="0">
                <a:latin typeface="Times New Roman" pitchFamily="18" charset="0"/>
                <a:cs typeface="Times New Roman" pitchFamily="18" charset="0"/>
              </a:rPr>
              <a:t>. Pain medication or an epidural block will be offered.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4</a:t>
            </a:r>
            <a:r>
              <a:rPr lang="en-US" sz="2000" dirty="0">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Infusion of oxytocin will be stopped. </a:t>
            </a:r>
            <a:endParaRPr lang="en-US" sz="2000" dirty="0" smtClean="0">
              <a:solidFill>
                <a:srgbClr val="FF0000"/>
              </a:solidFill>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r>
              <a:rPr lang="en-US" sz="2000" dirty="0" smtClean="0">
                <a:latin typeface="Times New Roman" pitchFamily="18" charset="0"/>
                <a:cs typeface="Times New Roman" pitchFamily="18" charset="0"/>
              </a:rPr>
              <a:t>2</a:t>
            </a:r>
            <a:r>
              <a:rPr lang="en-US" sz="2000" dirty="0">
                <a:latin typeface="Times New Roman" pitchFamily="18" charset="0"/>
                <a:cs typeface="Times New Roman" pitchFamily="18" charset="0"/>
              </a:rPr>
              <a:t>. The nurse can anticipate that which of the following patients may be scheduled for induction of labor? A woman who is: </a:t>
            </a:r>
            <a:endParaRPr lang="en-US" sz="2000" dirty="0" smtClean="0">
              <a:latin typeface="Times New Roman" pitchFamily="18" charset="0"/>
              <a:cs typeface="Times New Roman" pitchFamily="18" charset="0"/>
            </a:endParaRPr>
          </a:p>
          <a:p>
            <a:pPr marL="342900" indent="-342900">
              <a:buAutoNum type="arabicPeriod"/>
            </a:pPr>
            <a:r>
              <a:rPr lang="en-US" sz="2000" dirty="0" smtClean="0">
                <a:latin typeface="Times New Roman" pitchFamily="18" charset="0"/>
                <a:cs typeface="Times New Roman" pitchFamily="18" charset="0"/>
              </a:rPr>
              <a:t>38 </a:t>
            </a:r>
            <a:r>
              <a:rPr lang="en-US" sz="2000" dirty="0">
                <a:latin typeface="Times New Roman" pitchFamily="18" charset="0"/>
                <a:cs typeface="Times New Roman" pitchFamily="18" charset="0"/>
              </a:rPr>
              <a:t>weeks’ gestation with fetus in transverse lie.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2</a:t>
            </a:r>
            <a:r>
              <a:rPr lang="en-US" sz="2000" dirty="0">
                <a:latin typeface="Times New Roman" pitchFamily="18" charset="0"/>
                <a:cs typeface="Times New Roman" pitchFamily="18" charset="0"/>
              </a:rPr>
              <a:t>. 40 weeks’ gestation with fetal </a:t>
            </a:r>
            <a:r>
              <a:rPr lang="en-US" sz="2000" dirty="0" err="1">
                <a:latin typeface="Times New Roman" pitchFamily="18" charset="0"/>
                <a:cs typeface="Times New Roman" pitchFamily="18" charset="0"/>
              </a:rPr>
              <a:t>macrosomia</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3</a:t>
            </a:r>
            <a:r>
              <a:rPr lang="en-US" sz="2000" dirty="0">
                <a:latin typeface="Times New Roman" pitchFamily="18" charset="0"/>
                <a:cs typeface="Times New Roman" pitchFamily="18" charset="0"/>
              </a:rPr>
              <a:t>. </a:t>
            </a:r>
            <a:r>
              <a:rPr lang="en-US" sz="2000" dirty="0">
                <a:solidFill>
                  <a:srgbClr val="FF0000"/>
                </a:solidFill>
                <a:latin typeface="Times New Roman" pitchFamily="18" charset="0"/>
                <a:cs typeface="Times New Roman" pitchFamily="18" charset="0"/>
              </a:rPr>
              <a:t>40 weeks’ gestation with gestational hypertension</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4</a:t>
            </a:r>
            <a:r>
              <a:rPr lang="en-US" sz="2000" dirty="0">
                <a:latin typeface="Times New Roman" pitchFamily="18" charset="0"/>
                <a:cs typeface="Times New Roman" pitchFamily="18" charset="0"/>
              </a:rPr>
              <a:t>. 40 weeks’ gestation with a fetal prolapsed cord. </a:t>
            </a:r>
            <a:endParaRPr lang="en-US" sz="2000" dirty="0" smtClean="0">
              <a:latin typeface="Times New Roman" pitchFamily="18" charset="0"/>
              <a:cs typeface="Times New Roman" pitchFamily="18" charset="0"/>
            </a:endParaRPr>
          </a:p>
          <a:p>
            <a:pPr marL="342900" indent="-342900">
              <a:buAutoNum type="arabicPeriod"/>
            </a:pPr>
            <a:endParaRPr lang="en-US" dirty="0"/>
          </a:p>
          <a:p>
            <a:endParaRPr lang="en-US" dirty="0"/>
          </a:p>
        </p:txBody>
      </p:sp>
    </p:spTree>
    <p:extLst>
      <p:ext uri="{BB962C8B-B14F-4D97-AF65-F5344CB8AC3E}">
        <p14:creationId xmlns:p14="http://schemas.microsoft.com/office/powerpoint/2010/main" val="3488826348"/>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305800" cy="5909310"/>
          </a:xfrm>
          <a:prstGeom prst="rect">
            <a:avLst/>
          </a:prstGeom>
        </p:spPr>
        <p:txBody>
          <a:bodyPr wrap="square">
            <a:spAutoFit/>
          </a:bodyPr>
          <a:lstStyle/>
          <a:p>
            <a:r>
              <a:rPr lang="en-US" sz="2000" dirty="0">
                <a:solidFill>
                  <a:prstClr val="black"/>
                </a:solidFill>
                <a:latin typeface="Times New Roman" pitchFamily="18" charset="0"/>
                <a:cs typeface="Times New Roman" pitchFamily="18" charset="0"/>
              </a:rPr>
              <a:t>3. A woman has an emergency cesarean delivery after the umbilical cord was found to be prolapsed. She repeatedly asks similar questions about what happened at birth. The nurse’s interpretation of the woman’s behavior is that she: </a:t>
            </a:r>
            <a:endParaRPr lang="en-US" sz="2000" dirty="0" smtClean="0">
              <a:solidFill>
                <a:prstClr val="black"/>
              </a:solidFill>
              <a:latin typeface="Times New Roman" pitchFamily="18" charset="0"/>
              <a:cs typeface="Times New Roman" pitchFamily="18" charset="0"/>
            </a:endParaRPr>
          </a:p>
          <a:p>
            <a:pPr marL="342900" indent="-342900">
              <a:buAutoNum type="arabicPeriod"/>
            </a:pPr>
            <a:r>
              <a:rPr lang="en-US" sz="2000" dirty="0" smtClean="0">
                <a:solidFill>
                  <a:prstClr val="black"/>
                </a:solidFill>
                <a:latin typeface="Times New Roman" pitchFamily="18" charset="0"/>
                <a:cs typeface="Times New Roman" pitchFamily="18" charset="0"/>
              </a:rPr>
              <a:t>cannot </a:t>
            </a:r>
            <a:r>
              <a:rPr lang="en-US" sz="2000" dirty="0">
                <a:solidFill>
                  <a:prstClr val="black"/>
                </a:solidFill>
                <a:latin typeface="Times New Roman" pitchFamily="18" charset="0"/>
                <a:cs typeface="Times New Roman" pitchFamily="18" charset="0"/>
              </a:rPr>
              <a:t>accept that she did not have the type of delivery she planned. </a:t>
            </a:r>
            <a:endParaRPr lang="en-US" sz="2000" dirty="0" smtClean="0">
              <a:solidFill>
                <a:prstClr val="black"/>
              </a:solidFill>
              <a:latin typeface="Times New Roman" pitchFamily="18" charset="0"/>
              <a:cs typeface="Times New Roman" pitchFamily="18" charset="0"/>
            </a:endParaRPr>
          </a:p>
          <a:p>
            <a:r>
              <a:rPr lang="en-US" sz="2000" dirty="0" smtClean="0">
                <a:solidFill>
                  <a:prstClr val="black"/>
                </a:solidFill>
                <a:latin typeface="Times New Roman" pitchFamily="18" charset="0"/>
                <a:cs typeface="Times New Roman" pitchFamily="18" charset="0"/>
              </a:rPr>
              <a:t>2</a:t>
            </a:r>
            <a:r>
              <a:rPr lang="en-US" sz="2000" dirty="0">
                <a:solidFill>
                  <a:srgbClr val="FF0000"/>
                </a:solidFill>
                <a:latin typeface="Times New Roman" pitchFamily="18" charset="0"/>
                <a:cs typeface="Times New Roman" pitchFamily="18" charset="0"/>
              </a:rPr>
              <a:t>. is trying to understand her experience and move on with postpartum adaptation. </a:t>
            </a:r>
            <a:endParaRPr lang="en-US" sz="2000" dirty="0" smtClean="0">
              <a:solidFill>
                <a:srgbClr val="FF0000"/>
              </a:solidFill>
              <a:latin typeface="Times New Roman" pitchFamily="18" charset="0"/>
              <a:cs typeface="Times New Roman" pitchFamily="18" charset="0"/>
            </a:endParaRPr>
          </a:p>
          <a:p>
            <a:r>
              <a:rPr lang="en-US" sz="2000" dirty="0" smtClean="0">
                <a:solidFill>
                  <a:prstClr val="black"/>
                </a:solidFill>
                <a:latin typeface="Times New Roman" pitchFamily="18" charset="0"/>
                <a:cs typeface="Times New Roman" pitchFamily="18" charset="0"/>
              </a:rPr>
              <a:t>3</a:t>
            </a:r>
            <a:r>
              <a:rPr lang="en-US" sz="2000" dirty="0">
                <a:solidFill>
                  <a:prstClr val="black"/>
                </a:solidFill>
                <a:latin typeface="Times New Roman" pitchFamily="18" charset="0"/>
                <a:cs typeface="Times New Roman" pitchFamily="18" charset="0"/>
              </a:rPr>
              <a:t>. thinks the staff is not telling her the truth about what happened at birth. </a:t>
            </a:r>
            <a:endParaRPr lang="en-US" sz="2000" dirty="0" smtClean="0">
              <a:solidFill>
                <a:prstClr val="black"/>
              </a:solidFill>
              <a:latin typeface="Times New Roman" pitchFamily="18" charset="0"/>
              <a:cs typeface="Times New Roman" pitchFamily="18" charset="0"/>
            </a:endParaRPr>
          </a:p>
          <a:p>
            <a:r>
              <a:rPr lang="en-US" sz="2000" dirty="0" smtClean="0">
                <a:solidFill>
                  <a:prstClr val="black"/>
                </a:solidFill>
                <a:latin typeface="Times New Roman" pitchFamily="18" charset="0"/>
                <a:cs typeface="Times New Roman" pitchFamily="18" charset="0"/>
              </a:rPr>
              <a:t>4</a:t>
            </a:r>
            <a:r>
              <a:rPr lang="en-US" sz="2000" dirty="0">
                <a:solidFill>
                  <a:prstClr val="black"/>
                </a:solidFill>
                <a:latin typeface="Times New Roman" pitchFamily="18" charset="0"/>
                <a:cs typeface="Times New Roman" pitchFamily="18" charset="0"/>
              </a:rPr>
              <a:t>. is confused about events because the effects of the general anesthetic are persisting. </a:t>
            </a:r>
            <a:endParaRPr lang="en-US" sz="2000" dirty="0" smtClean="0">
              <a:solidFill>
                <a:prstClr val="black"/>
              </a:solidFill>
              <a:latin typeface="Times New Roman" pitchFamily="18" charset="0"/>
              <a:cs typeface="Times New Roman" pitchFamily="18" charset="0"/>
            </a:endParaRPr>
          </a:p>
          <a:p>
            <a:endParaRPr lang="en-US" sz="2000" dirty="0" smtClean="0">
              <a:solidFill>
                <a:prstClr val="black"/>
              </a:solidFill>
              <a:latin typeface="Times New Roman" pitchFamily="18" charset="0"/>
              <a:cs typeface="Times New Roman" pitchFamily="18" charset="0"/>
            </a:endParaRPr>
          </a:p>
          <a:p>
            <a:r>
              <a:rPr lang="en-US" sz="2000" dirty="0" smtClean="0">
                <a:latin typeface="Times New Roman" pitchFamily="18" charset="0"/>
                <a:cs typeface="Times New Roman" pitchFamily="18" charset="0"/>
              </a:rPr>
              <a:t>4</a:t>
            </a:r>
            <a:r>
              <a:rPr lang="en-US" sz="2000" dirty="0">
                <a:latin typeface="Times New Roman" pitchFamily="18" charset="0"/>
                <a:cs typeface="Times New Roman" pitchFamily="18" charset="0"/>
              </a:rPr>
              <a:t>. What nursing intervention during labor can increase space in the woman’s pelvis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1. Promote adequate fluid intake.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2</a:t>
            </a:r>
            <a:r>
              <a:rPr lang="en-US" sz="2000" dirty="0">
                <a:latin typeface="Times New Roman" pitchFamily="18" charset="0"/>
                <a:cs typeface="Times New Roman" pitchFamily="18" charset="0"/>
              </a:rPr>
              <a:t>. Position her on the left side.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3</a:t>
            </a:r>
            <a:r>
              <a:rPr lang="en-US" sz="2000" dirty="0">
                <a:latin typeface="Times New Roman" pitchFamily="18" charset="0"/>
                <a:cs typeface="Times New Roman" pitchFamily="18" charset="0"/>
              </a:rPr>
              <a:t>. Assist her to take a shower.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4</a:t>
            </a:r>
            <a:r>
              <a:rPr lang="en-US" sz="2000" dirty="0">
                <a:solidFill>
                  <a:srgbClr val="FF0000"/>
                </a:solidFill>
                <a:latin typeface="Times New Roman" pitchFamily="18" charset="0"/>
                <a:cs typeface="Times New Roman" pitchFamily="18" charset="0"/>
              </a:rPr>
              <a:t>. Encourage regular urination. </a:t>
            </a:r>
            <a:endParaRPr lang="en-US" sz="2000" dirty="0" smtClean="0">
              <a:solidFill>
                <a:srgbClr val="FF0000"/>
              </a:solidFill>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pPr marL="342900" indent="-342900">
              <a:buAutoNum type="arabicPeriod"/>
            </a:pPr>
            <a:endParaRPr lang="en-US" dirty="0"/>
          </a:p>
        </p:txBody>
      </p:sp>
    </p:spTree>
    <p:extLst>
      <p:ext uri="{BB962C8B-B14F-4D97-AF65-F5344CB8AC3E}">
        <p14:creationId xmlns:p14="http://schemas.microsoft.com/office/powerpoint/2010/main" val="246301884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228600"/>
            <a:ext cx="7924800" cy="6247864"/>
          </a:xfrm>
          <a:prstGeom prst="rect">
            <a:avLst/>
          </a:prstGeom>
        </p:spPr>
        <p:txBody>
          <a:bodyPr wrap="square">
            <a:spAutoFit/>
          </a:bodyPr>
          <a:lstStyle/>
          <a:p>
            <a:pPr lvl="0"/>
            <a:r>
              <a:rPr lang="en-US" sz="2000" dirty="0">
                <a:solidFill>
                  <a:prstClr val="black"/>
                </a:solidFill>
                <a:latin typeface="Times New Roman" pitchFamily="18" charset="0"/>
                <a:cs typeface="Times New Roman" pitchFamily="18" charset="0"/>
              </a:rPr>
              <a:t>5. A woman is being observed in the hospital because her membranes ruptured at 30 weeks gestation. While providing morning care, the nursing student notices that the draining fluid has a strong odor. The priority nursing action is to: </a:t>
            </a:r>
          </a:p>
          <a:p>
            <a:pPr marL="342900" lvl="0" indent="-342900">
              <a:buFontTx/>
              <a:buAutoNum type="arabicPeriod"/>
            </a:pPr>
            <a:r>
              <a:rPr lang="en-US" sz="2000" dirty="0">
                <a:solidFill>
                  <a:prstClr val="black"/>
                </a:solidFill>
                <a:latin typeface="Times New Roman" pitchFamily="18" charset="0"/>
                <a:cs typeface="Times New Roman" pitchFamily="18" charset="0"/>
              </a:rPr>
              <a:t>caution the woman to remain in bed until her physician visits. </a:t>
            </a:r>
          </a:p>
          <a:p>
            <a:pPr lvl="0"/>
            <a:r>
              <a:rPr lang="en-US" sz="2000" dirty="0">
                <a:solidFill>
                  <a:prstClr val="black"/>
                </a:solidFill>
                <a:latin typeface="Times New Roman" pitchFamily="18" charset="0"/>
                <a:cs typeface="Times New Roman" pitchFamily="18" charset="0"/>
              </a:rPr>
              <a:t>2. ask the woman if she is having any more contractions than usual. </a:t>
            </a:r>
          </a:p>
          <a:p>
            <a:pPr lvl="0"/>
            <a:r>
              <a:rPr lang="en-US" sz="2000" dirty="0">
                <a:solidFill>
                  <a:srgbClr val="FF0000"/>
                </a:solidFill>
                <a:latin typeface="Times New Roman" pitchFamily="18" charset="0"/>
                <a:cs typeface="Times New Roman" pitchFamily="18" charset="0"/>
              </a:rPr>
              <a:t>3. take the woman’s temperature; report it and the fluid odor to the RN. </a:t>
            </a:r>
          </a:p>
          <a:p>
            <a:pPr lvl="0"/>
            <a:r>
              <a:rPr lang="en-US" sz="2000" dirty="0">
                <a:solidFill>
                  <a:prstClr val="black"/>
                </a:solidFill>
                <a:latin typeface="Times New Roman" pitchFamily="18" charset="0"/>
                <a:cs typeface="Times New Roman" pitchFamily="18" charset="0"/>
              </a:rPr>
              <a:t>4. help to prepare the woman for an immediate cesarean delivery</a:t>
            </a:r>
            <a:r>
              <a:rPr lang="en-US" sz="2000" dirty="0" smtClean="0">
                <a:solidFill>
                  <a:prstClr val="black"/>
                </a:solidFill>
                <a:latin typeface="Times New Roman" pitchFamily="18" charset="0"/>
                <a:cs typeface="Times New Roman" pitchFamily="18" charset="0"/>
              </a:rPr>
              <a:t>.</a:t>
            </a:r>
          </a:p>
          <a:p>
            <a:pPr lvl="0"/>
            <a:r>
              <a:rPr lang="en-US" sz="2000" dirty="0" smtClean="0">
                <a:solidFill>
                  <a:prstClr val="black"/>
                </a:solidFill>
                <a:latin typeface="Times New Roman" pitchFamily="18" charset="0"/>
                <a:cs typeface="Times New Roman" pitchFamily="18" charset="0"/>
              </a:rPr>
              <a:t> </a:t>
            </a:r>
            <a:endParaRPr lang="en-US" sz="2000" dirty="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6</a:t>
            </a:r>
            <a:r>
              <a:rPr lang="en-US" sz="2000" dirty="0">
                <a:solidFill>
                  <a:prstClr val="black"/>
                </a:solidFill>
                <a:latin typeface="Times New Roman" pitchFamily="18" charset="0"/>
                <a:cs typeface="Times New Roman" pitchFamily="18" charset="0"/>
              </a:rPr>
              <a:t>. Following a vacuum extraction delivery, the nurse notices the newborn’s head is not symmetrical with a chignon over the posterior </a:t>
            </a:r>
            <a:r>
              <a:rPr lang="en-US" sz="2000" dirty="0" err="1">
                <a:solidFill>
                  <a:prstClr val="black"/>
                </a:solidFill>
                <a:latin typeface="Times New Roman" pitchFamily="18" charset="0"/>
                <a:cs typeface="Times New Roman" pitchFamily="18" charset="0"/>
              </a:rPr>
              <a:t>fontanelle</a:t>
            </a:r>
            <a:r>
              <a:rPr lang="en-US" sz="2000" dirty="0">
                <a:solidFill>
                  <a:prstClr val="black"/>
                </a:solidFill>
                <a:latin typeface="Times New Roman" pitchFamily="18" charset="0"/>
                <a:cs typeface="Times New Roman" pitchFamily="18" charset="0"/>
              </a:rPr>
              <a:t>. The appropriate nursing action would be to</a:t>
            </a:r>
            <a:r>
              <a:rPr lang="en-US" sz="2000" dirty="0" smtClean="0">
                <a:solidFill>
                  <a:prstClr val="black"/>
                </a:solidFill>
                <a:latin typeface="Times New Roman" pitchFamily="18" charset="0"/>
                <a:cs typeface="Times New Roman" pitchFamily="18" charset="0"/>
              </a:rPr>
              <a:t>:</a:t>
            </a: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a. apply cold compresses to the swollen </a:t>
            </a:r>
            <a:r>
              <a:rPr lang="en-US" sz="2000" dirty="0" smtClean="0">
                <a:solidFill>
                  <a:prstClr val="black"/>
                </a:solidFill>
                <a:latin typeface="Times New Roman" pitchFamily="18" charset="0"/>
                <a:cs typeface="Times New Roman" pitchFamily="18" charset="0"/>
              </a:rPr>
              <a:t>area</a:t>
            </a: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b. notify the charge nurse or health care provider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c</a:t>
            </a:r>
            <a:r>
              <a:rPr lang="en-US" sz="2000" dirty="0">
                <a:solidFill>
                  <a:prstClr val="black"/>
                </a:solidFill>
                <a:latin typeface="Times New Roman" pitchFamily="18" charset="0"/>
                <a:cs typeface="Times New Roman" pitchFamily="18" charset="0"/>
              </a:rPr>
              <a:t>. document and continue routine observation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d</a:t>
            </a:r>
            <a:r>
              <a:rPr lang="en-US" sz="2000" dirty="0">
                <a:solidFill>
                  <a:prstClr val="black"/>
                </a:solidFill>
                <a:latin typeface="Times New Roman" pitchFamily="18" charset="0"/>
                <a:cs typeface="Times New Roman" pitchFamily="18" charset="0"/>
              </a:rPr>
              <a:t>. explain to the parents the swelling will resolve without treatment </a:t>
            </a:r>
            <a:endParaRPr lang="en-US" sz="2000" dirty="0" smtClean="0">
              <a:solidFill>
                <a:prstClr val="black"/>
              </a:solidFill>
              <a:latin typeface="Times New Roman" pitchFamily="18" charset="0"/>
              <a:cs typeface="Times New Roman" pitchFamily="18" charset="0"/>
            </a:endParaRPr>
          </a:p>
          <a:p>
            <a:pPr marL="342900" lvl="0" indent="-342900">
              <a:buAutoNum type="arabicPeriod"/>
            </a:pPr>
            <a:r>
              <a:rPr lang="en-US" sz="2000" dirty="0" smtClean="0">
                <a:solidFill>
                  <a:prstClr val="black"/>
                </a:solidFill>
                <a:latin typeface="Times New Roman" pitchFamily="18" charset="0"/>
                <a:cs typeface="Times New Roman" pitchFamily="18" charset="0"/>
              </a:rPr>
              <a:t>a </a:t>
            </a:r>
            <a:r>
              <a:rPr lang="en-US" sz="2000" dirty="0">
                <a:solidFill>
                  <a:prstClr val="black"/>
                </a:solidFill>
                <a:latin typeface="Times New Roman" pitchFamily="18" charset="0"/>
                <a:cs typeface="Times New Roman" pitchFamily="18" charset="0"/>
              </a:rPr>
              <a:t>and b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2</a:t>
            </a:r>
            <a:r>
              <a:rPr lang="en-US" sz="2000" dirty="0">
                <a:solidFill>
                  <a:prstClr val="black"/>
                </a:solidFill>
                <a:latin typeface="Times New Roman" pitchFamily="18" charset="0"/>
                <a:cs typeface="Times New Roman" pitchFamily="18" charset="0"/>
              </a:rPr>
              <a:t>. a and c </a:t>
            </a:r>
            <a:endParaRPr lang="en-US" sz="2000" dirty="0" smtClean="0">
              <a:solidFill>
                <a:prstClr val="black"/>
              </a:solidFill>
              <a:latin typeface="Times New Roman" pitchFamily="18" charset="0"/>
              <a:cs typeface="Times New Roman" pitchFamily="18" charset="0"/>
            </a:endParaRPr>
          </a:p>
          <a:p>
            <a:pPr lvl="0"/>
            <a:r>
              <a:rPr lang="en-US" sz="2000" dirty="0" smtClean="0">
                <a:solidFill>
                  <a:srgbClr val="FF0000"/>
                </a:solidFill>
                <a:latin typeface="Times New Roman" pitchFamily="18" charset="0"/>
                <a:cs typeface="Times New Roman" pitchFamily="18" charset="0"/>
              </a:rPr>
              <a:t>3</a:t>
            </a:r>
            <a:r>
              <a:rPr lang="en-US" sz="2000" dirty="0">
                <a:solidFill>
                  <a:srgbClr val="FF0000"/>
                </a:solidFill>
                <a:latin typeface="Times New Roman" pitchFamily="18" charset="0"/>
                <a:cs typeface="Times New Roman" pitchFamily="18" charset="0"/>
              </a:rPr>
              <a:t>. c and d </a:t>
            </a:r>
            <a:endParaRPr lang="en-US" sz="2000" dirty="0" smtClean="0">
              <a:solidFill>
                <a:srgbClr val="FF0000"/>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4</a:t>
            </a:r>
            <a:r>
              <a:rPr lang="en-US" sz="2000" dirty="0">
                <a:solidFill>
                  <a:prstClr val="black"/>
                </a:solidFill>
                <a:latin typeface="Times New Roman" pitchFamily="18" charset="0"/>
                <a:cs typeface="Times New Roman" pitchFamily="18" charset="0"/>
              </a:rPr>
              <a:t>. all of the above </a:t>
            </a:r>
          </a:p>
        </p:txBody>
      </p:sp>
    </p:spTree>
    <p:extLst>
      <p:ext uri="{BB962C8B-B14F-4D97-AF65-F5344CB8AC3E}">
        <p14:creationId xmlns:p14="http://schemas.microsoft.com/office/powerpoint/2010/main" val="15465281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Thanks for listing</a:t>
            </a:r>
            <a:endParaRPr lang="en-US" dirty="0"/>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3909466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763000" cy="6370975"/>
          </a:xfrm>
          <a:prstGeom prst="rect">
            <a:avLst/>
          </a:prstGeom>
        </p:spPr>
        <p:txBody>
          <a:bodyPr wrap="square">
            <a:spAutoFit/>
          </a:bodyPr>
          <a:lstStyle/>
          <a:p>
            <a:r>
              <a:rPr lang="en-US" sz="2400" b="1" dirty="0">
                <a:latin typeface="Times New Roman" pitchFamily="18" charset="0"/>
                <a:cs typeface="Times New Roman" pitchFamily="18" charset="0"/>
              </a:rPr>
              <a:t>Mechanical methods </a:t>
            </a:r>
            <a:r>
              <a:rPr lang="en-US" sz="2400" b="1" dirty="0" smtClean="0">
                <a:latin typeface="Times New Roman" pitchFamily="18" charset="0"/>
                <a:cs typeface="Times New Roman" pitchFamily="18" charset="0"/>
              </a:rPr>
              <a:t>:</a:t>
            </a:r>
          </a:p>
          <a:p>
            <a:r>
              <a:rPr lang="en-US" sz="2400" b="1" dirty="0" smtClean="0">
                <a:latin typeface="Times New Roman" pitchFamily="18" charset="0"/>
                <a:cs typeface="Times New Roman" pitchFamily="18" charset="0"/>
              </a:rPr>
              <a:t>Stripping </a:t>
            </a:r>
            <a:r>
              <a:rPr lang="en-US" sz="2400" b="1" dirty="0">
                <a:latin typeface="Times New Roman" pitchFamily="18" charset="0"/>
                <a:cs typeface="Times New Roman" pitchFamily="18" charset="0"/>
              </a:rPr>
              <a:t>the amniotic membranes </a:t>
            </a:r>
            <a:endParaRPr lang="en-US" sz="2400" b="1"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Stripping </a:t>
            </a:r>
            <a:r>
              <a:rPr lang="en-US" sz="2400" dirty="0">
                <a:latin typeface="Times New Roman" pitchFamily="18" charset="0"/>
                <a:cs typeface="Times New Roman" pitchFamily="18" charset="0"/>
              </a:rPr>
              <a:t>the amniotic membranes involves separation of the </a:t>
            </a:r>
            <a:r>
              <a:rPr lang="en-US" sz="2400" dirty="0" err="1">
                <a:latin typeface="Times New Roman" pitchFamily="18" charset="0"/>
                <a:cs typeface="Times New Roman" pitchFamily="18" charset="0"/>
              </a:rPr>
              <a:t>chorioamniotic</a:t>
            </a:r>
            <a:r>
              <a:rPr lang="en-US" sz="2400" dirty="0">
                <a:latin typeface="Times New Roman" pitchFamily="18" charset="0"/>
                <a:cs typeface="Times New Roman" pitchFamily="18" charset="0"/>
              </a:rPr>
              <a:t> membranes from the wall of the lower uterine segment and cervix by insertion of the examiner’s gloved finger through the cervix and beyond the internal cervical </a:t>
            </a:r>
            <a:r>
              <a:rPr lang="en-US" sz="2400" dirty="0" err="1">
                <a:latin typeface="Times New Roman" pitchFamily="18" charset="0"/>
                <a:cs typeface="Times New Roman" pitchFamily="18" charset="0"/>
              </a:rPr>
              <a:t>os</a:t>
            </a:r>
            <a:r>
              <a:rPr lang="en-US" sz="2400" dirty="0">
                <a:latin typeface="Times New Roman" pitchFamily="18" charset="0"/>
                <a:cs typeface="Times New Roman" pitchFamily="18" charset="0"/>
              </a:rPr>
              <a:t> and rotating the finger along the lower uterine segment</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Hydroscopic dilators </a:t>
            </a:r>
            <a:r>
              <a:rPr lang="en-US" sz="2400" dirty="0" err="1">
                <a:latin typeface="Times New Roman" pitchFamily="18" charset="0"/>
                <a:cs typeface="Times New Roman" pitchFamily="18" charset="0"/>
              </a:rPr>
              <a:t>Laminaria</a:t>
            </a:r>
            <a:r>
              <a:rPr lang="en-US" sz="2400" dirty="0">
                <a:latin typeface="Times New Roman" pitchFamily="18" charset="0"/>
                <a:cs typeface="Times New Roman" pitchFamily="18" charset="0"/>
              </a:rPr>
              <a:t> and </a:t>
            </a:r>
            <a:r>
              <a:rPr lang="en-US" sz="2400" dirty="0" err="1">
                <a:latin typeface="Times New Roman" pitchFamily="18" charset="0"/>
                <a:cs typeface="Times New Roman" pitchFamily="18" charset="0"/>
              </a:rPr>
              <a:t>Lamicel</a:t>
            </a:r>
            <a:r>
              <a:rPr lang="en-US" sz="2400" dirty="0">
                <a:latin typeface="Times New Roman" pitchFamily="18" charset="0"/>
                <a:cs typeface="Times New Roman" pitchFamily="18" charset="0"/>
              </a:rPr>
              <a:t> are mechanical dilators placed in the lower uterine segment that stimulate the release of prostaglandins from the fetal membranes and maternal decidua</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They swell inside the cervix, resulting in mechanical cervical dilation.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err="1" smtClean="0">
                <a:latin typeface="Times New Roman" pitchFamily="18" charset="0"/>
                <a:cs typeface="Times New Roman" pitchFamily="18" charset="0"/>
              </a:rPr>
              <a:t>Transcervical</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balloon dilators A 16-Fr catheter with a 30-mL balloon can be inserted through the cervix and inflated.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Mechanical </a:t>
            </a:r>
            <a:r>
              <a:rPr lang="en-US" sz="2400" dirty="0">
                <a:latin typeface="Times New Roman" pitchFamily="18" charset="0"/>
                <a:cs typeface="Times New Roman" pitchFamily="18" charset="0"/>
              </a:rPr>
              <a:t>pressure by gentle traction against the cervix dilates the cervix.</a:t>
            </a:r>
          </a:p>
        </p:txBody>
      </p:sp>
    </p:spTree>
    <p:extLst>
      <p:ext uri="{BB962C8B-B14F-4D97-AF65-F5344CB8AC3E}">
        <p14:creationId xmlns:p14="http://schemas.microsoft.com/office/powerpoint/2010/main" val="2231281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81001"/>
            <a:ext cx="8229600" cy="5262979"/>
          </a:xfrm>
          <a:prstGeom prst="rect">
            <a:avLst/>
          </a:prstGeom>
        </p:spPr>
        <p:txBody>
          <a:bodyPr wrap="square">
            <a:spAutoFit/>
          </a:bodyPr>
          <a:lstStyle/>
          <a:p>
            <a:r>
              <a:rPr lang="en-US" sz="2400" b="1" dirty="0" err="1">
                <a:latin typeface="Times New Roman" pitchFamily="18" charset="0"/>
                <a:cs typeface="Times New Roman" pitchFamily="18" charset="0"/>
              </a:rPr>
              <a:t>Amniotomy</a:t>
            </a: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a:t>
            </a:r>
          </a:p>
          <a:p>
            <a:pPr marL="285750" indent="-285750">
              <a:buFont typeface="Arial" pitchFamily="34" charset="0"/>
              <a:buChar char="•"/>
            </a:pPr>
            <a:r>
              <a:rPr lang="en-US" sz="2400" dirty="0" err="1" smtClean="0">
                <a:latin typeface="Times New Roman" pitchFamily="18" charset="0"/>
                <a:cs typeface="Times New Roman" pitchFamily="18" charset="0"/>
              </a:rPr>
              <a:t>Amniotomy</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is the artificial rupture of membranes (AROM) (amniotic sac) by using a sterile sharp instrument to puncture the amniotic sac and release the amniotic fluid for the purpose of inducing or augmenting labor. </a:t>
            </a:r>
            <a:endParaRPr lang="en-US" sz="2400" dirty="0" smtClean="0">
              <a:latin typeface="Times New Roman" pitchFamily="18" charset="0"/>
              <a:cs typeface="Times New Roman" pitchFamily="18" charset="0"/>
            </a:endParaRPr>
          </a:p>
          <a:p>
            <a:pPr marL="285750" indent="-285750">
              <a:buFont typeface="Arial" pitchFamily="34" charset="0"/>
              <a:buChar char="•"/>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may also be performed to permit internal fetal monitoring </a:t>
            </a:r>
            <a:r>
              <a:rPr lang="en-US" sz="2400" dirty="0" smtClean="0">
                <a:latin typeface="Times New Roman" pitchFamily="18" charset="0"/>
                <a:cs typeface="Times New Roman" pitchFamily="18" charset="0"/>
              </a:rPr>
              <a:t>. </a:t>
            </a:r>
          </a:p>
          <a:p>
            <a:pPr marL="285750" indent="-285750">
              <a:buFont typeface="Arial" pitchFamily="34" charset="0"/>
              <a:buChar char="•"/>
            </a:pPr>
            <a:r>
              <a:rPr lang="en-US" sz="2400" dirty="0" smtClean="0">
                <a:latin typeface="Times New Roman" pitchFamily="18" charset="0"/>
                <a:cs typeface="Times New Roman" pitchFamily="18" charset="0"/>
              </a:rPr>
              <a:t>A </a:t>
            </a:r>
            <a:r>
              <a:rPr lang="en-US" sz="2400" dirty="0">
                <a:latin typeface="Times New Roman" pitchFamily="18" charset="0"/>
                <a:cs typeface="Times New Roman" pitchFamily="18" charset="0"/>
              </a:rPr>
              <a:t>health care provider performs the procedure. </a:t>
            </a:r>
            <a:endParaRPr lang="en-US" sz="2400" dirty="0" smtClean="0">
              <a:latin typeface="Times New Roman" pitchFamily="18" charset="0"/>
              <a:cs typeface="Times New Roman" pitchFamily="18" charset="0"/>
            </a:endParaRPr>
          </a:p>
          <a:p>
            <a:pPr marL="285750" indent="-285750">
              <a:buFont typeface="Arial" pitchFamily="34" charset="0"/>
              <a:buChar char="•"/>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nurse assists the health care provider with the procedure and cares for the woman and fetus afterward. </a:t>
            </a:r>
            <a:endParaRPr lang="en-US" sz="2400" dirty="0" smtClean="0">
              <a:latin typeface="Times New Roman" pitchFamily="18" charset="0"/>
              <a:cs typeface="Times New Roman" pitchFamily="18" charset="0"/>
            </a:endParaRPr>
          </a:p>
          <a:p>
            <a:pPr marL="285750" indent="-285750">
              <a:buFont typeface="Arial" pitchFamily="34" charset="0"/>
              <a:buChar char="•"/>
            </a:pPr>
            <a:r>
              <a:rPr lang="en-US" sz="2400" dirty="0" smtClean="0">
                <a:latin typeface="Times New Roman" pitchFamily="18" charset="0"/>
                <a:cs typeface="Times New Roman" pitchFamily="18" charset="0"/>
              </a:rPr>
              <a:t>Confirmation </a:t>
            </a:r>
            <a:r>
              <a:rPr lang="en-US" sz="2400" dirty="0">
                <a:latin typeface="Times New Roman" pitchFamily="18" charset="0"/>
                <a:cs typeface="Times New Roman" pitchFamily="18" charset="0"/>
              </a:rPr>
              <a:t>of a vertex presentation and the station is essential to prevent umbilical cord prolapse. </a:t>
            </a:r>
            <a:endParaRPr lang="en-US" sz="2400" dirty="0" smtClean="0">
              <a:latin typeface="Times New Roman" pitchFamily="18" charset="0"/>
              <a:cs typeface="Times New Roman" pitchFamily="18" charset="0"/>
            </a:endParaRPr>
          </a:p>
          <a:p>
            <a:pPr marL="285750" indent="-285750">
              <a:buFont typeface="Arial" pitchFamily="34" charset="0"/>
              <a:buChar char="•"/>
            </a:pPr>
            <a:r>
              <a:rPr lang="en-US" sz="2400" dirty="0" smtClean="0">
                <a:latin typeface="Times New Roman" pitchFamily="18" charset="0"/>
                <a:cs typeface="Times New Roman" pitchFamily="18" charset="0"/>
              </a:rPr>
              <a:t>The </a:t>
            </a:r>
            <a:r>
              <a:rPr lang="en-US" sz="2400" dirty="0" err="1">
                <a:latin typeface="Times New Roman" pitchFamily="18" charset="0"/>
                <a:cs typeface="Times New Roman" pitchFamily="18" charset="0"/>
              </a:rPr>
              <a:t>amniotomy</a:t>
            </a:r>
            <a:r>
              <a:rPr lang="en-US" sz="2400" dirty="0">
                <a:latin typeface="Times New Roman" pitchFamily="18" charset="0"/>
                <a:cs typeface="Times New Roman" pitchFamily="18" charset="0"/>
              </a:rPr>
              <a:t> stimulates prostaglandin secretion, which stimulates labor, but the loss of amniotic fluid may result in umbilical cord compression. </a:t>
            </a:r>
          </a:p>
        </p:txBody>
      </p:sp>
    </p:spTree>
    <p:extLst>
      <p:ext uri="{BB962C8B-B14F-4D97-AF65-F5344CB8AC3E}">
        <p14:creationId xmlns:p14="http://schemas.microsoft.com/office/powerpoint/2010/main" val="1706526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228600"/>
            <a:ext cx="8534400" cy="5940088"/>
          </a:xfrm>
          <a:prstGeom prst="rect">
            <a:avLst/>
          </a:prstGeom>
        </p:spPr>
        <p:txBody>
          <a:bodyPr wrap="square">
            <a:spAutoFit/>
          </a:bodyPr>
          <a:lstStyle/>
          <a:p>
            <a:r>
              <a:rPr lang="en-US" sz="2000" b="1" dirty="0">
                <a:latin typeface="Times New Roman" pitchFamily="18" charset="0"/>
                <a:cs typeface="Times New Roman" pitchFamily="18" charset="0"/>
              </a:rPr>
              <a:t>Complications of </a:t>
            </a:r>
            <a:r>
              <a:rPr lang="en-US" sz="2000" b="1" dirty="0" err="1">
                <a:latin typeface="Times New Roman" pitchFamily="18" charset="0"/>
                <a:cs typeface="Times New Roman" pitchFamily="18" charset="0"/>
              </a:rPr>
              <a:t>Amniotomy</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Three </a:t>
            </a:r>
            <a:r>
              <a:rPr lang="en-US" sz="2000" dirty="0">
                <a:latin typeface="Times New Roman" pitchFamily="18" charset="0"/>
                <a:cs typeface="Times New Roman" pitchFamily="18" charset="0"/>
              </a:rPr>
              <a:t>complications associated with </a:t>
            </a:r>
            <a:r>
              <a:rPr lang="en-US" sz="2000" dirty="0" err="1">
                <a:latin typeface="Times New Roman" pitchFamily="18" charset="0"/>
                <a:cs typeface="Times New Roman" pitchFamily="18" charset="0"/>
              </a:rPr>
              <a:t>amniotomy</a:t>
            </a:r>
            <a:r>
              <a:rPr lang="en-US" sz="2000" dirty="0">
                <a:latin typeface="Times New Roman" pitchFamily="18" charset="0"/>
                <a:cs typeface="Times New Roman" pitchFamily="18" charset="0"/>
              </a:rPr>
              <a:t> may also occur if a woman’s membranes rupture spontaneously (spontaneous rupture of membranes [SROM]). </a:t>
            </a:r>
            <a:r>
              <a:rPr lang="en-US" sz="2000" b="1" dirty="0">
                <a:latin typeface="Times New Roman" pitchFamily="18" charset="0"/>
                <a:cs typeface="Times New Roman" pitchFamily="18" charset="0"/>
              </a:rPr>
              <a:t>These complications are prolapse of the umbilical cord, infection, and </a:t>
            </a:r>
            <a:r>
              <a:rPr lang="en-US" sz="2000" b="1" dirty="0" err="1">
                <a:latin typeface="Times New Roman" pitchFamily="18" charset="0"/>
                <a:cs typeface="Times New Roman" pitchFamily="18" charset="0"/>
              </a:rPr>
              <a:t>abruptio</a:t>
            </a:r>
            <a:r>
              <a:rPr lang="en-US" sz="2000" b="1" dirty="0">
                <a:latin typeface="Times New Roman" pitchFamily="18" charset="0"/>
                <a:cs typeface="Times New Roman" pitchFamily="18" charset="0"/>
              </a:rPr>
              <a:t> placentae</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Prolapse of the umbilical cord Prolapse may occur if the cord slips downward with the gush of amniotic fluid </a:t>
            </a:r>
            <a:r>
              <a:rPr lang="en-US" sz="2000" dirty="0" smtClean="0">
                <a:latin typeface="Times New Roman" pitchFamily="18" charset="0"/>
                <a:cs typeface="Times New Roman" pitchFamily="18" charset="0"/>
              </a:rPr>
              <a:t>. </a:t>
            </a:r>
          </a:p>
          <a:p>
            <a:r>
              <a:rPr lang="en-US" sz="2000" b="1" dirty="0" smtClean="0">
                <a:latin typeface="Times New Roman" pitchFamily="18" charset="0"/>
                <a:cs typeface="Times New Roman" pitchFamily="18" charset="0"/>
              </a:rPr>
              <a:t>Infection:</a:t>
            </a:r>
          </a:p>
          <a:p>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Infection may occur because the membranes no longer block vaginal organisms from entering the uterus.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Once </a:t>
            </a:r>
            <a:r>
              <a:rPr lang="en-US" sz="2000" dirty="0">
                <a:latin typeface="Times New Roman" pitchFamily="18" charset="0"/>
                <a:cs typeface="Times New Roman" pitchFamily="18" charset="0"/>
              </a:rPr>
              <a:t>performed, an </a:t>
            </a:r>
            <a:r>
              <a:rPr lang="en-US" sz="2000" dirty="0" err="1">
                <a:latin typeface="Times New Roman" pitchFamily="18" charset="0"/>
                <a:cs typeface="Times New Roman" pitchFamily="18" charset="0"/>
              </a:rPr>
              <a:t>amniotomy</a:t>
            </a:r>
            <a:r>
              <a:rPr lang="en-US" sz="2000" dirty="0">
                <a:latin typeface="Times New Roman" pitchFamily="18" charset="0"/>
                <a:cs typeface="Times New Roman" pitchFamily="18" charset="0"/>
              </a:rPr>
              <a:t> commits the woman to delivery within a certain time; the health care provider delays </a:t>
            </a:r>
            <a:r>
              <a:rPr lang="en-US" sz="2000" dirty="0" err="1">
                <a:latin typeface="Times New Roman" pitchFamily="18" charset="0"/>
                <a:cs typeface="Times New Roman" pitchFamily="18" charset="0"/>
              </a:rPr>
              <a:t>amniotomy</a:t>
            </a:r>
            <a:r>
              <a:rPr lang="en-US" sz="2000" dirty="0">
                <a:latin typeface="Times New Roman" pitchFamily="18" charset="0"/>
                <a:cs typeface="Times New Roman" pitchFamily="18" charset="0"/>
              </a:rPr>
              <a:t> until he or she is reasonably sure that birth will occur before the risk of infection markedly increases. </a:t>
            </a:r>
            <a:endParaRPr lang="en-US" sz="2000" dirty="0" smtClean="0">
              <a:latin typeface="Times New Roman" pitchFamily="18" charset="0"/>
              <a:cs typeface="Times New Roman" pitchFamily="18" charset="0"/>
            </a:endParaRPr>
          </a:p>
          <a:p>
            <a:r>
              <a:rPr lang="en-US" sz="2000" b="1" dirty="0" err="1" smtClean="0">
                <a:latin typeface="Times New Roman" pitchFamily="18" charset="0"/>
                <a:cs typeface="Times New Roman" pitchFamily="18" charset="0"/>
              </a:rPr>
              <a:t>Abruptio</a:t>
            </a:r>
            <a:r>
              <a:rPr lang="en-US" sz="2000" b="1" dirty="0" smtClean="0">
                <a:latin typeface="Times New Roman" pitchFamily="18" charset="0"/>
                <a:cs typeface="Times New Roman" pitchFamily="18" charset="0"/>
              </a:rPr>
              <a:t> Placentae</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Abruptio</a:t>
            </a:r>
            <a:r>
              <a:rPr lang="en-US" sz="2000" dirty="0">
                <a:latin typeface="Times New Roman" pitchFamily="18" charset="0"/>
                <a:cs typeface="Times New Roman" pitchFamily="18" charset="0"/>
              </a:rPr>
              <a:t> placentae (separation of the placenta before birth) is more likely to occur if the uterus is </a:t>
            </a:r>
            <a:r>
              <a:rPr lang="en-US" sz="2000" dirty="0" err="1">
                <a:latin typeface="Times New Roman" pitchFamily="18" charset="0"/>
                <a:cs typeface="Times New Roman" pitchFamily="18" charset="0"/>
              </a:rPr>
              <a:t>overdistended</a:t>
            </a:r>
            <a:r>
              <a:rPr lang="en-US" sz="2000" dirty="0">
                <a:latin typeface="Times New Roman" pitchFamily="18" charset="0"/>
                <a:cs typeface="Times New Roman" pitchFamily="18" charset="0"/>
              </a:rPr>
              <a:t> with amniotic fluid (</a:t>
            </a:r>
            <a:r>
              <a:rPr lang="en-US" sz="2000" dirty="0" err="1">
                <a:latin typeface="Times New Roman" pitchFamily="18" charset="0"/>
                <a:cs typeface="Times New Roman" pitchFamily="18" charset="0"/>
              </a:rPr>
              <a:t>hydramnios</a:t>
            </a:r>
            <a:r>
              <a:rPr lang="en-US" sz="2000" dirty="0">
                <a:latin typeface="Times New Roman" pitchFamily="18" charset="0"/>
                <a:cs typeface="Times New Roman" pitchFamily="18" charset="0"/>
              </a:rPr>
              <a:t>) when the membranes rupture</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uterus becomes smaller with the discharge of amniotic fluid, but the placenta stays the same size and no longer fits its implantation site </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912806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228599"/>
            <a:ext cx="8153400" cy="5909310"/>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Nursing Care After </a:t>
            </a:r>
            <a:r>
              <a:rPr lang="en-US" sz="2000" b="1" dirty="0" err="1">
                <a:latin typeface="Times New Roman" pitchFamily="18" charset="0"/>
                <a:cs typeface="Times New Roman" pitchFamily="18" charset="0"/>
              </a:rPr>
              <a:t>Amniotomy</a:t>
            </a:r>
            <a:r>
              <a:rPr lang="en-US"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nursing care after </a:t>
            </a:r>
            <a:r>
              <a:rPr lang="en-US" sz="2000" dirty="0" err="1">
                <a:latin typeface="Times New Roman" pitchFamily="18" charset="0"/>
                <a:cs typeface="Times New Roman" pitchFamily="18" charset="0"/>
              </a:rPr>
              <a:t>amniotomy</a:t>
            </a:r>
            <a:r>
              <a:rPr lang="en-US" sz="2000" dirty="0">
                <a:latin typeface="Times New Roman" pitchFamily="18" charset="0"/>
                <a:cs typeface="Times New Roman" pitchFamily="18" charset="0"/>
              </a:rPr>
              <a:t> is the same as that after spontaneous membrane rupture</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observing for complications and promoting the woman’s comfort</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Nursing Tip </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Observe </a:t>
            </a:r>
            <a:r>
              <a:rPr lang="en-US" sz="2000" dirty="0">
                <a:latin typeface="Times New Roman" pitchFamily="18" charset="0"/>
                <a:cs typeface="Times New Roman" pitchFamily="18" charset="0"/>
              </a:rPr>
              <a:t>for wet </a:t>
            </a:r>
            <a:r>
              <a:rPr lang="en-US" sz="2000" dirty="0" err="1">
                <a:latin typeface="Times New Roman" pitchFamily="18" charset="0"/>
                <a:cs typeface="Times New Roman" pitchFamily="18" charset="0"/>
              </a:rPr>
              <a:t>underpads</a:t>
            </a:r>
            <a:r>
              <a:rPr lang="en-US" sz="2000" dirty="0">
                <a:latin typeface="Times New Roman" pitchFamily="18" charset="0"/>
                <a:cs typeface="Times New Roman" pitchFamily="18" charset="0"/>
              </a:rPr>
              <a:t> and linens after the membranes rupture.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Change </a:t>
            </a:r>
            <a:r>
              <a:rPr lang="en-US" sz="2000" dirty="0">
                <a:latin typeface="Times New Roman" pitchFamily="18" charset="0"/>
                <a:cs typeface="Times New Roman" pitchFamily="18" charset="0"/>
              </a:rPr>
              <a:t>them as often as needed to keep the woman relatively dry and to reduce the risk for infection or skin breakdown</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Observing for complications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fetal heart rate is recorded for at least 1 minute after </a:t>
            </a:r>
            <a:r>
              <a:rPr lang="en-US" sz="2000" dirty="0" err="1">
                <a:latin typeface="Times New Roman" pitchFamily="18" charset="0"/>
                <a:cs typeface="Times New Roman" pitchFamily="18" charset="0"/>
              </a:rPr>
              <a:t>amniotomy</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Rates </a:t>
            </a:r>
            <a:r>
              <a:rPr lang="en-US" sz="2000" dirty="0">
                <a:latin typeface="Times New Roman" pitchFamily="18" charset="0"/>
                <a:cs typeface="Times New Roman" pitchFamily="18" charset="0"/>
              </a:rPr>
              <a:t>outside the normal range of 110 to 160 beats/min for a term fetus suggest a prolapsed umbilical cord</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large quantity of fluid increases the risk for prolapsed cord, especially if the fetus is high in the pelvis</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color, odor, amount, and character of amniotic fluid are recorded.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fluid should be clear, possibly with flecks of </a:t>
            </a:r>
            <a:r>
              <a:rPr lang="en-US" sz="2000" dirty="0" err="1">
                <a:latin typeface="Times New Roman" pitchFamily="18" charset="0"/>
                <a:cs typeface="Times New Roman" pitchFamily="18" charset="0"/>
              </a:rPr>
              <a:t>vernix</a:t>
            </a:r>
            <a:r>
              <a:rPr lang="en-US" sz="2000" dirty="0">
                <a:latin typeface="Times New Roman" pitchFamily="18" charset="0"/>
                <a:cs typeface="Times New Roman" pitchFamily="18" charset="0"/>
              </a:rPr>
              <a:t> (newborn skin coating) and lanugo, and should not have a bad odor</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Cloudy, yellow, or malodorous fluid suggests infection. </a:t>
            </a:r>
            <a:endParaRPr lang="en-US" sz="2000" dirty="0" smtClean="0">
              <a:latin typeface="Times New Roman" pitchFamily="18" charset="0"/>
              <a:cs typeface="Times New Roman" pitchFamily="18" charset="0"/>
            </a:endParaRPr>
          </a:p>
          <a:p>
            <a:endParaRPr lang="en-US" dirty="0"/>
          </a:p>
        </p:txBody>
      </p:sp>
    </p:spTree>
    <p:extLst>
      <p:ext uri="{BB962C8B-B14F-4D97-AF65-F5344CB8AC3E}">
        <p14:creationId xmlns:p14="http://schemas.microsoft.com/office/powerpoint/2010/main" val="517594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685801"/>
            <a:ext cx="7696200" cy="5262979"/>
          </a:xfrm>
          <a:prstGeom prst="rect">
            <a:avLst/>
          </a:prstGeom>
        </p:spPr>
        <p:txBody>
          <a:bodyPr wrap="square">
            <a:spAutoFit/>
          </a:bodyPr>
          <a:lstStyle/>
          <a:p>
            <a:pPr marL="285750" indent="-285750">
              <a:buFont typeface="Arial" pitchFamily="34" charset="0"/>
              <a:buChar char="•"/>
            </a:pPr>
            <a:r>
              <a:rPr lang="en-US" sz="2400" dirty="0">
                <a:solidFill>
                  <a:prstClr val="black"/>
                </a:solidFill>
                <a:latin typeface="Times New Roman" pitchFamily="18" charset="0"/>
                <a:cs typeface="Times New Roman" pitchFamily="18" charset="0"/>
              </a:rPr>
              <a:t>Green fluid means that the fetus passed the first stool (meconium) into the fluid before birth. </a:t>
            </a:r>
            <a:endParaRPr lang="en-US" sz="2400" dirty="0" smtClean="0">
              <a:solidFill>
                <a:prstClr val="black"/>
              </a:solidFill>
              <a:latin typeface="Times New Roman" pitchFamily="18" charset="0"/>
              <a:cs typeface="Times New Roman" pitchFamily="18" charset="0"/>
            </a:endParaRPr>
          </a:p>
          <a:p>
            <a:pPr marL="285750" indent="-285750">
              <a:buFont typeface="Arial" pitchFamily="34" charset="0"/>
              <a:buChar char="•"/>
            </a:pPr>
            <a:r>
              <a:rPr lang="en-US" sz="2400" dirty="0" smtClean="0">
                <a:solidFill>
                  <a:prstClr val="black"/>
                </a:solidFill>
                <a:latin typeface="Times New Roman" pitchFamily="18" charset="0"/>
                <a:cs typeface="Times New Roman" pitchFamily="18" charset="0"/>
              </a:rPr>
              <a:t>Meconium-stained </a:t>
            </a:r>
            <a:r>
              <a:rPr lang="en-US" sz="2400" dirty="0">
                <a:solidFill>
                  <a:prstClr val="black"/>
                </a:solidFill>
                <a:latin typeface="Times New Roman" pitchFamily="18" charset="0"/>
                <a:cs typeface="Times New Roman" pitchFamily="18" charset="0"/>
              </a:rPr>
              <a:t>amniotic fluid is associated with fetal compromise during labor and infant respiratory distress after birth. </a:t>
            </a:r>
            <a:endParaRPr lang="en-US" sz="2400" dirty="0" smtClean="0">
              <a:solidFill>
                <a:prstClr val="black"/>
              </a:solidFill>
              <a:latin typeface="Times New Roman" pitchFamily="18" charset="0"/>
              <a:cs typeface="Times New Roman" pitchFamily="18" charset="0"/>
            </a:endParaRPr>
          </a:p>
          <a:p>
            <a:pPr marL="285750" indent="-285750">
              <a:buFont typeface="Arial" pitchFamily="34" charset="0"/>
              <a:buChar char="•"/>
            </a:pPr>
            <a:r>
              <a:rPr lang="en-US" sz="2400" dirty="0" smtClean="0">
                <a:solidFill>
                  <a:prstClr val="black"/>
                </a:solidFill>
                <a:latin typeface="Times New Roman" pitchFamily="18" charset="0"/>
                <a:cs typeface="Times New Roman" pitchFamily="18" charset="0"/>
              </a:rPr>
              <a:t>The </a:t>
            </a:r>
            <a:r>
              <a:rPr lang="en-US" sz="2400" dirty="0">
                <a:solidFill>
                  <a:prstClr val="black"/>
                </a:solidFill>
                <a:latin typeface="Times New Roman" pitchFamily="18" charset="0"/>
                <a:cs typeface="Times New Roman" pitchFamily="18" charset="0"/>
              </a:rPr>
              <a:t>woman’s temperature is taken every 2 to 4 hours after her membranes rupture according to facility policy</a:t>
            </a:r>
            <a:r>
              <a:rPr lang="en-US" sz="2400" dirty="0" smtClean="0">
                <a:solidFill>
                  <a:prstClr val="black"/>
                </a:solidFill>
                <a:latin typeface="Times New Roman" pitchFamily="18" charset="0"/>
                <a:cs typeface="Times New Roman" pitchFamily="18" charset="0"/>
              </a:rPr>
              <a:t>.</a:t>
            </a:r>
          </a:p>
          <a:p>
            <a:pPr marL="285750" indent="-285750">
              <a:buFont typeface="Arial" pitchFamily="34" charset="0"/>
              <a:buChar char="•"/>
            </a:pPr>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A maternal temperature of 38°C (100.4°F) or higher suggests infection</a:t>
            </a:r>
            <a:r>
              <a:rPr lang="en-US" sz="2400" dirty="0" smtClean="0">
                <a:solidFill>
                  <a:prstClr val="black"/>
                </a:solidFill>
                <a:latin typeface="Times New Roman" pitchFamily="18" charset="0"/>
                <a:cs typeface="Times New Roman" pitchFamily="18" charset="0"/>
              </a:rPr>
              <a:t>.</a:t>
            </a:r>
          </a:p>
          <a:p>
            <a:pPr marL="285750" indent="-285750">
              <a:buFont typeface="Arial" pitchFamily="34" charset="0"/>
              <a:buChar char="•"/>
            </a:pPr>
            <a:r>
              <a:rPr lang="en-US" sz="2400" dirty="0" smtClean="0">
                <a:solidFill>
                  <a:prstClr val="black"/>
                </a:solidFill>
                <a:latin typeface="Times New Roman" pitchFamily="18" charset="0"/>
                <a:cs typeface="Times New Roman" pitchFamily="18" charset="0"/>
              </a:rPr>
              <a:t> </a:t>
            </a:r>
            <a:r>
              <a:rPr lang="en-US" sz="2400" dirty="0">
                <a:solidFill>
                  <a:prstClr val="black"/>
                </a:solidFill>
                <a:latin typeface="Times New Roman" pitchFamily="18" charset="0"/>
                <a:cs typeface="Times New Roman" pitchFamily="18" charset="0"/>
              </a:rPr>
              <a:t>An increase in the fetal heart rate, especially if more than 160 beats/min, may precede the woman’s temperature increase. </a:t>
            </a:r>
            <a:endParaRPr lang="en-US" sz="2400" dirty="0" smtClean="0">
              <a:solidFill>
                <a:prstClr val="black"/>
              </a:solidFill>
              <a:latin typeface="Times New Roman" pitchFamily="18" charset="0"/>
              <a:cs typeface="Times New Roman" pitchFamily="18" charset="0"/>
            </a:endParaRPr>
          </a:p>
          <a:p>
            <a:pPr marL="285750" indent="-285750">
              <a:buFont typeface="Arial" pitchFamily="34" charset="0"/>
              <a:buChar char="•"/>
            </a:pPr>
            <a:r>
              <a:rPr lang="en-US" sz="2400" dirty="0" smtClean="0">
                <a:solidFill>
                  <a:prstClr val="black"/>
                </a:solidFill>
                <a:latin typeface="Times New Roman" pitchFamily="18" charset="0"/>
                <a:cs typeface="Times New Roman" pitchFamily="18" charset="0"/>
              </a:rPr>
              <a:t>Promoting </a:t>
            </a:r>
            <a:r>
              <a:rPr lang="en-US" sz="2400" dirty="0">
                <a:solidFill>
                  <a:prstClr val="black"/>
                </a:solidFill>
                <a:latin typeface="Times New Roman" pitchFamily="18" charset="0"/>
                <a:cs typeface="Times New Roman" pitchFamily="18" charset="0"/>
              </a:rPr>
              <a:t>comfort When </a:t>
            </a:r>
            <a:r>
              <a:rPr lang="en-US" sz="2400" dirty="0" err="1">
                <a:solidFill>
                  <a:prstClr val="black"/>
                </a:solidFill>
                <a:latin typeface="Times New Roman" pitchFamily="18" charset="0"/>
                <a:cs typeface="Times New Roman" pitchFamily="18" charset="0"/>
              </a:rPr>
              <a:t>amniotomy</a:t>
            </a:r>
            <a:r>
              <a:rPr lang="en-US" sz="2400" dirty="0">
                <a:solidFill>
                  <a:prstClr val="black"/>
                </a:solidFill>
                <a:latin typeface="Times New Roman" pitchFamily="18" charset="0"/>
                <a:cs typeface="Times New Roman" pitchFamily="18" charset="0"/>
              </a:rPr>
              <a:t> is anticipated, several disposable </a:t>
            </a:r>
            <a:r>
              <a:rPr lang="en-US" sz="2400" dirty="0" err="1">
                <a:solidFill>
                  <a:prstClr val="black"/>
                </a:solidFill>
                <a:latin typeface="Times New Roman" pitchFamily="18" charset="0"/>
                <a:cs typeface="Times New Roman" pitchFamily="18" charset="0"/>
              </a:rPr>
              <a:t>underpads</a:t>
            </a:r>
            <a:r>
              <a:rPr lang="en-US" sz="2400" dirty="0">
                <a:solidFill>
                  <a:prstClr val="black"/>
                </a:solidFill>
                <a:latin typeface="Times New Roman" pitchFamily="18" charset="0"/>
                <a:cs typeface="Times New Roman" pitchFamily="18" charset="0"/>
              </a:rPr>
              <a:t> are placed</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6548315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751344"/>
            <a:ext cx="8610600" cy="5632311"/>
          </a:xfrm>
          <a:prstGeom prst="rect">
            <a:avLst/>
          </a:prstGeom>
        </p:spPr>
        <p:txBody>
          <a:bodyPr wrap="square">
            <a:spAutoFit/>
          </a:bodyPr>
          <a:lstStyle/>
          <a:p>
            <a:r>
              <a:rPr lang="en-US" sz="2400" b="1" dirty="0">
                <a:latin typeface="Times New Roman" pitchFamily="18" charset="0"/>
                <a:cs typeface="Times New Roman" pitchFamily="18" charset="0"/>
              </a:rPr>
              <a:t>Promoting </a:t>
            </a:r>
            <a:r>
              <a:rPr lang="en-US" sz="2400" b="1" dirty="0" smtClean="0">
                <a:latin typeface="Times New Roman" pitchFamily="18" charset="0"/>
                <a:cs typeface="Times New Roman" pitchFamily="18" charset="0"/>
              </a:rPr>
              <a:t>comfort</a:t>
            </a:r>
          </a:p>
          <a:p>
            <a:pPr marL="342900" indent="-342900">
              <a:buFont typeface="Arial" pitchFamily="34" charset="0"/>
              <a:buChar char="•"/>
            </a:pPr>
            <a:r>
              <a:rPr lang="en-US" sz="2400" b="1"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When </a:t>
            </a:r>
            <a:r>
              <a:rPr lang="en-US" sz="2400" dirty="0" err="1">
                <a:latin typeface="Times New Roman" pitchFamily="18" charset="0"/>
                <a:cs typeface="Times New Roman" pitchFamily="18" charset="0"/>
              </a:rPr>
              <a:t>amniotomy</a:t>
            </a:r>
            <a:r>
              <a:rPr lang="en-US" sz="2400" dirty="0">
                <a:latin typeface="Times New Roman" pitchFamily="18" charset="0"/>
                <a:cs typeface="Times New Roman" pitchFamily="18" charset="0"/>
              </a:rPr>
              <a:t> is anticipated, several disposable </a:t>
            </a:r>
            <a:r>
              <a:rPr lang="en-US" sz="2400" dirty="0" err="1">
                <a:latin typeface="Times New Roman" pitchFamily="18" charset="0"/>
                <a:cs typeface="Times New Roman" pitchFamily="18" charset="0"/>
              </a:rPr>
              <a:t>underpads</a:t>
            </a:r>
            <a:r>
              <a:rPr lang="en-US" sz="2400" dirty="0">
                <a:latin typeface="Times New Roman" pitchFamily="18" charset="0"/>
                <a:cs typeface="Times New Roman" pitchFamily="18" charset="0"/>
              </a:rPr>
              <a:t> are placed under the woman’s hips to absorb the fluid that continues to leak from the woman’s vagina during labor</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Disposable </a:t>
            </a:r>
            <a:r>
              <a:rPr lang="en-US" sz="2400" dirty="0" err="1">
                <a:latin typeface="Times New Roman" pitchFamily="18" charset="0"/>
                <a:cs typeface="Times New Roman" pitchFamily="18" charset="0"/>
              </a:rPr>
              <a:t>underpads</a:t>
            </a:r>
            <a:r>
              <a:rPr lang="en-US" sz="2400" dirty="0">
                <a:latin typeface="Times New Roman" pitchFamily="18" charset="0"/>
                <a:cs typeface="Times New Roman" pitchFamily="18" charset="0"/>
              </a:rPr>
              <a:t> are changed often enough to keep her reasonably dry and to reduce the moist, warm environment that favors the growth of microorganisms</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Oxytocin induction or augmentation of labor Initiation or stimulation of contractions with oxytocin (Pitocin) is the most common method of labor induction and augmentation in women with a favorable or “ripe” cervix </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When </a:t>
            </a:r>
            <a:r>
              <a:rPr lang="en-US" sz="2400" dirty="0">
                <a:latin typeface="Times New Roman" pitchFamily="18" charset="0"/>
                <a:cs typeface="Times New Roman" pitchFamily="18" charset="0"/>
              </a:rPr>
              <a:t>oxytocin is administered to stimulate contractions, it is called induction of labor.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When </a:t>
            </a:r>
            <a:r>
              <a:rPr lang="en-US" sz="2400" dirty="0">
                <a:latin typeface="Times New Roman" pitchFamily="18" charset="0"/>
                <a:cs typeface="Times New Roman" pitchFamily="18" charset="0"/>
              </a:rPr>
              <a:t>oxytocin is administered to stimulate contractions that have already begun, it is known as augmentation </a:t>
            </a:r>
            <a:r>
              <a:rPr lang="en-US" sz="2400" dirty="0" smtClean="0">
                <a:latin typeface="Times New Roman" pitchFamily="18" charset="0"/>
                <a:cs typeface="Times New Roman" pitchFamily="18" charset="0"/>
              </a:rPr>
              <a:t>of</a:t>
            </a:r>
            <a:r>
              <a:rPr lang="en-US" sz="2400" dirty="0">
                <a:solidFill>
                  <a:prstClr val="black"/>
                </a:solidFill>
                <a:latin typeface="Times New Roman" pitchFamily="18" charset="0"/>
                <a:cs typeface="Times New Roman" pitchFamily="18" charset="0"/>
              </a:rPr>
              <a:t> labor.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3796886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52400"/>
            <a:ext cx="7848600" cy="4708981"/>
          </a:xfrm>
          <a:prstGeom prst="rect">
            <a:avLst/>
          </a:prstGeom>
        </p:spPr>
        <p:txBody>
          <a:bodyPr wrap="square">
            <a:spAutoFit/>
          </a:bodyPr>
          <a:lstStyle/>
          <a:p>
            <a:pPr marL="285750" indent="-285750">
              <a:buFont typeface="Arial" pitchFamily="34" charset="0"/>
              <a:buChar char="•"/>
            </a:pPr>
            <a:r>
              <a:rPr lang="en-US" sz="2000" dirty="0" smtClean="0">
                <a:latin typeface="Times New Roman" pitchFamily="18" charset="0"/>
                <a:cs typeface="Times New Roman" pitchFamily="18" charset="0"/>
              </a:rPr>
              <a:t>Infusion </a:t>
            </a:r>
            <a:r>
              <a:rPr lang="en-US" sz="2000" dirty="0">
                <a:latin typeface="Times New Roman" pitchFamily="18" charset="0"/>
                <a:cs typeface="Times New Roman" pitchFamily="18" charset="0"/>
              </a:rPr>
              <a:t>of oxytocin solution is regulated with an infusion pump.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Administration </a:t>
            </a:r>
            <a:r>
              <a:rPr lang="en-US" sz="2000" dirty="0">
                <a:latin typeface="Times New Roman" pitchFamily="18" charset="0"/>
                <a:cs typeface="Times New Roman" pitchFamily="18" charset="0"/>
              </a:rPr>
              <a:t>begins at a very low rate and is adjusted upward or downward according to how the fetus responds to labor and to the woman’s contractions. The dose is individualized for every woman.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When </a:t>
            </a:r>
            <a:r>
              <a:rPr lang="en-US" sz="2000" dirty="0">
                <a:latin typeface="Times New Roman" pitchFamily="18" charset="0"/>
                <a:cs typeface="Times New Roman" pitchFamily="18" charset="0"/>
              </a:rPr>
              <a:t>contractions are well established, it is often possible to reduce the rate of oxytocin.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Augmentation </a:t>
            </a:r>
            <a:r>
              <a:rPr lang="en-US" sz="2000" dirty="0">
                <a:latin typeface="Times New Roman" pitchFamily="18" charset="0"/>
                <a:cs typeface="Times New Roman" pitchFamily="18" charset="0"/>
              </a:rPr>
              <a:t>of labor usually requires less total oxytocin than induction of labor because the uterus is more sensitive to the drug when labor has already begun. Continuous electronic monitoring is the usual method to assess and record fetal and maternal responses to oxytocin.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Many </a:t>
            </a:r>
            <a:r>
              <a:rPr lang="en-US" sz="2000" dirty="0">
                <a:latin typeface="Times New Roman" pitchFamily="18" charset="0"/>
                <a:cs typeface="Times New Roman" pitchFamily="18" charset="0"/>
              </a:rPr>
              <a:t>health care providers prefer internal methods of monitoring when oxytocin is used because these techniques are more accurate, especially for contraction intensity. Oxytocin may be used in the fourth stage of labor to reduce uterine bleeding after the placenta has been delivered.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Vital </a:t>
            </a:r>
            <a:r>
              <a:rPr lang="en-US" sz="2000" dirty="0">
                <a:latin typeface="Times New Roman" pitchFamily="18" charset="0"/>
                <a:cs typeface="Times New Roman" pitchFamily="18" charset="0"/>
              </a:rPr>
              <a:t>signs are monitored closely.</a:t>
            </a:r>
          </a:p>
        </p:txBody>
      </p:sp>
    </p:spTree>
    <p:extLst>
      <p:ext uri="{BB962C8B-B14F-4D97-AF65-F5344CB8AC3E}">
        <p14:creationId xmlns:p14="http://schemas.microsoft.com/office/powerpoint/2010/main" val="29174988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33400"/>
            <a:ext cx="8382000" cy="5940088"/>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Complications of Augmentation of Labor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most common complications related to overstimulation of contractions are fetal compromise and uterine rupture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Fetal </a:t>
            </a:r>
            <a:r>
              <a:rPr lang="en-US" sz="2000" dirty="0">
                <a:latin typeface="Times New Roman" pitchFamily="18" charset="0"/>
                <a:cs typeface="Times New Roman" pitchFamily="18" charset="0"/>
              </a:rPr>
              <a:t>compromise can occur because blood flow to the placenta is reduced if contractions are excessive (</a:t>
            </a:r>
            <a:r>
              <a:rPr lang="en-US" sz="2000" dirty="0" err="1">
                <a:latin typeface="Times New Roman" pitchFamily="18" charset="0"/>
                <a:cs typeface="Times New Roman" pitchFamily="18" charset="0"/>
              </a:rPr>
              <a:t>tachysystole</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Most </a:t>
            </a:r>
            <a:r>
              <a:rPr lang="en-US" sz="2000" dirty="0">
                <a:latin typeface="Times New Roman" pitchFamily="18" charset="0"/>
                <a:cs typeface="Times New Roman" pitchFamily="18" charset="0"/>
              </a:rPr>
              <a:t>placental exchange of oxygen, nutrients, and waste products occurs between contractions.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exchange is likely to be impaired if the contractions are too long, too frequent, or too intense.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b="1" dirty="0" smtClean="0">
                <a:latin typeface="Times New Roman" pitchFamily="18" charset="0"/>
                <a:cs typeface="Times New Roman" pitchFamily="18" charset="0"/>
              </a:rPr>
              <a:t>Water </a:t>
            </a:r>
            <a:r>
              <a:rPr lang="en-US" sz="2000" b="1" dirty="0">
                <a:latin typeface="Times New Roman" pitchFamily="18" charset="0"/>
                <a:cs typeface="Times New Roman" pitchFamily="18" charset="0"/>
              </a:rPr>
              <a:t>intoxication sometimes occurs </a:t>
            </a:r>
            <a:r>
              <a:rPr lang="en-US" sz="2000" dirty="0">
                <a:latin typeface="Times New Roman" pitchFamily="18" charset="0"/>
                <a:cs typeface="Times New Roman" pitchFamily="18" charset="0"/>
              </a:rPr>
              <a:t>because oxytocin inhibits the excretion of urine and promotes fluid retention</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Water intoxication is not likely with the small amounts of oxytocin and fluids given intravenously during labor, but it is more likely to occur if large doses of </a:t>
            </a:r>
            <a:r>
              <a:rPr lang="en-US" sz="2000" b="1" dirty="0">
                <a:latin typeface="Times New Roman" pitchFamily="18" charset="0"/>
                <a:cs typeface="Times New Roman" pitchFamily="18" charset="0"/>
              </a:rPr>
              <a:t>oxytocin and fluids are given intravenously after birth</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b="1" dirty="0" smtClean="0">
                <a:latin typeface="Times New Roman" pitchFamily="18" charset="0"/>
                <a:cs typeface="Times New Roman" pitchFamily="18" charset="0"/>
              </a:rPr>
              <a:t>Oxytocin </a:t>
            </a:r>
            <a:r>
              <a:rPr lang="en-US" sz="2000" b="1" dirty="0">
                <a:latin typeface="Times New Roman" pitchFamily="18" charset="0"/>
                <a:cs typeface="Times New Roman" pitchFamily="18" charset="0"/>
              </a:rPr>
              <a:t>is discontinued </a:t>
            </a:r>
            <a:r>
              <a:rPr lang="en-US" sz="2000" dirty="0">
                <a:latin typeface="Times New Roman" pitchFamily="18" charset="0"/>
                <a:cs typeface="Times New Roman" pitchFamily="18" charset="0"/>
              </a:rPr>
              <a:t>or its rate is reduced if signs of fetal compromise or excessive uterine contractions occur</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Fetal heart rates outside the normal range of 110 to 160 beats/min</a:t>
            </a:r>
            <a:r>
              <a:rPr lang="en-US" sz="2000" dirty="0">
                <a:latin typeface="Times New Roman" pitchFamily="18" charset="0"/>
                <a:cs typeface="Times New Roman" pitchFamily="18" charset="0"/>
              </a:rPr>
              <a:t>, late decelerations, and loss of variability </a:t>
            </a:r>
            <a:r>
              <a:rPr lang="en-US" sz="2000" dirty="0" smtClean="0">
                <a:latin typeface="Times New Roman" pitchFamily="18" charset="0"/>
                <a:cs typeface="Times New Roman" pitchFamily="18" charset="0"/>
              </a:rPr>
              <a:t>are </a:t>
            </a:r>
            <a:r>
              <a:rPr lang="en-US" sz="2000" dirty="0">
                <a:latin typeface="Times New Roman" pitchFamily="18" charset="0"/>
                <a:cs typeface="Times New Roman" pitchFamily="18" charset="0"/>
              </a:rPr>
              <a:t>the most common signs of fetal compromise</a:t>
            </a:r>
            <a:r>
              <a:rPr lang="en-US" sz="2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3246662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81000"/>
            <a:ext cx="7924800" cy="6217087"/>
          </a:xfrm>
          <a:prstGeom prst="rect">
            <a:avLst/>
          </a:prstGeom>
        </p:spPr>
        <p:txBody>
          <a:bodyPr wrap="square">
            <a:spAutoFit/>
          </a:bodyPr>
          <a:lstStyle/>
          <a:p>
            <a:r>
              <a:rPr lang="vi-VN" sz="2000" b="1" dirty="0">
                <a:latin typeface="+mj-lt"/>
              </a:rPr>
              <a:t>KEY </a:t>
            </a:r>
            <a:r>
              <a:rPr lang="vi-VN" sz="2000" b="1" dirty="0" smtClean="0">
                <a:latin typeface="+mj-lt"/>
              </a:rPr>
              <a:t>TERMS</a:t>
            </a:r>
            <a:r>
              <a:rPr lang="en-US" sz="2000" b="1" dirty="0" smtClean="0">
                <a:latin typeface="+mj-lt"/>
              </a:rPr>
              <a:t>:</a:t>
            </a:r>
          </a:p>
          <a:p>
            <a:r>
              <a:rPr lang="vi-VN" sz="2000" b="1" dirty="0" smtClean="0">
                <a:latin typeface="+mj-lt"/>
              </a:rPr>
              <a:t> </a:t>
            </a:r>
            <a:r>
              <a:rPr lang="vi-VN" sz="2000" dirty="0">
                <a:latin typeface="+mj-lt"/>
              </a:rPr>
              <a:t>anaphylactoid syndrome </a:t>
            </a:r>
            <a:endParaRPr lang="en-US" sz="2000" dirty="0" smtClean="0">
              <a:latin typeface="+mj-lt"/>
            </a:endParaRPr>
          </a:p>
          <a:p>
            <a:r>
              <a:rPr lang="vi-VN" sz="2000" dirty="0" smtClean="0">
                <a:latin typeface="+mj-lt"/>
              </a:rPr>
              <a:t>artificial </a:t>
            </a:r>
            <a:r>
              <a:rPr lang="vi-VN" sz="2000" dirty="0">
                <a:latin typeface="+mj-lt"/>
              </a:rPr>
              <a:t>rupture of membranes (AROM) </a:t>
            </a:r>
            <a:endParaRPr lang="en-US" sz="2000" dirty="0" smtClean="0">
              <a:latin typeface="+mj-lt"/>
            </a:endParaRPr>
          </a:p>
          <a:p>
            <a:r>
              <a:rPr lang="vi-VN" sz="2000" dirty="0" smtClean="0">
                <a:latin typeface="+mj-lt"/>
              </a:rPr>
              <a:t>augmentation </a:t>
            </a:r>
            <a:r>
              <a:rPr lang="vi-VN" sz="2000" dirty="0">
                <a:latin typeface="+mj-lt"/>
              </a:rPr>
              <a:t>of labor </a:t>
            </a:r>
            <a:endParaRPr lang="en-US" sz="2000" dirty="0" smtClean="0">
              <a:latin typeface="+mj-lt"/>
            </a:endParaRPr>
          </a:p>
          <a:p>
            <a:r>
              <a:rPr lang="vi-VN" sz="2000" dirty="0" smtClean="0">
                <a:latin typeface="+mj-lt"/>
              </a:rPr>
              <a:t>Bishop </a:t>
            </a:r>
            <a:r>
              <a:rPr lang="vi-VN" sz="2000" dirty="0">
                <a:latin typeface="+mj-lt"/>
              </a:rPr>
              <a:t>score </a:t>
            </a:r>
            <a:endParaRPr lang="en-US" sz="2000" dirty="0" smtClean="0">
              <a:latin typeface="+mj-lt"/>
            </a:endParaRPr>
          </a:p>
          <a:p>
            <a:r>
              <a:rPr lang="vi-VN" sz="2000" dirty="0" smtClean="0">
                <a:latin typeface="+mj-lt"/>
              </a:rPr>
              <a:t>cephalopelvic </a:t>
            </a:r>
            <a:r>
              <a:rPr lang="vi-VN" sz="2000" dirty="0">
                <a:latin typeface="+mj-lt"/>
              </a:rPr>
              <a:t>disproportion (sĕf-ăh-lō-PĔL-vĭc </a:t>
            </a:r>
            <a:r>
              <a:rPr lang="vi-VN" sz="2000" dirty="0" smtClean="0">
                <a:latin typeface="+mj-lt"/>
              </a:rPr>
              <a:t>dĭs-prŏ-PŎR-shŭn</a:t>
            </a:r>
            <a:r>
              <a:rPr lang="en-US" sz="2000" dirty="0" smtClean="0">
                <a:latin typeface="+mj-lt"/>
              </a:rPr>
              <a:t>)</a:t>
            </a:r>
            <a:r>
              <a:rPr lang="vi-VN" sz="2000" dirty="0" smtClean="0">
                <a:latin typeface="+mj-lt"/>
              </a:rPr>
              <a:t>, </a:t>
            </a:r>
            <a:endParaRPr lang="en-US" sz="2000" dirty="0" smtClean="0">
              <a:latin typeface="+mj-lt"/>
            </a:endParaRPr>
          </a:p>
          <a:p>
            <a:r>
              <a:rPr lang="vi-VN" sz="2000" dirty="0" smtClean="0">
                <a:latin typeface="+mj-lt"/>
              </a:rPr>
              <a:t>chignon </a:t>
            </a:r>
            <a:r>
              <a:rPr lang="vi-VN" sz="2000" dirty="0">
                <a:latin typeface="+mj-lt"/>
              </a:rPr>
              <a:t>(SHĒN-yon, </a:t>
            </a:r>
            <a:r>
              <a:rPr lang="en-US" sz="2000" dirty="0" smtClean="0">
                <a:latin typeface="+mj-lt"/>
              </a:rPr>
              <a:t>)</a:t>
            </a:r>
          </a:p>
          <a:p>
            <a:r>
              <a:rPr lang="vi-VN" sz="2000" dirty="0" smtClean="0">
                <a:latin typeface="+mj-lt"/>
              </a:rPr>
              <a:t>chorioamnionitis </a:t>
            </a:r>
            <a:r>
              <a:rPr lang="vi-VN" sz="2000" dirty="0">
                <a:latin typeface="+mj-lt"/>
              </a:rPr>
              <a:t>(</a:t>
            </a:r>
            <a:r>
              <a:rPr lang="vi-VN" sz="2000" dirty="0" smtClean="0">
                <a:latin typeface="+mj-lt"/>
              </a:rPr>
              <a:t>kō-rē-ō-ăm-nē-ō-NĪ-tĭs</a:t>
            </a:r>
            <a:r>
              <a:rPr lang="en-US" sz="2000" dirty="0" smtClean="0">
                <a:latin typeface="+mj-lt"/>
              </a:rPr>
              <a:t>)</a:t>
            </a:r>
            <a:r>
              <a:rPr lang="vi-VN" sz="2000" dirty="0" smtClean="0">
                <a:latin typeface="+mj-lt"/>
              </a:rPr>
              <a:t>, </a:t>
            </a:r>
            <a:endParaRPr lang="en-US" sz="2000" dirty="0" smtClean="0">
              <a:latin typeface="+mj-lt"/>
            </a:endParaRPr>
          </a:p>
          <a:p>
            <a:r>
              <a:rPr lang="vi-VN" sz="2000" dirty="0" smtClean="0">
                <a:latin typeface="+mj-lt"/>
              </a:rPr>
              <a:t>complementary </a:t>
            </a:r>
            <a:r>
              <a:rPr lang="vi-VN" sz="2000" dirty="0">
                <a:latin typeface="+mj-lt"/>
              </a:rPr>
              <a:t>and alternative medicine (CAM) </a:t>
            </a:r>
            <a:endParaRPr lang="en-US" sz="2000" dirty="0" smtClean="0">
              <a:latin typeface="+mj-lt"/>
            </a:endParaRPr>
          </a:p>
          <a:p>
            <a:r>
              <a:rPr lang="vi-VN" sz="2000" dirty="0" smtClean="0">
                <a:latin typeface="+mj-lt"/>
              </a:rPr>
              <a:t>dysfunctional labor</a:t>
            </a:r>
            <a:endParaRPr lang="en-US" sz="2000" dirty="0" smtClean="0">
              <a:latin typeface="+mj-lt"/>
            </a:endParaRPr>
          </a:p>
          <a:p>
            <a:r>
              <a:rPr lang="vi-VN" sz="2000" dirty="0" smtClean="0">
                <a:latin typeface="+mj-lt"/>
              </a:rPr>
              <a:t>dystocia </a:t>
            </a:r>
            <a:endParaRPr lang="en-US" sz="2000" dirty="0" smtClean="0">
              <a:latin typeface="+mj-lt"/>
            </a:endParaRPr>
          </a:p>
          <a:p>
            <a:r>
              <a:rPr lang="vi-VN" sz="2000" dirty="0" smtClean="0">
                <a:latin typeface="+mj-lt"/>
              </a:rPr>
              <a:t>fibronectin </a:t>
            </a:r>
            <a:r>
              <a:rPr lang="vi-VN" sz="2000" dirty="0">
                <a:latin typeface="+mj-lt"/>
              </a:rPr>
              <a:t>(</a:t>
            </a:r>
            <a:r>
              <a:rPr lang="vi-VN" sz="2000" dirty="0" smtClean="0">
                <a:latin typeface="+mj-lt"/>
              </a:rPr>
              <a:t>fī-brō-NĔK-tĭn</a:t>
            </a:r>
            <a:r>
              <a:rPr lang="en-US" sz="2000" dirty="0" smtClean="0">
                <a:latin typeface="+mj-lt"/>
              </a:rPr>
              <a:t>)</a:t>
            </a:r>
            <a:r>
              <a:rPr lang="vi-VN" sz="2000" dirty="0" smtClean="0">
                <a:latin typeface="+mj-lt"/>
              </a:rPr>
              <a:t>, </a:t>
            </a:r>
            <a:endParaRPr lang="en-US" sz="2000" dirty="0" smtClean="0">
              <a:latin typeface="+mj-lt"/>
            </a:endParaRPr>
          </a:p>
          <a:p>
            <a:r>
              <a:rPr lang="vi-VN" sz="2000" dirty="0" smtClean="0">
                <a:latin typeface="+mj-lt"/>
              </a:rPr>
              <a:t>hydramnios </a:t>
            </a:r>
            <a:r>
              <a:rPr lang="vi-VN" sz="2000" dirty="0">
                <a:latin typeface="+mj-lt"/>
              </a:rPr>
              <a:t>(</a:t>
            </a:r>
            <a:r>
              <a:rPr lang="vi-VN" sz="2000" dirty="0" smtClean="0">
                <a:latin typeface="+mj-lt"/>
              </a:rPr>
              <a:t>hī-DRĂM-nē-ŏs</a:t>
            </a:r>
            <a:r>
              <a:rPr lang="en-US" sz="2000" dirty="0" smtClean="0">
                <a:latin typeface="+mj-lt"/>
              </a:rPr>
              <a:t>)</a:t>
            </a:r>
            <a:r>
              <a:rPr lang="vi-VN" sz="2000" dirty="0" smtClean="0">
                <a:latin typeface="+mj-lt"/>
              </a:rPr>
              <a:t>, </a:t>
            </a:r>
            <a:endParaRPr lang="en-US" sz="2000" dirty="0">
              <a:latin typeface="+mj-lt"/>
            </a:endParaRPr>
          </a:p>
          <a:p>
            <a:r>
              <a:rPr lang="vi-VN" sz="2000" dirty="0" smtClean="0">
                <a:latin typeface="+mj-lt"/>
              </a:rPr>
              <a:t> </a:t>
            </a:r>
            <a:r>
              <a:rPr lang="vi-VN" sz="2000" dirty="0">
                <a:latin typeface="+mj-lt"/>
              </a:rPr>
              <a:t>induction of labor </a:t>
            </a:r>
            <a:endParaRPr lang="en-US" sz="2000" dirty="0" smtClean="0">
              <a:latin typeface="+mj-lt"/>
            </a:endParaRPr>
          </a:p>
          <a:p>
            <a:r>
              <a:rPr lang="vi-VN" sz="2000" dirty="0" smtClean="0">
                <a:latin typeface="+mj-lt"/>
              </a:rPr>
              <a:t>laminaria </a:t>
            </a:r>
            <a:r>
              <a:rPr lang="vi-VN" sz="2000" dirty="0">
                <a:latin typeface="+mj-lt"/>
              </a:rPr>
              <a:t>(lăm-ĭ-NĂ-rē-ăh</a:t>
            </a:r>
            <a:r>
              <a:rPr lang="vi-VN" sz="2000" dirty="0" smtClean="0">
                <a:latin typeface="+mj-lt"/>
              </a:rPr>
              <a:t>,</a:t>
            </a:r>
            <a:r>
              <a:rPr lang="en-US" sz="2000" dirty="0" smtClean="0">
                <a:latin typeface="+mj-lt"/>
              </a:rPr>
              <a:t>)</a:t>
            </a:r>
            <a:r>
              <a:rPr lang="vi-VN" sz="2000" dirty="0" smtClean="0">
                <a:latin typeface="+mj-lt"/>
              </a:rPr>
              <a:t> </a:t>
            </a:r>
            <a:endParaRPr lang="en-US" sz="2000" dirty="0" smtClean="0">
              <a:latin typeface="+mj-lt"/>
            </a:endParaRPr>
          </a:p>
          <a:p>
            <a:r>
              <a:rPr lang="vi-VN" sz="2000" dirty="0" smtClean="0">
                <a:latin typeface="+mj-lt"/>
              </a:rPr>
              <a:t>macrosomia </a:t>
            </a:r>
            <a:r>
              <a:rPr lang="vi-VN" sz="2000" dirty="0">
                <a:latin typeface="+mj-lt"/>
              </a:rPr>
              <a:t>(măk-rō-SŌM-ē-ă, </a:t>
            </a:r>
            <a:r>
              <a:rPr lang="en-US" sz="2000" dirty="0" smtClean="0">
                <a:latin typeface="+mj-lt"/>
              </a:rPr>
              <a:t>)</a:t>
            </a:r>
          </a:p>
          <a:p>
            <a:r>
              <a:rPr lang="vi-VN" sz="2000" dirty="0" smtClean="0">
                <a:latin typeface="+mj-lt"/>
              </a:rPr>
              <a:t>oligohydramnios </a:t>
            </a:r>
            <a:r>
              <a:rPr lang="vi-VN" sz="2000" dirty="0">
                <a:latin typeface="+mj-lt"/>
              </a:rPr>
              <a:t>(</a:t>
            </a:r>
            <a:r>
              <a:rPr lang="vi-VN" sz="2000" dirty="0" smtClean="0">
                <a:latin typeface="+mj-lt"/>
              </a:rPr>
              <a:t>ŏl-ĭ-gō-hī-DRĂM-nē-ŏs</a:t>
            </a:r>
            <a:r>
              <a:rPr lang="en-US" sz="2000" dirty="0" smtClean="0">
                <a:latin typeface="+mj-lt"/>
              </a:rPr>
              <a:t>)</a:t>
            </a:r>
            <a:r>
              <a:rPr lang="vi-VN" sz="2000" dirty="0" smtClean="0">
                <a:latin typeface="+mj-lt"/>
              </a:rPr>
              <a:t>, </a:t>
            </a:r>
            <a:endParaRPr lang="en-US" sz="2000" dirty="0" smtClean="0">
              <a:latin typeface="+mj-lt"/>
            </a:endParaRPr>
          </a:p>
          <a:p>
            <a:r>
              <a:rPr lang="vi-VN" sz="2000" dirty="0" smtClean="0">
                <a:latin typeface="+mj-lt"/>
              </a:rPr>
              <a:t>shoulder </a:t>
            </a:r>
            <a:r>
              <a:rPr lang="vi-VN" sz="2000" dirty="0">
                <a:latin typeface="+mj-lt"/>
              </a:rPr>
              <a:t>dystocia (SHŌL-dŭr dĭs-TŌ-sē-ă</a:t>
            </a:r>
            <a:r>
              <a:rPr lang="vi-VN" sz="2000" dirty="0" smtClean="0">
                <a:latin typeface="+mj-lt"/>
              </a:rPr>
              <a:t>,</a:t>
            </a:r>
            <a:r>
              <a:rPr lang="en-US" sz="2000" dirty="0" smtClean="0">
                <a:latin typeface="+mj-lt"/>
              </a:rPr>
              <a:t>)</a:t>
            </a:r>
            <a:r>
              <a:rPr lang="vi-VN" sz="2000" dirty="0" smtClean="0">
                <a:latin typeface="+mj-lt"/>
              </a:rPr>
              <a:t> </a:t>
            </a:r>
            <a:endParaRPr lang="en-US" sz="2000" dirty="0" smtClean="0">
              <a:latin typeface="+mj-lt"/>
            </a:endParaRPr>
          </a:p>
          <a:p>
            <a:r>
              <a:rPr lang="vi-VN" sz="2000" dirty="0" smtClean="0">
                <a:latin typeface="+mj-lt"/>
              </a:rPr>
              <a:t>spontaneous </a:t>
            </a:r>
            <a:r>
              <a:rPr lang="vi-VN" sz="2000" dirty="0">
                <a:latin typeface="+mj-lt"/>
              </a:rPr>
              <a:t>rupture of membranes (SROM</a:t>
            </a:r>
            <a:r>
              <a:rPr lang="vi-VN" sz="2000" dirty="0" smtClean="0">
                <a:latin typeface="+mj-lt"/>
              </a:rPr>
              <a:t>)</a:t>
            </a:r>
            <a:r>
              <a:rPr lang="vi-VN" dirty="0">
                <a:solidFill>
                  <a:prstClr val="black"/>
                </a:solidFill>
              </a:rPr>
              <a:t> </a:t>
            </a:r>
            <a:endParaRPr lang="en-US" dirty="0" smtClean="0">
              <a:solidFill>
                <a:prstClr val="black"/>
              </a:solidFill>
            </a:endParaRPr>
          </a:p>
          <a:p>
            <a:r>
              <a:rPr lang="vi-VN" dirty="0" smtClean="0">
                <a:solidFill>
                  <a:prstClr val="black"/>
                </a:solidFill>
              </a:rPr>
              <a:t>tocolytics </a:t>
            </a:r>
            <a:r>
              <a:rPr lang="vi-VN" dirty="0">
                <a:solidFill>
                  <a:prstClr val="black"/>
                </a:solidFill>
              </a:rPr>
              <a:t>(</a:t>
            </a:r>
            <a:r>
              <a:rPr lang="vi-VN" dirty="0" smtClean="0">
                <a:solidFill>
                  <a:prstClr val="black"/>
                </a:solidFill>
              </a:rPr>
              <a:t>tō-kō-LĬT-ĭks</a:t>
            </a:r>
            <a:r>
              <a:rPr lang="en-US" dirty="0" smtClean="0">
                <a:solidFill>
                  <a:prstClr val="black"/>
                </a:solidFill>
              </a:rPr>
              <a:t>)</a:t>
            </a:r>
            <a:r>
              <a:rPr lang="vi-VN" dirty="0" smtClean="0">
                <a:solidFill>
                  <a:prstClr val="black"/>
                </a:solidFill>
              </a:rPr>
              <a:t>, </a:t>
            </a:r>
            <a:endParaRPr lang="en-US" sz="2000" dirty="0">
              <a:latin typeface="+mj-lt"/>
            </a:endParaRPr>
          </a:p>
        </p:txBody>
      </p:sp>
    </p:spTree>
    <p:extLst>
      <p:ext uri="{BB962C8B-B14F-4D97-AF65-F5344CB8AC3E}">
        <p14:creationId xmlns:p14="http://schemas.microsoft.com/office/powerpoint/2010/main" val="384132780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33400"/>
            <a:ext cx="8915400" cy="5016758"/>
          </a:xfrm>
          <a:prstGeom prst="rect">
            <a:avLst/>
          </a:prstGeom>
        </p:spPr>
        <p:txBody>
          <a:bodyPr wrap="square">
            <a:spAutoFit/>
          </a:bodyPr>
          <a:lstStyle/>
          <a:p>
            <a:pPr marL="285750" indent="-285750">
              <a:buFont typeface="Arial" pitchFamily="34" charset="0"/>
              <a:buChar char="•"/>
            </a:pPr>
            <a:r>
              <a:rPr lang="en-US" sz="2000" b="1" dirty="0">
                <a:solidFill>
                  <a:prstClr val="black"/>
                </a:solidFill>
                <a:latin typeface="Times New Roman" pitchFamily="18" charset="0"/>
                <a:cs typeface="Times New Roman" pitchFamily="18" charset="0"/>
              </a:rPr>
              <a:t>Safety Alert! </a:t>
            </a:r>
            <a:endParaRPr lang="en-US" sz="2000" b="1" dirty="0" smtClean="0">
              <a:solidFill>
                <a:prstClr val="black"/>
              </a:solidFill>
              <a:latin typeface="Times New Roman" pitchFamily="18" charset="0"/>
              <a:cs typeface="Times New Roman" pitchFamily="18" charset="0"/>
            </a:endParaRPr>
          </a:p>
          <a:p>
            <a:r>
              <a:rPr lang="en-US" sz="2000" dirty="0" err="1" smtClean="0">
                <a:solidFill>
                  <a:prstClr val="black"/>
                </a:solidFill>
                <a:latin typeface="Times New Roman" pitchFamily="18" charset="0"/>
                <a:cs typeface="Times New Roman" pitchFamily="18" charset="0"/>
              </a:rPr>
              <a:t>Tachysystole</a:t>
            </a:r>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is most often evidenced by contraction frequency greater than every 2 minutes; five or more contractions within 10 minutes, durations longer than 90 seconds; or resting intervals shorter than 60 seconds</a:t>
            </a:r>
            <a:r>
              <a:rPr lang="en-US" sz="2000" dirty="0" smtClean="0">
                <a:solidFill>
                  <a:prstClr val="black"/>
                </a:solidFill>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resting tone of the uterus (muscle tension when it is not contracting) is often higher than normal. Internal uterine activity monitoring allows determination of peak uterine pressures and uterine resting tone</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addition to stopping the oxytocin infusion, the RN chooses one or more of the following measures to correct adverse maternal or fetal reactions: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Increasing the </a:t>
            </a:r>
            <a:r>
              <a:rPr lang="en-US" sz="2000" dirty="0" err="1">
                <a:latin typeface="Times New Roman" pitchFamily="18" charset="0"/>
                <a:cs typeface="Times New Roman" pitchFamily="18" charset="0"/>
              </a:rPr>
              <a:t>nonmedicated</a:t>
            </a:r>
            <a:r>
              <a:rPr lang="en-US" sz="2000" dirty="0">
                <a:latin typeface="Times New Roman" pitchFamily="18" charset="0"/>
                <a:cs typeface="Times New Roman" pitchFamily="18" charset="0"/>
              </a:rPr>
              <a:t> IV solution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Changing the woman’s position, avoiding the supine </a:t>
            </a:r>
            <a:r>
              <a:rPr lang="en-US" sz="2000" dirty="0" smtClean="0">
                <a:latin typeface="Times New Roman" pitchFamily="18" charset="0"/>
                <a:cs typeface="Times New Roman" pitchFamily="18" charset="0"/>
              </a:rPr>
              <a:t>position</a:t>
            </a: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Giving oxygen by face mask at 8 to 10 L/min The health care provider is notified after corrective measures are taken</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a:t>
            </a:r>
            <a:r>
              <a:rPr lang="en-US" sz="2000" dirty="0" err="1">
                <a:latin typeface="Times New Roman" pitchFamily="18" charset="0"/>
                <a:cs typeface="Times New Roman" pitchFamily="18" charset="0"/>
              </a:rPr>
              <a:t>tocolytic</a:t>
            </a:r>
            <a:r>
              <a:rPr lang="en-US" sz="2000" dirty="0">
                <a:latin typeface="Times New Roman" pitchFamily="18" charset="0"/>
                <a:cs typeface="Times New Roman" pitchFamily="18" charset="0"/>
              </a:rPr>
              <a:t> (drug that reduces uterine contractions such as magnesium sulfate or </a:t>
            </a:r>
            <a:r>
              <a:rPr lang="en-US" sz="2000" dirty="0" err="1">
                <a:latin typeface="Times New Roman" pitchFamily="18" charset="0"/>
                <a:cs typeface="Times New Roman" pitchFamily="18" charset="0"/>
              </a:rPr>
              <a:t>terbutaline</a:t>
            </a:r>
            <a:r>
              <a:rPr lang="en-US" sz="2000" dirty="0">
                <a:latin typeface="Times New Roman" pitchFamily="18" charset="0"/>
                <a:cs typeface="Times New Roman" pitchFamily="18" charset="0"/>
              </a:rPr>
              <a:t>) may be ordered if contractions do not quickly decrease after oxytocin is stopped.</a:t>
            </a:r>
          </a:p>
        </p:txBody>
      </p:sp>
    </p:spTree>
    <p:extLst>
      <p:ext uri="{BB962C8B-B14F-4D97-AF65-F5344CB8AC3E}">
        <p14:creationId xmlns:p14="http://schemas.microsoft.com/office/powerpoint/2010/main" val="561976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74345"/>
            <a:ext cx="8305800" cy="5016758"/>
          </a:xfrm>
          <a:prstGeom prst="rect">
            <a:avLst/>
          </a:prstGeom>
        </p:spPr>
        <p:txBody>
          <a:bodyPr wrap="square">
            <a:spAutoFit/>
          </a:bodyPr>
          <a:lstStyle/>
          <a:p>
            <a:r>
              <a:rPr lang="en-US" sz="2000" b="1" dirty="0" smtClean="0">
                <a:latin typeface="Times New Roman" pitchFamily="18" charset="0"/>
                <a:cs typeface="Times New Roman" pitchFamily="18" charset="0"/>
              </a:rPr>
              <a:t>Safety Alert!</a:t>
            </a:r>
          </a:p>
          <a:p>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IV </a:t>
            </a:r>
            <a:r>
              <a:rPr lang="en-US" sz="2000" dirty="0">
                <a:latin typeface="Times New Roman" pitchFamily="18" charset="0"/>
                <a:cs typeface="Times New Roman" pitchFamily="18" charset="0"/>
              </a:rPr>
              <a:t>oxytocin is considered to be a high-alert medication because it has an increased risk of causing a significant adverse reaction if used incorrectly</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nurse must be aware of signs and symptoms of increased uterine activity and must monitor fetal heart rate every 15 minutes during active labor and every 5 minutes during the transitional phase.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Safety </a:t>
            </a:r>
            <a:r>
              <a:rPr lang="en-US" sz="2000" b="1" dirty="0">
                <a:latin typeface="Times New Roman" pitchFamily="18" charset="0"/>
                <a:cs typeface="Times New Roman" pitchFamily="18" charset="0"/>
              </a:rPr>
              <a:t>interventions for oxytocin-induced uterine contractions or fetal heart rate abnormalities include the following: </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Notifying the health care provider and the RN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Repositioning the woman to left or right lateral position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Decreasing the dose of oxytocin to half of the current rate or discontinuing oxytocin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Preparing an IV bolus of lactated Ringer’s solution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Administering oxygen at 10 L/min via a </a:t>
            </a:r>
            <a:r>
              <a:rPr lang="en-US" sz="2000" dirty="0" err="1">
                <a:latin typeface="Times New Roman" pitchFamily="18" charset="0"/>
                <a:cs typeface="Times New Roman" pitchFamily="18" charset="0"/>
              </a:rPr>
              <a:t>nonrebreather</a:t>
            </a:r>
            <a:r>
              <a:rPr lang="en-US" sz="2000" dirty="0">
                <a:latin typeface="Times New Roman" pitchFamily="18" charset="0"/>
                <a:cs typeface="Times New Roman" pitchFamily="18" charset="0"/>
              </a:rPr>
              <a:t> face mask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Preparing IV </a:t>
            </a:r>
            <a:r>
              <a:rPr lang="en-US" sz="2000" dirty="0" err="1">
                <a:latin typeface="Times New Roman" pitchFamily="18" charset="0"/>
                <a:cs typeface="Times New Roman" pitchFamily="18" charset="0"/>
              </a:rPr>
              <a:t>terbutaline</a:t>
            </a:r>
            <a:r>
              <a:rPr lang="en-US" sz="2000" dirty="0">
                <a:latin typeface="Times New Roman" pitchFamily="18" charset="0"/>
                <a:cs typeface="Times New Roman" pitchFamily="18" charset="0"/>
              </a:rPr>
              <a:t> for administration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Assessing uterine contractions and fetal heart rate every 5 minutes</a:t>
            </a:r>
          </a:p>
        </p:txBody>
      </p:sp>
    </p:spTree>
    <p:extLst>
      <p:ext uri="{BB962C8B-B14F-4D97-AF65-F5344CB8AC3E}">
        <p14:creationId xmlns:p14="http://schemas.microsoft.com/office/powerpoint/2010/main" val="7516990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57186"/>
            <a:ext cx="8229600" cy="4708981"/>
          </a:xfrm>
          <a:prstGeom prst="rect">
            <a:avLst/>
          </a:prstGeom>
        </p:spPr>
        <p:txBody>
          <a:bodyPr wrap="square">
            <a:spAutoFit/>
          </a:bodyPr>
          <a:lstStyle/>
          <a:p>
            <a:r>
              <a:rPr lang="en-US" sz="2000" b="1" dirty="0">
                <a:latin typeface="Times New Roman" pitchFamily="18" charset="0"/>
                <a:cs typeface="Times New Roman" pitchFamily="18" charset="0"/>
              </a:rPr>
              <a:t>Nursing Care During Induction or Augmentation </a:t>
            </a:r>
            <a:r>
              <a:rPr lang="en-US" sz="2000" b="1"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RN</a:t>
            </a:r>
            <a:r>
              <a:rPr lang="en-US" sz="2000" dirty="0">
                <a:latin typeface="Times New Roman" pitchFamily="18" charset="0"/>
                <a:cs typeface="Times New Roman" pitchFamily="18" charset="0"/>
              </a:rPr>
              <a:t>, with 1:1 or 1:2 ratio, care for patients undergoing oxytocin-induced labor</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Fetal heart rate must be assessed and recorded every 15 minutes during active labor and every 5 minutes during transition</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Baseline maternal vital signs are assessed, and a fetal monitor tracing is performed to identify contraindications to induction or augmentation before the procedure begins. If abnormalities are noted in either fetal heart rate or maternal vital signs, the nurse stops the oxytocin and begins measures to reduce contractions and increase placental blood flow.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woman’s blood pressure, pulse rate, and respirations are measured every 30 to 60 minutes.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Her </a:t>
            </a:r>
            <a:r>
              <a:rPr lang="en-US" sz="2000" dirty="0">
                <a:latin typeface="Times New Roman" pitchFamily="18" charset="0"/>
                <a:cs typeface="Times New Roman" pitchFamily="18" charset="0"/>
              </a:rPr>
              <a:t>temperature is taken every 2 to 4 hours</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Recording her intake and output helps identify potential water intoxication</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6710718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534400" cy="5632311"/>
          </a:xfrm>
          <a:prstGeom prst="rect">
            <a:avLst/>
          </a:prstGeom>
        </p:spPr>
        <p:txBody>
          <a:bodyPr wrap="square">
            <a:spAutoFit/>
          </a:bodyPr>
          <a:lstStyle/>
          <a:p>
            <a:pPr lvl="0"/>
            <a:r>
              <a:rPr lang="en-US" sz="2000" b="1" dirty="0">
                <a:solidFill>
                  <a:prstClr val="black"/>
                </a:solidFill>
                <a:latin typeface="Times New Roman" pitchFamily="18" charset="0"/>
                <a:cs typeface="Times New Roman" pitchFamily="18" charset="0"/>
              </a:rPr>
              <a:t>Nursing Tip :</a:t>
            </a:r>
          </a:p>
          <a:p>
            <a:pPr marL="342900" lvl="0" indent="-342900">
              <a:buFont typeface="+mj-lt"/>
              <a:buAutoNum type="arabicPeriod"/>
            </a:pPr>
            <a:r>
              <a:rPr lang="en-US" sz="2000" dirty="0">
                <a:solidFill>
                  <a:prstClr val="black"/>
                </a:solidFill>
                <a:latin typeface="Times New Roman" pitchFamily="18" charset="0"/>
                <a:cs typeface="Times New Roman" pitchFamily="18" charset="0"/>
              </a:rPr>
              <a:t>A woman who has oxytocin stimulation of labor may find that her contractions are difficult to manage. </a:t>
            </a:r>
          </a:p>
          <a:p>
            <a:pPr marL="342900" lvl="0" indent="-342900">
              <a:buFont typeface="+mj-lt"/>
              <a:buAutoNum type="arabicPeriod"/>
            </a:pPr>
            <a:r>
              <a:rPr lang="en-US" sz="2000" dirty="0">
                <a:solidFill>
                  <a:prstClr val="black"/>
                </a:solidFill>
                <a:latin typeface="Times New Roman" pitchFamily="18" charset="0"/>
                <a:cs typeface="Times New Roman" pitchFamily="18" charset="0"/>
              </a:rPr>
              <a:t>Help her to stay focused on breathing and relaxation techniques with each contraction.</a:t>
            </a:r>
          </a:p>
          <a:p>
            <a:r>
              <a:rPr lang="en-US" sz="2000" b="1" dirty="0" err="1" smtClean="0">
                <a:latin typeface="Times New Roman" pitchFamily="18" charset="0"/>
                <a:cs typeface="Times New Roman" pitchFamily="18" charset="0"/>
              </a:rPr>
              <a:t>Amnioinfusion</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An </a:t>
            </a:r>
            <a:r>
              <a:rPr lang="en-US" sz="2000" dirty="0" err="1">
                <a:latin typeface="Times New Roman" pitchFamily="18" charset="0"/>
                <a:cs typeface="Times New Roman" pitchFamily="18" charset="0"/>
              </a:rPr>
              <a:t>amnioinfusion</a:t>
            </a:r>
            <a:r>
              <a:rPr lang="en-US" sz="2000" dirty="0">
                <a:latin typeface="Times New Roman" pitchFamily="18" charset="0"/>
                <a:cs typeface="Times New Roman" pitchFamily="18" charset="0"/>
              </a:rPr>
              <a:t> is the injection of warmed sterile saline or lactated Ringer’s solution into the uterus via an intrauterine pressure catheter during labor after the membranes have ruptured</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Indications for this procedure include the following: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Oligohydramnios</a:t>
            </a:r>
            <a:r>
              <a:rPr lang="en-US" sz="2000" dirty="0">
                <a:latin typeface="Times New Roman" pitchFamily="18" charset="0"/>
                <a:cs typeface="Times New Roman" pitchFamily="18" charset="0"/>
              </a:rPr>
              <a:t> (lower-than-normal amount of amniotic fluid</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Umbilical cord compression resulting from lack of amniotic </a:t>
            </a:r>
            <a:r>
              <a:rPr lang="en-US" sz="2000" dirty="0" smtClean="0">
                <a:latin typeface="Times New Roman" pitchFamily="18" charset="0"/>
                <a:cs typeface="Times New Roman" pitchFamily="18" charset="0"/>
              </a:rPr>
              <a:t>fluid</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Goal of reducing recurrent variable decelerations in the fetal heart rate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Goal of diluting meconium-stained amniotic fluid to prevent meconium aspiration </a:t>
            </a:r>
            <a:r>
              <a:rPr lang="en-US" sz="2000" dirty="0" smtClean="0">
                <a:latin typeface="Times New Roman" pitchFamily="18" charset="0"/>
                <a:cs typeface="Times New Roman" pitchFamily="18" charset="0"/>
              </a:rPr>
              <a:t>syndrome</a:t>
            </a:r>
          </a:p>
          <a:p>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Amnioinfusion</a:t>
            </a:r>
            <a:r>
              <a:rPr lang="en-US" sz="2000" dirty="0">
                <a:latin typeface="Times New Roman" pitchFamily="18" charset="0"/>
                <a:cs typeface="Times New Roman" pitchFamily="18" charset="0"/>
              </a:rPr>
              <a:t> replaces the “cushion” for the umbilical cord and relieves the variable decelerations of the fetal heart rate that may occur during contractions when decreased amniotic </a:t>
            </a:r>
            <a:r>
              <a:rPr lang="en-US" sz="2000" dirty="0" smtClean="0">
                <a:latin typeface="Times New Roman" pitchFamily="18" charset="0"/>
                <a:cs typeface="Times New Roman" pitchFamily="18" charset="0"/>
              </a:rPr>
              <a:t>fluid </a:t>
            </a:r>
            <a:r>
              <a:rPr lang="en-US" sz="2000" dirty="0">
                <a:latin typeface="Times New Roman" pitchFamily="18" charset="0"/>
                <a:cs typeface="Times New Roman" pitchFamily="18" charset="0"/>
              </a:rPr>
              <a:t>is present</a:t>
            </a:r>
            <a:r>
              <a:rPr lang="en-US" dirty="0"/>
              <a:t>. </a:t>
            </a:r>
            <a:endParaRPr lang="en-US" dirty="0" smtClean="0"/>
          </a:p>
        </p:txBody>
      </p:sp>
    </p:spTree>
    <p:extLst>
      <p:ext uri="{BB962C8B-B14F-4D97-AF65-F5344CB8AC3E}">
        <p14:creationId xmlns:p14="http://schemas.microsoft.com/office/powerpoint/2010/main" val="40114767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997839"/>
            <a:ext cx="8610600" cy="1631216"/>
          </a:xfrm>
          <a:prstGeom prst="rect">
            <a:avLst/>
          </a:prstGeom>
        </p:spPr>
        <p:txBody>
          <a:bodyPr wrap="square">
            <a:spAutoFit/>
          </a:bodyPr>
          <a:lstStyle/>
          <a:p>
            <a:pPr lvl="0"/>
            <a:r>
              <a:rPr lang="en-US" sz="2000" dirty="0">
                <a:solidFill>
                  <a:prstClr val="black"/>
                </a:solidFill>
                <a:latin typeface="Times New Roman" pitchFamily="18" charset="0"/>
                <a:cs typeface="Times New Roman" pitchFamily="18" charset="0"/>
              </a:rPr>
              <a:t>It can be administered as a one-time bolus for 1 hour or as a continuous infusion</a:t>
            </a:r>
            <a:r>
              <a:rPr lang="en-US" sz="2000" dirty="0" smtClean="0">
                <a:solidFill>
                  <a:prstClr val="black"/>
                </a:solidFill>
                <a:latin typeface="Times New Roman" pitchFamily="18" charset="0"/>
                <a:cs typeface="Times New Roman" pitchFamily="18" charset="0"/>
              </a:rPr>
              <a:t>.</a:t>
            </a: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Continuous monitoring of uterine activity and fetal heart rate is essential. </a:t>
            </a:r>
          </a:p>
          <a:p>
            <a:pPr lvl="0"/>
            <a:r>
              <a:rPr lang="en-US" sz="2000" dirty="0">
                <a:solidFill>
                  <a:prstClr val="black"/>
                </a:solidFill>
                <a:latin typeface="Times New Roman" pitchFamily="18" charset="0"/>
                <a:cs typeface="Times New Roman" pitchFamily="18" charset="0"/>
              </a:rPr>
              <a:t>The nurse should change the </a:t>
            </a:r>
            <a:r>
              <a:rPr lang="en-US" sz="2000" dirty="0" err="1">
                <a:solidFill>
                  <a:prstClr val="black"/>
                </a:solidFill>
                <a:latin typeface="Times New Roman" pitchFamily="18" charset="0"/>
                <a:cs typeface="Times New Roman" pitchFamily="18" charset="0"/>
              </a:rPr>
              <a:t>underpads</a:t>
            </a:r>
            <a:r>
              <a:rPr lang="en-US" sz="2000" dirty="0">
                <a:solidFill>
                  <a:prstClr val="black"/>
                </a:solidFill>
                <a:latin typeface="Times New Roman" pitchFamily="18" charset="0"/>
                <a:cs typeface="Times New Roman" pitchFamily="18" charset="0"/>
              </a:rPr>
              <a:t> on the bed as needed to maintain patient comfort and should document the color, amount, and any odor of the fluid expelled from the vagina.</a:t>
            </a:r>
          </a:p>
        </p:txBody>
      </p:sp>
    </p:spTree>
    <p:extLst>
      <p:ext uri="{BB962C8B-B14F-4D97-AF65-F5344CB8AC3E}">
        <p14:creationId xmlns:p14="http://schemas.microsoft.com/office/powerpoint/2010/main" val="4213585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97346"/>
            <a:ext cx="8839200" cy="5940088"/>
          </a:xfrm>
          <a:prstGeom prst="rect">
            <a:avLst/>
          </a:prstGeom>
        </p:spPr>
        <p:txBody>
          <a:bodyPr wrap="square">
            <a:spAutoFit/>
          </a:bodyPr>
          <a:lstStyle/>
          <a:p>
            <a:r>
              <a:rPr lang="en-US" sz="2000" b="1" dirty="0" smtClean="0">
                <a:latin typeface="Times New Roman" pitchFamily="18" charset="0"/>
                <a:cs typeface="Times New Roman" pitchFamily="18" charset="0"/>
              </a:rPr>
              <a:t>Version:</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Version is a method of changing the fetal presentation, usually from breech or oblique to cephalic</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There are two methods: external and internal. External version is the more common method.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successful version reduces the </a:t>
            </a:r>
            <a:r>
              <a:rPr lang="en-US" sz="2000" dirty="0" smtClean="0">
                <a:latin typeface="Times New Roman" pitchFamily="18" charset="0"/>
                <a:cs typeface="Times New Roman" pitchFamily="18" charset="0"/>
              </a:rPr>
              <a:t>need </a:t>
            </a:r>
            <a:r>
              <a:rPr lang="en-US" sz="2000" dirty="0">
                <a:latin typeface="Times New Roman" pitchFamily="18" charset="0"/>
                <a:cs typeface="Times New Roman" pitchFamily="18" charset="0"/>
              </a:rPr>
              <a:t>cesarean delivery.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Risks </a:t>
            </a:r>
            <a:r>
              <a:rPr lang="en-US" sz="2000" dirty="0">
                <a:latin typeface="Times New Roman" pitchFamily="18" charset="0"/>
                <a:cs typeface="Times New Roman" pitchFamily="18" charset="0"/>
              </a:rPr>
              <a:t>and Contraindications of Version Few maternal and fetal risks are associated with version, especially external version.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maternal </a:t>
            </a:r>
            <a:r>
              <a:rPr lang="en-US" sz="2000" dirty="0">
                <a:latin typeface="Times New Roman" pitchFamily="18" charset="0"/>
                <a:cs typeface="Times New Roman" pitchFamily="18" charset="0"/>
              </a:rPr>
              <a:t>or fetal conditions that are contraindications for version include the following: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Disproportion between the mother’s pelvis and fetal </a:t>
            </a:r>
            <a:r>
              <a:rPr lang="en-US" sz="2000" dirty="0" smtClean="0">
                <a:latin typeface="Times New Roman" pitchFamily="18" charset="0"/>
                <a:cs typeface="Times New Roman" pitchFamily="18" charset="0"/>
              </a:rPr>
              <a:t>size</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Abnormal uterine or pelvic size or shape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Abnormal placental placement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Previous cesarean birth with a vertical uterine incision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Active </a:t>
            </a:r>
            <a:r>
              <a:rPr lang="en-US" sz="2000" dirty="0" err="1">
                <a:latin typeface="Times New Roman" pitchFamily="18" charset="0"/>
                <a:cs typeface="Times New Roman" pitchFamily="18" charset="0"/>
              </a:rPr>
              <a:t>herpesvirus</a:t>
            </a:r>
            <a:r>
              <a:rPr lang="en-US" sz="2000" dirty="0">
                <a:latin typeface="Times New Roman" pitchFamily="18" charset="0"/>
                <a:cs typeface="Times New Roman" pitchFamily="18" charset="0"/>
              </a:rPr>
              <a:t> infection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Inadequate amniotic fluid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Poor placental function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Multifetal</a:t>
            </a:r>
            <a:r>
              <a:rPr lang="en-US" sz="2000" dirty="0">
                <a:latin typeface="Times New Roman" pitchFamily="18" charset="0"/>
                <a:cs typeface="Times New Roman" pitchFamily="18" charset="0"/>
              </a:rPr>
              <a:t> gestation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Malfunctioning placenta</a:t>
            </a:r>
          </a:p>
        </p:txBody>
      </p:sp>
    </p:spTree>
    <p:extLst>
      <p:ext uri="{BB962C8B-B14F-4D97-AF65-F5344CB8AC3E}">
        <p14:creationId xmlns:p14="http://schemas.microsoft.com/office/powerpoint/2010/main" val="3190756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04799"/>
            <a:ext cx="8382000" cy="6247864"/>
          </a:xfrm>
          <a:prstGeom prst="rect">
            <a:avLst/>
          </a:prstGeom>
        </p:spPr>
        <p:txBody>
          <a:bodyPr wrap="square">
            <a:spAutoFit/>
          </a:bodyPr>
          <a:lstStyle/>
          <a:p>
            <a:pPr marL="285750" indent="-285750">
              <a:buFont typeface="Arial" pitchFamily="34" charset="0"/>
              <a:buChar char="•"/>
            </a:pPr>
            <a:r>
              <a:rPr lang="en-US" sz="2000" b="1" dirty="0" smtClean="0">
                <a:latin typeface="Times New Roman" pitchFamily="18" charset="0"/>
                <a:cs typeface="Times New Roman" pitchFamily="18" charset="0"/>
              </a:rPr>
              <a:t>Version</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may not be attempted in a woman who has a higher risk for uterine rupture, such as several previous cesarean births or high parity.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Version </a:t>
            </a:r>
            <a:r>
              <a:rPr lang="en-US" sz="2000" dirty="0">
                <a:latin typeface="Times New Roman" pitchFamily="18" charset="0"/>
                <a:cs typeface="Times New Roman" pitchFamily="18" charset="0"/>
              </a:rPr>
              <a:t>is not usually attempted if the fetal presenting part is engaged in the pelvis.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main risk to the fetus is that it will become entangled in the umbilical cord, thus compressing the cord.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is more likely to happen if there is not adequate room to turn the fetus, such as in </a:t>
            </a:r>
            <a:r>
              <a:rPr lang="en-US" sz="2000" dirty="0" err="1">
                <a:latin typeface="Times New Roman" pitchFamily="18" charset="0"/>
                <a:cs typeface="Times New Roman" pitchFamily="18" charset="0"/>
              </a:rPr>
              <a:t>multifetal</a:t>
            </a:r>
            <a:r>
              <a:rPr lang="en-US" sz="2000" dirty="0">
                <a:latin typeface="Times New Roman" pitchFamily="18" charset="0"/>
                <a:cs typeface="Times New Roman" pitchFamily="18" charset="0"/>
              </a:rPr>
              <a:t> gestation (e.g., twins) or when the amount of amniotic fluid is minimal. Technique External version is done after 37 weeks gestation but before the onset of labor.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procedure begins with a non–stress test (NST) or biophysical profile (BPP) </a:t>
            </a:r>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determine whether the fetus is in good condition and if there is adequate amniotic fluid to perform the version</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woman receives a </a:t>
            </a:r>
            <a:r>
              <a:rPr lang="en-US" sz="2000" dirty="0" err="1">
                <a:latin typeface="Times New Roman" pitchFamily="18" charset="0"/>
                <a:cs typeface="Times New Roman" pitchFamily="18" charset="0"/>
              </a:rPr>
              <a:t>tocolytic</a:t>
            </a:r>
            <a:r>
              <a:rPr lang="en-US" sz="2000" dirty="0">
                <a:latin typeface="Times New Roman" pitchFamily="18" charset="0"/>
                <a:cs typeface="Times New Roman" pitchFamily="18" charset="0"/>
              </a:rPr>
              <a:t> drug to relax her uterus during the version</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Using ultrasound to guide the procedure, the health care provider pushes the fetal buttocks upward out of the pelvis while pushing the fetal head downward toward the pelvis in either a clockwise or a counterclockwise turn.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fetus is monitored frequently during the procedure.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err="1">
                <a:latin typeface="Times New Roman" pitchFamily="18" charset="0"/>
                <a:cs typeface="Times New Roman" pitchFamily="18" charset="0"/>
              </a:rPr>
              <a:t>tocolytic</a:t>
            </a:r>
            <a:r>
              <a:rPr lang="en-US" sz="2000" dirty="0">
                <a:latin typeface="Times New Roman" pitchFamily="18" charset="0"/>
                <a:cs typeface="Times New Roman" pitchFamily="18" charset="0"/>
              </a:rPr>
              <a:t> drug is discontinued after the external version is completed (or the effort abandoned).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8297033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228600"/>
            <a:ext cx="8305800" cy="5940088"/>
          </a:xfrm>
          <a:prstGeom prst="rect">
            <a:avLst/>
          </a:prstGeom>
        </p:spPr>
        <p:txBody>
          <a:bodyPr wrap="square">
            <a:spAutoFit/>
          </a:bodyPr>
          <a:lstStyle/>
          <a:p>
            <a:pPr marL="285750" lvl="0" indent="-285750">
              <a:buFont typeface="Arial" pitchFamily="34" charset="0"/>
              <a:buChar char="•"/>
            </a:pPr>
            <a:r>
              <a:rPr lang="en-US" sz="2000" dirty="0">
                <a:solidFill>
                  <a:prstClr val="black"/>
                </a:solidFill>
                <a:latin typeface="Times New Roman" pitchFamily="18" charset="0"/>
                <a:cs typeface="Times New Roman" pitchFamily="18" charset="0"/>
              </a:rPr>
              <a:t>The Rh-negative woman receives a dose of Rho (D) immune globulin (</a:t>
            </a:r>
            <a:r>
              <a:rPr lang="en-US" sz="2000" dirty="0" err="1">
                <a:solidFill>
                  <a:prstClr val="black"/>
                </a:solidFill>
                <a:latin typeface="Times New Roman" pitchFamily="18" charset="0"/>
                <a:cs typeface="Times New Roman" pitchFamily="18" charset="0"/>
              </a:rPr>
              <a:t>RhoGAM</a:t>
            </a:r>
            <a:r>
              <a:rPr lang="en-US" sz="2000" dirty="0">
                <a:solidFill>
                  <a:prstClr val="black"/>
                </a:solidFill>
                <a:latin typeface="Times New Roman" pitchFamily="18" charset="0"/>
                <a:cs typeface="Times New Roman" pitchFamily="18" charset="0"/>
              </a:rPr>
              <a:t>) to prevent development of </a:t>
            </a:r>
            <a:r>
              <a:rPr lang="en-US" sz="2000" dirty="0" err="1">
                <a:solidFill>
                  <a:prstClr val="black"/>
                </a:solidFill>
                <a:latin typeface="Times New Roman" pitchFamily="18" charset="0"/>
                <a:cs typeface="Times New Roman" pitchFamily="18" charset="0"/>
              </a:rPr>
              <a:t>RH-positive</a:t>
            </a:r>
            <a:r>
              <a:rPr lang="en-US" sz="2000" dirty="0">
                <a:solidFill>
                  <a:prstClr val="black"/>
                </a:solidFill>
                <a:latin typeface="Times New Roman" pitchFamily="18" charset="0"/>
                <a:cs typeface="Times New Roman" pitchFamily="18" charset="0"/>
              </a:rPr>
              <a:t> antibodies if the fetus is </a:t>
            </a:r>
            <a:r>
              <a:rPr lang="en-US" sz="2000" dirty="0" err="1">
                <a:solidFill>
                  <a:prstClr val="black"/>
                </a:solidFill>
                <a:latin typeface="Times New Roman" pitchFamily="18" charset="0"/>
                <a:cs typeface="Times New Roman" pitchFamily="18" charset="0"/>
              </a:rPr>
              <a:t>RH-positive</a:t>
            </a:r>
            <a:r>
              <a:rPr lang="en-US" sz="2000" dirty="0">
                <a:solidFill>
                  <a:prstClr val="black"/>
                </a:solidFill>
                <a:latin typeface="Times New Roman" pitchFamily="18" charset="0"/>
                <a:cs typeface="Times New Roman" pitchFamily="18" charset="0"/>
              </a:rPr>
              <a:t>. </a:t>
            </a:r>
            <a:endParaRPr lang="en-US" sz="2000" dirty="0" smtClean="0">
              <a:solidFill>
                <a:prstClr val="black"/>
              </a:solidFill>
              <a:latin typeface="Times New Roman" pitchFamily="18" charset="0"/>
              <a:cs typeface="Times New Roman" pitchFamily="18" charset="0"/>
            </a:endParaRPr>
          </a:p>
          <a:p>
            <a:pPr marL="285750" lvl="0" indent="-285750">
              <a:buFont typeface="Arial" pitchFamily="34" charset="0"/>
              <a:buChar char="•"/>
            </a:pPr>
            <a:r>
              <a:rPr lang="en-US" sz="2000" dirty="0" smtClean="0">
                <a:solidFill>
                  <a:prstClr val="black"/>
                </a:solidFill>
                <a:latin typeface="Times New Roman" pitchFamily="18" charset="0"/>
                <a:cs typeface="Times New Roman" pitchFamily="18" charset="0"/>
              </a:rPr>
              <a:t>Internal </a:t>
            </a:r>
            <a:r>
              <a:rPr lang="en-US" sz="2000" dirty="0">
                <a:solidFill>
                  <a:prstClr val="black"/>
                </a:solidFill>
                <a:latin typeface="Times New Roman" pitchFamily="18" charset="0"/>
                <a:cs typeface="Times New Roman" pitchFamily="18" charset="0"/>
              </a:rPr>
              <a:t>version is an emergency procedure. </a:t>
            </a:r>
            <a:endParaRPr lang="en-US" sz="2000" dirty="0" smtClean="0">
              <a:solidFill>
                <a:prstClr val="black"/>
              </a:solidFill>
              <a:latin typeface="Times New Roman" pitchFamily="18" charset="0"/>
              <a:cs typeface="Times New Roman" pitchFamily="18" charset="0"/>
            </a:endParaRPr>
          </a:p>
          <a:p>
            <a:pPr marL="285750" lvl="0" indent="-285750">
              <a:buFont typeface="Arial" pitchFamily="34" charset="0"/>
              <a:buChar char="•"/>
            </a:pPr>
            <a:r>
              <a:rPr lang="en-US" sz="2000" dirty="0" smtClean="0">
                <a:solidFill>
                  <a:prstClr val="black"/>
                </a:solidFill>
                <a:latin typeface="Times New Roman" pitchFamily="18" charset="0"/>
                <a:cs typeface="Times New Roman" pitchFamily="18" charset="0"/>
              </a:rPr>
              <a:t>The </a:t>
            </a:r>
            <a:r>
              <a:rPr lang="en-US" sz="2000" dirty="0">
                <a:solidFill>
                  <a:prstClr val="black"/>
                </a:solidFill>
                <a:latin typeface="Times New Roman" pitchFamily="18" charset="0"/>
                <a:cs typeface="Times New Roman" pitchFamily="18" charset="0"/>
              </a:rPr>
              <a:t>health care provider usually performs internal version during a vaginal birth of twins to change the fetal presentation of the second twin.</a:t>
            </a:r>
          </a:p>
          <a:p>
            <a:r>
              <a:rPr lang="en-US" sz="2000" b="1" dirty="0" smtClean="0">
                <a:latin typeface="Times New Roman" pitchFamily="18" charset="0"/>
                <a:cs typeface="Times New Roman" pitchFamily="18" charset="0"/>
              </a:rPr>
              <a:t>Nursing </a:t>
            </a:r>
            <a:r>
              <a:rPr lang="en-US" sz="2000" b="1" dirty="0">
                <a:latin typeface="Times New Roman" pitchFamily="18" charset="0"/>
                <a:cs typeface="Times New Roman" pitchFamily="18" charset="0"/>
              </a:rPr>
              <a:t>Care During Version Nursing care </a:t>
            </a:r>
            <a:r>
              <a:rPr lang="en-US" sz="2000" dirty="0">
                <a:latin typeface="Times New Roman" pitchFamily="18" charset="0"/>
                <a:cs typeface="Times New Roman" pitchFamily="18" charset="0"/>
              </a:rPr>
              <a:t>of the woman having external version includes assisting with the procedure and observing the mother and fetus afterward for 1 to 2 hours.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Baseline </a:t>
            </a:r>
            <a:r>
              <a:rPr lang="en-US" sz="2000" dirty="0">
                <a:latin typeface="Times New Roman" pitchFamily="18" charset="0"/>
                <a:cs typeface="Times New Roman" pitchFamily="18" charset="0"/>
              </a:rPr>
              <a:t>maternal vital signs and a fetal monitor strip (part of the NST or BPP) are taken before the version</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mother’s vital signs and the fetal heart rate are observed to ensure return to normal levels after the version is complete.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Vaginal </a:t>
            </a:r>
            <a:r>
              <a:rPr lang="en-US" sz="2000" dirty="0">
                <a:latin typeface="Times New Roman" pitchFamily="18" charset="0"/>
                <a:cs typeface="Times New Roman" pitchFamily="18" charset="0"/>
              </a:rPr>
              <a:t>leaking of amniotic fluid suggests that manipulating the fetus caused a tear in the membranes, and this is reported.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Uterine </a:t>
            </a:r>
            <a:r>
              <a:rPr lang="en-US" sz="2000" dirty="0">
                <a:latin typeface="Times New Roman" pitchFamily="18" charset="0"/>
                <a:cs typeface="Times New Roman" pitchFamily="18" charset="0"/>
              </a:rPr>
              <a:t>contractions usually decrease or stop shortly after the version.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health care provider is notified if they do not.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nurse reviews signs of labor with the </a:t>
            </a:r>
            <a:r>
              <a:rPr lang="en-US" sz="2000" dirty="0" smtClean="0">
                <a:latin typeface="Times New Roman" pitchFamily="18" charset="0"/>
                <a:cs typeface="Times New Roman" pitchFamily="18" charset="0"/>
              </a:rPr>
              <a:t>woman </a:t>
            </a:r>
            <a:r>
              <a:rPr lang="en-US" sz="2000" dirty="0">
                <a:latin typeface="Times New Roman" pitchFamily="18" charset="0"/>
                <a:cs typeface="Times New Roman" pitchFamily="18" charset="0"/>
              </a:rPr>
              <a:t>because version is performed near term, when spontaneous labor is expected</a:t>
            </a:r>
          </a:p>
        </p:txBody>
      </p:sp>
    </p:spTree>
    <p:extLst>
      <p:ext uri="{BB962C8B-B14F-4D97-AF65-F5344CB8AC3E}">
        <p14:creationId xmlns:p14="http://schemas.microsoft.com/office/powerpoint/2010/main" val="3035553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52400"/>
            <a:ext cx="8686800" cy="5632311"/>
          </a:xfrm>
          <a:prstGeom prst="rect">
            <a:avLst/>
          </a:prstGeom>
        </p:spPr>
        <p:txBody>
          <a:bodyPr wrap="square">
            <a:spAutoFit/>
          </a:bodyPr>
          <a:lstStyle/>
          <a:p>
            <a:r>
              <a:rPr lang="en-US" sz="2000" b="1" dirty="0">
                <a:latin typeface="Times New Roman" pitchFamily="18" charset="0"/>
                <a:cs typeface="Times New Roman" pitchFamily="18" charset="0"/>
              </a:rPr>
              <a:t>Episiotomy and lacerations </a:t>
            </a:r>
            <a:r>
              <a:rPr lang="en-US" sz="2000" b="1" dirty="0" smtClean="0">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Episiotomy </a:t>
            </a:r>
            <a:r>
              <a:rPr lang="en-US" sz="2000" b="1" dirty="0">
                <a:latin typeface="Times New Roman" pitchFamily="18" charset="0"/>
                <a:cs typeface="Times New Roman" pitchFamily="18" charset="0"/>
              </a:rPr>
              <a:t>is the surgical enlargement of the vaginal opening during birth. The health care provider performs and repairs an episiotomy</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laceration is an uncontrolled tear of the tissues that results in a jagged wound. Lacerations of the perineum and episiotomy incisions are treated similarly</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Perineal</a:t>
            </a:r>
            <a:r>
              <a:rPr lang="en-US" sz="2000" dirty="0">
                <a:latin typeface="Times New Roman" pitchFamily="18" charset="0"/>
                <a:cs typeface="Times New Roman" pitchFamily="18" charset="0"/>
              </a:rPr>
              <a:t> lacerations and often episiotomies are described by the amount of tissue involved, as follows: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First degree: Involves the superficial vaginal mucosa or </a:t>
            </a:r>
            <a:r>
              <a:rPr lang="en-US" sz="2000" dirty="0" err="1">
                <a:latin typeface="Times New Roman" pitchFamily="18" charset="0"/>
                <a:cs typeface="Times New Roman" pitchFamily="18" charset="0"/>
              </a:rPr>
              <a:t>perineal</a:t>
            </a:r>
            <a:r>
              <a:rPr lang="en-US" sz="2000" dirty="0">
                <a:latin typeface="Times New Roman" pitchFamily="18" charset="0"/>
                <a:cs typeface="Times New Roman" pitchFamily="18" charset="0"/>
              </a:rPr>
              <a:t> skin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Second degree: Involves the vaginal mucosa, </a:t>
            </a:r>
            <a:r>
              <a:rPr lang="en-US" sz="2000" dirty="0" err="1">
                <a:latin typeface="Times New Roman" pitchFamily="18" charset="0"/>
                <a:cs typeface="Times New Roman" pitchFamily="18" charset="0"/>
              </a:rPr>
              <a:t>perineal</a:t>
            </a:r>
            <a:r>
              <a:rPr lang="en-US" sz="2000" dirty="0">
                <a:latin typeface="Times New Roman" pitchFamily="18" charset="0"/>
                <a:cs typeface="Times New Roman" pitchFamily="18" charset="0"/>
              </a:rPr>
              <a:t> skin, and deeper tissues of the perineum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Third degree: Same as second degree, plus involves the anal sphincter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Fourth degree: Extends through the anal sphincter into the rectal mucosa Women with third- and fourth-degree lacerations may have more discomfort postpartum if they are constipated after birth.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Nutrition </a:t>
            </a:r>
            <a:r>
              <a:rPr lang="en-US" sz="2000" dirty="0">
                <a:latin typeface="Times New Roman" pitchFamily="18" charset="0"/>
                <a:cs typeface="Times New Roman" pitchFamily="18" charset="0"/>
              </a:rPr>
              <a:t>Considerations Third- or Fourth-Degree Laceration Pay special attention to a woman’s diet and fluids if she had a third- or fourth-degree laceration</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high-fiber diet and adequate fluids help to prevent constipation that might result in a breakdown of the </a:t>
            </a:r>
            <a:r>
              <a:rPr lang="en-US" sz="2000" dirty="0" err="1">
                <a:latin typeface="Times New Roman" pitchFamily="18" charset="0"/>
                <a:cs typeface="Times New Roman" pitchFamily="18" charset="0"/>
              </a:rPr>
              <a:t>perineal</a:t>
            </a:r>
            <a:r>
              <a:rPr lang="en-US" sz="2000" dirty="0">
                <a:latin typeface="Times New Roman" pitchFamily="18" charset="0"/>
                <a:cs typeface="Times New Roman" pitchFamily="18" charset="0"/>
              </a:rPr>
              <a:t> area where the laceration was sutured.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85390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8153400" cy="5632311"/>
          </a:xfrm>
          <a:prstGeom prst="rect">
            <a:avLst/>
          </a:prstGeom>
        </p:spPr>
        <p:txBody>
          <a:bodyPr wrap="square">
            <a:spAutoFit/>
          </a:bodyPr>
          <a:lstStyle/>
          <a:p>
            <a:pPr lvl="0"/>
            <a:r>
              <a:rPr lang="en-US" sz="2000" b="1" dirty="0">
                <a:solidFill>
                  <a:prstClr val="black"/>
                </a:solidFill>
                <a:latin typeface="Times New Roman" pitchFamily="18" charset="0"/>
                <a:cs typeface="Times New Roman" pitchFamily="18" charset="0"/>
              </a:rPr>
              <a:t>Indications for Episiotomy </a:t>
            </a:r>
            <a:r>
              <a:rPr lang="en-US" sz="2000" b="1" dirty="0" smtClean="0">
                <a:solidFill>
                  <a:prstClr val="black"/>
                </a:solidFill>
                <a:latin typeface="Times New Roman" pitchFamily="18" charset="0"/>
                <a:cs typeface="Times New Roman" pitchFamily="18" charset="0"/>
              </a:rPr>
              <a:t>:</a:t>
            </a:r>
          </a:p>
          <a:p>
            <a:pPr lvl="0"/>
            <a:r>
              <a:rPr lang="en-US" sz="2000" dirty="0" smtClean="0">
                <a:solidFill>
                  <a:prstClr val="black"/>
                </a:solidFill>
                <a:latin typeface="Times New Roman" pitchFamily="18" charset="0"/>
                <a:cs typeface="Times New Roman" pitchFamily="18" charset="0"/>
              </a:rPr>
              <a:t>Maternal </a:t>
            </a:r>
            <a:r>
              <a:rPr lang="en-US" sz="2000" dirty="0">
                <a:solidFill>
                  <a:prstClr val="black"/>
                </a:solidFill>
                <a:latin typeface="Times New Roman" pitchFamily="18" charset="0"/>
                <a:cs typeface="Times New Roman" pitchFamily="18" charset="0"/>
              </a:rPr>
              <a:t>indications include the following: </a:t>
            </a:r>
          </a:p>
          <a:p>
            <a:pPr lvl="0"/>
            <a:r>
              <a:rPr lang="en-US" sz="2000" dirty="0">
                <a:solidFill>
                  <a:prstClr val="black"/>
                </a:solidFill>
                <a:latin typeface="Times New Roman" pitchFamily="18" charset="0"/>
                <a:cs typeface="Times New Roman" pitchFamily="18" charset="0"/>
              </a:rPr>
              <a:t>• Better control over where and how much the vaginal opening is enlarged </a:t>
            </a:r>
          </a:p>
          <a:p>
            <a:pPr lvl="0"/>
            <a:r>
              <a:rPr lang="en-US" sz="2000" dirty="0">
                <a:solidFill>
                  <a:prstClr val="black"/>
                </a:solidFill>
                <a:latin typeface="Times New Roman" pitchFamily="18" charset="0"/>
                <a:cs typeface="Times New Roman" pitchFamily="18" charset="0"/>
              </a:rPr>
              <a:t>• An opening is provided with a clean edge rather than the ragged opening of a tea</a:t>
            </a:r>
          </a:p>
          <a:p>
            <a:r>
              <a:rPr lang="en-US" sz="2000" dirty="0" smtClean="0">
                <a:latin typeface="Times New Roman" pitchFamily="18" charset="0"/>
                <a:cs typeface="Times New Roman" pitchFamily="18" charset="0"/>
              </a:rPr>
              <a:t>Indications </a:t>
            </a:r>
            <a:r>
              <a:rPr lang="en-US" sz="2000" dirty="0">
                <a:latin typeface="Times New Roman" pitchFamily="18" charset="0"/>
                <a:cs typeface="Times New Roman" pitchFamily="18" charset="0"/>
              </a:rPr>
              <a:t>for Episiotomy Maternal indications include the following: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Better control over where and how much the vaginal opening is enlarged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 opening is provided with a clean edge rather than the ragged opening of a tear Episiotomy is no longer routinely performed during vaginal delivery but is used with specific indications when problems occur during the expulsion stage of labor. </a:t>
            </a:r>
            <a:endParaRPr lang="en-US" sz="2000" dirty="0" smtClean="0">
              <a:latin typeface="Times New Roman" pitchFamily="18" charset="0"/>
              <a:cs typeface="Times New Roman" pitchFamily="18" charset="0"/>
            </a:endParaRPr>
          </a:p>
          <a:p>
            <a:r>
              <a:rPr lang="en-US" sz="2000" dirty="0" err="1" smtClean="0">
                <a:latin typeface="Times New Roman" pitchFamily="18" charset="0"/>
                <a:cs typeface="Times New Roman" pitchFamily="18" charset="0"/>
              </a:rPr>
              <a:t>Perineal</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massage and stretching exercises before labor are popular techniques to decrease the need for an episiotomy during birth.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Risks </a:t>
            </a:r>
            <a:r>
              <a:rPr lang="en-US" sz="2000" b="1" dirty="0">
                <a:latin typeface="Times New Roman" pitchFamily="18" charset="0"/>
                <a:cs typeface="Times New Roman" pitchFamily="18" charset="0"/>
              </a:rPr>
              <a:t>of Episiotomy or Laceration </a:t>
            </a:r>
            <a:r>
              <a:rPr lang="en-US" sz="2000" dirty="0">
                <a:latin typeface="Times New Roman" pitchFamily="18" charset="0"/>
                <a:cs typeface="Times New Roman" pitchFamily="18" charset="0"/>
              </a:rPr>
              <a:t>As in other incisions, infection is the primary risk in an episiotomy or laceration. An additional risk is extension of the episiotomy with a laceration into or through the rectal sphincter (third or fourth degree), which can cause prolonged </a:t>
            </a:r>
            <a:r>
              <a:rPr lang="en-US" sz="2000" dirty="0" err="1">
                <a:latin typeface="Times New Roman" pitchFamily="18" charset="0"/>
                <a:cs typeface="Times New Roman" pitchFamily="18" charset="0"/>
              </a:rPr>
              <a:t>perineal</a:t>
            </a:r>
            <a:r>
              <a:rPr lang="en-US" sz="2000" dirty="0">
                <a:latin typeface="Times New Roman" pitchFamily="18" charset="0"/>
                <a:cs typeface="Times New Roman" pitchFamily="18" charset="0"/>
              </a:rPr>
              <a:t> discomfort and stress incontinence.</a:t>
            </a:r>
          </a:p>
        </p:txBody>
      </p:sp>
    </p:spTree>
    <p:extLst>
      <p:ext uri="{BB962C8B-B14F-4D97-AF65-F5344CB8AC3E}">
        <p14:creationId xmlns:p14="http://schemas.microsoft.com/office/powerpoint/2010/main" val="2576177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612845"/>
            <a:ext cx="8077200" cy="4708981"/>
          </a:xfrm>
          <a:prstGeom prst="rect">
            <a:avLst/>
          </a:prstGeom>
        </p:spPr>
        <p:txBody>
          <a:bodyPr wrap="square">
            <a:spAutoFit/>
          </a:bodyPr>
          <a:lstStyle/>
          <a:p>
            <a:r>
              <a:rPr lang="en-US" sz="2000" b="1" dirty="0">
                <a:latin typeface="Times New Roman" pitchFamily="18" charset="0"/>
                <a:cs typeface="Times New Roman" pitchFamily="18" charset="0"/>
              </a:rPr>
              <a:t>Induction </a:t>
            </a:r>
            <a:r>
              <a:rPr lang="en-US" sz="2000" b="1" dirty="0" smtClean="0">
                <a:latin typeface="Times New Roman" pitchFamily="18" charset="0"/>
                <a:cs typeface="Times New Roman" pitchFamily="18" charset="0"/>
              </a:rPr>
              <a:t>or </a:t>
            </a:r>
            <a:r>
              <a:rPr lang="en-US" sz="2000" b="1" dirty="0">
                <a:latin typeface="Times New Roman" pitchFamily="18" charset="0"/>
                <a:cs typeface="Times New Roman" pitchFamily="18" charset="0"/>
              </a:rPr>
              <a:t>augmentation </a:t>
            </a:r>
            <a:r>
              <a:rPr lang="en-US" sz="2000" b="1" dirty="0" smtClean="0">
                <a:latin typeface="Times New Roman" pitchFamily="18" charset="0"/>
                <a:cs typeface="Times New Roman" pitchFamily="18" charset="0"/>
              </a:rPr>
              <a:t>of </a:t>
            </a:r>
            <a:r>
              <a:rPr lang="en-US" sz="2000" b="1" dirty="0">
                <a:latin typeface="Times New Roman" pitchFamily="18" charset="0"/>
                <a:cs typeface="Times New Roman" pitchFamily="18" charset="0"/>
              </a:rPr>
              <a:t>labor</a:t>
            </a:r>
            <a:r>
              <a:rPr lang="en-US" sz="2000" dirty="0" smtClean="0">
                <a:latin typeface="Times New Roman" pitchFamily="18" charset="0"/>
                <a:cs typeface="Times New Roman" pitchFamily="18" charset="0"/>
              </a:rPr>
              <a:t> :</a:t>
            </a:r>
          </a:p>
          <a:p>
            <a:r>
              <a:rPr lang="en-US" sz="2000" dirty="0" smtClean="0">
                <a:latin typeface="Times New Roman" pitchFamily="18" charset="0"/>
                <a:cs typeface="Times New Roman" pitchFamily="18" charset="0"/>
              </a:rPr>
              <a:t>Induction </a:t>
            </a:r>
            <a:r>
              <a:rPr lang="en-US" sz="2000" dirty="0">
                <a:latin typeface="Times New Roman" pitchFamily="18" charset="0"/>
                <a:cs typeface="Times New Roman" pitchFamily="18" charset="0"/>
              </a:rPr>
              <a:t>of labor is the intentional initiation of labor before it begins naturally. </a:t>
            </a:r>
            <a:r>
              <a:rPr lang="en-US" sz="2000" b="1" dirty="0">
                <a:latin typeface="Times New Roman" pitchFamily="18" charset="0"/>
                <a:cs typeface="Times New Roman" pitchFamily="18" charset="0"/>
              </a:rPr>
              <a:t>Augmentation of labor is the stimulation of contractions after they have begun naturally.</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Labor </a:t>
            </a:r>
            <a:r>
              <a:rPr lang="en-US" sz="2000" dirty="0">
                <a:latin typeface="Times New Roman" pitchFamily="18" charset="0"/>
                <a:cs typeface="Times New Roman" pitchFamily="18" charset="0"/>
              </a:rPr>
              <a:t>involves the complex interaction between fetus and mother.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Before </a:t>
            </a:r>
            <a:r>
              <a:rPr lang="en-US" sz="2000" dirty="0">
                <a:latin typeface="Times New Roman" pitchFamily="18" charset="0"/>
                <a:cs typeface="Times New Roman" pitchFamily="18" charset="0"/>
              </a:rPr>
              <a:t>labor is induced, it is important that fetal maturity be confirmed, as induction is avoided before 39 weeks gestation</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Fetal maturity can be assessed by ultrasound or amniotic fluid analysis (lecithin/</a:t>
            </a:r>
            <a:r>
              <a:rPr lang="en-US" sz="2000" dirty="0" err="1">
                <a:latin typeface="Times New Roman" pitchFamily="18" charset="0"/>
                <a:cs typeface="Times New Roman" pitchFamily="18" charset="0"/>
              </a:rPr>
              <a:t>sphingomyelin</a:t>
            </a:r>
            <a:r>
              <a:rPr lang="en-US" sz="2000" dirty="0">
                <a:latin typeface="Times New Roman" pitchFamily="18" charset="0"/>
                <a:cs typeface="Times New Roman" pitchFamily="18" charset="0"/>
              </a:rPr>
              <a:t> [L/S] ratio) </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Bishop score is used to assess the status of the cervix in determining its response to induction </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presence of increased fetal </a:t>
            </a:r>
            <a:r>
              <a:rPr lang="en-US" sz="2000" dirty="0" err="1">
                <a:latin typeface="Times New Roman" pitchFamily="18" charset="0"/>
                <a:cs typeface="Times New Roman" pitchFamily="18" charset="0"/>
              </a:rPr>
              <a:t>fibronectin</a:t>
            </a:r>
            <a:r>
              <a:rPr lang="en-US" sz="2000" dirty="0">
                <a:latin typeface="Times New Roman" pitchFamily="18" charset="0"/>
                <a:cs typeface="Times New Roman" pitchFamily="18" charset="0"/>
              </a:rPr>
              <a:t> at the cervix and Bishop score above 6 determine cervical readiness for labor induction.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Continuous </a:t>
            </a:r>
            <a:r>
              <a:rPr lang="en-US" sz="2000" dirty="0">
                <a:latin typeface="Times New Roman" pitchFamily="18" charset="0"/>
                <a:cs typeface="Times New Roman" pitchFamily="18" charset="0"/>
              </a:rPr>
              <a:t>monitoring of uterine activity and fetal heart rate during labor induction is essential.</a:t>
            </a:r>
          </a:p>
        </p:txBody>
      </p:sp>
    </p:spTree>
    <p:extLst>
      <p:ext uri="{BB962C8B-B14F-4D97-AF65-F5344CB8AC3E}">
        <p14:creationId xmlns:p14="http://schemas.microsoft.com/office/powerpoint/2010/main" val="2767856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97346"/>
            <a:ext cx="8686800" cy="3785652"/>
          </a:xfrm>
          <a:prstGeom prst="rect">
            <a:avLst/>
          </a:prstGeom>
        </p:spPr>
        <p:txBody>
          <a:bodyPr wrap="square">
            <a:spAutoFit/>
          </a:bodyPr>
          <a:lstStyle/>
          <a:p>
            <a:r>
              <a:rPr lang="en-US" sz="2000" dirty="0">
                <a:latin typeface="Times New Roman" pitchFamily="18" charset="0"/>
                <a:cs typeface="Times New Roman" pitchFamily="18" charset="0"/>
              </a:rPr>
              <a:t>Technique The episiotomy is performed with blunt-tipped scissors just before birth.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One </a:t>
            </a:r>
            <a:r>
              <a:rPr lang="en-US" sz="2000" dirty="0">
                <a:latin typeface="Times New Roman" pitchFamily="18" charset="0"/>
                <a:cs typeface="Times New Roman" pitchFamily="18" charset="0"/>
              </a:rPr>
              <a:t>of the following two directions is chosen </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Midline (median)—extending directly from the lower vaginal border toward the anus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Mediolateral</a:t>
            </a:r>
            <a:r>
              <a:rPr lang="en-US" sz="2000" dirty="0">
                <a:latin typeface="Times New Roman" pitchFamily="18" charset="0"/>
                <a:cs typeface="Times New Roman" pitchFamily="18" charset="0"/>
              </a:rPr>
              <a:t>—extending from the lower vaginal border toward the mother’s right or left </a:t>
            </a:r>
            <a:r>
              <a:rPr lang="en-US" sz="2000" dirty="0" smtClean="0">
                <a:latin typeface="Times New Roman" pitchFamily="18" charset="0"/>
                <a:cs typeface="Times New Roman" pitchFamily="18" charset="0"/>
              </a:rPr>
              <a:t>Episiotomies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two common types of episiotomies are midline (median) and </a:t>
            </a:r>
            <a:r>
              <a:rPr lang="en-US" sz="2000" dirty="0" err="1">
                <a:latin typeface="Times New Roman" pitchFamily="18" charset="0"/>
                <a:cs typeface="Times New Roman" pitchFamily="18" charset="0"/>
              </a:rPr>
              <a:t>mediolateral</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median episiotomy is easier to repair and heals neatly.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err="1">
                <a:latin typeface="Times New Roman" pitchFamily="18" charset="0"/>
                <a:cs typeface="Times New Roman" pitchFamily="18" charset="0"/>
              </a:rPr>
              <a:t>mediolateral</a:t>
            </a:r>
            <a:r>
              <a:rPr lang="en-US" sz="2000" dirty="0">
                <a:latin typeface="Times New Roman" pitchFamily="18" charset="0"/>
                <a:cs typeface="Times New Roman" pitchFamily="18" charset="0"/>
              </a:rPr>
              <a:t> incision provides more room, but greater scarring during healing may cause painful sexual intercourse.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laceration that extends a median episiotomy is more likely to involve the rectal sphincter than one that extends the </a:t>
            </a:r>
            <a:r>
              <a:rPr lang="en-US" sz="2000" dirty="0" err="1">
                <a:latin typeface="Times New Roman" pitchFamily="18" charset="0"/>
                <a:cs typeface="Times New Roman" pitchFamily="18" charset="0"/>
              </a:rPr>
              <a:t>mediolateral</a:t>
            </a:r>
            <a:r>
              <a:rPr lang="en-US" sz="2000" dirty="0">
                <a:latin typeface="Times New Roman" pitchFamily="18" charset="0"/>
                <a:cs typeface="Times New Roman" pitchFamily="18" charset="0"/>
              </a:rPr>
              <a:t> episiotomy</a:t>
            </a:r>
            <a:r>
              <a:rPr lang="en-US" sz="2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8352170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 y="1690688"/>
            <a:ext cx="7029450" cy="3476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3145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12845"/>
            <a:ext cx="8077200" cy="2862322"/>
          </a:xfrm>
          <a:prstGeom prst="rect">
            <a:avLst/>
          </a:prstGeom>
        </p:spPr>
        <p:txBody>
          <a:bodyPr wrap="square">
            <a:spAutoFit/>
          </a:bodyPr>
          <a:lstStyle/>
          <a:p>
            <a:pPr marL="342900" indent="-342900">
              <a:buFont typeface="Arial" pitchFamily="34" charset="0"/>
              <a:buChar char="•"/>
            </a:pPr>
            <a:r>
              <a:rPr lang="en-US" sz="2000" b="1" dirty="0" smtClean="0">
                <a:latin typeface="Times New Roman" pitchFamily="18" charset="0"/>
                <a:cs typeface="Times New Roman" pitchFamily="18" charset="0"/>
              </a:rPr>
              <a:t>Nursing </a:t>
            </a:r>
            <a:r>
              <a:rPr lang="en-US" sz="2000" b="1" dirty="0">
                <a:latin typeface="Times New Roman" pitchFamily="18" charset="0"/>
                <a:cs typeface="Times New Roman" pitchFamily="18" charset="0"/>
              </a:rPr>
              <a:t>Care for Episiotomy or Laceration </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Nursing </a:t>
            </a:r>
            <a:r>
              <a:rPr lang="en-US" sz="2000" dirty="0">
                <a:latin typeface="Times New Roman" pitchFamily="18" charset="0"/>
                <a:cs typeface="Times New Roman" pitchFamily="18" charset="0"/>
              </a:rPr>
              <a:t>care for an episiotomy or laceration begins during the fourth stage of labor.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Cold </a:t>
            </a:r>
            <a:r>
              <a:rPr lang="en-US" sz="2000" dirty="0">
                <a:latin typeface="Times New Roman" pitchFamily="18" charset="0"/>
                <a:cs typeface="Times New Roman" pitchFamily="18" charset="0"/>
              </a:rPr>
              <a:t>packs should be applied to the perineum for at least the first 12 hours to reduce pain, bruising, and edema.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After </a:t>
            </a:r>
            <a:r>
              <a:rPr lang="en-US" sz="2000" dirty="0">
                <a:latin typeface="Times New Roman" pitchFamily="18" charset="0"/>
                <a:cs typeface="Times New Roman" pitchFamily="18" charset="0"/>
              </a:rPr>
              <a:t>12 to 24 hours of cold applications, warmth in the form of heat packs or </a:t>
            </a:r>
            <a:r>
              <a:rPr lang="en-US" sz="2000" dirty="0" err="1">
                <a:latin typeface="Times New Roman" pitchFamily="18" charset="0"/>
                <a:cs typeface="Times New Roman" pitchFamily="18" charset="0"/>
              </a:rPr>
              <a:t>sitz</a:t>
            </a:r>
            <a:r>
              <a:rPr lang="en-US" sz="2000" dirty="0">
                <a:latin typeface="Times New Roman" pitchFamily="18" charset="0"/>
                <a:cs typeface="Times New Roman" pitchFamily="18" charset="0"/>
              </a:rPr>
              <a:t> baths increases blood circulation, enhancing comfort and healing.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Mild </a:t>
            </a:r>
            <a:r>
              <a:rPr lang="en-US" sz="2000" dirty="0">
                <a:latin typeface="Times New Roman" pitchFamily="18" charset="0"/>
                <a:cs typeface="Times New Roman" pitchFamily="18" charset="0"/>
              </a:rPr>
              <a:t>oral analgesics are usually sufficient for pain management. </a:t>
            </a:r>
          </a:p>
        </p:txBody>
      </p:sp>
    </p:spTree>
    <p:extLst>
      <p:ext uri="{BB962C8B-B14F-4D97-AF65-F5344CB8AC3E}">
        <p14:creationId xmlns:p14="http://schemas.microsoft.com/office/powerpoint/2010/main" val="112480551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04801"/>
            <a:ext cx="8229600" cy="3170099"/>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Forceps and vacuum </a:t>
            </a:r>
            <a:r>
              <a:rPr lang="en-US" sz="2000" b="1" dirty="0" smtClean="0">
                <a:latin typeface="Times New Roman" pitchFamily="18" charset="0"/>
                <a:cs typeface="Times New Roman" pitchFamily="18" charset="0"/>
              </a:rPr>
              <a:t>extraction:</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births An obstetrician uses obstetric forceps and vacuum extractors to provide traction and rotation to the fetal head when the mother’s pushing efforts are insufficient to accomplish a safe delivery</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Forceps are instruments with curved blades that fit around the fetal head without unduly compressing </a:t>
            </a:r>
            <a:r>
              <a:rPr lang="en-US" sz="2000" dirty="0" smtClean="0">
                <a:latin typeface="Times New Roman" pitchFamily="18" charset="0"/>
                <a:cs typeface="Times New Roman" pitchFamily="18" charset="0"/>
              </a:rPr>
              <a:t>it.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Several different styles are available to assist the birth of the fetal head in a cephalic presentation or the after-coming head in a breech delivery.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Forceps </a:t>
            </a:r>
            <a:r>
              <a:rPr lang="en-US" sz="2000" dirty="0">
                <a:latin typeface="Times New Roman" pitchFamily="18" charset="0"/>
                <a:cs typeface="Times New Roman" pitchFamily="18" charset="0"/>
              </a:rPr>
              <a:t>may also help the health care provider extract the fetal head through the incision during cesarean birth.</a:t>
            </a:r>
          </a:p>
        </p:txBody>
      </p:sp>
    </p:spTree>
    <p:extLst>
      <p:ext uri="{BB962C8B-B14F-4D97-AF65-F5344CB8AC3E}">
        <p14:creationId xmlns:p14="http://schemas.microsoft.com/office/powerpoint/2010/main" val="1278811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8713" y="709613"/>
            <a:ext cx="6886575" cy="543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84152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838200"/>
            <a:ext cx="8229600" cy="2862322"/>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A vacuum extractor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b="1" dirty="0" smtClean="0">
                <a:latin typeface="Times New Roman" pitchFamily="18" charset="0"/>
                <a:cs typeface="Times New Roman" pitchFamily="18" charset="0"/>
              </a:rPr>
              <a:t>uses </a:t>
            </a:r>
            <a:r>
              <a:rPr lang="en-US" sz="2000" b="1" dirty="0">
                <a:latin typeface="Times New Roman" pitchFamily="18" charset="0"/>
                <a:cs typeface="Times New Roman" pitchFamily="18" charset="0"/>
              </a:rPr>
              <a:t>suction applied </a:t>
            </a:r>
            <a:r>
              <a:rPr lang="en-US" sz="2000" dirty="0">
                <a:latin typeface="Times New Roman" pitchFamily="18" charset="0"/>
                <a:cs typeface="Times New Roman" pitchFamily="18" charset="0"/>
              </a:rPr>
              <a:t>to the fetal head so that the health care provider can assist the mother’s expulsive efforts </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vacuum extractor is used only with an occiput presentation.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One </a:t>
            </a:r>
            <a:r>
              <a:rPr lang="en-US" sz="2000" dirty="0">
                <a:latin typeface="Times New Roman" pitchFamily="18" charset="0"/>
                <a:cs typeface="Times New Roman" pitchFamily="18" charset="0"/>
              </a:rPr>
              <a:t>advantage of the vacuum extractor is that it does not take up room in the mother’s pelvis, as forceps do. Since 2001, the use of vacuum extractors has increased during delivery, whereas the use of forceps has decreased. However, since 2011, the use of cesarean sections has increased, whereas the use of both forceps and vacuum extractors has decreased </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42211110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609600"/>
            <a:ext cx="7705725" cy="3558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366606" y="3982998"/>
            <a:ext cx="3110394" cy="369332"/>
          </a:xfrm>
          <a:prstGeom prst="rect">
            <a:avLst/>
          </a:prstGeom>
        </p:spPr>
        <p:txBody>
          <a:bodyPr wrap="square">
            <a:spAutoFit/>
          </a:bodyPr>
          <a:lstStyle/>
          <a:p>
            <a:r>
              <a:rPr lang="en-US" dirty="0"/>
              <a:t>the posterior </a:t>
            </a:r>
            <a:r>
              <a:rPr lang="en-US" dirty="0" err="1"/>
              <a:t>fontanelle</a:t>
            </a:r>
            <a:endParaRPr lang="en-US" dirty="0"/>
          </a:p>
        </p:txBody>
      </p:sp>
    </p:spTree>
    <p:extLst>
      <p:ext uri="{BB962C8B-B14F-4D97-AF65-F5344CB8AC3E}">
        <p14:creationId xmlns:p14="http://schemas.microsoft.com/office/powerpoint/2010/main" val="80621128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913" y="1057275"/>
            <a:ext cx="7496175" cy="474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694401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57200"/>
            <a:ext cx="8915400" cy="3170099"/>
          </a:xfrm>
          <a:prstGeom prst="rect">
            <a:avLst/>
          </a:prstGeom>
        </p:spPr>
        <p:txBody>
          <a:bodyPr wrap="square">
            <a:spAutoFit/>
          </a:bodyPr>
          <a:lstStyle/>
          <a:p>
            <a:r>
              <a:rPr lang="en-US" sz="2000" b="1" dirty="0">
                <a:latin typeface="Times New Roman" pitchFamily="18" charset="0"/>
                <a:cs typeface="Times New Roman" pitchFamily="18" charset="0"/>
              </a:rPr>
              <a:t>Indications for Forceps or Vacuum Extraction Forceps or vacuum extraction </a:t>
            </a:r>
            <a:r>
              <a:rPr lang="en-US" sz="2000" b="1"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may </a:t>
            </a:r>
            <a:r>
              <a:rPr lang="en-US" sz="2000" dirty="0">
                <a:latin typeface="Times New Roman" pitchFamily="18" charset="0"/>
                <a:cs typeface="Times New Roman" pitchFamily="18" charset="0"/>
              </a:rPr>
              <a:t>be used to end the second stage of labor if it is in the best interest of the mother or fetus.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mother may be exhausted, or she may be unable to push effectively.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Women </a:t>
            </a:r>
            <a:r>
              <a:rPr lang="en-US" sz="2000" dirty="0">
                <a:latin typeface="Times New Roman" pitchFamily="18" charset="0"/>
                <a:cs typeface="Times New Roman" pitchFamily="18" charset="0"/>
              </a:rPr>
              <a:t>with cardiac or pulmonary disorders often have forceps or vacuum extraction births because prolonged pushing can worsen these conditions</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Fetal indications include conditions in which there is evidence of an increased risk to the fetus near the end of labor.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cervix must be fully dilated, the membranes ruptured, the bladder empty, and the fetal head engaged and at + 2 station for optimal outcome.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9500552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12845"/>
            <a:ext cx="8229600" cy="5016758"/>
          </a:xfrm>
          <a:prstGeom prst="rect">
            <a:avLst/>
          </a:prstGeom>
        </p:spPr>
        <p:txBody>
          <a:bodyPr wrap="square">
            <a:spAutoFit/>
          </a:bodyPr>
          <a:lstStyle/>
          <a:p>
            <a:pPr lvl="0"/>
            <a:r>
              <a:rPr lang="en-US" sz="2000" b="1" dirty="0">
                <a:solidFill>
                  <a:prstClr val="black"/>
                </a:solidFill>
                <a:latin typeface="Times New Roman" pitchFamily="18" charset="0"/>
                <a:cs typeface="Times New Roman" pitchFamily="18" charset="0"/>
              </a:rPr>
              <a:t>Contraindications for Forceps or Vacuum Extraction Forceps or vacuum extraction :</a:t>
            </a:r>
          </a:p>
          <a:p>
            <a:pPr marL="342900" lvl="0" indent="-342900">
              <a:buFont typeface="+mj-lt"/>
              <a:buAutoNum type="arabicPeriod"/>
            </a:pPr>
            <a:r>
              <a:rPr lang="en-US" sz="2000" dirty="0">
                <a:solidFill>
                  <a:prstClr val="black"/>
                </a:solidFill>
                <a:latin typeface="Times New Roman" pitchFamily="18" charset="0"/>
                <a:cs typeface="Times New Roman" pitchFamily="18" charset="0"/>
              </a:rPr>
              <a:t>cannot substitute for cesarean birth if the maternal or fetal condition requires a quicker delivery. </a:t>
            </a:r>
          </a:p>
          <a:p>
            <a:pPr marL="342900" lvl="0" indent="-342900">
              <a:buFont typeface="+mj-lt"/>
              <a:buAutoNum type="arabicPeriod"/>
            </a:pPr>
            <a:r>
              <a:rPr lang="en-US" sz="2000" dirty="0">
                <a:solidFill>
                  <a:prstClr val="black"/>
                </a:solidFill>
                <a:latin typeface="Times New Roman" pitchFamily="18" charset="0"/>
                <a:cs typeface="Times New Roman" pitchFamily="18" charset="0"/>
              </a:rPr>
              <a:t>Delivery by these techniques is not done if the delivery would be more traumatic than cesarean birth, such as when the fetus is high in the pelvis or too large for a vaginal delivery. </a:t>
            </a:r>
          </a:p>
          <a:p>
            <a:pPr marL="342900" lvl="0" indent="-342900">
              <a:buFont typeface="+mj-lt"/>
              <a:buAutoNum type="arabicPeriod"/>
            </a:pPr>
            <a:r>
              <a:rPr lang="en-US" sz="2000" dirty="0">
                <a:solidFill>
                  <a:prstClr val="black"/>
                </a:solidFill>
                <a:latin typeface="Times New Roman" pitchFamily="18" charset="0"/>
                <a:cs typeface="Times New Roman" pitchFamily="18" charset="0"/>
              </a:rPr>
              <a:t>Risks Associated With Forceps or Vacuum Extraction Trauma to maternal or fetal tissues is the main risk when forceps or vacuum extraction is used. </a:t>
            </a:r>
          </a:p>
          <a:p>
            <a:pPr lvl="0"/>
            <a:r>
              <a:rPr lang="en-US" sz="2000" dirty="0">
                <a:solidFill>
                  <a:prstClr val="black"/>
                </a:solidFill>
                <a:latin typeface="Times New Roman" pitchFamily="18" charset="0"/>
                <a:cs typeface="Times New Roman" pitchFamily="18" charset="0"/>
              </a:rPr>
              <a:t>The mother may have a laceration or hematoma (collection of blood in the tissues) in her vagina.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4. The </a:t>
            </a:r>
            <a:r>
              <a:rPr lang="en-US" sz="2000" dirty="0">
                <a:solidFill>
                  <a:prstClr val="black"/>
                </a:solidFill>
                <a:latin typeface="Times New Roman" pitchFamily="18" charset="0"/>
                <a:cs typeface="Times New Roman" pitchFamily="18" charset="0"/>
              </a:rPr>
              <a:t>infant may have bruising, facial or scalp lacerations or abrasions, </a:t>
            </a:r>
            <a:r>
              <a:rPr lang="en-US" sz="2000" dirty="0" err="1">
                <a:solidFill>
                  <a:prstClr val="black"/>
                </a:solidFill>
                <a:latin typeface="Times New Roman" pitchFamily="18" charset="0"/>
                <a:cs typeface="Times New Roman" pitchFamily="18" charset="0"/>
              </a:rPr>
              <a:t>cephalhematoma</a:t>
            </a:r>
            <a:r>
              <a:rPr lang="en-US" sz="2000" dirty="0">
                <a:solidFill>
                  <a:prstClr val="black"/>
                </a:solidFill>
                <a:latin typeface="Times New Roman" pitchFamily="18" charset="0"/>
                <a:cs typeface="Times New Roman" pitchFamily="18" charset="0"/>
              </a:rPr>
              <a:t> , or intracranial hemorrhage. </a:t>
            </a:r>
          </a:p>
          <a:p>
            <a:pPr lvl="0"/>
            <a:r>
              <a:rPr lang="en-US" sz="2000" dirty="0" smtClean="0">
                <a:solidFill>
                  <a:prstClr val="black"/>
                </a:solidFill>
                <a:latin typeface="Times New Roman" pitchFamily="18" charset="0"/>
                <a:cs typeface="Times New Roman" pitchFamily="18" charset="0"/>
              </a:rPr>
              <a:t>5. The </a:t>
            </a:r>
            <a:r>
              <a:rPr lang="en-US" sz="2000" dirty="0">
                <a:solidFill>
                  <a:prstClr val="black"/>
                </a:solidFill>
                <a:latin typeface="Times New Roman" pitchFamily="18" charset="0"/>
                <a:cs typeface="Times New Roman" pitchFamily="18" charset="0"/>
              </a:rPr>
              <a:t>vacuum extractor causes a harmless area of circular edema on the infant’s scalp (chignon) where it was applied. </a:t>
            </a:r>
          </a:p>
          <a:p>
            <a:pPr marL="342900" lvl="0" indent="-342900">
              <a:buFont typeface="+mj-lt"/>
              <a:buAutoNum type="arabicPeriod"/>
            </a:pPr>
            <a:endParaRPr lang="en-US"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112405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524001"/>
            <a:ext cx="7848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00192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001000" cy="4401205"/>
          </a:xfrm>
          <a:prstGeom prst="rect">
            <a:avLst/>
          </a:prstGeom>
        </p:spPr>
        <p:txBody>
          <a:bodyPr wrap="square">
            <a:spAutoFit/>
          </a:bodyPr>
          <a:lstStyle/>
          <a:p>
            <a:r>
              <a:rPr lang="en-US" sz="2000" b="1" dirty="0" smtClean="0">
                <a:latin typeface="Times New Roman" pitchFamily="18" charset="0"/>
                <a:cs typeface="Times New Roman" pitchFamily="18" charset="0"/>
              </a:rPr>
              <a:t>Nursing Tip:</a:t>
            </a:r>
          </a:p>
          <a:p>
            <a:pPr marL="457200" indent="-457200">
              <a:buFont typeface="+mj-lt"/>
              <a:buAutoNum type="arabicPeriod"/>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Many parents are concerned about the marks made by forceps.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Reassure </a:t>
            </a:r>
            <a:r>
              <a:rPr lang="en-US" sz="2000" dirty="0">
                <a:latin typeface="Times New Roman" pitchFamily="18" charset="0"/>
                <a:cs typeface="Times New Roman" pitchFamily="18" charset="0"/>
              </a:rPr>
              <a:t>parents that these marks are temporary and usually resolve without treatment</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Technique The health care provider catheterizes the woman to prevent trauma to her bladder and to make more room in her pelvis.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After </a:t>
            </a:r>
            <a:r>
              <a:rPr lang="en-US" sz="2000" dirty="0">
                <a:latin typeface="Times New Roman" pitchFamily="18" charset="0"/>
                <a:cs typeface="Times New Roman" pitchFamily="18" charset="0"/>
              </a:rPr>
              <a:t>the forceps are applied, the health care provider pulls in line with the pelvic curve. An episiotomy is usually done.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After </a:t>
            </a:r>
            <a:r>
              <a:rPr lang="en-US" sz="2000" dirty="0">
                <a:latin typeface="Times New Roman" pitchFamily="18" charset="0"/>
                <a:cs typeface="Times New Roman" pitchFamily="18" charset="0"/>
              </a:rPr>
              <a:t>the fetal head is brought under the mother’s </a:t>
            </a:r>
            <a:r>
              <a:rPr lang="en-US" sz="2000" dirty="0" err="1">
                <a:latin typeface="Times New Roman" pitchFamily="18" charset="0"/>
                <a:cs typeface="Times New Roman" pitchFamily="18" charset="0"/>
              </a:rPr>
              <a:t>symphysis</a:t>
            </a:r>
            <a:r>
              <a:rPr lang="en-US" sz="2000" dirty="0">
                <a:latin typeface="Times New Roman" pitchFamily="18" charset="0"/>
                <a:cs typeface="Times New Roman" pitchFamily="18" charset="0"/>
              </a:rPr>
              <a:t> pubis, the rest of the birth occurs in the usual way</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Birth assisted with the vacuum extractor follows a similar sequence.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health care provider applies the cup over the posterior </a:t>
            </a:r>
            <a:r>
              <a:rPr lang="en-US" sz="2000" dirty="0" err="1">
                <a:latin typeface="Times New Roman" pitchFamily="18" charset="0"/>
                <a:cs typeface="Times New Roman" pitchFamily="18" charset="0"/>
              </a:rPr>
              <a:t>fontanelle</a:t>
            </a:r>
            <a:r>
              <a:rPr lang="en-US" sz="2000" dirty="0">
                <a:latin typeface="Times New Roman" pitchFamily="18" charset="0"/>
                <a:cs typeface="Times New Roman" pitchFamily="18" charset="0"/>
              </a:rPr>
              <a:t> of the fetal occiput, and suction is created with a machine to hold it there. Traction is applied by pulling on the handle of the extractor cup</a:t>
            </a:r>
          </a:p>
        </p:txBody>
      </p:sp>
    </p:spTree>
    <p:extLst>
      <p:ext uri="{BB962C8B-B14F-4D97-AF65-F5344CB8AC3E}">
        <p14:creationId xmlns:p14="http://schemas.microsoft.com/office/powerpoint/2010/main" val="251553826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28600"/>
            <a:ext cx="8610600" cy="6247864"/>
          </a:xfrm>
          <a:prstGeom prst="rect">
            <a:avLst/>
          </a:prstGeom>
        </p:spPr>
        <p:txBody>
          <a:bodyPr wrap="square">
            <a:spAutoFit/>
          </a:bodyPr>
          <a:lstStyle/>
          <a:p>
            <a:r>
              <a:rPr lang="en-US" sz="2000" b="1" dirty="0" smtClean="0">
                <a:latin typeface="Times New Roman" pitchFamily="18" charset="0"/>
                <a:cs typeface="Times New Roman" pitchFamily="18" charset="0"/>
              </a:rPr>
              <a:t>Nursing </a:t>
            </a:r>
            <a:r>
              <a:rPr lang="en-US" sz="2000" b="1" dirty="0">
                <a:latin typeface="Times New Roman" pitchFamily="18" charset="0"/>
                <a:cs typeface="Times New Roman" pitchFamily="18" charset="0"/>
              </a:rPr>
              <a:t>Care During Forceps or Vacuum Extraction Birth If the use of forceps or vacuum </a:t>
            </a:r>
            <a:r>
              <a:rPr lang="en-US" sz="2000" b="1" dirty="0" smtClean="0">
                <a:latin typeface="Times New Roman" pitchFamily="18" charset="0"/>
                <a:cs typeface="Times New Roman" pitchFamily="18" charset="0"/>
              </a:rPr>
              <a:t>extraction:</a:t>
            </a:r>
          </a:p>
          <a:p>
            <a:pPr marL="342900" indent="-342900">
              <a:buFont typeface="+mj-lt"/>
              <a:buAutoNum type="arabicPeriod"/>
            </a:pPr>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anticipated, the nurse places the sterile equipment on the delivery instrument table</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After birth, nursing care is similar to care for episiotomy and </a:t>
            </a:r>
            <a:r>
              <a:rPr lang="en-US" sz="2000" dirty="0" err="1">
                <a:latin typeface="Times New Roman" pitchFamily="18" charset="0"/>
                <a:cs typeface="Times New Roman" pitchFamily="18" charset="0"/>
              </a:rPr>
              <a:t>perineal</a:t>
            </a:r>
            <a:r>
              <a:rPr lang="en-US" sz="2000" dirty="0">
                <a:latin typeface="Times New Roman" pitchFamily="18" charset="0"/>
                <a:cs typeface="Times New Roman" pitchFamily="18" charset="0"/>
              </a:rPr>
              <a:t> lacerations</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Ice is applied to the perineum to reduce bruising and edema.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health care provider is notified if the woman has signs of vaginal hematoma, which include severe and poorly relieved pelvic or rectal pain. The infant’s head is examined for lacerations, abrasions, or bruising.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Mild </a:t>
            </a:r>
            <a:r>
              <a:rPr lang="en-US" sz="2000" dirty="0">
                <a:latin typeface="Times New Roman" pitchFamily="18" charset="0"/>
                <a:cs typeface="Times New Roman" pitchFamily="18" charset="0"/>
              </a:rPr>
              <a:t>facial reddening and molding (alteration in shape) of the head are common and do not necessitate treatment.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Cold </a:t>
            </a:r>
            <a:r>
              <a:rPr lang="en-US" sz="2000" dirty="0">
                <a:latin typeface="Times New Roman" pitchFamily="18" charset="0"/>
                <a:cs typeface="Times New Roman" pitchFamily="18" charset="0"/>
              </a:rPr>
              <a:t>treatments are not used on neonates because they would cause hypothermia</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Pressure from forceps may injure the infant’s facial nerve.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is evidenced by facial asymmetry (different appearance of right and left sides), which is most obvious when the infant cries. Facial nerve injury usually resolves without treatment.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scalp chignon from the vacuum extractor does not necessitate intervention and resolves quickly.</a:t>
            </a:r>
          </a:p>
        </p:txBody>
      </p:sp>
    </p:spTree>
    <p:extLst>
      <p:ext uri="{BB962C8B-B14F-4D97-AF65-F5344CB8AC3E}">
        <p14:creationId xmlns:p14="http://schemas.microsoft.com/office/powerpoint/2010/main" val="200978673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74345"/>
            <a:ext cx="8229600" cy="4093428"/>
          </a:xfrm>
          <a:prstGeom prst="rect">
            <a:avLst/>
          </a:prstGeom>
        </p:spPr>
        <p:txBody>
          <a:bodyPr wrap="square">
            <a:spAutoFit/>
          </a:bodyPr>
          <a:lstStyle/>
          <a:p>
            <a:r>
              <a:rPr lang="en-US" sz="2000" b="1" dirty="0">
                <a:latin typeface="Times New Roman" pitchFamily="18" charset="0"/>
                <a:cs typeface="Times New Roman" pitchFamily="18" charset="0"/>
              </a:rPr>
              <a:t>Cesarean birth </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Cesarean </a:t>
            </a:r>
            <a:r>
              <a:rPr lang="en-US" sz="2000" dirty="0">
                <a:latin typeface="Times New Roman" pitchFamily="18" charset="0"/>
                <a:cs typeface="Times New Roman" pitchFamily="18" charset="0"/>
              </a:rPr>
              <a:t>birth is the surgical delivery of the fetus through incisions in the mother’s abdomen and uterus.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is the basis for some of the practices in the management of the second stage of labor, such as the following</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Position variation (upright or horizontal)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Epidural analgesia and subarachnoid analgesia that allows ambulation and delivery in squatting position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Oxytocin (Pitocin) augmentation of labor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Spontaneous open glottis pushing when fetus is at + 1 </a:t>
            </a:r>
            <a:r>
              <a:rPr lang="en-US" sz="2000" dirty="0" smtClean="0">
                <a:latin typeface="Times New Roman" pitchFamily="18" charset="0"/>
                <a:cs typeface="Times New Roman" pitchFamily="18" charset="0"/>
              </a:rPr>
              <a:t>station</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Use of vacuum-assisted delivery replacing forceps delivery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Electronic fetal and uterine monitoring Indications for Cesarean Birth Several conditions may necessitate cesarean delivery, </a:t>
            </a:r>
          </a:p>
        </p:txBody>
      </p:sp>
    </p:spTree>
    <p:extLst>
      <p:ext uri="{BB962C8B-B14F-4D97-AF65-F5344CB8AC3E}">
        <p14:creationId xmlns:p14="http://schemas.microsoft.com/office/powerpoint/2010/main" val="1290487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35846"/>
            <a:ext cx="8305800" cy="5632311"/>
          </a:xfrm>
          <a:prstGeom prst="rect">
            <a:avLst/>
          </a:prstGeom>
        </p:spPr>
        <p:txBody>
          <a:bodyPr wrap="square">
            <a:spAutoFit/>
          </a:bodyPr>
          <a:lstStyle/>
          <a:p>
            <a:r>
              <a:rPr lang="en-US" sz="2000" b="1" dirty="0">
                <a:latin typeface="Times New Roman" pitchFamily="18" charset="0"/>
                <a:cs typeface="Times New Roman" pitchFamily="18" charset="0"/>
              </a:rPr>
              <a:t>Indications for Cesarean </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Birth </a:t>
            </a:r>
            <a:r>
              <a:rPr lang="en-US" sz="2000" dirty="0">
                <a:latin typeface="Times New Roman" pitchFamily="18" charset="0"/>
                <a:cs typeface="Times New Roman" pitchFamily="18" charset="0"/>
              </a:rPr>
              <a:t>Several conditions may necessitate cesarean delivery, as follows: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Abnormal labor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Inability of the fetus to pass through the mother’s pelvis (</a:t>
            </a:r>
            <a:r>
              <a:rPr lang="en-US" sz="2000" dirty="0" err="1">
                <a:latin typeface="Times New Roman" pitchFamily="18" charset="0"/>
                <a:cs typeface="Times New Roman" pitchFamily="18" charset="0"/>
              </a:rPr>
              <a:t>cephalopelvic</a:t>
            </a:r>
            <a:r>
              <a:rPr lang="en-US" sz="2000" dirty="0">
                <a:latin typeface="Times New Roman" pitchFamily="18" charset="0"/>
                <a:cs typeface="Times New Roman" pitchFamily="18" charset="0"/>
              </a:rPr>
              <a:t> disproportion) (most breech presentations are delivered by cesarean section)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Maternal conditions such as gestational hypertension or diabetes mellitus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Active maternal </a:t>
            </a:r>
            <a:r>
              <a:rPr lang="en-US" sz="2000" dirty="0" err="1">
                <a:latin typeface="Times New Roman" pitchFamily="18" charset="0"/>
                <a:cs typeface="Times New Roman" pitchFamily="18" charset="0"/>
              </a:rPr>
              <a:t>herpesvirus</a:t>
            </a:r>
            <a:r>
              <a:rPr lang="en-US" sz="2000" dirty="0">
                <a:latin typeface="Times New Roman" pitchFamily="18" charset="0"/>
                <a:cs typeface="Times New Roman" pitchFamily="18" charset="0"/>
              </a:rPr>
              <a:t> infection, which may cause serious or fatal infant infection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Previous surgery on the uterus, including the classic type of cesarean incision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Fetal compromise, including prolapsed umbilical cord and abnormal presentations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Placenta </a:t>
            </a:r>
            <a:r>
              <a:rPr lang="en-US" sz="2000" dirty="0" err="1">
                <a:latin typeface="Times New Roman" pitchFamily="18" charset="0"/>
                <a:cs typeface="Times New Roman" pitchFamily="18" charset="0"/>
              </a:rPr>
              <a:t>previa</a:t>
            </a:r>
            <a:r>
              <a:rPr lang="en-US" sz="2000" dirty="0">
                <a:latin typeface="Times New Roman" pitchFamily="18" charset="0"/>
                <a:cs typeface="Times New Roman" pitchFamily="18" charset="0"/>
              </a:rPr>
              <a:t> or </a:t>
            </a:r>
            <a:r>
              <a:rPr lang="en-US" sz="2000" dirty="0" err="1">
                <a:latin typeface="Times New Roman" pitchFamily="18" charset="0"/>
                <a:cs typeface="Times New Roman" pitchFamily="18" charset="0"/>
              </a:rPr>
              <a:t>abruptio</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placentae.</a:t>
            </a:r>
          </a:p>
          <a:p>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Contraindications for Cesarean </a:t>
            </a:r>
            <a:r>
              <a:rPr lang="en-US" sz="2000" b="1" dirty="0" smtClean="0">
                <a:latin typeface="Times New Roman" pitchFamily="18" charset="0"/>
                <a:cs typeface="Times New Roman" pitchFamily="18" charset="0"/>
              </a:rPr>
              <a:t>Birth:</a:t>
            </a:r>
          </a:p>
          <a:p>
            <a:pPr marL="342900" indent="-342900">
              <a:buFont typeface="+mj-lt"/>
              <a:buAutoNum type="arabicPeriod"/>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There are few contraindications to cesarean birth, but it is not usually performed if the fetus is dead or too premature to survive or if the mother has abnormal blood clotting</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cesarean birth should not be planned for the convenience of the woman, as there are risks involved.</a:t>
            </a:r>
          </a:p>
        </p:txBody>
      </p:sp>
    </p:spTree>
    <p:extLst>
      <p:ext uri="{BB962C8B-B14F-4D97-AF65-F5344CB8AC3E}">
        <p14:creationId xmlns:p14="http://schemas.microsoft.com/office/powerpoint/2010/main" val="32748302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04800"/>
            <a:ext cx="8229600" cy="5940088"/>
          </a:xfrm>
          <a:prstGeom prst="rect">
            <a:avLst/>
          </a:prstGeom>
        </p:spPr>
        <p:txBody>
          <a:bodyPr wrap="square">
            <a:spAutoFit/>
          </a:bodyPr>
          <a:lstStyle/>
          <a:p>
            <a:r>
              <a:rPr lang="en-US" sz="2000" b="1" dirty="0">
                <a:latin typeface="Times New Roman" pitchFamily="18" charset="0"/>
                <a:cs typeface="Times New Roman" pitchFamily="18" charset="0"/>
              </a:rPr>
              <a:t>Risks of Cesarean </a:t>
            </a:r>
            <a:r>
              <a:rPr lang="en-US" sz="2000" b="1" dirty="0" smtClean="0">
                <a:latin typeface="Times New Roman" pitchFamily="18" charset="0"/>
                <a:cs typeface="Times New Roman" pitchFamily="18" charset="0"/>
              </a:rPr>
              <a:t>Birth:</a:t>
            </a:r>
          </a:p>
          <a:p>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Cesarean birth carries risks to both mother and fetus.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Maternal </a:t>
            </a:r>
            <a:r>
              <a:rPr lang="en-US" sz="2000" b="1" dirty="0">
                <a:latin typeface="Times New Roman" pitchFamily="18" charset="0"/>
                <a:cs typeface="Times New Roman" pitchFamily="18" charset="0"/>
              </a:rPr>
              <a:t>risks </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include </a:t>
            </a:r>
            <a:r>
              <a:rPr lang="en-US" sz="2000" dirty="0">
                <a:latin typeface="Times New Roman" pitchFamily="18" charset="0"/>
                <a:cs typeface="Times New Roman" pitchFamily="18" charset="0"/>
              </a:rPr>
              <a:t>the following: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Risks related to anesthesia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Respiratory complications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Hemorrhage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Blood clots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Injury to the urinary tract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Delayed intestinal peristalsis (paralytic ileus)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Infection</a:t>
            </a:r>
          </a:p>
          <a:p>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Risks to the newborn may include the following</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Inadvertent preterm </a:t>
            </a:r>
            <a:r>
              <a:rPr lang="en-US" sz="2000" dirty="0" smtClean="0">
                <a:latin typeface="Times New Roman" pitchFamily="18" charset="0"/>
                <a:cs typeface="Times New Roman" pitchFamily="18" charset="0"/>
              </a:rPr>
              <a:t>birth</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Respiratory problems because of delayed absorption of lung fluid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Injury, such as laceration or bruising </a:t>
            </a:r>
            <a:endParaRPr lang="en-US" sz="2000" dirty="0" smtClean="0">
              <a:latin typeface="Times New Roman" pitchFamily="18" charset="0"/>
              <a:cs typeface="Times New Roman" pitchFamily="18" charset="0"/>
            </a:endParaRPr>
          </a:p>
          <a:p>
            <a:pPr marL="285750" indent="-285750">
              <a:buFont typeface="Wingdings" pitchFamily="2" charset="2"/>
              <a:buChar char="v"/>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Scarring of the uterus that may influence progress of future </a:t>
            </a:r>
            <a:r>
              <a:rPr lang="en-US" sz="2000" dirty="0" err="1" smtClean="0">
                <a:latin typeface="Times New Roman" pitchFamily="18" charset="0"/>
                <a:cs typeface="Times New Roman" pitchFamily="18" charset="0"/>
              </a:rPr>
              <a:t>pregnancie</a:t>
            </a:r>
            <a:r>
              <a:rPr lang="en-US" sz="2000" dirty="0" smtClean="0">
                <a:latin typeface="Times New Roman" pitchFamily="18" charset="0"/>
                <a:cs typeface="Times New Roman" pitchFamily="18" charset="0"/>
              </a:rPr>
              <a:t> </a:t>
            </a:r>
          </a:p>
          <a:p>
            <a:pPr marL="285750" indent="-285750">
              <a:buFont typeface="Wingdings" pitchFamily="2" charset="2"/>
              <a:buChar char="v"/>
            </a:pPr>
            <a:r>
              <a:rPr lang="en-US" sz="2000" dirty="0" smtClean="0">
                <a:latin typeface="Times New Roman" pitchFamily="18" charset="0"/>
                <a:cs typeface="Times New Roman" pitchFamily="18" charset="0"/>
              </a:rPr>
              <a:t>To help prevent the unintentional birth of a preterm fetus, the physician often performs amniocentesis before a planned cesarean birth to determine if the fetal lungs are mature</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20232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28600"/>
            <a:ext cx="7924800" cy="4708981"/>
          </a:xfrm>
          <a:prstGeom prst="rect">
            <a:avLst/>
          </a:prstGeom>
        </p:spPr>
        <p:txBody>
          <a:bodyPr wrap="square">
            <a:spAutoFit/>
          </a:bodyPr>
          <a:lstStyle/>
          <a:p>
            <a:r>
              <a:rPr lang="en-US" sz="2000" b="1" dirty="0">
                <a:latin typeface="Times New Roman" pitchFamily="18" charset="0"/>
                <a:cs typeface="Times New Roman" pitchFamily="18" charset="0"/>
              </a:rPr>
              <a:t>Technique Cesarean </a:t>
            </a:r>
            <a:r>
              <a:rPr lang="en-US" sz="2000" b="1" dirty="0" smtClean="0">
                <a:latin typeface="Times New Roman" pitchFamily="18" charset="0"/>
                <a:cs typeface="Times New Roman" pitchFamily="18" charset="0"/>
              </a:rPr>
              <a:t>birth:</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may occur under planned, unplanned, or emergency conditions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The preparation </a:t>
            </a:r>
            <a:r>
              <a:rPr lang="en-US" sz="2000" b="1" dirty="0" smtClean="0">
                <a:latin typeface="Times New Roman" pitchFamily="18" charset="0"/>
                <a:cs typeface="Times New Roman" pitchFamily="18" charset="0"/>
              </a:rPr>
              <a:t>includes </a:t>
            </a:r>
            <a:r>
              <a:rPr lang="en-US" sz="2000" b="1" dirty="0">
                <a:latin typeface="Times New Roman" pitchFamily="18" charset="0"/>
                <a:cs typeface="Times New Roman" pitchFamily="18" charset="0"/>
              </a:rPr>
              <a:t>routine preoperative </a:t>
            </a:r>
            <a:r>
              <a:rPr lang="en-US" sz="2000" b="1" dirty="0" smtClean="0">
                <a:latin typeface="Times New Roman" pitchFamily="18" charset="0"/>
                <a:cs typeface="Times New Roman" pitchFamily="18" charset="0"/>
              </a:rPr>
              <a:t>care</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such as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obtaining </a:t>
            </a:r>
            <a:r>
              <a:rPr lang="en-US" sz="2000" dirty="0">
                <a:latin typeface="Times New Roman" pitchFamily="18" charset="0"/>
                <a:cs typeface="Times New Roman" pitchFamily="18" charset="0"/>
              </a:rPr>
              <a:t>informed consent.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If </a:t>
            </a:r>
            <a:r>
              <a:rPr lang="en-US" sz="2000" dirty="0">
                <a:latin typeface="Times New Roman" pitchFamily="18" charset="0"/>
                <a:cs typeface="Times New Roman" pitchFamily="18" charset="0"/>
              </a:rPr>
              <a:t>the woman wears eyeglasses, they should accompany her to the operating room because she is usually awake to bond with the infant after birth.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several </a:t>
            </a:r>
            <a:r>
              <a:rPr lang="en-US" sz="2000" dirty="0">
                <a:latin typeface="Times New Roman" pitchFamily="18" charset="0"/>
                <a:cs typeface="Times New Roman" pitchFamily="18" charset="0"/>
              </a:rPr>
              <a:t>laboratory studies are performed to identify anemia or blood-clotting abnormalities</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Complete blood count, coagulation studies, and blood typing and history screening are common, and appropriate consent is obtained.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One </a:t>
            </a:r>
            <a:r>
              <a:rPr lang="en-US" sz="2000" dirty="0">
                <a:latin typeface="Times New Roman" pitchFamily="18" charset="0"/>
                <a:cs typeface="Times New Roman" pitchFamily="18" charset="0"/>
              </a:rPr>
              <a:t>or more units of blood may be typed and cross-matched if the woman is likely to need a transfusion.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baseline vital signs of the mother and the fetal heart rate are recorded.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974801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228600"/>
            <a:ext cx="7848600" cy="4708981"/>
          </a:xfrm>
          <a:prstGeom prst="rect">
            <a:avLst/>
          </a:prstGeom>
        </p:spPr>
        <p:txBody>
          <a:bodyPr wrap="square">
            <a:spAutoFit/>
          </a:bodyPr>
          <a:lstStyle/>
          <a:p>
            <a:pPr lvl="0"/>
            <a:r>
              <a:rPr lang="en-US" sz="2000" dirty="0" smtClean="0">
                <a:solidFill>
                  <a:prstClr val="black"/>
                </a:solidFill>
                <a:latin typeface="Times New Roman" pitchFamily="18" charset="0"/>
                <a:cs typeface="Times New Roman" pitchFamily="18" charset="0"/>
              </a:rPr>
              <a:t>7.The </a:t>
            </a:r>
            <a:r>
              <a:rPr lang="en-US" sz="2000" dirty="0">
                <a:solidFill>
                  <a:prstClr val="black"/>
                </a:solidFill>
                <a:latin typeface="Times New Roman" pitchFamily="18" charset="0"/>
                <a:cs typeface="Times New Roman" pitchFamily="18" charset="0"/>
              </a:rPr>
              <a:t>woman is placed in a supine position with a wedge under the hip to prevent decreased blood flow to the fetus.</a:t>
            </a:r>
          </a:p>
          <a:p>
            <a:pPr lvl="0"/>
            <a:r>
              <a:rPr lang="en-US" sz="2000" dirty="0">
                <a:solidFill>
                  <a:prstClr val="black"/>
                </a:solidFill>
                <a:latin typeface="Times New Roman" pitchFamily="18" charset="0"/>
                <a:cs typeface="Times New Roman" pitchFamily="18" charset="0"/>
              </a:rPr>
              <a:t> </a:t>
            </a:r>
            <a:r>
              <a:rPr lang="en-US" sz="2000" dirty="0" smtClean="0">
                <a:solidFill>
                  <a:prstClr val="black"/>
                </a:solidFill>
                <a:latin typeface="Times New Roman" pitchFamily="18" charset="0"/>
                <a:cs typeface="Times New Roman" pitchFamily="18" charset="0"/>
              </a:rPr>
              <a:t>8. A </a:t>
            </a:r>
            <a:r>
              <a:rPr lang="en-US" sz="2000" dirty="0">
                <a:solidFill>
                  <a:prstClr val="black"/>
                </a:solidFill>
                <a:latin typeface="Times New Roman" pitchFamily="18" charset="0"/>
                <a:cs typeface="Times New Roman" pitchFamily="18" charset="0"/>
              </a:rPr>
              <a:t>regional anesthetic is administered, and an IV medication to reduce gastric acidity and speed gastric emptying is provided.</a:t>
            </a:r>
          </a:p>
          <a:p>
            <a:pPr lvl="0"/>
            <a:r>
              <a:rPr lang="en-US" sz="2000" dirty="0">
                <a:solidFill>
                  <a:prstClr val="black"/>
                </a:solidFill>
                <a:latin typeface="Times New Roman" pitchFamily="18" charset="0"/>
                <a:cs typeface="Times New Roman" pitchFamily="18" charset="0"/>
              </a:rPr>
              <a:t> </a:t>
            </a:r>
            <a:r>
              <a:rPr lang="en-US" sz="2000" dirty="0" smtClean="0">
                <a:solidFill>
                  <a:prstClr val="black"/>
                </a:solidFill>
                <a:latin typeface="Times New Roman" pitchFamily="18" charset="0"/>
                <a:cs typeface="Times New Roman" pitchFamily="18" charset="0"/>
              </a:rPr>
              <a:t>9. A </a:t>
            </a:r>
            <a:r>
              <a:rPr lang="en-US" sz="2000" dirty="0">
                <a:solidFill>
                  <a:prstClr val="black"/>
                </a:solidFill>
                <a:latin typeface="Times New Roman" pitchFamily="18" charset="0"/>
                <a:cs typeface="Times New Roman" pitchFamily="18" charset="0"/>
              </a:rPr>
              <a:t>prophylactic IV antibiotic may be administered before surgery. </a:t>
            </a:r>
          </a:p>
          <a:p>
            <a:pPr lvl="0"/>
            <a:r>
              <a:rPr lang="en-US" sz="2000" dirty="0" smtClean="0">
                <a:solidFill>
                  <a:prstClr val="black"/>
                </a:solidFill>
                <a:latin typeface="Times New Roman" pitchFamily="18" charset="0"/>
                <a:cs typeface="Times New Roman" pitchFamily="18" charset="0"/>
              </a:rPr>
              <a:t>10. Shaving </a:t>
            </a:r>
            <a:r>
              <a:rPr lang="en-US" sz="2000" dirty="0">
                <a:solidFill>
                  <a:prstClr val="black"/>
                </a:solidFill>
                <a:latin typeface="Times New Roman" pitchFamily="18" charset="0"/>
                <a:cs typeface="Times New Roman" pitchFamily="18" charset="0"/>
              </a:rPr>
              <a:t>of the skin or hair removal is not necessary. </a:t>
            </a:r>
          </a:p>
          <a:p>
            <a:pPr lvl="0"/>
            <a:r>
              <a:rPr lang="en-US" sz="2000" dirty="0">
                <a:solidFill>
                  <a:prstClr val="black"/>
                </a:solidFill>
                <a:latin typeface="Times New Roman" pitchFamily="18" charset="0"/>
                <a:cs typeface="Times New Roman" pitchFamily="18" charset="0"/>
              </a:rPr>
              <a:t>An indwelling Foley catheter is inserted to keep the bladder empty and to prevent trauma to the bladder. </a:t>
            </a:r>
          </a:p>
          <a:p>
            <a:pPr lvl="0"/>
            <a:r>
              <a:rPr lang="en-US" sz="2000" dirty="0" smtClean="0">
                <a:solidFill>
                  <a:prstClr val="black"/>
                </a:solidFill>
                <a:latin typeface="Times New Roman" pitchFamily="18" charset="0"/>
                <a:cs typeface="Times New Roman" pitchFamily="18" charset="0"/>
              </a:rPr>
              <a:t>11. The </a:t>
            </a:r>
            <a:r>
              <a:rPr lang="en-US" sz="2000" dirty="0">
                <a:solidFill>
                  <a:prstClr val="black"/>
                </a:solidFill>
                <a:latin typeface="Times New Roman" pitchFamily="18" charset="0"/>
                <a:cs typeface="Times New Roman" pitchFamily="18" charset="0"/>
              </a:rPr>
              <a:t>catheter bag is placed near the head of the operating table so that the anesthesiologist can monitor urine output, an important indicator of the </a:t>
            </a:r>
            <a:r>
              <a:rPr lang="en-US" sz="2000" dirty="0" smtClean="0">
                <a:solidFill>
                  <a:prstClr val="black"/>
                </a:solidFill>
                <a:latin typeface="Times New Roman" pitchFamily="18" charset="0"/>
                <a:cs typeface="Times New Roman" pitchFamily="18" charset="0"/>
              </a:rPr>
              <a:t>12. woman’s </a:t>
            </a:r>
            <a:r>
              <a:rPr lang="en-US" sz="2000" dirty="0">
                <a:solidFill>
                  <a:prstClr val="black"/>
                </a:solidFill>
                <a:latin typeface="Times New Roman" pitchFamily="18" charset="0"/>
                <a:cs typeface="Times New Roman" pitchFamily="18" charset="0"/>
              </a:rPr>
              <a:t>circulating blood volume. </a:t>
            </a:r>
          </a:p>
          <a:p>
            <a:pPr lvl="0"/>
            <a:r>
              <a:rPr lang="en-US" sz="2000" dirty="0" smtClean="0">
                <a:solidFill>
                  <a:prstClr val="black"/>
                </a:solidFill>
                <a:latin typeface="Times New Roman" pitchFamily="18" charset="0"/>
                <a:cs typeface="Times New Roman" pitchFamily="18" charset="0"/>
              </a:rPr>
              <a:t>13.The </a:t>
            </a:r>
            <a:r>
              <a:rPr lang="en-US" sz="2000" dirty="0">
                <a:solidFill>
                  <a:prstClr val="black"/>
                </a:solidFill>
                <a:latin typeface="Times New Roman" pitchFamily="18" charset="0"/>
                <a:cs typeface="Times New Roman" pitchFamily="18" charset="0"/>
              </a:rPr>
              <a:t>circulating nurse scrubs the abdomen with </a:t>
            </a:r>
            <a:r>
              <a:rPr lang="en-US" sz="2000" dirty="0" err="1">
                <a:solidFill>
                  <a:prstClr val="black"/>
                </a:solidFill>
                <a:latin typeface="Times New Roman" pitchFamily="18" charset="0"/>
                <a:cs typeface="Times New Roman" pitchFamily="18" charset="0"/>
              </a:rPr>
              <a:t>chlorhexidine</a:t>
            </a:r>
            <a:r>
              <a:rPr lang="en-US" sz="2000" dirty="0">
                <a:solidFill>
                  <a:prstClr val="black"/>
                </a:solidFill>
                <a:latin typeface="Times New Roman" pitchFamily="18" charset="0"/>
                <a:cs typeface="Times New Roman" pitchFamily="18" charset="0"/>
              </a:rPr>
              <a:t> alcohol by using a circular motion that goes outward from the incisional area.</a:t>
            </a:r>
          </a:p>
          <a:p>
            <a:pPr lvl="0"/>
            <a:r>
              <a:rPr lang="en-US" sz="2000" dirty="0">
                <a:solidFill>
                  <a:prstClr val="black"/>
                </a:solidFill>
                <a:latin typeface="Times New Roman" pitchFamily="18" charset="0"/>
                <a:cs typeface="Times New Roman" pitchFamily="18" charset="0"/>
              </a:rPr>
              <a:t> </a:t>
            </a:r>
            <a:r>
              <a:rPr lang="en-US" sz="2000" dirty="0" smtClean="0">
                <a:solidFill>
                  <a:prstClr val="black"/>
                </a:solidFill>
                <a:latin typeface="Times New Roman" pitchFamily="18" charset="0"/>
                <a:cs typeface="Times New Roman" pitchFamily="18" charset="0"/>
              </a:rPr>
              <a:t>14.The </a:t>
            </a:r>
            <a:r>
              <a:rPr lang="en-US" sz="2000" dirty="0">
                <a:solidFill>
                  <a:prstClr val="black"/>
                </a:solidFill>
                <a:latin typeface="Times New Roman" pitchFamily="18" charset="0"/>
                <a:cs typeface="Times New Roman" pitchFamily="18" charset="0"/>
              </a:rPr>
              <a:t>father or woman’s partner may don a hat, mask, and gown and provide support to the woman at the head of the table.</a:t>
            </a:r>
          </a:p>
        </p:txBody>
      </p:sp>
    </p:spTree>
    <p:extLst>
      <p:ext uri="{BB962C8B-B14F-4D97-AF65-F5344CB8AC3E}">
        <p14:creationId xmlns:p14="http://schemas.microsoft.com/office/powerpoint/2010/main" val="37277631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914401"/>
            <a:ext cx="7924800" cy="3785652"/>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Types of </a:t>
            </a:r>
            <a:r>
              <a:rPr lang="en-US" sz="2000" b="1" dirty="0" smtClean="0">
                <a:latin typeface="Times New Roman" pitchFamily="18" charset="0"/>
                <a:cs typeface="Times New Roman" pitchFamily="18" charset="0"/>
              </a:rPr>
              <a:t>incisions:</a:t>
            </a:r>
          </a:p>
          <a:p>
            <a:pPr marL="342900" indent="-342900">
              <a:buFont typeface="Arial" pitchFamily="34" charset="0"/>
              <a:buChar char="•"/>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There are two incisions in cesarean birth</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skin incision and a uterine incision.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directions of these incisions are not always the same.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b="1" dirty="0" smtClean="0">
                <a:latin typeface="Times New Roman" pitchFamily="18" charset="0"/>
                <a:cs typeface="Times New Roman" pitchFamily="18" charset="0"/>
              </a:rPr>
              <a:t>Skin incisions:</a:t>
            </a:r>
          </a:p>
          <a:p>
            <a:pPr marL="342900" indent="-342900">
              <a:buFont typeface="Arial" pitchFamily="34" charset="0"/>
              <a:buChar char="•"/>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skin incision is done in either a vertical or a transverse direction</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vertical incision allows more room if a large fetus is being delivered, and it is usually needed for an obese </a:t>
            </a:r>
            <a:r>
              <a:rPr lang="en-US" sz="2000" dirty="0" smtClean="0">
                <a:latin typeface="Times New Roman" pitchFamily="18" charset="0"/>
                <a:cs typeface="Times New Roman" pitchFamily="18" charset="0"/>
              </a:rPr>
              <a:t>woman.</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an emergency, the vertical incision can be accomplished more quickly.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transverse, </a:t>
            </a:r>
            <a:r>
              <a:rPr lang="en-US" sz="2000" dirty="0" smtClean="0">
                <a:latin typeface="Times New Roman" pitchFamily="18" charset="0"/>
                <a:cs typeface="Times New Roman" pitchFamily="18" charset="0"/>
              </a:rPr>
              <a:t>incision </a:t>
            </a:r>
            <a:r>
              <a:rPr lang="en-US" sz="2000" dirty="0">
                <a:latin typeface="Times New Roman" pitchFamily="18" charset="0"/>
                <a:cs typeface="Times New Roman" pitchFamily="18" charset="0"/>
              </a:rPr>
              <a:t>is nearly invisible when healed but cannot always be used in an obese woman or in a woman with a large fetus.</a:t>
            </a:r>
          </a:p>
        </p:txBody>
      </p:sp>
    </p:spTree>
    <p:extLst>
      <p:ext uri="{BB962C8B-B14F-4D97-AF65-F5344CB8AC3E}">
        <p14:creationId xmlns:p14="http://schemas.microsoft.com/office/powerpoint/2010/main" val="250892306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7848600" cy="1938992"/>
          </a:xfrm>
          <a:prstGeom prst="rect">
            <a:avLst/>
          </a:prstGeom>
        </p:spPr>
        <p:txBody>
          <a:bodyPr wrap="square">
            <a:spAutoFit/>
          </a:bodyPr>
          <a:lstStyle/>
          <a:p>
            <a:r>
              <a:rPr lang="en-US" sz="2000" dirty="0">
                <a:latin typeface="Times New Roman" pitchFamily="18" charset="0"/>
                <a:cs typeface="Times New Roman" pitchFamily="18" charset="0"/>
              </a:rPr>
              <a:t>Uterine incisions The more important of the two incisions is the one that cuts into the uterus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There are three types of uterine incisions </a:t>
            </a:r>
            <a:r>
              <a:rPr lang="en-US" sz="2000" b="1"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low transverse</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low vertical,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classic.</a:t>
            </a:r>
          </a:p>
        </p:txBody>
      </p:sp>
    </p:spTree>
    <p:extLst>
      <p:ext uri="{BB962C8B-B14F-4D97-AF65-F5344CB8AC3E}">
        <p14:creationId xmlns:p14="http://schemas.microsoft.com/office/powerpoint/2010/main" val="26412316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76199"/>
            <a:ext cx="6019800" cy="6553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571664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04801"/>
            <a:ext cx="8229600" cy="4893647"/>
          </a:xfrm>
          <a:prstGeom prst="rect">
            <a:avLst/>
          </a:prstGeom>
        </p:spPr>
        <p:txBody>
          <a:bodyPr wrap="square">
            <a:spAutoFit/>
          </a:bodyPr>
          <a:lstStyle/>
          <a:p>
            <a:r>
              <a:rPr lang="en-US" sz="2400" b="1" dirty="0" smtClean="0">
                <a:latin typeface="Times New Roman" pitchFamily="18" charset="0"/>
                <a:cs typeface="Times New Roman" pitchFamily="18" charset="0"/>
              </a:rPr>
              <a:t>Indications </a:t>
            </a:r>
            <a:r>
              <a:rPr lang="en-US" sz="2400" b="1" dirty="0">
                <a:latin typeface="Times New Roman" pitchFamily="18" charset="0"/>
                <a:cs typeface="Times New Roman" pitchFamily="18" charset="0"/>
              </a:rPr>
              <a:t>for Induction Labor </a:t>
            </a:r>
            <a:r>
              <a:rPr lang="en-US" sz="2400" b="1" dirty="0" smtClean="0">
                <a:latin typeface="Times New Roman" pitchFamily="18" charset="0"/>
                <a:cs typeface="Times New Roman" pitchFamily="18" charset="0"/>
              </a:rPr>
              <a:t>:</a:t>
            </a:r>
          </a:p>
          <a:p>
            <a:r>
              <a:rPr lang="en-US" sz="2400" b="1" dirty="0">
                <a:latin typeface="Times New Roman" pitchFamily="18" charset="0"/>
                <a:cs typeface="Times New Roman" pitchFamily="18" charset="0"/>
              </a:rPr>
              <a:t>i</a:t>
            </a:r>
            <a:r>
              <a:rPr lang="en-US" sz="2400" dirty="0" smtClean="0">
                <a:latin typeface="Times New Roman" pitchFamily="18" charset="0"/>
                <a:cs typeface="Times New Roman" pitchFamily="18" charset="0"/>
              </a:rPr>
              <a:t>s </a:t>
            </a:r>
            <a:r>
              <a:rPr lang="en-US" sz="2400" dirty="0">
                <a:latin typeface="Times New Roman" pitchFamily="18" charset="0"/>
                <a:cs typeface="Times New Roman" pitchFamily="18" charset="0"/>
              </a:rPr>
              <a:t>induced if continuing the pregnancy is hazardous for the woman or the fetus. Following are some of the indications for labor induction: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Gestational hypertension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Ruptured membranes without spontaneous onset of labor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Infection within the uterus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Medical problems in the woman that worsen during pregnancy, such as diabetes, kidney disease, or pulmonary disease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Fetal problems, such as slowed growth, prolonged pregnancy, or incompatibility between fetal and maternal blood types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Placental insufficiency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Fetal death</a:t>
            </a:r>
          </a:p>
        </p:txBody>
      </p:sp>
    </p:spTree>
    <p:extLst>
      <p:ext uri="{BB962C8B-B14F-4D97-AF65-F5344CB8AC3E}">
        <p14:creationId xmlns:p14="http://schemas.microsoft.com/office/powerpoint/2010/main" val="380924443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12845"/>
            <a:ext cx="8001000" cy="5632311"/>
          </a:xfrm>
          <a:prstGeom prst="rect">
            <a:avLst/>
          </a:prstGeom>
        </p:spPr>
        <p:txBody>
          <a:bodyPr wrap="square">
            <a:spAutoFit/>
          </a:bodyPr>
          <a:lstStyle/>
          <a:p>
            <a:r>
              <a:rPr lang="en-US" sz="2000" b="1" dirty="0">
                <a:latin typeface="Times New Roman" pitchFamily="18" charset="0"/>
                <a:cs typeface="Times New Roman" pitchFamily="18" charset="0"/>
              </a:rPr>
              <a:t>Low transverse incision </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low transverse incision is preferred because it is not likely to rupture during another birth, causes less blood loss, and is easier to repair</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may not be an option if the fetus is large or if there is a placenta </a:t>
            </a:r>
            <a:r>
              <a:rPr lang="en-US" sz="2000" dirty="0" err="1">
                <a:latin typeface="Times New Roman" pitchFamily="18" charset="0"/>
                <a:cs typeface="Times New Roman" pitchFamily="18" charset="0"/>
              </a:rPr>
              <a:t>previa</a:t>
            </a:r>
            <a:r>
              <a:rPr lang="en-US" sz="2000" dirty="0">
                <a:latin typeface="Times New Roman" pitchFamily="18" charset="0"/>
                <a:cs typeface="Times New Roman" pitchFamily="18" charset="0"/>
              </a:rPr>
              <a:t> in the area where the incision would be made.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type of incision makes vaginal birth after cesarean (VBAC) possible for subsequent births.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Low </a:t>
            </a:r>
            <a:r>
              <a:rPr lang="en-US" sz="2000" b="1" dirty="0">
                <a:latin typeface="Times New Roman" pitchFamily="18" charset="0"/>
                <a:cs typeface="Times New Roman" pitchFamily="18" charset="0"/>
              </a:rPr>
              <a:t>vertical incision </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low vertical incision produces minimal blood loss and allows delivery of a larger fetus</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However, it is more likely to rupture during another birth, although less so than the classic incision</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Classic incision </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classic incision is rarely used because it involves more blood loss, and it is the most likely of the three types to rupture during another pregnancy</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However, it may be the only choice if the fetus is in a transverse lie or if there is scarring or a placenta </a:t>
            </a:r>
            <a:r>
              <a:rPr lang="en-US" sz="2000" dirty="0" err="1">
                <a:latin typeface="Times New Roman" pitchFamily="18" charset="0"/>
                <a:cs typeface="Times New Roman" pitchFamily="18" charset="0"/>
              </a:rPr>
              <a:t>previa</a:t>
            </a:r>
            <a:r>
              <a:rPr lang="en-US" sz="2000" dirty="0">
                <a:latin typeface="Times New Roman" pitchFamily="18" charset="0"/>
                <a:cs typeface="Times New Roman" pitchFamily="18" charset="0"/>
              </a:rPr>
              <a:t> in the lower anterior uterus.</a:t>
            </a:r>
          </a:p>
        </p:txBody>
      </p:sp>
    </p:spTree>
    <p:extLst>
      <p:ext uri="{BB962C8B-B14F-4D97-AF65-F5344CB8AC3E}">
        <p14:creationId xmlns:p14="http://schemas.microsoft.com/office/powerpoint/2010/main" val="280199193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304799"/>
            <a:ext cx="8610600" cy="4401205"/>
          </a:xfrm>
          <a:prstGeom prst="rect">
            <a:avLst/>
          </a:prstGeom>
        </p:spPr>
        <p:txBody>
          <a:bodyPr wrap="square">
            <a:spAutoFit/>
          </a:bodyPr>
          <a:lstStyle/>
          <a:p>
            <a:r>
              <a:rPr lang="en-US" sz="2000" b="1" dirty="0">
                <a:latin typeface="Times New Roman" pitchFamily="18" charset="0"/>
                <a:cs typeface="Times New Roman" pitchFamily="18" charset="0"/>
              </a:rPr>
              <a:t>Nursing Care During and After Cesarean Birth </a:t>
            </a:r>
            <a:r>
              <a:rPr lang="en-US" sz="2000" b="1"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RN assumes most of the preoperative and postoperative care of the woman. This includes obtaining the required laboratory studies,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administering </a:t>
            </a:r>
            <a:r>
              <a:rPr lang="en-US" sz="2000" dirty="0">
                <a:latin typeface="Times New Roman" pitchFamily="18" charset="0"/>
                <a:cs typeface="Times New Roman" pitchFamily="18" charset="0"/>
              </a:rPr>
              <a:t>medications,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performing </a:t>
            </a:r>
            <a:r>
              <a:rPr lang="en-US" sz="2000" dirty="0">
                <a:latin typeface="Times New Roman" pitchFamily="18" charset="0"/>
                <a:cs typeface="Times New Roman" pitchFamily="18" charset="0"/>
              </a:rPr>
              <a:t>preoperative teaching, and preparing for surgery.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Women </a:t>
            </a:r>
            <a:r>
              <a:rPr lang="en-US" sz="2000" dirty="0">
                <a:latin typeface="Times New Roman" pitchFamily="18" charset="0"/>
                <a:cs typeface="Times New Roman" pitchFamily="18" charset="0"/>
              </a:rPr>
              <a:t>who have cesarean births usually need greater emotional support than women having vaginal births.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They </a:t>
            </a:r>
            <a:r>
              <a:rPr lang="en-US" sz="2000" dirty="0">
                <a:latin typeface="Times New Roman" pitchFamily="18" charset="0"/>
                <a:cs typeface="Times New Roman" pitchFamily="18" charset="0"/>
              </a:rPr>
              <a:t>are usually happy and excited about the newborn, but they may also feel grief, guilt, or anger because the expected course of birth did not occur</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These feelings may linger and resurface during another pregnancy.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Emotional </a:t>
            </a:r>
            <a:r>
              <a:rPr lang="en-US" sz="2000" dirty="0">
                <a:latin typeface="Times New Roman" pitchFamily="18" charset="0"/>
                <a:cs typeface="Times New Roman" pitchFamily="18" charset="0"/>
              </a:rPr>
              <a:t>care of the partner and family is essential; they are included in explanations of the surgery as much as the woman wishes</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partner may be frightened when an emergency cesarean is needed but may not express these feelings because the woman needs so much support</a:t>
            </a:r>
            <a:r>
              <a:rPr lang="en-US" sz="2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5894123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458956"/>
            <a:ext cx="7924800" cy="3477875"/>
          </a:xfrm>
          <a:prstGeom prst="rect">
            <a:avLst/>
          </a:prstGeom>
        </p:spPr>
        <p:txBody>
          <a:bodyPr wrap="square">
            <a:spAutoFit/>
          </a:bodyPr>
          <a:lstStyle/>
          <a:p>
            <a:pPr lvl="0"/>
            <a:r>
              <a:rPr lang="en-US" sz="2000" dirty="0" smtClean="0">
                <a:solidFill>
                  <a:prstClr val="black"/>
                </a:solidFill>
                <a:latin typeface="Times New Roman" pitchFamily="18" charset="0"/>
                <a:cs typeface="Times New Roman" pitchFamily="18" charset="0"/>
              </a:rPr>
              <a:t> 9. The nurse informs the partner when he or she may enter the operating room, as 30 minutes or longer may be needed to administer a regional anesthetic and for surgical preparations if there is no emergency. </a:t>
            </a:r>
            <a:endParaRPr lang="en-US" sz="2000" dirty="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10. The </a:t>
            </a:r>
            <a:r>
              <a:rPr lang="en-US" sz="2000" dirty="0">
                <a:solidFill>
                  <a:prstClr val="black"/>
                </a:solidFill>
                <a:latin typeface="Times New Roman" pitchFamily="18" charset="0"/>
                <a:cs typeface="Times New Roman" pitchFamily="18" charset="0"/>
              </a:rPr>
              <a:t>partner dons surgical attire during this time. </a:t>
            </a:r>
          </a:p>
          <a:p>
            <a:pPr lvl="0"/>
            <a:r>
              <a:rPr lang="en-US" sz="2000" dirty="0" smtClean="0">
                <a:solidFill>
                  <a:prstClr val="black"/>
                </a:solidFill>
                <a:latin typeface="Times New Roman" pitchFamily="18" charset="0"/>
                <a:cs typeface="Times New Roman" pitchFamily="18" charset="0"/>
              </a:rPr>
              <a:t>11. The </a:t>
            </a:r>
            <a:r>
              <a:rPr lang="en-US" sz="2000" dirty="0">
                <a:solidFill>
                  <a:prstClr val="black"/>
                </a:solidFill>
                <a:latin typeface="Times New Roman" pitchFamily="18" charset="0"/>
                <a:cs typeface="Times New Roman" pitchFamily="18" charset="0"/>
              </a:rPr>
              <a:t>partner may be almost as exhausted as the woman if a cesarean birth is performed after hours of labor. </a:t>
            </a:r>
          </a:p>
          <a:p>
            <a:pPr lvl="0"/>
            <a:r>
              <a:rPr lang="en-US" sz="2000" dirty="0" smtClean="0">
                <a:solidFill>
                  <a:prstClr val="black"/>
                </a:solidFill>
                <a:latin typeface="Times New Roman" pitchFamily="18" charset="0"/>
                <a:cs typeface="Times New Roman" pitchFamily="18" charset="0"/>
              </a:rPr>
              <a:t>12.The </a:t>
            </a:r>
            <a:r>
              <a:rPr lang="en-US" sz="2000" dirty="0">
                <a:solidFill>
                  <a:prstClr val="black"/>
                </a:solidFill>
                <a:latin typeface="Times New Roman" pitchFamily="18" charset="0"/>
                <a:cs typeface="Times New Roman" pitchFamily="18" charset="0"/>
              </a:rPr>
              <a:t>thoughtful nurse includes the partner and promotes his or her emotional and physical well-being. </a:t>
            </a:r>
          </a:p>
          <a:p>
            <a:pPr lvl="0"/>
            <a:r>
              <a:rPr lang="en-US" sz="2000" dirty="0" smtClean="0">
                <a:solidFill>
                  <a:prstClr val="black"/>
                </a:solidFill>
                <a:latin typeface="Times New Roman" pitchFamily="18" charset="0"/>
                <a:cs typeface="Times New Roman" pitchFamily="18" charset="0"/>
              </a:rPr>
              <a:t>13.The </a:t>
            </a:r>
            <a:r>
              <a:rPr lang="en-US" sz="2000" dirty="0">
                <a:solidFill>
                  <a:prstClr val="black"/>
                </a:solidFill>
                <a:latin typeface="Times New Roman" pitchFamily="18" charset="0"/>
                <a:cs typeface="Times New Roman" pitchFamily="18" charset="0"/>
              </a:rPr>
              <a:t>mother, neonate, and partner are kept together as much as possible after birth, just as for a vaginal birth. The woman and her partner are encouraged to talk about the</a:t>
            </a:r>
          </a:p>
        </p:txBody>
      </p:sp>
    </p:spTree>
    <p:extLst>
      <p:ext uri="{BB962C8B-B14F-4D97-AF65-F5344CB8AC3E}">
        <p14:creationId xmlns:p14="http://schemas.microsoft.com/office/powerpoint/2010/main" val="35397351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04800"/>
            <a:ext cx="8610600" cy="5940088"/>
          </a:xfrm>
          <a:prstGeom prst="rect">
            <a:avLst/>
          </a:prstGeom>
        </p:spPr>
        <p:txBody>
          <a:bodyPr wrap="square">
            <a:spAutoFit/>
          </a:bodyPr>
          <a:lstStyle/>
          <a:p>
            <a:r>
              <a:rPr lang="en-US" sz="2000" b="1" dirty="0" smtClean="0">
                <a:latin typeface="Times New Roman" pitchFamily="18" charset="0"/>
                <a:cs typeface="Times New Roman" pitchFamily="18" charset="0"/>
              </a:rPr>
              <a:t>Nursing </a:t>
            </a:r>
            <a:r>
              <a:rPr lang="en-US" sz="2000" b="1" dirty="0">
                <a:latin typeface="Times New Roman" pitchFamily="18" charset="0"/>
                <a:cs typeface="Times New Roman" pitchFamily="18" charset="0"/>
              </a:rPr>
              <a:t>assessments after cesarean </a:t>
            </a:r>
            <a:r>
              <a:rPr lang="en-US" sz="2000" b="1" dirty="0" smtClean="0">
                <a:latin typeface="Times New Roman" pitchFamily="18" charset="0"/>
                <a:cs typeface="Times New Roman" pitchFamily="18" charset="0"/>
              </a:rPr>
              <a:t>birth</a:t>
            </a:r>
            <a:r>
              <a:rPr lang="en-US" sz="2000" dirty="0" smtClean="0">
                <a:latin typeface="Times New Roman" pitchFamily="18" charset="0"/>
                <a:cs typeface="Times New Roman" pitchFamily="18" charset="0"/>
              </a:rPr>
              <a:t>: include :</a:t>
            </a:r>
          </a:p>
          <a:p>
            <a:r>
              <a:rPr lang="en-US" sz="2000" b="1" dirty="0" smtClean="0">
                <a:latin typeface="Times New Roman" pitchFamily="18" charset="0"/>
                <a:cs typeface="Times New Roman" pitchFamily="18" charset="0"/>
              </a:rPr>
              <a:t>assessment </a:t>
            </a:r>
            <a:r>
              <a:rPr lang="en-US" sz="2000" b="1" dirty="0">
                <a:latin typeface="Times New Roman" pitchFamily="18" charset="0"/>
                <a:cs typeface="Times New Roman" pitchFamily="18" charset="0"/>
              </a:rPr>
              <a:t>of the uterine fundus. </a:t>
            </a: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Assessments </a:t>
            </a:r>
            <a:r>
              <a:rPr lang="en-US" sz="2000" b="1" dirty="0">
                <a:latin typeface="Times New Roman" pitchFamily="18" charset="0"/>
                <a:cs typeface="Times New Roman" pitchFamily="18" charset="0"/>
              </a:rPr>
              <a:t>are done every 15 minutes for the first 1 or 2 hours and then every 30 minutes for 1 hour according to hospital policy. </a:t>
            </a: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Recovery-room </a:t>
            </a:r>
            <a:r>
              <a:rPr lang="en-US" sz="2000" b="1" dirty="0">
                <a:latin typeface="Times New Roman" pitchFamily="18" charset="0"/>
                <a:cs typeface="Times New Roman" pitchFamily="18" charset="0"/>
              </a:rPr>
              <a:t>assessments after cesarean birth include the following</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Vital signs to identify hemorrhage or shock; a pulse </a:t>
            </a:r>
            <a:r>
              <a:rPr lang="en-US" sz="2000" dirty="0" err="1">
                <a:latin typeface="Times New Roman" pitchFamily="18" charset="0"/>
                <a:cs typeface="Times New Roman" pitchFamily="18" charset="0"/>
              </a:rPr>
              <a:t>oximeter</a:t>
            </a:r>
            <a:r>
              <a:rPr lang="en-US" sz="2000" dirty="0">
                <a:latin typeface="Times New Roman" pitchFamily="18" charset="0"/>
                <a:cs typeface="Times New Roman" pitchFamily="18" charset="0"/>
              </a:rPr>
              <a:t> is used to better identify depressed respiratory function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IV site and rate of solution flow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Fundus for firmness, height, and midline position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Dressing for drainage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Lochia for quantity, color, and presence of clots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Urine output from indwelling catheter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Return of sensation to the lower body The fundus is checked as gently as possible.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flexes her knees slightly and takes slow, deep breaths to minimize the discomfort of fundal assessments.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While </a:t>
            </a:r>
            <a:r>
              <a:rPr lang="en-US" sz="2000" dirty="0">
                <a:latin typeface="Times New Roman" pitchFamily="18" charset="0"/>
                <a:cs typeface="Times New Roman" pitchFamily="18" charset="0"/>
              </a:rPr>
              <a:t>supporting the lower uterus with one hand, the fingers of the other hand are gently “walked” from the side of the uterus toward the midline</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Massage is not needed if the fundus is already firm.</a:t>
            </a:r>
          </a:p>
        </p:txBody>
      </p:sp>
    </p:spTree>
    <p:extLst>
      <p:ext uri="{BB962C8B-B14F-4D97-AF65-F5344CB8AC3E}">
        <p14:creationId xmlns:p14="http://schemas.microsoft.com/office/powerpoint/2010/main" val="22940413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612845"/>
            <a:ext cx="7315200" cy="4093428"/>
          </a:xfrm>
          <a:prstGeom prst="rect">
            <a:avLst/>
          </a:prstGeom>
        </p:spPr>
        <p:txBody>
          <a:bodyPr wrap="square">
            <a:spAutoFit/>
          </a:bodyPr>
          <a:lstStyle/>
          <a:p>
            <a:pPr marL="285750" indent="-285750">
              <a:buFont typeface="Arial" pitchFamily="34" charset="0"/>
              <a:buChar char="•"/>
            </a:pPr>
            <a:r>
              <a:rPr lang="en-US" sz="2000" dirty="0">
                <a:latin typeface="Times New Roman" pitchFamily="18" charset="0"/>
                <a:cs typeface="Times New Roman" pitchFamily="18" charset="0"/>
              </a:rPr>
              <a:t>The woman is told to take deep breaths at each assessment and to cough to move secretions from her airways</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small pillow or folded blanket supports her incision when she coughs or moves, which reduces pain.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Changing </a:t>
            </a:r>
            <a:r>
              <a:rPr lang="en-US" sz="2000" dirty="0">
                <a:latin typeface="Times New Roman" pitchFamily="18" charset="0"/>
                <a:cs typeface="Times New Roman" pitchFamily="18" charset="0"/>
              </a:rPr>
              <a:t>her position every 1 or 2 hours helps expand her lungs and also makes her more comfortable</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Pain relief after cesarean birth may be accomplished by a patient-controlled analgesia (PCA) pump or by intermittent injections of narcotic analgesics. Epidural narcotics provide long-lasting pain relief but are associated with delayed respiratory depression and itching (see Chapter 7), which vary with the drug injected.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is changed to oral analgesics after about the first 24 hours. </a:t>
            </a:r>
          </a:p>
        </p:txBody>
      </p:sp>
    </p:spTree>
    <p:extLst>
      <p:ext uri="{BB962C8B-B14F-4D97-AF65-F5344CB8AC3E}">
        <p14:creationId xmlns:p14="http://schemas.microsoft.com/office/powerpoint/2010/main" val="40903997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762000"/>
            <a:ext cx="7696200" cy="3170099"/>
          </a:xfrm>
          <a:prstGeom prst="rect">
            <a:avLst/>
          </a:prstGeom>
        </p:spPr>
        <p:txBody>
          <a:bodyPr wrap="square">
            <a:spAutoFit/>
          </a:bodyPr>
          <a:lstStyle/>
          <a:p>
            <a:r>
              <a:rPr lang="en-US" sz="2000" b="1" dirty="0">
                <a:latin typeface="Times New Roman" pitchFamily="18" charset="0"/>
                <a:cs typeface="Times New Roman" pitchFamily="18" charset="0"/>
              </a:rPr>
              <a:t>Critical thinking question </a:t>
            </a: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1</a:t>
            </a:r>
            <a:r>
              <a:rPr lang="en-US" sz="2000" b="1" dirty="0">
                <a:latin typeface="Times New Roman" pitchFamily="18" charset="0"/>
                <a:cs typeface="Times New Roman" pitchFamily="18" charset="0"/>
              </a:rPr>
              <a:t>. What are the advantages and disadvantages of a transverse abdominal incision compared with the classic midline incision</a:t>
            </a:r>
            <a:r>
              <a:rPr lang="en-US" sz="2000" b="1" dirty="0" smtClean="0">
                <a:latin typeface="Times New Roman" pitchFamily="18" charset="0"/>
                <a:cs typeface="Times New Roman" pitchFamily="18" charset="0"/>
              </a:rPr>
              <a:t>?</a:t>
            </a:r>
          </a:p>
          <a:p>
            <a:endParaRPr lang="en-US" sz="2000" b="1" dirty="0">
              <a:latin typeface="Times New Roman" pitchFamily="18" charset="0"/>
              <a:cs typeface="Times New Roman" pitchFamily="18" charset="0"/>
            </a:endParaRPr>
          </a:p>
          <a:p>
            <a:r>
              <a:rPr lang="en-US" sz="2000" b="1" dirty="0">
                <a:latin typeface="Times New Roman" pitchFamily="18" charset="0"/>
                <a:cs typeface="Times New Roman" pitchFamily="18" charset="0"/>
              </a:rPr>
              <a:t>Critical thinking question </a:t>
            </a: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1</a:t>
            </a:r>
            <a:r>
              <a:rPr lang="en-US" sz="2000" b="1" dirty="0">
                <a:latin typeface="Times New Roman" pitchFamily="18" charset="0"/>
                <a:cs typeface="Times New Roman" pitchFamily="18" charset="0"/>
              </a:rPr>
              <a:t>. A woman, </a:t>
            </a:r>
            <a:r>
              <a:rPr lang="en-US" sz="2000" b="1" dirty="0" err="1">
                <a:latin typeface="Times New Roman" pitchFamily="18" charset="0"/>
                <a:cs typeface="Times New Roman" pitchFamily="18" charset="0"/>
              </a:rPr>
              <a:t>para</a:t>
            </a:r>
            <a:r>
              <a:rPr lang="en-US" sz="2000" b="1" dirty="0">
                <a:latin typeface="Times New Roman" pitchFamily="18" charset="0"/>
                <a:cs typeface="Times New Roman" pitchFamily="18" charset="0"/>
              </a:rPr>
              <a:t> 0, </a:t>
            </a:r>
            <a:r>
              <a:rPr lang="en-US" sz="2000" b="1" dirty="0" err="1">
                <a:latin typeface="Times New Roman" pitchFamily="18" charset="0"/>
                <a:cs typeface="Times New Roman" pitchFamily="18" charset="0"/>
              </a:rPr>
              <a:t>gravida</a:t>
            </a:r>
            <a:r>
              <a:rPr lang="en-US" sz="2000" b="1" dirty="0">
                <a:latin typeface="Times New Roman" pitchFamily="18" charset="0"/>
                <a:cs typeface="Times New Roman" pitchFamily="18" charset="0"/>
              </a:rPr>
              <a:t> 1, has been admitted with ruptured membranes. Contractions are irregular and ineffective, and progress in dilation and effacement of the cervix is very slow. An oxytocin IV infusion is started after 15 hours. What could happen if the health care provider decided not to augment labor?</a:t>
            </a:r>
          </a:p>
        </p:txBody>
      </p:sp>
    </p:spTree>
    <p:extLst>
      <p:ext uri="{BB962C8B-B14F-4D97-AF65-F5344CB8AC3E}">
        <p14:creationId xmlns:p14="http://schemas.microsoft.com/office/powerpoint/2010/main" val="33347680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2401"/>
            <a:ext cx="8458200" cy="5016758"/>
          </a:xfrm>
          <a:prstGeom prst="rect">
            <a:avLst/>
          </a:prstGeom>
        </p:spPr>
        <p:txBody>
          <a:bodyPr wrap="square">
            <a:spAutoFit/>
          </a:bodyPr>
          <a:lstStyle/>
          <a:p>
            <a:r>
              <a:rPr lang="en-US" sz="2000" b="1" dirty="0">
                <a:latin typeface="Times New Roman" pitchFamily="18" charset="0"/>
                <a:cs typeface="Times New Roman" pitchFamily="18" charset="0"/>
              </a:rPr>
              <a:t>Abnormal labor </a:t>
            </a:r>
            <a:endParaRPr lang="en-US" sz="2000" b="1"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A </a:t>
            </a:r>
            <a:r>
              <a:rPr lang="en-US" sz="2000" b="1" dirty="0">
                <a:latin typeface="Times New Roman" pitchFamily="18" charset="0"/>
                <a:cs typeface="Times New Roman" pitchFamily="18" charset="0"/>
              </a:rPr>
              <a:t>normal labor evidences a regular progression in cervical effacement, dilation, and descent of the fetus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Abnormal </a:t>
            </a:r>
            <a:r>
              <a:rPr lang="en-US" sz="2000" b="1" dirty="0">
                <a:latin typeface="Times New Roman" pitchFamily="18" charset="0"/>
                <a:cs typeface="Times New Roman" pitchFamily="18" charset="0"/>
              </a:rPr>
              <a:t>labor</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called </a:t>
            </a:r>
            <a:r>
              <a:rPr lang="en-US" sz="2000" dirty="0">
                <a:latin typeface="Times New Roman" pitchFamily="18" charset="0"/>
                <a:cs typeface="Times New Roman" pitchFamily="18" charset="0"/>
              </a:rPr>
              <a:t>dysfunctional labor, does not progress.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Dystocia </a:t>
            </a:r>
            <a:r>
              <a:rPr lang="en-US" sz="2000" dirty="0">
                <a:latin typeface="Times New Roman" pitchFamily="18" charset="0"/>
                <a:cs typeface="Times New Roman" pitchFamily="18" charset="0"/>
              </a:rPr>
              <a:t>is a term used to describe a difficult labor.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“four Ps” of </a:t>
            </a:r>
            <a:r>
              <a:rPr lang="en-US" sz="2000" dirty="0" smtClean="0">
                <a:latin typeface="Times New Roman" pitchFamily="18" charset="0"/>
                <a:cs typeface="Times New Roman" pitchFamily="18" charset="0"/>
              </a:rPr>
              <a:t>labor) </a:t>
            </a:r>
            <a:r>
              <a:rPr lang="en-US" sz="2000" dirty="0">
                <a:latin typeface="Times New Roman" pitchFamily="18" charset="0"/>
                <a:cs typeface="Times New Roman" pitchFamily="18" charset="0"/>
              </a:rPr>
              <a:t>interact constantly throughout the birth</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Abnormalities in the powers, passengers, passage, or psyche may result in a dysfunctional labor</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addition, the length of labor may be unusually short or long</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Labor abnormalities may necessitate use of forceps or cesarean delivery, and they are more likely to result in injury to the mother or fetus</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is essential for nurses to understand the normal birth process so that deviations from normal can be recognized and prompt interventions can be implemented. Effective support for the woman and her family is part of competent and compassionate care.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30120823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990600"/>
            <a:ext cx="7239000" cy="2862322"/>
          </a:xfrm>
          <a:prstGeom prst="rect">
            <a:avLst/>
          </a:prstGeom>
        </p:spPr>
        <p:txBody>
          <a:bodyPr wrap="square">
            <a:spAutoFit/>
          </a:bodyPr>
          <a:lstStyle/>
          <a:p>
            <a:pPr lvl="0"/>
            <a:r>
              <a:rPr lang="en-US" sz="2000" b="1" dirty="0">
                <a:solidFill>
                  <a:prstClr val="black"/>
                </a:solidFill>
                <a:latin typeface="Times New Roman" pitchFamily="18" charset="0"/>
                <a:cs typeface="Times New Roman" pitchFamily="18" charset="0"/>
              </a:rPr>
              <a:t>Risk factors for dysfunctional labor include the following</a:t>
            </a:r>
            <a:r>
              <a:rPr lang="en-US" sz="2000" dirty="0" smtClean="0">
                <a:solidFill>
                  <a:prstClr val="black"/>
                </a:solidFill>
                <a:latin typeface="Times New Roman" pitchFamily="18" charset="0"/>
                <a:cs typeface="Times New Roman" pitchFamily="18" charset="0"/>
              </a:rPr>
              <a:t>:</a:t>
            </a: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 Advanced maternal </a:t>
            </a:r>
            <a:r>
              <a:rPr lang="en-US" sz="2000" dirty="0" smtClean="0">
                <a:solidFill>
                  <a:prstClr val="black"/>
                </a:solidFill>
                <a:latin typeface="Times New Roman" pitchFamily="18" charset="0"/>
                <a:cs typeface="Times New Roman" pitchFamily="18" charset="0"/>
              </a:rPr>
              <a:t>age</a:t>
            </a: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 Obesity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Overdistention</a:t>
            </a:r>
            <a:r>
              <a:rPr lang="en-US" sz="2000" dirty="0">
                <a:solidFill>
                  <a:prstClr val="black"/>
                </a:solidFill>
                <a:latin typeface="Times New Roman" pitchFamily="18" charset="0"/>
                <a:cs typeface="Times New Roman" pitchFamily="18" charset="0"/>
              </a:rPr>
              <a:t> of uterus (</a:t>
            </a:r>
            <a:r>
              <a:rPr lang="en-US" sz="2000" dirty="0" err="1">
                <a:solidFill>
                  <a:prstClr val="black"/>
                </a:solidFill>
                <a:latin typeface="Times New Roman" pitchFamily="18" charset="0"/>
                <a:cs typeface="Times New Roman" pitchFamily="18" charset="0"/>
              </a:rPr>
              <a:t>hydramnios</a:t>
            </a:r>
            <a:r>
              <a:rPr lang="en-US" sz="2000" dirty="0">
                <a:solidFill>
                  <a:prstClr val="black"/>
                </a:solidFill>
                <a:latin typeface="Times New Roman" pitchFamily="18" charset="0"/>
                <a:cs typeface="Times New Roman" pitchFamily="18" charset="0"/>
              </a:rPr>
              <a:t> or </a:t>
            </a:r>
            <a:r>
              <a:rPr lang="en-US" sz="2000" dirty="0" err="1">
                <a:solidFill>
                  <a:prstClr val="black"/>
                </a:solidFill>
                <a:latin typeface="Times New Roman" pitchFamily="18" charset="0"/>
                <a:cs typeface="Times New Roman" pitchFamily="18" charset="0"/>
              </a:rPr>
              <a:t>multifetal</a:t>
            </a:r>
            <a:r>
              <a:rPr lang="en-US" sz="2000" dirty="0">
                <a:solidFill>
                  <a:prstClr val="black"/>
                </a:solidFill>
                <a:latin typeface="Times New Roman" pitchFamily="18" charset="0"/>
                <a:cs typeface="Times New Roman" pitchFamily="18" charset="0"/>
              </a:rPr>
              <a:t> pregnancy)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Abnormal presentation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Cephalopelvic</a:t>
            </a:r>
            <a:r>
              <a:rPr lang="en-US" sz="2000" dirty="0">
                <a:solidFill>
                  <a:prstClr val="black"/>
                </a:solidFill>
                <a:latin typeface="Times New Roman" pitchFamily="18" charset="0"/>
                <a:cs typeface="Times New Roman" pitchFamily="18" charset="0"/>
              </a:rPr>
              <a:t> disproportion (CPD)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Overstimulation of the </a:t>
            </a:r>
            <a:r>
              <a:rPr lang="en-US" sz="2000" dirty="0" smtClean="0">
                <a:solidFill>
                  <a:prstClr val="black"/>
                </a:solidFill>
                <a:latin typeface="Times New Roman" pitchFamily="18" charset="0"/>
                <a:cs typeface="Times New Roman" pitchFamily="18" charset="0"/>
              </a:rPr>
              <a:t>uterus</a:t>
            </a: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 Maternal fatigue, dehydration, fear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Lack of analgesic assistance</a:t>
            </a:r>
          </a:p>
        </p:txBody>
      </p:sp>
    </p:spTree>
    <p:extLst>
      <p:ext uri="{BB962C8B-B14F-4D97-AF65-F5344CB8AC3E}">
        <p14:creationId xmlns:p14="http://schemas.microsoft.com/office/powerpoint/2010/main" val="13350146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582341"/>
            <a:ext cx="8077200" cy="3170099"/>
          </a:xfrm>
          <a:prstGeom prst="rect">
            <a:avLst/>
          </a:prstGeom>
        </p:spPr>
        <p:txBody>
          <a:bodyPr wrap="square">
            <a:spAutoFit/>
          </a:bodyPr>
          <a:lstStyle/>
          <a:p>
            <a:r>
              <a:rPr lang="en-US" sz="2000" b="1" dirty="0">
                <a:latin typeface="Times New Roman" pitchFamily="18" charset="0"/>
                <a:cs typeface="Times New Roman" pitchFamily="18" charset="0"/>
              </a:rPr>
              <a:t>Problems with the powers of labor </a:t>
            </a:r>
            <a:r>
              <a:rPr lang="en-US" sz="2000" b="1"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Increased </a:t>
            </a:r>
            <a:r>
              <a:rPr lang="en-US" sz="2000" dirty="0">
                <a:latin typeface="Times New Roman" pitchFamily="18" charset="0"/>
                <a:cs typeface="Times New Roman" pitchFamily="18" charset="0"/>
              </a:rPr>
              <a:t>Uterine Muscle Tone Increased uterine muscle tone usually occurs during the latent phase of labor (before 4 cm of cervical dilation) and is characterized by contractions that are frequent, </a:t>
            </a:r>
            <a:r>
              <a:rPr lang="en-US" sz="2000" dirty="0" smtClean="0">
                <a:latin typeface="Times New Roman" pitchFamily="18" charset="0"/>
                <a:cs typeface="Times New Roman" pitchFamily="18" charset="0"/>
              </a:rPr>
              <a:t>cramp-like</a:t>
            </a:r>
            <a:r>
              <a:rPr lang="en-US" sz="2000" dirty="0">
                <a:latin typeface="Times New Roman" pitchFamily="18" charset="0"/>
                <a:cs typeface="Times New Roman" pitchFamily="18" charset="0"/>
              </a:rPr>
              <a:t>, and poorly coordinated</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These contractions are painful but nonproductive</a:t>
            </a:r>
            <a:r>
              <a:rPr lang="en-US" sz="2000" dirty="0" smtClean="0">
                <a:latin typeface="Times New Roman" pitchFamily="18" charset="0"/>
                <a:cs typeface="Times New Roman" pitchFamily="18" charset="0"/>
              </a:rPr>
              <a:t>.</a:t>
            </a:r>
          </a:p>
          <a:p>
            <a:pPr marL="457200" indent="-4572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Even between contractions the uterus is tense, which reduces blood flow to the placenta. </a:t>
            </a:r>
            <a:endParaRPr lang="en-US" sz="2000" dirty="0" smtClean="0">
              <a:latin typeface="Times New Roman" pitchFamily="18" charset="0"/>
              <a:cs typeface="Times New Roman" pitchFamily="18" charset="0"/>
            </a:endParaRPr>
          </a:p>
          <a:p>
            <a:pPr marL="457200" indent="-457200">
              <a:buFont typeface="+mj-lt"/>
              <a:buAutoNum type="arabicPeriod"/>
            </a:pPr>
            <a:r>
              <a:rPr lang="en-US" sz="2000" dirty="0" smtClean="0">
                <a:latin typeface="Times New Roman" pitchFamily="18" charset="0"/>
                <a:cs typeface="Times New Roman" pitchFamily="18" charset="0"/>
              </a:rPr>
              <a:t>Hypertonic </a:t>
            </a:r>
            <a:r>
              <a:rPr lang="en-US" sz="2000" dirty="0">
                <a:latin typeface="Times New Roman" pitchFamily="18" charset="0"/>
                <a:cs typeface="Times New Roman" pitchFamily="18" charset="0"/>
              </a:rPr>
              <a:t>labor dysfunction is less common than hypotonic dysfunction. </a:t>
            </a:r>
          </a:p>
        </p:txBody>
      </p:sp>
    </p:spTree>
    <p:extLst>
      <p:ext uri="{BB962C8B-B14F-4D97-AF65-F5344CB8AC3E}">
        <p14:creationId xmlns:p14="http://schemas.microsoft.com/office/powerpoint/2010/main" val="9299810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8468811" cy="342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82958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889844"/>
            <a:ext cx="8001000" cy="4154984"/>
          </a:xfrm>
          <a:prstGeom prst="rect">
            <a:avLst/>
          </a:prstGeom>
        </p:spPr>
        <p:txBody>
          <a:bodyPr wrap="square">
            <a:spAutoFit/>
          </a:bodyPr>
          <a:lstStyle/>
          <a:p>
            <a:r>
              <a:rPr lang="en-US" sz="2400" dirty="0" smtClean="0">
                <a:latin typeface="Times New Roman" pitchFamily="18" charset="0"/>
                <a:cs typeface="Times New Roman" pitchFamily="18" charset="0"/>
              </a:rPr>
              <a:t>Contraindications </a:t>
            </a:r>
            <a:r>
              <a:rPr lang="en-US" sz="2400" dirty="0">
                <a:latin typeface="Times New Roman" pitchFamily="18" charset="0"/>
                <a:cs typeface="Times New Roman" pitchFamily="18" charset="0"/>
              </a:rPr>
              <a:t>to Induction Labor is not induced in the following conditions: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Placenta </a:t>
            </a:r>
            <a:r>
              <a:rPr lang="en-US" sz="2400" dirty="0" err="1">
                <a:latin typeface="Times New Roman" pitchFamily="18" charset="0"/>
                <a:cs typeface="Times New Roman" pitchFamily="18" charset="0"/>
              </a:rPr>
              <a:t>previa</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Umbilical cord prolapse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Abnormal fetal presentation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High station of the fetus (head not engaged), which can suggest a preterm fetus or a small maternal pelvis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Active herpes infection externally or in the birth canal, which the infant can acquire during birth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Abnormal size or structure of the mother’s pelvis </a:t>
            </a:r>
            <a:endParaRPr lang="en-US" sz="2400" dirty="0" smtClean="0">
              <a:latin typeface="Times New Roman" pitchFamily="18" charset="0"/>
              <a:cs typeface="Times New Roman" pitchFamily="18" charset="0"/>
            </a:endParaRPr>
          </a:p>
          <a:p>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Previous classic (vertical) cesarean incision</a:t>
            </a:r>
          </a:p>
        </p:txBody>
      </p:sp>
    </p:spTree>
    <p:extLst>
      <p:ext uri="{BB962C8B-B14F-4D97-AF65-F5344CB8AC3E}">
        <p14:creationId xmlns:p14="http://schemas.microsoft.com/office/powerpoint/2010/main" val="123762346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838200"/>
            <a:ext cx="8610600" cy="5016758"/>
          </a:xfrm>
          <a:prstGeom prst="rect">
            <a:avLst/>
          </a:prstGeom>
        </p:spPr>
        <p:txBody>
          <a:bodyPr wrap="square">
            <a:spAutoFit/>
          </a:bodyPr>
          <a:lstStyle/>
          <a:p>
            <a:r>
              <a:rPr lang="en-US" sz="2000" b="1" dirty="0">
                <a:latin typeface="Times New Roman" pitchFamily="18" charset="0"/>
                <a:cs typeface="Times New Roman" pitchFamily="18" charset="0"/>
              </a:rPr>
              <a:t>Medical treatment </a:t>
            </a:r>
            <a:r>
              <a:rPr lang="en-US" sz="2000" b="1"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Medical </a:t>
            </a:r>
            <a:r>
              <a:rPr lang="en-US" sz="2000" dirty="0">
                <a:latin typeface="Times New Roman" pitchFamily="18" charset="0"/>
                <a:cs typeface="Times New Roman" pitchFamily="18" charset="0"/>
              </a:rPr>
              <a:t>treatment may include mild sedation to allow the woman to rest. </a:t>
            </a:r>
            <a:r>
              <a:rPr lang="en-US" sz="2000" dirty="0" err="1">
                <a:latin typeface="Times New Roman" pitchFamily="18" charset="0"/>
                <a:cs typeface="Times New Roman" pitchFamily="18" charset="0"/>
              </a:rPr>
              <a:t>Tocolytic</a:t>
            </a:r>
            <a:r>
              <a:rPr lang="en-US" sz="2000" dirty="0">
                <a:latin typeface="Times New Roman" pitchFamily="18" charset="0"/>
                <a:cs typeface="Times New Roman" pitchFamily="18" charset="0"/>
              </a:rPr>
              <a:t> drugs </a:t>
            </a:r>
            <a:r>
              <a:rPr lang="en-US" sz="2000" dirty="0" smtClean="0">
                <a:latin typeface="Times New Roman" pitchFamily="18" charset="0"/>
                <a:cs typeface="Times New Roman" pitchFamily="18" charset="0"/>
              </a:rPr>
              <a:t>such </a:t>
            </a:r>
            <a:r>
              <a:rPr lang="en-US" sz="2000" dirty="0">
                <a:latin typeface="Times New Roman" pitchFamily="18" charset="0"/>
                <a:cs typeface="Times New Roman" pitchFamily="18" charset="0"/>
              </a:rPr>
              <a:t>as </a:t>
            </a:r>
            <a:r>
              <a:rPr lang="en-US" sz="2000" dirty="0" err="1">
                <a:latin typeface="Times New Roman" pitchFamily="18" charset="0"/>
                <a:cs typeface="Times New Roman" pitchFamily="18" charset="0"/>
              </a:rPr>
              <a:t>terbutaline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Brethine</a:t>
            </a:r>
            <a:r>
              <a:rPr lang="en-US" sz="2000" dirty="0">
                <a:latin typeface="Times New Roman" pitchFamily="18" charset="0"/>
                <a:cs typeface="Times New Roman" pitchFamily="18" charset="0"/>
              </a:rPr>
              <a:t>) may be ordered.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Nursing </a:t>
            </a:r>
            <a:r>
              <a:rPr lang="en-US" sz="2000" dirty="0">
                <a:latin typeface="Times New Roman" pitchFamily="18" charset="0"/>
                <a:cs typeface="Times New Roman" pitchFamily="18" charset="0"/>
              </a:rPr>
              <a:t>care Women with increased uterine muscle tone are uncomfortable and frustrated.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Anxiety </a:t>
            </a:r>
            <a:r>
              <a:rPr lang="en-US" sz="2000" dirty="0">
                <a:latin typeface="Times New Roman" pitchFamily="18" charset="0"/>
                <a:cs typeface="Times New Roman" pitchFamily="18" charset="0"/>
              </a:rPr>
              <a:t>about the lack of progress and fatigue impair their ability to tolerate pain.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They </a:t>
            </a:r>
            <a:r>
              <a:rPr lang="en-US" sz="2000" dirty="0">
                <a:latin typeface="Times New Roman" pitchFamily="18" charset="0"/>
                <a:cs typeface="Times New Roman" pitchFamily="18" charset="0"/>
              </a:rPr>
              <a:t>may lose confidence in their ability to give birth</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nurse should accept the woman’s frustration and that of her partner. </a:t>
            </a:r>
            <a:endParaRPr lang="en-US" sz="2000" dirty="0" smtClean="0">
              <a:latin typeface="Times New Roman" pitchFamily="18" charset="0"/>
              <a:cs typeface="Times New Roman" pitchFamily="18" charset="0"/>
            </a:endParaRPr>
          </a:p>
          <a:p>
            <a:pPr marL="457200" lvl="0" indent="-457200">
              <a:buFont typeface="+mj-lt"/>
              <a:buAutoNum type="arabicPeriod"/>
            </a:pPr>
            <a:r>
              <a:rPr lang="en-US" sz="2000" dirty="0" smtClean="0">
                <a:latin typeface="Times New Roman" pitchFamily="18" charset="0"/>
                <a:cs typeface="Times New Roman" pitchFamily="18" charset="0"/>
              </a:rPr>
              <a:t>Both</a:t>
            </a:r>
            <a:r>
              <a:rPr lang="en-US" sz="2000" dirty="0">
                <a:solidFill>
                  <a:prstClr val="black"/>
                </a:solidFill>
                <a:latin typeface="Times New Roman" pitchFamily="18" charset="0"/>
                <a:cs typeface="Times New Roman" pitchFamily="18" charset="0"/>
              </a:rPr>
              <a:t> may be exhausted from the near-constant discomfort. </a:t>
            </a:r>
            <a:endParaRPr lang="en-US" sz="2000" dirty="0" smtClean="0">
              <a:solidFill>
                <a:prstClr val="black"/>
              </a:solidFill>
              <a:latin typeface="Times New Roman" pitchFamily="18" charset="0"/>
              <a:cs typeface="Times New Roman" pitchFamily="18" charset="0"/>
            </a:endParaRPr>
          </a:p>
          <a:p>
            <a:pPr marL="457200" lvl="0" indent="-457200">
              <a:buFont typeface="+mj-lt"/>
              <a:buAutoNum type="arabicPeriod"/>
            </a:pPr>
            <a:r>
              <a:rPr lang="en-US" sz="2000" dirty="0" smtClean="0">
                <a:solidFill>
                  <a:prstClr val="black"/>
                </a:solidFill>
                <a:latin typeface="Times New Roman" pitchFamily="18" charset="0"/>
                <a:cs typeface="Times New Roman" pitchFamily="18" charset="0"/>
              </a:rPr>
              <a:t>Warm </a:t>
            </a:r>
            <a:r>
              <a:rPr lang="en-US" sz="2000" dirty="0">
                <a:solidFill>
                  <a:prstClr val="black"/>
                </a:solidFill>
                <a:latin typeface="Times New Roman" pitchFamily="18" charset="0"/>
                <a:cs typeface="Times New Roman" pitchFamily="18" charset="0"/>
              </a:rPr>
              <a:t>showers or baths may help to promote relaxation</a:t>
            </a:r>
            <a:r>
              <a:rPr lang="en-US" sz="2000" dirty="0" smtClean="0">
                <a:solidFill>
                  <a:prstClr val="black"/>
                </a:solidFill>
                <a:latin typeface="Times New Roman" pitchFamily="18" charset="0"/>
                <a:cs typeface="Times New Roman" pitchFamily="18" charset="0"/>
              </a:rPr>
              <a:t>.</a:t>
            </a:r>
          </a:p>
          <a:p>
            <a:pPr marL="457200" lvl="0" indent="-457200">
              <a:buFont typeface="+mj-lt"/>
              <a:buAutoNum type="arabicPeriod"/>
            </a:pPr>
            <a:r>
              <a:rPr lang="en-US" sz="2000" dirty="0" smtClean="0">
                <a:solidFill>
                  <a:prstClr val="black"/>
                </a:solidFill>
                <a:latin typeface="Times New Roman" pitchFamily="18" charset="0"/>
                <a:cs typeface="Times New Roman" pitchFamily="18" charset="0"/>
              </a:rPr>
              <a:t> </a:t>
            </a:r>
            <a:r>
              <a:rPr lang="en-US" sz="2000" dirty="0">
                <a:solidFill>
                  <a:prstClr val="black"/>
                </a:solidFill>
                <a:latin typeface="Times New Roman" pitchFamily="18" charset="0"/>
                <a:cs typeface="Times New Roman" pitchFamily="18" charset="0"/>
              </a:rPr>
              <a:t>It is important not to equate the amount of pain a woman reports with how much she “should” feel at that point in labor. </a:t>
            </a:r>
          </a:p>
          <a:p>
            <a:pPr marL="457200" lvl="0" indent="-457200">
              <a:buFont typeface="+mj-lt"/>
              <a:buAutoNum type="arabicPeriod"/>
            </a:pPr>
            <a:r>
              <a:rPr lang="en-US" sz="2000" dirty="0">
                <a:solidFill>
                  <a:prstClr val="black"/>
                </a:solidFill>
                <a:latin typeface="Times New Roman" pitchFamily="18" charset="0"/>
                <a:cs typeface="Times New Roman" pitchFamily="18" charset="0"/>
              </a:rPr>
              <a:t>The nurse provides general comfort measures that promote rest and relaxation.</a:t>
            </a:r>
          </a:p>
          <a:p>
            <a:pPr marL="342900" indent="-342900">
              <a:buFont typeface="+mj-lt"/>
              <a:buAutoNum type="arabicPeriod"/>
            </a:pP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3439903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474345"/>
            <a:ext cx="8153400" cy="3170099"/>
          </a:xfrm>
          <a:prstGeom prst="rect">
            <a:avLst/>
          </a:prstGeom>
        </p:spPr>
        <p:txBody>
          <a:bodyPr wrap="square">
            <a:spAutoFit/>
          </a:bodyPr>
          <a:lstStyle/>
          <a:p>
            <a:r>
              <a:rPr lang="en-US" sz="2000" b="1" dirty="0" smtClean="0">
                <a:latin typeface="Times New Roman" pitchFamily="18" charset="0"/>
                <a:cs typeface="Times New Roman" pitchFamily="18" charset="0"/>
              </a:rPr>
              <a:t>10. Decreased </a:t>
            </a:r>
            <a:r>
              <a:rPr lang="en-US" sz="2000" b="1" dirty="0">
                <a:latin typeface="Times New Roman" pitchFamily="18" charset="0"/>
                <a:cs typeface="Times New Roman" pitchFamily="18" charset="0"/>
              </a:rPr>
              <a:t>Uterine </a:t>
            </a:r>
            <a:r>
              <a:rPr lang="en-US" sz="2000" dirty="0">
                <a:latin typeface="Times New Roman" pitchFamily="18" charset="0"/>
                <a:cs typeface="Times New Roman" pitchFamily="18" charset="0"/>
              </a:rPr>
              <a:t>Muscle Tone A woman who has decreased uterine muscle tone has contractions that are too weak to be effective during active labor.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11. The </a:t>
            </a:r>
            <a:r>
              <a:rPr lang="en-US" sz="2000" dirty="0">
                <a:latin typeface="Times New Roman" pitchFamily="18" charset="0"/>
                <a:cs typeface="Times New Roman" pitchFamily="18" charset="0"/>
              </a:rPr>
              <a:t>woman begins labor normally, but contractions diminish (hypotonic labor dysfunction) during the active phase (after 4 cm of cervical dilation), when the pace of labor is expected to accelerate.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12. This </a:t>
            </a:r>
            <a:r>
              <a:rPr lang="en-US" sz="2000" dirty="0">
                <a:latin typeface="Times New Roman" pitchFamily="18" charset="0"/>
                <a:cs typeface="Times New Roman" pitchFamily="18" charset="0"/>
              </a:rPr>
              <a:t>is more likely to occur if the uterus is </a:t>
            </a:r>
            <a:r>
              <a:rPr lang="en-US" sz="2000" dirty="0" err="1">
                <a:latin typeface="Times New Roman" pitchFamily="18" charset="0"/>
                <a:cs typeface="Times New Roman" pitchFamily="18" charset="0"/>
              </a:rPr>
              <a:t>overdistended</a:t>
            </a:r>
            <a:r>
              <a:rPr lang="en-US" sz="2000" dirty="0">
                <a:latin typeface="Times New Roman" pitchFamily="18" charset="0"/>
                <a:cs typeface="Times New Roman" pitchFamily="18" charset="0"/>
              </a:rPr>
              <a:t>, such as with twins, a large fetus, or excess amniotic fluid (</a:t>
            </a:r>
            <a:r>
              <a:rPr lang="en-US" sz="2000" dirty="0" err="1">
                <a:latin typeface="Times New Roman" pitchFamily="18" charset="0"/>
                <a:cs typeface="Times New Roman" pitchFamily="18" charset="0"/>
              </a:rPr>
              <a:t>hydramnios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13. </a:t>
            </a:r>
            <a:r>
              <a:rPr lang="en-US" sz="2000" dirty="0">
                <a:latin typeface="Times New Roman" pitchFamily="18" charset="0"/>
                <a:cs typeface="Times New Roman" pitchFamily="18" charset="0"/>
              </a:rPr>
              <a:t>Uterine </a:t>
            </a:r>
            <a:r>
              <a:rPr lang="en-US" sz="2000" dirty="0" err="1">
                <a:latin typeface="Times New Roman" pitchFamily="18" charset="0"/>
                <a:cs typeface="Times New Roman" pitchFamily="18" charset="0"/>
              </a:rPr>
              <a:t>overdistention</a:t>
            </a:r>
            <a:r>
              <a:rPr lang="en-US" sz="2000" dirty="0">
                <a:latin typeface="Times New Roman" pitchFamily="18" charset="0"/>
                <a:cs typeface="Times New Roman" pitchFamily="18" charset="0"/>
              </a:rPr>
              <a:t> stretches the muscle fibers and thus reduces their ability to contract effectively.</a:t>
            </a:r>
          </a:p>
        </p:txBody>
      </p:sp>
    </p:spTree>
    <p:extLst>
      <p:ext uri="{BB962C8B-B14F-4D97-AF65-F5344CB8AC3E}">
        <p14:creationId xmlns:p14="http://schemas.microsoft.com/office/powerpoint/2010/main" val="38929524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335846"/>
            <a:ext cx="8763000" cy="5324535"/>
          </a:xfrm>
          <a:prstGeom prst="rect">
            <a:avLst/>
          </a:prstGeom>
        </p:spPr>
        <p:txBody>
          <a:bodyPr wrap="square">
            <a:spAutoFit/>
          </a:bodyPr>
          <a:lstStyle/>
          <a:p>
            <a:r>
              <a:rPr lang="en-US" sz="2000" b="1" dirty="0">
                <a:latin typeface="Times New Roman" pitchFamily="18" charset="0"/>
                <a:cs typeface="Times New Roman" pitchFamily="18" charset="0"/>
              </a:rPr>
              <a:t>Medical treatment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physician usually performs an </a:t>
            </a:r>
            <a:r>
              <a:rPr lang="en-US" sz="2000" dirty="0" err="1">
                <a:latin typeface="Times New Roman" pitchFamily="18" charset="0"/>
                <a:cs typeface="Times New Roman" pitchFamily="18" charset="0"/>
              </a:rPr>
              <a:t>amniotomy</a:t>
            </a:r>
            <a:r>
              <a:rPr lang="en-US" sz="2000" dirty="0">
                <a:latin typeface="Times New Roman" pitchFamily="18" charset="0"/>
                <a:cs typeface="Times New Roman" pitchFamily="18" charset="0"/>
              </a:rPr>
              <a:t> if the membranes are intact. Augmentation of labor with oxytocin or by nipple stimulation increases the strength of contractions.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IV </a:t>
            </a:r>
            <a:r>
              <a:rPr lang="en-US" sz="2000" dirty="0">
                <a:latin typeface="Times New Roman" pitchFamily="18" charset="0"/>
                <a:cs typeface="Times New Roman" pitchFamily="18" charset="0"/>
              </a:rPr>
              <a:t>or oral fluids may improve the quality of contractions if the woman is dehydrated. </a:t>
            </a:r>
            <a:r>
              <a:rPr lang="en-US" sz="2000" b="1" dirty="0">
                <a:latin typeface="Times New Roman" pitchFamily="18" charset="0"/>
                <a:cs typeface="Times New Roman" pitchFamily="18" charset="0"/>
              </a:rPr>
              <a:t>Nursing care</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is reasonably comfortable but frustrated because her labor is not progressing</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addition to providing care related to </a:t>
            </a:r>
            <a:r>
              <a:rPr lang="en-US" sz="2000" dirty="0" err="1">
                <a:latin typeface="Times New Roman" pitchFamily="18" charset="0"/>
                <a:cs typeface="Times New Roman" pitchFamily="18" charset="0"/>
              </a:rPr>
              <a:t>amniotomy</a:t>
            </a:r>
            <a:r>
              <a:rPr lang="en-US" sz="2000" dirty="0">
                <a:latin typeface="Times New Roman" pitchFamily="18" charset="0"/>
                <a:cs typeface="Times New Roman" pitchFamily="18" charset="0"/>
              </a:rPr>
              <a:t> and labor augmentation, the nurse provides emotional support to the woman and her partner.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is allowed to express her frustrations.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nurse tells the woman when she is making progress to encourage continuation of her efforts. Position changes may help to relieve discomfort and enhance progress. Contractions are usually stronger and more effective when the woman assumes an upright position or lies on her side, although they may be less frequent</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Walking or nipple stimulation may intensify </a:t>
            </a:r>
            <a:r>
              <a:rPr lang="en-US" sz="2000" dirty="0" smtClean="0">
                <a:latin typeface="Times New Roman" pitchFamily="18" charset="0"/>
                <a:cs typeface="Times New Roman" pitchFamily="18" charset="0"/>
              </a:rPr>
              <a:t>contractions</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5634337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381000"/>
            <a:ext cx="8610600" cy="6247864"/>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Ineffective Maternal Pushing </a:t>
            </a:r>
            <a:r>
              <a:rPr lang="en-US" sz="2000" b="1" dirty="0" smtClean="0">
                <a:latin typeface="Times New Roman" pitchFamily="18" charset="0"/>
                <a:cs typeface="Times New Roman" pitchFamily="18" charset="0"/>
              </a:rPr>
              <a:t>:</a:t>
            </a: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may not push effectively during the second stage of labor because she does not understand which techniques to use or fears tearing her </a:t>
            </a:r>
            <a:r>
              <a:rPr lang="en-US" sz="2000" dirty="0" err="1">
                <a:latin typeface="Times New Roman" pitchFamily="18" charset="0"/>
                <a:cs typeface="Times New Roman" pitchFamily="18" charset="0"/>
              </a:rPr>
              <a:t>perineal</a:t>
            </a:r>
            <a:r>
              <a:rPr lang="en-US" sz="2000" dirty="0">
                <a:latin typeface="Times New Roman" pitchFamily="18" charset="0"/>
                <a:cs typeface="Times New Roman" pitchFamily="18" charset="0"/>
              </a:rPr>
              <a:t> tissues</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Epidural or subarachnoid blocks </a:t>
            </a:r>
            <a:r>
              <a:rPr lang="en-US" sz="2000" dirty="0" smtClean="0">
                <a:latin typeface="Times New Roman" pitchFamily="18" charset="0"/>
                <a:cs typeface="Times New Roman" pitchFamily="18" charset="0"/>
              </a:rPr>
              <a:t>may </a:t>
            </a:r>
            <a:r>
              <a:rPr lang="en-US" sz="2000" dirty="0">
                <a:latin typeface="Times New Roman" pitchFamily="18" charset="0"/>
                <a:cs typeface="Times New Roman" pitchFamily="18" charset="0"/>
              </a:rPr>
              <a:t>depress or eliminate the natural urge to push.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An </a:t>
            </a:r>
            <a:r>
              <a:rPr lang="en-US" sz="2000" dirty="0">
                <a:latin typeface="Times New Roman" pitchFamily="18" charset="0"/>
                <a:cs typeface="Times New Roman" pitchFamily="18" charset="0"/>
              </a:rPr>
              <a:t>exhausted woman may be unable to gather her resources to push appropriately.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Nursing </a:t>
            </a:r>
            <a:r>
              <a:rPr lang="en-US" sz="2000" b="1" dirty="0">
                <a:latin typeface="Times New Roman" pitchFamily="18" charset="0"/>
                <a:cs typeface="Times New Roman" pitchFamily="18" charset="0"/>
              </a:rPr>
              <a:t>care </a:t>
            </a:r>
            <a:r>
              <a:rPr lang="en-US" sz="2000" b="1"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Nursing </a:t>
            </a:r>
            <a:r>
              <a:rPr lang="en-US" sz="2000" dirty="0">
                <a:latin typeface="Times New Roman" pitchFamily="18" charset="0"/>
                <a:cs typeface="Times New Roman" pitchFamily="18" charset="0"/>
              </a:rPr>
              <a:t>care focuses on coaching the woman about the most effective techniques for pushing.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If </a:t>
            </a:r>
            <a:r>
              <a:rPr lang="en-US" sz="2000" dirty="0">
                <a:latin typeface="Times New Roman" pitchFamily="18" charset="0"/>
                <a:cs typeface="Times New Roman" pitchFamily="18" charset="0"/>
              </a:rPr>
              <a:t>she cannot feel her contractions because of a regional block, the nurse tells her when to push as each contraction reaches its peak.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exhausted woman may benefit from pushing only when she feels a strong urge.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fearful woman may benefit from explanations that sensations of tearing or splitting often accompany fetal descent but that her body is designed to accommodate the fetus.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Promoting </a:t>
            </a:r>
            <a:r>
              <a:rPr lang="en-US" sz="2000" dirty="0">
                <a:latin typeface="Times New Roman" pitchFamily="18" charset="0"/>
                <a:cs typeface="Times New Roman" pitchFamily="18" charset="0"/>
              </a:rPr>
              <a:t>relaxation, relieving fatigue, changing position, and increasing hydration can help the woman sustain the energy level needed for effective pushing. </a:t>
            </a:r>
          </a:p>
        </p:txBody>
      </p:sp>
    </p:spTree>
    <p:extLst>
      <p:ext uri="{BB962C8B-B14F-4D97-AF65-F5344CB8AC3E}">
        <p14:creationId xmlns:p14="http://schemas.microsoft.com/office/powerpoint/2010/main" val="330939938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152400"/>
            <a:ext cx="8839200" cy="6832640"/>
          </a:xfrm>
          <a:prstGeom prst="rect">
            <a:avLst/>
          </a:prstGeom>
        </p:spPr>
        <p:txBody>
          <a:bodyPr wrap="square">
            <a:spAutoFit/>
          </a:bodyPr>
          <a:lstStyle/>
          <a:p>
            <a:r>
              <a:rPr lang="en-US" b="1" dirty="0"/>
              <a:t>Problems with the </a:t>
            </a:r>
            <a:r>
              <a:rPr lang="en-US" b="1" dirty="0" smtClean="0"/>
              <a:t>fetus:</a:t>
            </a:r>
          </a:p>
          <a:p>
            <a:pPr marL="342900" indent="-342900">
              <a:buFont typeface="Arial" pitchFamily="34" charset="0"/>
              <a:buChar char="•"/>
            </a:pPr>
            <a:r>
              <a:rPr lang="en-US" b="1" dirty="0" smtClean="0"/>
              <a:t> </a:t>
            </a:r>
            <a:r>
              <a:rPr lang="en-US" sz="2000" dirty="0">
                <a:latin typeface="Times New Roman" pitchFamily="18" charset="0"/>
                <a:cs typeface="Times New Roman" pitchFamily="18" charset="0"/>
              </a:rPr>
              <a:t>Fetal Size A large fetus (</a:t>
            </a:r>
            <a:r>
              <a:rPr lang="en-US" sz="2000" dirty="0" err="1">
                <a:latin typeface="Times New Roman" pitchFamily="18" charset="0"/>
                <a:cs typeface="Times New Roman" pitchFamily="18" charset="0"/>
              </a:rPr>
              <a:t>macrosomia</a:t>
            </a:r>
            <a:r>
              <a:rPr lang="en-US" sz="2000" dirty="0">
                <a:latin typeface="Times New Roman" pitchFamily="18" charset="0"/>
                <a:cs typeface="Times New Roman" pitchFamily="18" charset="0"/>
              </a:rPr>
              <a:t>) is generally </a:t>
            </a:r>
            <a:r>
              <a:rPr lang="en-US" sz="2000" dirty="0" smtClean="0">
                <a:latin typeface="Times New Roman" pitchFamily="18" charset="0"/>
                <a:cs typeface="Times New Roman" pitchFamily="18" charset="0"/>
              </a:rPr>
              <a:t>considered to be one that weighs </a:t>
            </a:r>
            <a:r>
              <a:rPr lang="en-US" sz="2000" dirty="0">
                <a:latin typeface="Times New Roman" pitchFamily="18" charset="0"/>
                <a:cs typeface="Times New Roman" pitchFamily="18" charset="0"/>
              </a:rPr>
              <a:t>more than 4000 g (8.8 </a:t>
            </a:r>
            <a:r>
              <a:rPr lang="en-US" sz="2000" dirty="0" err="1">
                <a:latin typeface="Times New Roman" pitchFamily="18" charset="0"/>
                <a:cs typeface="Times New Roman" pitchFamily="18" charset="0"/>
              </a:rPr>
              <a:t>lb</a:t>
            </a:r>
            <a:r>
              <a:rPr lang="en-US" sz="2000" dirty="0">
                <a:latin typeface="Times New Roman" pitchFamily="18" charset="0"/>
                <a:cs typeface="Times New Roman" pitchFamily="18" charset="0"/>
              </a:rPr>
              <a:t>) at birth</a:t>
            </a:r>
            <a:r>
              <a:rPr lang="en-US" sz="2000" dirty="0" smtClean="0">
                <a:latin typeface="Times New Roman" pitchFamily="18" charset="0"/>
                <a:cs typeface="Times New Roman" pitchFamily="18" charset="0"/>
              </a:rPr>
              <a:t>.</a:t>
            </a:r>
          </a:p>
          <a:p>
            <a:pPr marL="457200" indent="-4572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large fetus may not fit through the woman’s pelvis. </a:t>
            </a:r>
            <a:endParaRPr lang="en-US" sz="2000" dirty="0" smtClean="0">
              <a:latin typeface="Times New Roman" pitchFamily="18" charset="0"/>
              <a:cs typeface="Times New Roman" pitchFamily="18" charset="0"/>
            </a:endParaRPr>
          </a:p>
          <a:p>
            <a:pPr marL="457200" indent="-457200">
              <a:buFont typeface="Arial" pitchFamily="34" charset="0"/>
              <a:buChar char="•"/>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very large fetus also distends the uterus and can contribute to hypotonic labor dysfunction</a:t>
            </a:r>
            <a:r>
              <a:rPr lang="en-US" sz="2000" dirty="0" smtClean="0">
                <a:latin typeface="Times New Roman" pitchFamily="18" charset="0"/>
                <a:cs typeface="Times New Roman" pitchFamily="18" charset="0"/>
              </a:rPr>
              <a:t>.</a:t>
            </a:r>
          </a:p>
          <a:p>
            <a:pPr marL="457200" indent="-4572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Sometimes a single part of the fetus is too large. </a:t>
            </a:r>
            <a:endParaRPr lang="en-US" sz="2000" dirty="0" smtClean="0">
              <a:latin typeface="Times New Roman" pitchFamily="18" charset="0"/>
              <a:cs typeface="Times New Roman" pitchFamily="18" charset="0"/>
            </a:endParaRPr>
          </a:p>
          <a:p>
            <a:pPr marL="457200" indent="-4572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fetus may have hydrocephalus (an abnormal amount of fluid in the brain) </a:t>
            </a:r>
            <a:r>
              <a:rPr lang="en-US" sz="2000" dirty="0" smtClean="0">
                <a:latin typeface="Times New Roman" pitchFamily="18" charset="0"/>
                <a:cs typeface="Times New Roman" pitchFamily="18" charset="0"/>
              </a:rPr>
              <a:t>.</a:t>
            </a:r>
          </a:p>
          <a:p>
            <a:pPr marL="457200" indent="-4572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fetal body size and weight may be normal, but the head is too large to fit through the pelvis. </a:t>
            </a:r>
            <a:endParaRPr lang="en-US" sz="2000" dirty="0" smtClean="0">
              <a:latin typeface="Times New Roman" pitchFamily="18" charset="0"/>
              <a:cs typeface="Times New Roman" pitchFamily="18" charset="0"/>
            </a:endParaRPr>
          </a:p>
          <a:p>
            <a:pPr marL="457200" indent="-457200">
              <a:buFont typeface="Arial" pitchFamily="34" charset="0"/>
              <a:buChar char="•"/>
            </a:pPr>
            <a:r>
              <a:rPr lang="en-US" sz="2000" dirty="0" smtClean="0">
                <a:latin typeface="Times New Roman" pitchFamily="18" charset="0"/>
                <a:cs typeface="Times New Roman" pitchFamily="18" charset="0"/>
              </a:rPr>
              <a:t>These </a:t>
            </a:r>
            <a:r>
              <a:rPr lang="en-US" sz="2000" dirty="0">
                <a:latin typeface="Times New Roman" pitchFamily="18" charset="0"/>
                <a:cs typeface="Times New Roman" pitchFamily="18" charset="0"/>
              </a:rPr>
              <a:t>infants are often in abnormal presentations as well. </a:t>
            </a:r>
            <a:endParaRPr lang="en-US" sz="2000" dirty="0" smtClean="0">
              <a:latin typeface="Times New Roman" pitchFamily="18" charset="0"/>
              <a:cs typeface="Times New Roman" pitchFamily="18" charset="0"/>
            </a:endParaRPr>
          </a:p>
          <a:p>
            <a:pPr marL="457200" indent="-457200">
              <a:buFont typeface="Arial" pitchFamily="34" charset="0"/>
              <a:buChar char="•"/>
            </a:pPr>
            <a:r>
              <a:rPr lang="en-US" sz="2000" dirty="0" smtClean="0">
                <a:latin typeface="Times New Roman" pitchFamily="18" charset="0"/>
                <a:cs typeface="Times New Roman" pitchFamily="18" charset="0"/>
              </a:rPr>
              <a:t>Shoulder </a:t>
            </a:r>
            <a:r>
              <a:rPr lang="en-US" sz="2000" dirty="0">
                <a:latin typeface="Times New Roman" pitchFamily="18" charset="0"/>
                <a:cs typeface="Times New Roman" pitchFamily="18" charset="0"/>
              </a:rPr>
              <a:t>dystocia may occur, usually when the fetus is large. </a:t>
            </a:r>
            <a:endParaRPr lang="en-US" sz="2000" dirty="0" smtClean="0">
              <a:latin typeface="Times New Roman" pitchFamily="18" charset="0"/>
              <a:cs typeface="Times New Roman" pitchFamily="18" charset="0"/>
            </a:endParaRPr>
          </a:p>
          <a:p>
            <a:pPr marL="457200" indent="-4572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fetal head is born, but the </a:t>
            </a:r>
            <a:r>
              <a:rPr lang="en-US" sz="2000" dirty="0" smtClean="0">
                <a:latin typeface="Times New Roman" pitchFamily="18" charset="0"/>
                <a:cs typeface="Times New Roman" pitchFamily="18" charset="0"/>
              </a:rPr>
              <a:t>shoulders </a:t>
            </a:r>
            <a:r>
              <a:rPr lang="en-US" sz="2000" dirty="0">
                <a:latin typeface="Times New Roman" pitchFamily="18" charset="0"/>
                <a:cs typeface="Times New Roman" pitchFamily="18" charset="0"/>
              </a:rPr>
              <a:t>become impacted above the mother’s </a:t>
            </a:r>
            <a:r>
              <a:rPr lang="en-US" sz="2000" dirty="0" err="1">
                <a:latin typeface="Times New Roman" pitchFamily="18" charset="0"/>
                <a:cs typeface="Times New Roman" pitchFamily="18" charset="0"/>
              </a:rPr>
              <a:t>symphysis</a:t>
            </a:r>
            <a:r>
              <a:rPr lang="en-US" sz="2000" dirty="0">
                <a:latin typeface="Times New Roman" pitchFamily="18" charset="0"/>
                <a:cs typeface="Times New Roman" pitchFamily="18" charset="0"/>
              </a:rPr>
              <a:t> pubis</a:t>
            </a:r>
            <a:r>
              <a:rPr lang="en-US" sz="2000" dirty="0" smtClean="0">
                <a:latin typeface="Times New Roman" pitchFamily="18" charset="0"/>
                <a:cs typeface="Times New Roman" pitchFamily="18" charset="0"/>
              </a:rPr>
              <a:t>.</a:t>
            </a:r>
          </a:p>
          <a:p>
            <a:pPr marL="457200" indent="-4572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shoulder dystocia is an emergency because the fetus needs to breathe. </a:t>
            </a:r>
            <a:endParaRPr lang="en-US" sz="2000" dirty="0" smtClean="0">
              <a:latin typeface="Times New Roman" pitchFamily="18" charset="0"/>
              <a:cs typeface="Times New Roman" pitchFamily="18" charset="0"/>
            </a:endParaRPr>
          </a:p>
          <a:p>
            <a:pPr marL="457200" indent="-4572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head is out, but the chest cannot expand. </a:t>
            </a:r>
            <a:endParaRPr lang="en-US" sz="2000" dirty="0" smtClean="0">
              <a:latin typeface="Times New Roman" pitchFamily="18" charset="0"/>
              <a:cs typeface="Times New Roman" pitchFamily="18" charset="0"/>
            </a:endParaRPr>
          </a:p>
          <a:p>
            <a:pPr marL="457200" indent="-4572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cord is compressed between the fetus and the mother’s pelvis. </a:t>
            </a:r>
            <a:endParaRPr lang="en-US" sz="2000" dirty="0" smtClean="0">
              <a:latin typeface="Times New Roman" pitchFamily="18" charset="0"/>
              <a:cs typeface="Times New Roman" pitchFamily="18" charset="0"/>
            </a:endParaRPr>
          </a:p>
          <a:p>
            <a:pPr marL="457200" indent="-4572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health care provider may request that the nurse apply firm downward pressure just above the </a:t>
            </a:r>
            <a:r>
              <a:rPr lang="en-US" sz="2000" dirty="0" err="1">
                <a:latin typeface="Times New Roman" pitchFamily="18" charset="0"/>
                <a:cs typeface="Times New Roman" pitchFamily="18" charset="0"/>
              </a:rPr>
              <a:t>symphysis</a:t>
            </a:r>
            <a:r>
              <a:rPr lang="en-US" sz="2000" dirty="0">
                <a:latin typeface="Times New Roman" pitchFamily="18" charset="0"/>
                <a:cs typeface="Times New Roman" pitchFamily="18" charset="0"/>
              </a:rPr>
              <a:t> pubis (</a:t>
            </a:r>
            <a:r>
              <a:rPr lang="en-US" sz="2000" dirty="0" err="1">
                <a:latin typeface="Times New Roman" pitchFamily="18" charset="0"/>
                <a:cs typeface="Times New Roman" pitchFamily="18" charset="0"/>
              </a:rPr>
              <a:t>suprapubic</a:t>
            </a:r>
            <a:r>
              <a:rPr lang="en-US" sz="2000" dirty="0">
                <a:latin typeface="Times New Roman" pitchFamily="18" charset="0"/>
                <a:cs typeface="Times New Roman" pitchFamily="18" charset="0"/>
              </a:rPr>
              <a:t> pressure) to push the shoulders toward the pelvic canal. </a:t>
            </a:r>
            <a:endParaRPr lang="en-US" sz="2000" dirty="0" smtClean="0">
              <a:latin typeface="Times New Roman" pitchFamily="18" charset="0"/>
              <a:cs typeface="Times New Roman" pitchFamily="18" charset="0"/>
            </a:endParaRPr>
          </a:p>
          <a:p>
            <a:pPr marL="457200" indent="-457200">
              <a:buFont typeface="Arial" pitchFamily="34" charset="0"/>
              <a:buChar char="•"/>
            </a:pPr>
            <a:r>
              <a:rPr lang="en-US" sz="2000" b="1" dirty="0" smtClean="0">
                <a:latin typeface="Times New Roman" pitchFamily="18" charset="0"/>
                <a:cs typeface="Times New Roman" pitchFamily="18" charset="0"/>
              </a:rPr>
              <a:t>Squatting </a:t>
            </a:r>
            <a:r>
              <a:rPr lang="en-US" sz="2000" b="1" dirty="0">
                <a:latin typeface="Times New Roman" pitchFamily="18" charset="0"/>
                <a:cs typeface="Times New Roman" pitchFamily="18" charset="0"/>
              </a:rPr>
              <a:t>or sharp flexion of the thighs against the abdomen may also loosen the shoulders</a:t>
            </a:r>
            <a:r>
              <a:rPr lang="en-US" b="1" dirty="0"/>
              <a:t>. </a:t>
            </a:r>
            <a:endParaRPr lang="en-US" b="1" dirty="0" smtClean="0"/>
          </a:p>
        </p:txBody>
      </p:sp>
    </p:spTree>
    <p:extLst>
      <p:ext uri="{BB962C8B-B14F-4D97-AF65-F5344CB8AC3E}">
        <p14:creationId xmlns:p14="http://schemas.microsoft.com/office/powerpoint/2010/main" val="150092671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35846"/>
            <a:ext cx="8153400" cy="4708981"/>
          </a:xfrm>
          <a:prstGeom prst="rect">
            <a:avLst/>
          </a:prstGeom>
        </p:spPr>
        <p:txBody>
          <a:bodyPr wrap="square">
            <a:spAutoFit/>
          </a:bodyPr>
          <a:lstStyle/>
          <a:p>
            <a:pPr marL="285750" indent="-285750">
              <a:buFont typeface="Arial" pitchFamily="34" charset="0"/>
              <a:buChar char="•"/>
            </a:pPr>
            <a:r>
              <a:rPr lang="en-US" sz="2000" b="1" dirty="0">
                <a:latin typeface="Times New Roman" pitchFamily="18" charset="0"/>
                <a:cs typeface="Times New Roman" pitchFamily="18" charset="0"/>
              </a:rPr>
              <a:t>Nursing care If the woman successfully delivers a large infant, both mother and child should be observed for injuries after birth.</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may have a large episiotomy or laceration.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large infant is more likely to have a fracture of one or both clavicles (collarbones).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infant’s clavicles are felt for crepitus (crackling sensation) or deformity of the bones, and the arms are observed for equal movement (unilateral Moro reflex). The woman is more at risk for uterine </a:t>
            </a:r>
            <a:r>
              <a:rPr lang="en-US" sz="2000" dirty="0" err="1">
                <a:latin typeface="Times New Roman" pitchFamily="18" charset="0"/>
                <a:cs typeface="Times New Roman" pitchFamily="18" charset="0"/>
              </a:rPr>
              <a:t>atony</a:t>
            </a:r>
            <a:r>
              <a:rPr lang="en-US" sz="2000" dirty="0">
                <a:latin typeface="Times New Roman" pitchFamily="18" charset="0"/>
                <a:cs typeface="Times New Roman" pitchFamily="18" charset="0"/>
              </a:rPr>
              <a:t> and postpartum hemorrhage because her uterus does not contract well after birth to control bleeding at the placental site.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Abnormal </a:t>
            </a:r>
            <a:r>
              <a:rPr lang="en-US" sz="2000" dirty="0">
                <a:latin typeface="Times New Roman" pitchFamily="18" charset="0"/>
                <a:cs typeface="Times New Roman" pitchFamily="18" charset="0"/>
              </a:rPr>
              <a:t>Fetal Presentation or Position Labor is most efficient if the fetus is in a flexed, cephalic presentation and in one of the occiput anterior </a:t>
            </a:r>
            <a:r>
              <a:rPr lang="en-US" sz="2000" dirty="0" smtClean="0">
                <a:latin typeface="Times New Roman" pitchFamily="18" charset="0"/>
                <a:cs typeface="Times New Roman" pitchFamily="18" charset="0"/>
              </a:rPr>
              <a:t>positions. </a:t>
            </a:r>
            <a:r>
              <a:rPr lang="en-US" sz="2000" dirty="0">
                <a:latin typeface="Times New Roman" pitchFamily="18" charset="0"/>
                <a:cs typeface="Times New Roman" pitchFamily="18" charset="0"/>
              </a:rPr>
              <a:t>Abnormalities of fetal presentation and position prevent the smallest diameter of the fetal head from passing through the smallest diameter of the pelvis for the effective progress of labor.</a:t>
            </a:r>
          </a:p>
        </p:txBody>
      </p:sp>
    </p:spTree>
    <p:extLst>
      <p:ext uri="{BB962C8B-B14F-4D97-AF65-F5344CB8AC3E}">
        <p14:creationId xmlns:p14="http://schemas.microsoft.com/office/powerpoint/2010/main" val="22863460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166843"/>
            <a:ext cx="7772400" cy="3477875"/>
          </a:xfrm>
          <a:prstGeom prst="rect">
            <a:avLst/>
          </a:prstGeom>
        </p:spPr>
        <p:txBody>
          <a:bodyPr wrap="square">
            <a:spAutoFit/>
          </a:bodyPr>
          <a:lstStyle/>
          <a:p>
            <a:r>
              <a:rPr lang="en-US" sz="2000" b="1" dirty="0">
                <a:latin typeface="Times New Roman" pitchFamily="18" charset="0"/>
                <a:cs typeface="Times New Roman" pitchFamily="18" charset="0"/>
              </a:rPr>
              <a:t>Abnormal presentations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fetus in an abnormal presentation such as the breech or face presentation does not pass easily through the woman’s pelvis, and interferes with the most efficient mechanisms of labor </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most </a:t>
            </a:r>
            <a:r>
              <a:rPr lang="en-US" sz="2000" dirty="0">
                <a:latin typeface="Times New Roman" pitchFamily="18" charset="0"/>
                <a:cs typeface="Times New Roman" pitchFamily="18" charset="0"/>
              </a:rPr>
              <a:t>fetuses in the breech presentation are born by cesarean delivery</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During vaginal birth in this presentation, the trunk and extremities are born before the head.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After </a:t>
            </a:r>
            <a:r>
              <a:rPr lang="en-US" sz="2000" dirty="0">
                <a:latin typeface="Times New Roman" pitchFamily="18" charset="0"/>
                <a:cs typeface="Times New Roman" pitchFamily="18" charset="0"/>
              </a:rPr>
              <a:t>the fetal body delivers, the umbilical cord can be compressed between the fetal head and the mother’s pelvis</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head, which is the single largest part of the fetus, must be quickly delivered to avoid fetal hypoxia. </a:t>
            </a:r>
          </a:p>
        </p:txBody>
      </p:sp>
    </p:spTree>
    <p:extLst>
      <p:ext uri="{BB962C8B-B14F-4D97-AF65-F5344CB8AC3E}">
        <p14:creationId xmlns:p14="http://schemas.microsoft.com/office/powerpoint/2010/main" val="42775183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9650" y="1433513"/>
            <a:ext cx="7124700" cy="399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05523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347663"/>
            <a:ext cx="7162800" cy="6162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4359091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534400" cy="6247864"/>
          </a:xfrm>
          <a:prstGeom prst="rect">
            <a:avLst/>
          </a:prstGeom>
        </p:spPr>
        <p:txBody>
          <a:bodyPr wrap="square">
            <a:spAutoFit/>
          </a:bodyPr>
          <a:lstStyle/>
          <a:p>
            <a:r>
              <a:rPr lang="en-US" sz="2000" b="1" dirty="0" smtClean="0">
                <a:latin typeface="Times New Roman" pitchFamily="18" charset="0"/>
                <a:cs typeface="Times New Roman" pitchFamily="18" charset="0"/>
              </a:rPr>
              <a:t>Intrapartum: </a:t>
            </a:r>
          </a:p>
          <a:p>
            <a:pPr marL="285750" indent="-285750">
              <a:buFont typeface="Arial" pitchFamily="34" charset="0"/>
              <a:buChar char="•"/>
            </a:pPr>
            <a:r>
              <a:rPr lang="en-US" sz="2000" dirty="0" smtClean="0">
                <a:latin typeface="Times New Roman" pitchFamily="18" charset="0"/>
                <a:cs typeface="Times New Roman" pitchFamily="18" charset="0"/>
              </a:rPr>
              <a:t>nurses </a:t>
            </a:r>
            <a:r>
              <a:rPr lang="en-US" sz="2000" dirty="0">
                <a:latin typeface="Times New Roman" pitchFamily="18" charset="0"/>
                <a:cs typeface="Times New Roman" pitchFamily="18" charset="0"/>
              </a:rPr>
              <a:t>must be prepared to assist with a breech birth because a woman </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External </a:t>
            </a:r>
            <a:r>
              <a:rPr lang="en-US" sz="2000" dirty="0">
                <a:latin typeface="Times New Roman" pitchFamily="18" charset="0"/>
                <a:cs typeface="Times New Roman" pitchFamily="18" charset="0"/>
              </a:rPr>
              <a:t>version is sometimes used to avoid the need for cesarean delivery in the case of a breech presentation; however, external version is not always successful, and the fetus sometimes returns to the abnormal presentation. </a:t>
            </a:r>
            <a:r>
              <a:rPr lang="en-US" sz="2000" b="1" dirty="0">
                <a:latin typeface="Times New Roman" pitchFamily="18" charset="0"/>
                <a:cs typeface="Times New Roman" pitchFamily="18" charset="0"/>
              </a:rPr>
              <a:t>Abnormal positions A common cause of abnormal labor is a fetus that remains in a persistent occiput posterior position (left [LOP] or right [ROP</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fetal occiput occupies either the left or the right posterior quadrant of the mother’s pelvis</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most women, the fetal head rotates in a clockwise or counterclockwise direction until the occiput is in one of the anterior quadrants of the pelvis (left [LOA] or right [ROA</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Labor is likely to be longer when rotation does not occur</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Intense and poorly relieved back and leg pain characterize labor when the fetus is in the occiput posterior position</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Women with a small or average-sized pelvis may have difficulty delivering infants who remain in an occiput posterior position.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physician may use forceps to rotate the fetal head into an occiput anterior position.</a:t>
            </a:r>
          </a:p>
        </p:txBody>
      </p:sp>
    </p:spTree>
    <p:extLst>
      <p:ext uri="{BB962C8B-B14F-4D97-AF65-F5344CB8AC3E}">
        <p14:creationId xmlns:p14="http://schemas.microsoft.com/office/powerpoint/2010/main" val="2966709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52400"/>
            <a:ext cx="8686800" cy="4524315"/>
          </a:xfrm>
          <a:prstGeom prst="rect">
            <a:avLst/>
          </a:prstGeom>
        </p:spPr>
        <p:txBody>
          <a:bodyPr wrap="square">
            <a:spAutoFit/>
          </a:bodyPr>
          <a:lstStyle/>
          <a:p>
            <a:r>
              <a:rPr lang="en-US" sz="2400" b="1" dirty="0" err="1">
                <a:latin typeface="Times New Roman" pitchFamily="18" charset="0"/>
                <a:cs typeface="Times New Roman" pitchFamily="18" charset="0"/>
              </a:rPr>
              <a:t>Nonpharmacological</a:t>
            </a:r>
            <a:r>
              <a:rPr lang="en-US" sz="2400" b="1" dirty="0">
                <a:latin typeface="Times New Roman" pitchFamily="18" charset="0"/>
                <a:cs typeface="Times New Roman" pitchFamily="18" charset="0"/>
              </a:rPr>
              <a:t> Methods to Stimulate Contractions </a:t>
            </a:r>
            <a:endParaRPr lang="en-US" sz="2400" b="1"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Some practices </a:t>
            </a:r>
            <a:r>
              <a:rPr lang="en-US" sz="2400" b="1" dirty="0">
                <a:latin typeface="Times New Roman" pitchFamily="18" charset="0"/>
                <a:cs typeface="Times New Roman" pitchFamily="18" charset="0"/>
              </a:rPr>
              <a:t>to stimulate labor follow</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r>
              <a:rPr lang="en-US" sz="2400" b="1" dirty="0" smtClean="0">
                <a:latin typeface="Times New Roman" pitchFamily="18" charset="0"/>
                <a:cs typeface="Times New Roman" pitchFamily="18" charset="0"/>
              </a:rPr>
              <a:t>1- Walking</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Many women benefit from a change in activity if their labor slows</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Walking stimulates contractions,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eases </a:t>
            </a:r>
            <a:r>
              <a:rPr lang="en-US" sz="2400" dirty="0">
                <a:latin typeface="Times New Roman" pitchFamily="18" charset="0"/>
                <a:cs typeface="Times New Roman" pitchFamily="18" charset="0"/>
              </a:rPr>
              <a:t>the pressure of the fetus on the mother’s back, and adds gravity to the downward force of contractions.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b="1" dirty="0" smtClean="0">
                <a:latin typeface="Times New Roman" pitchFamily="18" charset="0"/>
                <a:cs typeface="Times New Roman" pitchFamily="18" charset="0"/>
              </a:rPr>
              <a:t>If </a:t>
            </a:r>
            <a:r>
              <a:rPr lang="en-US" sz="2400" b="1" dirty="0">
                <a:latin typeface="Times New Roman" pitchFamily="18" charset="0"/>
                <a:cs typeface="Times New Roman" pitchFamily="18" charset="0"/>
              </a:rPr>
              <a:t>the woman does not feel like walking, other upright positions often improve the effectiveness of each contraction</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smtClean="0">
                <a:latin typeface="Times New Roman" pitchFamily="18" charset="0"/>
                <a:cs typeface="Times New Roman" pitchFamily="18" charset="0"/>
              </a:rPr>
              <a:t>She </a:t>
            </a:r>
            <a:r>
              <a:rPr lang="en-US" sz="2400" dirty="0">
                <a:latin typeface="Times New Roman" pitchFamily="18" charset="0"/>
                <a:cs typeface="Times New Roman" pitchFamily="18" charset="0"/>
              </a:rPr>
              <a:t>can sit (in a chair, on the side of the bed, or in the bed), squat, kneel while facing the raised head of the bed for support, or maintain other upright positions. </a:t>
            </a:r>
          </a:p>
        </p:txBody>
      </p:sp>
    </p:spTree>
    <p:extLst>
      <p:ext uri="{BB962C8B-B14F-4D97-AF65-F5344CB8AC3E}">
        <p14:creationId xmlns:p14="http://schemas.microsoft.com/office/powerpoint/2010/main" val="148095191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762001"/>
            <a:ext cx="7848600" cy="4401205"/>
          </a:xfrm>
          <a:prstGeom prst="rect">
            <a:avLst/>
          </a:prstGeom>
        </p:spPr>
        <p:txBody>
          <a:bodyPr wrap="square">
            <a:spAutoFit/>
          </a:bodyPr>
          <a:lstStyle/>
          <a:p>
            <a:r>
              <a:rPr lang="en-US" sz="2000" b="1" dirty="0">
                <a:latin typeface="Times New Roman" pitchFamily="18" charset="0"/>
                <a:cs typeface="Times New Roman" pitchFamily="18" charset="0"/>
              </a:rPr>
              <a:t>Nursing care During </a:t>
            </a:r>
            <a:r>
              <a:rPr lang="en-US" sz="2000" b="1" dirty="0" smtClean="0">
                <a:latin typeface="Times New Roman" pitchFamily="18" charset="0"/>
                <a:cs typeface="Times New Roman" pitchFamily="18" charset="0"/>
              </a:rPr>
              <a:t>labor</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nurse should encourage the woman to assume positions that favor fetal rotation and descent.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These </a:t>
            </a:r>
            <a:r>
              <a:rPr lang="en-US" sz="2000" dirty="0">
                <a:latin typeface="Times New Roman" pitchFamily="18" charset="0"/>
                <a:cs typeface="Times New Roman" pitchFamily="18" charset="0"/>
              </a:rPr>
              <a:t>positions also reduce some of the back pain.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Good </a:t>
            </a:r>
            <a:r>
              <a:rPr lang="en-US" sz="2000" dirty="0">
                <a:latin typeface="Times New Roman" pitchFamily="18" charset="0"/>
                <a:cs typeface="Times New Roman" pitchFamily="18" charset="0"/>
              </a:rPr>
              <a:t>positions for back labor include the following: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Sitting, kneeling, or standing while leaning forward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Rocking the pelvis back and forth while on hands and knees </a:t>
            </a:r>
            <a:r>
              <a:rPr lang="en-US" sz="2000" dirty="0" smtClean="0">
                <a:latin typeface="Times New Roman" pitchFamily="18" charset="0"/>
                <a:cs typeface="Times New Roman" pitchFamily="18" charset="0"/>
              </a:rPr>
              <a:t>to </a:t>
            </a:r>
            <a:r>
              <a:rPr lang="en-US" sz="2000" dirty="0">
                <a:latin typeface="Times New Roman" pitchFamily="18" charset="0"/>
                <a:cs typeface="Times New Roman" pitchFamily="18" charset="0"/>
              </a:rPr>
              <a:t>encourage </a:t>
            </a:r>
            <a:r>
              <a:rPr lang="en-US" sz="2000" dirty="0" smtClean="0">
                <a:latin typeface="Times New Roman" pitchFamily="18" charset="0"/>
                <a:cs typeface="Times New Roman" pitchFamily="18" charset="0"/>
              </a:rPr>
              <a:t>rotation</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Side-lying (on the left side for an ROP position, on the right side for an LOP position)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Squatting (for second-stage labor)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Lunging by placing one foot in a chair with the foot and knee pointed to that side; lunging sideways repeatedly during a contraction for 5 seconds at a time</a:t>
            </a:r>
          </a:p>
        </p:txBody>
      </p:sp>
    </p:spTree>
    <p:extLst>
      <p:ext uri="{BB962C8B-B14F-4D97-AF65-F5344CB8AC3E}">
        <p14:creationId xmlns:p14="http://schemas.microsoft.com/office/powerpoint/2010/main" val="290017040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1088" y="1543050"/>
            <a:ext cx="6981825" cy="3771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067738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474345"/>
            <a:ext cx="8001000" cy="5324535"/>
          </a:xfrm>
          <a:prstGeom prst="rect">
            <a:avLst/>
          </a:prstGeom>
        </p:spPr>
        <p:txBody>
          <a:bodyPr wrap="square">
            <a:spAutoFit/>
          </a:bodyPr>
          <a:lstStyle/>
          <a:p>
            <a:r>
              <a:rPr lang="en-US" sz="2000" b="1" dirty="0">
                <a:latin typeface="Times New Roman" pitchFamily="18" charset="0"/>
                <a:cs typeface="Times New Roman" pitchFamily="18" charset="0"/>
              </a:rPr>
              <a:t>After </a:t>
            </a:r>
            <a:r>
              <a:rPr lang="en-US" sz="2000" b="1" dirty="0" smtClean="0">
                <a:latin typeface="Times New Roman" pitchFamily="18" charset="0"/>
                <a:cs typeface="Times New Roman" pitchFamily="18" charset="0"/>
              </a:rPr>
              <a:t>birth</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mother and infant are observed for signs of birth trauma.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mother is more likely to have a hematoma of her vaginal wall if the fetus remained in the occiput posterior position for a long time.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infant may have excessive molding (alteration in shape) of the head, caput succedaneum (scalp edema) </a:t>
            </a:r>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possibly injury from forceps or the vacuum extractor. </a:t>
            </a:r>
            <a:endParaRPr lang="en-US" sz="2000" dirty="0" smtClean="0">
              <a:latin typeface="Times New Roman" pitchFamily="18" charset="0"/>
              <a:cs typeface="Times New Roman" pitchFamily="18" charset="0"/>
            </a:endParaRPr>
          </a:p>
          <a:p>
            <a:r>
              <a:rPr lang="en-US" sz="2000" b="1" dirty="0" err="1" smtClean="0">
                <a:latin typeface="Times New Roman" pitchFamily="18" charset="0"/>
                <a:cs typeface="Times New Roman" pitchFamily="18" charset="0"/>
              </a:rPr>
              <a:t>Multifetal</a:t>
            </a:r>
            <a:r>
              <a:rPr lang="en-US" sz="2000" b="1"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Pregnancy If the woman has more than one fetus, several factors can make dysfunctional labor likely, as follows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Uterine </a:t>
            </a:r>
            <a:r>
              <a:rPr lang="en-US" sz="2000" dirty="0" err="1">
                <a:latin typeface="Times New Roman" pitchFamily="18" charset="0"/>
                <a:cs typeface="Times New Roman" pitchFamily="18" charset="0"/>
              </a:rPr>
              <a:t>overdistention</a:t>
            </a:r>
            <a:r>
              <a:rPr lang="en-US" sz="2000" dirty="0">
                <a:latin typeface="Times New Roman" pitchFamily="18" charset="0"/>
                <a:cs typeface="Times New Roman" pitchFamily="18" charset="0"/>
              </a:rPr>
              <a:t> contributes to poor contraction quality.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Abnormal presentation or position of one or more fetuses interferes with labor mechanisms.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Often one fetus is delivered as cephalic and the second as breech, unless a version is done.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Because </a:t>
            </a:r>
            <a:r>
              <a:rPr lang="en-US" sz="2000" dirty="0">
                <a:latin typeface="Times New Roman" pitchFamily="18" charset="0"/>
                <a:cs typeface="Times New Roman" pitchFamily="18" charset="0"/>
              </a:rPr>
              <a:t>of the difficulties inherent in </a:t>
            </a:r>
            <a:r>
              <a:rPr lang="en-US" sz="2000" dirty="0" err="1">
                <a:latin typeface="Times New Roman" pitchFamily="18" charset="0"/>
                <a:cs typeface="Times New Roman" pitchFamily="18" charset="0"/>
              </a:rPr>
              <a:t>multifetal</a:t>
            </a:r>
            <a:r>
              <a:rPr lang="en-US" sz="2000" dirty="0">
                <a:latin typeface="Times New Roman" pitchFamily="18" charset="0"/>
                <a:cs typeface="Times New Roman" pitchFamily="18" charset="0"/>
              </a:rPr>
              <a:t> deliveries, cesarean birth is common</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Birth is almost always cesarean if three or more fetuses are involved.</a:t>
            </a:r>
          </a:p>
        </p:txBody>
      </p:sp>
    </p:spTree>
    <p:extLst>
      <p:ext uri="{BB962C8B-B14F-4D97-AF65-F5344CB8AC3E}">
        <p14:creationId xmlns:p14="http://schemas.microsoft.com/office/powerpoint/2010/main" val="358498300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8077200" cy="4093428"/>
          </a:xfrm>
          <a:prstGeom prst="rect">
            <a:avLst/>
          </a:prstGeom>
        </p:spPr>
        <p:txBody>
          <a:bodyPr wrap="square">
            <a:spAutoFit/>
          </a:bodyPr>
          <a:lstStyle/>
          <a:p>
            <a:r>
              <a:rPr lang="en-US" sz="2000" b="1" dirty="0">
                <a:latin typeface="Times New Roman" pitchFamily="18" charset="0"/>
                <a:cs typeface="Times New Roman" pitchFamily="18" charset="0"/>
              </a:rPr>
              <a:t>Nursing care </a:t>
            </a:r>
            <a:r>
              <a:rPr lang="en-US" sz="2000" b="1"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When </a:t>
            </a:r>
            <a:r>
              <a:rPr lang="en-US" sz="2000" dirty="0">
                <a:latin typeface="Times New Roman" pitchFamily="18" charset="0"/>
                <a:cs typeface="Times New Roman" pitchFamily="18" charset="0"/>
              </a:rPr>
              <a:t>the woman has a </a:t>
            </a:r>
            <a:r>
              <a:rPr lang="en-US" sz="2000" dirty="0" err="1">
                <a:latin typeface="Times New Roman" pitchFamily="18" charset="0"/>
                <a:cs typeface="Times New Roman" pitchFamily="18" charset="0"/>
              </a:rPr>
              <a:t>multifetal</a:t>
            </a:r>
            <a:r>
              <a:rPr lang="en-US" sz="2000" dirty="0">
                <a:latin typeface="Times New Roman" pitchFamily="18" charset="0"/>
                <a:cs typeface="Times New Roman" pitchFamily="18" charset="0"/>
              </a:rPr>
              <a:t> pregnancy, each fetus is monitored separately during labor.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An </a:t>
            </a:r>
            <a:r>
              <a:rPr lang="en-US" sz="2000" dirty="0">
                <a:latin typeface="Times New Roman" pitchFamily="18" charset="0"/>
                <a:cs typeface="Times New Roman" pitchFamily="18" charset="0"/>
              </a:rPr>
              <a:t>upright or side-lying position with the head slightly elevated aids breathing and is usually most comfortable</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Labor care is similar to that for single pregnancies, with observations for hypotonic labor.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nursery and </a:t>
            </a:r>
            <a:r>
              <a:rPr lang="en-US" sz="2000" dirty="0" err="1">
                <a:latin typeface="Times New Roman" pitchFamily="18" charset="0"/>
                <a:cs typeface="Times New Roman" pitchFamily="18" charset="0"/>
              </a:rPr>
              <a:t>intrapartum</a:t>
            </a:r>
            <a:r>
              <a:rPr lang="en-US" sz="2000" dirty="0">
                <a:latin typeface="Times New Roman" pitchFamily="18" charset="0"/>
                <a:cs typeface="Times New Roman" pitchFamily="18" charset="0"/>
              </a:rPr>
              <a:t> staffs prepare equipment and medications for every infant expected.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An </a:t>
            </a:r>
            <a:r>
              <a:rPr lang="en-US" sz="2000" dirty="0">
                <a:latin typeface="Times New Roman" pitchFamily="18" charset="0"/>
                <a:cs typeface="Times New Roman" pitchFamily="18" charset="0"/>
              </a:rPr>
              <a:t>anesthesiologist and a pediatrician are often present at birth because of the potential for maternal or neonatal problems</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One nurse is available for each infant.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Another </a:t>
            </a:r>
            <a:r>
              <a:rPr lang="en-US" sz="2000" dirty="0">
                <a:latin typeface="Times New Roman" pitchFamily="18" charset="0"/>
                <a:cs typeface="Times New Roman" pitchFamily="18" charset="0"/>
              </a:rPr>
              <a:t>nurse focuses on the mother’s needs.</a:t>
            </a:r>
          </a:p>
        </p:txBody>
      </p:sp>
    </p:spTree>
    <p:extLst>
      <p:ext uri="{BB962C8B-B14F-4D97-AF65-F5344CB8AC3E}">
        <p14:creationId xmlns:p14="http://schemas.microsoft.com/office/powerpoint/2010/main" val="41275754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58847"/>
            <a:ext cx="8229600" cy="5940088"/>
          </a:xfrm>
          <a:prstGeom prst="rect">
            <a:avLst/>
          </a:prstGeom>
        </p:spPr>
        <p:txBody>
          <a:bodyPr wrap="square">
            <a:spAutoFit/>
          </a:bodyPr>
          <a:lstStyle/>
          <a:p>
            <a:r>
              <a:rPr lang="en-US" sz="2000" b="1" dirty="0">
                <a:latin typeface="Times New Roman" pitchFamily="18" charset="0"/>
                <a:cs typeface="Times New Roman" pitchFamily="18" charset="0"/>
              </a:rPr>
              <a:t>Problems with the pelvis and soft tissues </a:t>
            </a:r>
            <a:r>
              <a:rPr lang="en-US" sz="2000" b="1"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Bony </a:t>
            </a:r>
            <a:r>
              <a:rPr lang="en-US" sz="2000" dirty="0">
                <a:latin typeface="Times New Roman" pitchFamily="18" charset="0"/>
                <a:cs typeface="Times New Roman" pitchFamily="18" charset="0"/>
              </a:rPr>
              <a:t>Pelvis Some women have a small or abnormally shaped pelvis that impedes the normal mechanisms of labor.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err="1">
                <a:latin typeface="Times New Roman" pitchFamily="18" charset="0"/>
                <a:cs typeface="Times New Roman" pitchFamily="18" charset="0"/>
              </a:rPr>
              <a:t>gynecoid</a:t>
            </a:r>
            <a:r>
              <a:rPr lang="en-US" sz="2000" dirty="0">
                <a:latin typeface="Times New Roman" pitchFamily="18" charset="0"/>
                <a:cs typeface="Times New Roman" pitchFamily="18" charset="0"/>
              </a:rPr>
              <a:t> pelvis is the most favorable for vaginal birth</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Absolute pelvic measurements are rarely helpful to determine whether a woman’s pelvis is adequate for birth</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woman with a “small” pelvis may still deliver vaginally if other factors are favorable. She often delivers vaginally if her fetus is not too large, the head is well flexed, contractions are good, and her soft tissues yield easily to the forces of labor</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contrast, a woman may vaginally deliver several infants much larger than 4082 g (9 </a:t>
            </a:r>
            <a:r>
              <a:rPr lang="en-US" sz="2000" dirty="0" err="1">
                <a:latin typeface="Times New Roman" pitchFamily="18" charset="0"/>
                <a:cs typeface="Times New Roman" pitchFamily="18" charset="0"/>
              </a:rPr>
              <a:t>lb</a:t>
            </a:r>
            <a:r>
              <a:rPr lang="en-US" sz="2000" dirty="0">
                <a:latin typeface="Times New Roman" pitchFamily="18" charset="0"/>
                <a:cs typeface="Times New Roman" pitchFamily="18" charset="0"/>
              </a:rPr>
              <a:t>), yet cannot deliver an infant weighing 4536 g (10 </a:t>
            </a:r>
            <a:r>
              <a:rPr lang="en-US" sz="2000" dirty="0" err="1">
                <a:latin typeface="Times New Roman" pitchFamily="18" charset="0"/>
                <a:cs typeface="Times New Roman" pitchFamily="18" charset="0"/>
              </a:rPr>
              <a:t>lb</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Obviously</a:t>
            </a:r>
            <a:r>
              <a:rPr lang="en-US" sz="2000" dirty="0">
                <a:latin typeface="Times New Roman" pitchFamily="18" charset="0"/>
                <a:cs typeface="Times New Roman" pitchFamily="18" charset="0"/>
              </a:rPr>
              <a:t>, the woman’s pelvis was “adequate,” or even “large,” according to standard measurements; however, the pelvis was not large enough for her largest infant.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ultimate test of a woman’s pelvic size is whether her child fits through it at birth.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trial of labor may be indicated, and a cesarean delivery is done if necessary.</a:t>
            </a:r>
          </a:p>
        </p:txBody>
      </p:sp>
    </p:spTree>
    <p:extLst>
      <p:ext uri="{BB962C8B-B14F-4D97-AF65-F5344CB8AC3E}">
        <p14:creationId xmlns:p14="http://schemas.microsoft.com/office/powerpoint/2010/main" val="167840913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1443841"/>
            <a:ext cx="7848600" cy="3785652"/>
          </a:xfrm>
          <a:prstGeom prst="rect">
            <a:avLst/>
          </a:prstGeom>
        </p:spPr>
        <p:txBody>
          <a:bodyPr wrap="square">
            <a:spAutoFit/>
          </a:bodyPr>
          <a:lstStyle/>
          <a:p>
            <a:r>
              <a:rPr lang="en-US" sz="2000" b="1" dirty="0">
                <a:latin typeface="Times New Roman" pitchFamily="18" charset="0"/>
                <a:cs typeface="Times New Roman" pitchFamily="18" charset="0"/>
              </a:rPr>
              <a:t>Soft Tissue Obstructions </a:t>
            </a:r>
            <a:r>
              <a:rPr lang="en-US" sz="2000" b="1"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most common soft tissue obstruction during labor is a full bladder.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woman is encouraged to urinate every 1 or 2 hours.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Catheterization </a:t>
            </a:r>
            <a:r>
              <a:rPr lang="en-US" sz="2000" dirty="0">
                <a:latin typeface="Times New Roman" pitchFamily="18" charset="0"/>
                <a:cs typeface="Times New Roman" pitchFamily="18" charset="0"/>
              </a:rPr>
              <a:t>may be needed if she cannot urinate, especially if a regional anesthetic or large quantities of IV fluids were given, which fill her bladder quickly yet reduce her sensation to void.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Soft </a:t>
            </a:r>
            <a:r>
              <a:rPr lang="en-US" sz="2000" dirty="0">
                <a:latin typeface="Times New Roman" pitchFamily="18" charset="0"/>
                <a:cs typeface="Times New Roman" pitchFamily="18" charset="0"/>
              </a:rPr>
              <a:t>tissue obstructions that are less common include pelvic tumors such as benign (noncancerous) fibroids.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Some </a:t>
            </a:r>
            <a:r>
              <a:rPr lang="en-US" sz="2000" dirty="0">
                <a:latin typeface="Times New Roman" pitchFamily="18" charset="0"/>
                <a:cs typeface="Times New Roman" pitchFamily="18" charset="0"/>
              </a:rPr>
              <a:t>women have a cervix that is scarred from previous infections or surgery</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scar tissue may not readily yield to forces of labor to efface and dilate.</a:t>
            </a:r>
          </a:p>
        </p:txBody>
      </p:sp>
    </p:spTree>
    <p:extLst>
      <p:ext uri="{BB962C8B-B14F-4D97-AF65-F5344CB8AC3E}">
        <p14:creationId xmlns:p14="http://schemas.microsoft.com/office/powerpoint/2010/main" val="8324257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600"/>
            <a:ext cx="8458200" cy="5632311"/>
          </a:xfrm>
          <a:prstGeom prst="rect">
            <a:avLst/>
          </a:prstGeom>
        </p:spPr>
        <p:txBody>
          <a:bodyPr wrap="square">
            <a:spAutoFit/>
          </a:bodyPr>
          <a:lstStyle/>
          <a:p>
            <a:r>
              <a:rPr lang="en-US" sz="2000" b="1" dirty="0">
                <a:latin typeface="Times New Roman" pitchFamily="18" charset="0"/>
                <a:cs typeface="Times New Roman" pitchFamily="18" charset="0"/>
              </a:rPr>
              <a:t>Problems with the psyche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Labor </a:t>
            </a:r>
            <a:r>
              <a:rPr lang="en-US" sz="2000" dirty="0">
                <a:latin typeface="Times New Roman" pitchFamily="18" charset="0"/>
                <a:cs typeface="Times New Roman" pitchFamily="18" charset="0"/>
              </a:rPr>
              <a:t>is stressful, but women who have had prenatal care and have adequate social and professional support usually adapt to this stress and can labor and deliver normally</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most </a:t>
            </a:r>
            <a:r>
              <a:rPr lang="en-US" sz="2000" dirty="0" smtClean="0">
                <a:latin typeface="Times New Roman" pitchFamily="18" charset="0"/>
                <a:cs typeface="Times New Roman" pitchFamily="18" charset="0"/>
              </a:rPr>
              <a:t>common </a:t>
            </a:r>
            <a:r>
              <a:rPr lang="en-US" sz="2000" dirty="0">
                <a:latin typeface="Times New Roman" pitchFamily="18" charset="0"/>
                <a:cs typeface="Times New Roman" pitchFamily="18" charset="0"/>
              </a:rPr>
              <a:t>factors that can increase stress and cause dystocia include lack of analgesic control of excessive pain, absence of a support person or coach to assist with </a:t>
            </a:r>
            <a:r>
              <a:rPr lang="en-US" sz="2000" dirty="0" err="1">
                <a:latin typeface="Times New Roman" pitchFamily="18" charset="0"/>
                <a:cs typeface="Times New Roman" pitchFamily="18" charset="0"/>
              </a:rPr>
              <a:t>nonpharmacological</a:t>
            </a:r>
            <a:r>
              <a:rPr lang="en-US" sz="2000" dirty="0">
                <a:latin typeface="Times New Roman" pitchFamily="18" charset="0"/>
                <a:cs typeface="Times New Roman" pitchFamily="18" charset="0"/>
              </a:rPr>
              <a:t> pain-relief measures, immobility and restriction to bed, and a lack of the ability to carry out cultural traditions</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Increased anxiety releases hormones such as epinephrine, cortisol, and adrenocorticotropic hormone that reduce contractility of the smooth muscle of the uterus.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body reacts to stress with the fight-or-flight response, which impedes normal labor by the following mechanisms: </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Using glucose the uterus needs for energy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Diverting blood from the uterus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Increasing tension of the pelvic muscles, which impedes fetal descent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Increasing perception of pain, creating greater anxiety and stress and thus worsening the </a:t>
            </a:r>
            <a:r>
              <a:rPr lang="en-US" sz="2000" dirty="0" smtClean="0">
                <a:latin typeface="Times New Roman" pitchFamily="18" charset="0"/>
                <a:cs typeface="Times New Roman" pitchFamily="18" charset="0"/>
              </a:rPr>
              <a:t>cycle</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42872527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382000" cy="4401205"/>
          </a:xfrm>
          <a:prstGeom prst="rect">
            <a:avLst/>
          </a:prstGeom>
        </p:spPr>
        <p:txBody>
          <a:bodyPr wrap="square">
            <a:spAutoFit/>
          </a:bodyPr>
          <a:lstStyle/>
          <a:p>
            <a:r>
              <a:rPr lang="en-US" sz="2000" b="1" dirty="0">
                <a:latin typeface="Times New Roman" pitchFamily="18" charset="0"/>
                <a:cs typeface="Times New Roman" pitchFamily="18" charset="0"/>
              </a:rPr>
              <a:t>Nursing Care </a:t>
            </a:r>
            <a:r>
              <a:rPr lang="en-US" sz="2000" b="1"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Promoting </a:t>
            </a:r>
            <a:r>
              <a:rPr lang="en-US" sz="2000" dirty="0">
                <a:latin typeface="Times New Roman" pitchFamily="18" charset="0"/>
                <a:cs typeface="Times New Roman" pitchFamily="18" charset="0"/>
              </a:rPr>
              <a:t>relaxation and helping the woman conserve her resources for </a:t>
            </a:r>
            <a:r>
              <a:rPr lang="en-US" sz="2000" dirty="0" smtClean="0">
                <a:latin typeface="Times New Roman" pitchFamily="18" charset="0"/>
                <a:cs typeface="Times New Roman" pitchFamily="18" charset="0"/>
              </a:rPr>
              <a:t>childbirth .</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nurse uses every opportunity to spare the woman’s energy and promote her comfort </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Nursing </a:t>
            </a:r>
            <a:r>
              <a:rPr lang="en-US" sz="2000" dirty="0">
                <a:latin typeface="Times New Roman" pitchFamily="18" charset="0"/>
                <a:cs typeface="Times New Roman" pitchFamily="18" charset="0"/>
              </a:rPr>
              <a:t>interventions such as encouraging a delay in pushing during the second stage of labor until after full cervical dilation has occurred, alternative positioning of the patient during the first and second stages of labor, </a:t>
            </a:r>
            <a:r>
              <a:rPr lang="en-US" sz="2000" dirty="0" smtClean="0">
                <a:latin typeface="Times New Roman" pitchFamily="18" charset="0"/>
                <a:cs typeface="Times New Roman" pitchFamily="18" charset="0"/>
              </a:rPr>
              <a:t>and</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electronic fetal monitoring along with the use of epidural anesthesia have had an impact on the length of the first and second stages of labor and on the positive outcome for mother and newborn.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It </a:t>
            </a:r>
            <a:r>
              <a:rPr lang="en-US" sz="2000" dirty="0">
                <a:latin typeface="Times New Roman" pitchFamily="18" charset="0"/>
                <a:cs typeface="Times New Roman" pitchFamily="18" charset="0"/>
              </a:rPr>
              <a:t>may be referred to when determining the need for a cesarean section</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08250551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28343"/>
            <a:ext cx="7696200" cy="4401205"/>
          </a:xfrm>
          <a:prstGeom prst="rect">
            <a:avLst/>
          </a:prstGeom>
        </p:spPr>
        <p:txBody>
          <a:bodyPr wrap="square">
            <a:spAutoFit/>
          </a:bodyPr>
          <a:lstStyle/>
          <a:p>
            <a:r>
              <a:rPr lang="en-US" sz="2000" b="1" dirty="0">
                <a:latin typeface="Times New Roman" pitchFamily="18" charset="0"/>
                <a:cs typeface="Times New Roman" pitchFamily="18" charset="0"/>
              </a:rPr>
              <a:t>Prolonged labor </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can </a:t>
            </a:r>
            <a:r>
              <a:rPr lang="en-US" sz="2000" dirty="0">
                <a:latin typeface="Times New Roman" pitchFamily="18" charset="0"/>
                <a:cs typeface="Times New Roman" pitchFamily="18" charset="0"/>
              </a:rPr>
              <a:t>result in several problems, including the following: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Maternal or newborn infection, especially if the membranes have been ruptured for a long time (usually about 24 hours)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Maternal exhaustion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Postpartum hemorrhage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Greater anxiety and fear in an ensuing pregnancy In addition, mothers who have difficult and long labors are more likely to be anxious and fearful about their next labor.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Nursing care:</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Nursing care focuses on helping the woman conserve her strength and encouraging her as she copes with the long labor.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nurse should observe for signs of infection during and after birth in both the mother </a:t>
            </a:r>
            <a:r>
              <a:rPr lang="en-US" sz="2000" dirty="0" smtClean="0">
                <a:latin typeface="Times New Roman" pitchFamily="18" charset="0"/>
                <a:cs typeface="Times New Roman" pitchFamily="18" charset="0"/>
              </a:rPr>
              <a:t>and </a:t>
            </a:r>
            <a:r>
              <a:rPr lang="en-US" sz="2000" dirty="0">
                <a:latin typeface="Times New Roman" pitchFamily="18" charset="0"/>
                <a:cs typeface="Times New Roman" pitchFamily="18" charset="0"/>
              </a:rPr>
              <a:t>the newborn </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68813760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751344"/>
            <a:ext cx="8229600" cy="4708981"/>
          </a:xfrm>
          <a:prstGeom prst="rect">
            <a:avLst/>
          </a:prstGeom>
        </p:spPr>
        <p:txBody>
          <a:bodyPr wrap="square">
            <a:spAutoFit/>
          </a:bodyPr>
          <a:lstStyle/>
          <a:p>
            <a:r>
              <a:rPr lang="en-US" sz="2000" b="1" dirty="0">
                <a:latin typeface="Times New Roman" pitchFamily="18" charset="0"/>
                <a:cs typeface="Times New Roman" pitchFamily="18" charset="0"/>
              </a:rPr>
              <a:t>Precipitate Birth </a:t>
            </a:r>
            <a:r>
              <a:rPr lang="en-US" sz="2000" b="1"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precipitate birth is completed in less than 3 hours, and there may be no health care provider present</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Labor often begins abruptly and intensifies quickly, rather than having a more subtle onset and gradual progression.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Contractions </a:t>
            </a:r>
            <a:r>
              <a:rPr lang="en-US" sz="2000" dirty="0">
                <a:latin typeface="Times New Roman" pitchFamily="18" charset="0"/>
                <a:cs typeface="Times New Roman" pitchFamily="18" charset="0"/>
              </a:rPr>
              <a:t>may be frequent and intense, often from the onset</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If the </a:t>
            </a:r>
            <a:r>
              <a:rPr lang="en-US" sz="2000" dirty="0" smtClean="0">
                <a:latin typeface="Times New Roman" pitchFamily="18" charset="0"/>
                <a:cs typeface="Times New Roman" pitchFamily="18" charset="0"/>
              </a:rPr>
              <a:t>woman’s </a:t>
            </a:r>
            <a:r>
              <a:rPr lang="en-US" sz="2000" dirty="0">
                <a:latin typeface="Times New Roman" pitchFamily="18" charset="0"/>
                <a:cs typeface="Times New Roman" pitchFamily="18" charset="0"/>
              </a:rPr>
              <a:t>tissues do not yield easily to the powerful contractions, she may have uterine rupture, cervical lacerations, or hematoma</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Fetal oxygenation can be compromised by intense contractions because normally the placenta is resupplied with oxygenated blood between contractions</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precipitate labor, this interval may be very short.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Birth </a:t>
            </a:r>
            <a:r>
              <a:rPr lang="en-US" sz="2000" dirty="0">
                <a:latin typeface="Times New Roman" pitchFamily="18" charset="0"/>
                <a:cs typeface="Times New Roman" pitchFamily="18" charset="0"/>
              </a:rPr>
              <a:t>injury from rapid passage through the birth canal may become evident in the infant after birth.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These </a:t>
            </a:r>
            <a:r>
              <a:rPr lang="en-US" sz="2000" dirty="0">
                <a:latin typeface="Times New Roman" pitchFamily="18" charset="0"/>
                <a:cs typeface="Times New Roman" pitchFamily="18" charset="0"/>
              </a:rPr>
              <a:t>injuries can include intracranial hemorrhage or nerve damage.</a:t>
            </a:r>
          </a:p>
        </p:txBody>
      </p:sp>
    </p:spTree>
    <p:extLst>
      <p:ext uri="{BB962C8B-B14F-4D97-AF65-F5344CB8AC3E}">
        <p14:creationId xmlns:p14="http://schemas.microsoft.com/office/powerpoint/2010/main" val="3472976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97346"/>
            <a:ext cx="8229600" cy="6370975"/>
          </a:xfrm>
          <a:prstGeom prst="rect">
            <a:avLst/>
          </a:prstGeom>
        </p:spPr>
        <p:txBody>
          <a:bodyPr wrap="square">
            <a:spAutoFit/>
          </a:bodyPr>
          <a:lstStyle/>
          <a:p>
            <a:pPr lvl="0"/>
            <a:r>
              <a:rPr lang="en-US" sz="2400" b="1" dirty="0">
                <a:solidFill>
                  <a:prstClr val="black"/>
                </a:solidFill>
                <a:latin typeface="Times New Roman" pitchFamily="18" charset="0"/>
                <a:cs typeface="Times New Roman" pitchFamily="18" charset="0"/>
              </a:rPr>
              <a:t>Nipple stimulation</a:t>
            </a:r>
            <a:endParaRPr lang="en-US" sz="2400" dirty="0">
              <a:solidFill>
                <a:prstClr val="black"/>
              </a:solidFill>
              <a:latin typeface="Times New Roman" pitchFamily="18" charset="0"/>
              <a:cs typeface="Times New Roman" pitchFamily="18" charset="0"/>
            </a:endParaRPr>
          </a:p>
          <a:p>
            <a:pPr lvl="0"/>
            <a:r>
              <a:rPr lang="en-US" sz="2400" b="1" dirty="0" smtClean="0">
                <a:solidFill>
                  <a:prstClr val="black"/>
                </a:solidFill>
                <a:latin typeface="Times New Roman" pitchFamily="18" charset="0"/>
                <a:cs typeface="Times New Roman" pitchFamily="18" charset="0"/>
              </a:rPr>
              <a:t>of </a:t>
            </a:r>
            <a:r>
              <a:rPr lang="en-US" sz="2400" b="1" dirty="0">
                <a:solidFill>
                  <a:prstClr val="black"/>
                </a:solidFill>
                <a:latin typeface="Times New Roman" pitchFamily="18" charset="0"/>
                <a:cs typeface="Times New Roman" pitchFamily="18" charset="0"/>
              </a:rPr>
              <a:t>labor Stimulating the nipples causes the woman’s posterior pituitary gland to secrete oxytocin naturally. </a:t>
            </a:r>
          </a:p>
          <a:p>
            <a:pPr lvl="0"/>
            <a:r>
              <a:rPr lang="en-US" sz="2400" dirty="0">
                <a:solidFill>
                  <a:prstClr val="black"/>
                </a:solidFill>
                <a:latin typeface="Times New Roman" pitchFamily="18" charset="0"/>
                <a:cs typeface="Times New Roman" pitchFamily="18" charset="0"/>
              </a:rPr>
              <a:t>This improves the quality of contractions that have slowed or weakened, just as intravenous (IV) administration of synthetic oxytocin does. </a:t>
            </a:r>
          </a:p>
          <a:p>
            <a:pPr lvl="0"/>
            <a:r>
              <a:rPr lang="en-US" sz="2400" dirty="0">
                <a:solidFill>
                  <a:prstClr val="black"/>
                </a:solidFill>
                <a:latin typeface="Times New Roman" pitchFamily="18" charset="0"/>
                <a:cs typeface="Times New Roman" pitchFamily="18" charset="0"/>
              </a:rPr>
              <a:t>The woman can stimulate her nipples by doing the following:</a:t>
            </a:r>
          </a:p>
          <a:p>
            <a:pPr lvl="0"/>
            <a:r>
              <a:rPr lang="en-US" sz="2400" dirty="0">
                <a:solidFill>
                  <a:prstClr val="black"/>
                </a:solidFill>
                <a:latin typeface="Times New Roman" pitchFamily="18" charset="0"/>
                <a:cs typeface="Times New Roman" pitchFamily="18" charset="0"/>
              </a:rPr>
              <a:t> • Pulling or rolling them, one at a time </a:t>
            </a:r>
          </a:p>
          <a:p>
            <a:pPr lvl="0"/>
            <a:r>
              <a:rPr lang="en-US" sz="2400" dirty="0">
                <a:solidFill>
                  <a:prstClr val="black"/>
                </a:solidFill>
                <a:latin typeface="Times New Roman" pitchFamily="18" charset="0"/>
                <a:cs typeface="Times New Roman" pitchFamily="18" charset="0"/>
              </a:rPr>
              <a:t>• Gently brushing them with a dry washcloth </a:t>
            </a:r>
          </a:p>
          <a:p>
            <a:pPr lvl="0"/>
            <a:r>
              <a:rPr lang="en-US" sz="2400" dirty="0">
                <a:solidFill>
                  <a:prstClr val="black"/>
                </a:solidFill>
                <a:latin typeface="Times New Roman" pitchFamily="18" charset="0"/>
                <a:cs typeface="Times New Roman" pitchFamily="18" charset="0"/>
              </a:rPr>
              <a:t>• Using water in a whirlpool tub or a shower </a:t>
            </a:r>
          </a:p>
          <a:p>
            <a:pPr lvl="0"/>
            <a:r>
              <a:rPr lang="en-US" sz="2400" dirty="0">
                <a:solidFill>
                  <a:prstClr val="black"/>
                </a:solidFill>
                <a:latin typeface="Times New Roman" pitchFamily="18" charset="0"/>
                <a:cs typeface="Times New Roman" pitchFamily="18" charset="0"/>
              </a:rPr>
              <a:t>• Applying suction with a breast pump</a:t>
            </a:r>
          </a:p>
          <a:p>
            <a:pPr lvl="0"/>
            <a:r>
              <a:rPr lang="en-US" sz="2400" dirty="0">
                <a:solidFill>
                  <a:prstClr val="black"/>
                </a:solidFill>
                <a:latin typeface="Times New Roman" pitchFamily="18" charset="0"/>
                <a:cs typeface="Times New Roman" pitchFamily="18" charset="0"/>
              </a:rPr>
              <a:t> • Sexual intercourse: </a:t>
            </a:r>
            <a:r>
              <a:rPr lang="en-US" sz="2400" dirty="0" smtClean="0">
                <a:solidFill>
                  <a:prstClr val="black"/>
                </a:solidFill>
                <a:latin typeface="Times New Roman" pitchFamily="18" charset="0"/>
                <a:cs typeface="Times New Roman" pitchFamily="18" charset="0"/>
              </a:rPr>
              <a:t>stimulates </a:t>
            </a:r>
            <a:r>
              <a:rPr lang="en-US" sz="2400" dirty="0">
                <a:solidFill>
                  <a:prstClr val="black"/>
                </a:solidFill>
                <a:latin typeface="Times New Roman" pitchFamily="18" charset="0"/>
                <a:cs typeface="Times New Roman" pitchFamily="18" charset="0"/>
              </a:rPr>
              <a:t>uterine contractions, and the male ejaculate contains prostaglandins. </a:t>
            </a:r>
          </a:p>
          <a:p>
            <a:pPr lvl="0"/>
            <a:r>
              <a:rPr lang="en-US" sz="2400" dirty="0">
                <a:solidFill>
                  <a:prstClr val="black"/>
                </a:solidFill>
                <a:latin typeface="Times New Roman" pitchFamily="18" charset="0"/>
                <a:cs typeface="Times New Roman" pitchFamily="18" charset="0"/>
              </a:rPr>
              <a:t>• Acupuncture and acupressure have been used for centuries to stimulate labor when given by professionals</a:t>
            </a:r>
            <a:r>
              <a:rPr lang="en-US" sz="2400" dirty="0" smtClean="0">
                <a:solidFill>
                  <a:prstClr val="black"/>
                </a:solidFill>
                <a:latin typeface="Times New Roman" pitchFamily="18" charset="0"/>
                <a:cs typeface="Times New Roman" pitchFamily="18" charset="0"/>
              </a:rPr>
              <a:t>.</a:t>
            </a:r>
          </a:p>
          <a:p>
            <a:pPr lvl="0"/>
            <a:r>
              <a:rPr lang="en-US" sz="2400" dirty="0" smtClean="0">
                <a:solidFill>
                  <a:prstClr val="black"/>
                </a:solidFill>
                <a:latin typeface="Times New Roman" pitchFamily="18" charset="0"/>
                <a:cs typeface="Times New Roman" pitchFamily="18" charset="0"/>
              </a:rPr>
              <a:t>If </a:t>
            </a:r>
            <a:r>
              <a:rPr lang="en-US" sz="2400" dirty="0">
                <a:solidFill>
                  <a:prstClr val="black"/>
                </a:solidFill>
                <a:latin typeface="Times New Roman" pitchFamily="18" charset="0"/>
                <a:cs typeface="Times New Roman" pitchFamily="18" charset="0"/>
              </a:rPr>
              <a:t>contractions become too strong with these techniques, the woman simply stops stimulation.</a:t>
            </a:r>
          </a:p>
        </p:txBody>
      </p:sp>
    </p:spTree>
    <p:extLst>
      <p:ext uri="{BB962C8B-B14F-4D97-AF65-F5344CB8AC3E}">
        <p14:creationId xmlns:p14="http://schemas.microsoft.com/office/powerpoint/2010/main" val="332757326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305342"/>
            <a:ext cx="7543800" cy="3785652"/>
          </a:xfrm>
          <a:prstGeom prst="rect">
            <a:avLst/>
          </a:prstGeom>
        </p:spPr>
        <p:txBody>
          <a:bodyPr wrap="square">
            <a:spAutoFit/>
          </a:bodyPr>
          <a:lstStyle/>
          <a:p>
            <a:r>
              <a:rPr lang="en-US" sz="2000" b="1" dirty="0">
                <a:latin typeface="Times New Roman" pitchFamily="18" charset="0"/>
                <a:cs typeface="Times New Roman" pitchFamily="18" charset="0"/>
              </a:rPr>
              <a:t>Nursing care </a:t>
            </a:r>
            <a:r>
              <a:rPr lang="en-US" sz="2000" b="1"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Women </a:t>
            </a:r>
            <a:r>
              <a:rPr lang="en-US" sz="2000" dirty="0">
                <a:latin typeface="Times New Roman" pitchFamily="18" charset="0"/>
                <a:cs typeface="Times New Roman" pitchFamily="18" charset="0"/>
              </a:rPr>
              <a:t>who experience precipitate birth may have panic responses about the possibility of not getting to the hospital in time or not having their health care provider present.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Although </a:t>
            </a:r>
            <a:r>
              <a:rPr lang="en-US" sz="2000" dirty="0">
                <a:latin typeface="Times New Roman" pitchFamily="18" charset="0"/>
                <a:cs typeface="Times New Roman" pitchFamily="18" charset="0"/>
              </a:rPr>
              <a:t>they are relieved after birth, they require continued support and reassurance concerning the deviation from their expected experience.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After </a:t>
            </a:r>
            <a:r>
              <a:rPr lang="en-US" sz="2000" dirty="0">
                <a:latin typeface="Times New Roman" pitchFamily="18" charset="0"/>
                <a:cs typeface="Times New Roman" pitchFamily="18" charset="0"/>
              </a:rPr>
              <a:t>birth, the nurse observes the mother and the infant for signs of injury. Excessive pain or bruising of the woman’s vulva is reported</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Cold applications limit pain, bruising, and edema</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Abnormal findings on the newborn’s </a:t>
            </a:r>
            <a:r>
              <a:rPr lang="en-US" sz="2000" dirty="0" smtClean="0">
                <a:latin typeface="Times New Roman" pitchFamily="18" charset="0"/>
                <a:cs typeface="Times New Roman" pitchFamily="18" charset="0"/>
              </a:rPr>
              <a:t>assessment </a:t>
            </a:r>
            <a:r>
              <a:rPr lang="en-US" sz="2000" dirty="0">
                <a:latin typeface="Times New Roman" pitchFamily="18" charset="0"/>
                <a:cs typeface="Times New Roman" pitchFamily="18" charset="0"/>
              </a:rPr>
              <a:t>are reported to the health care provider.</a:t>
            </a:r>
          </a:p>
        </p:txBody>
      </p:sp>
    </p:spTree>
    <p:extLst>
      <p:ext uri="{BB962C8B-B14F-4D97-AF65-F5344CB8AC3E}">
        <p14:creationId xmlns:p14="http://schemas.microsoft.com/office/powerpoint/2010/main" val="368167505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457199"/>
            <a:ext cx="8229600" cy="6247864"/>
          </a:xfrm>
          <a:prstGeom prst="rect">
            <a:avLst/>
          </a:prstGeom>
        </p:spPr>
        <p:txBody>
          <a:bodyPr wrap="square">
            <a:spAutoFit/>
          </a:bodyPr>
          <a:lstStyle/>
          <a:p>
            <a:r>
              <a:rPr lang="en-US" sz="2000" b="1" dirty="0">
                <a:latin typeface="Times New Roman" pitchFamily="18" charset="0"/>
                <a:cs typeface="Times New Roman" pitchFamily="18" charset="0"/>
              </a:rPr>
              <a:t>Premature rupture of membranes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Premature </a:t>
            </a:r>
            <a:r>
              <a:rPr lang="en-US" sz="2000" dirty="0">
                <a:latin typeface="Times New Roman" pitchFamily="18" charset="0"/>
                <a:cs typeface="Times New Roman" pitchFamily="18" charset="0"/>
              </a:rPr>
              <a:t>rupture of membranes (PROM) is spontaneous rupture of the membranes at term (38 or more weeks of gestation) more than 1 hour before labor contractions begin.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related term, preterm premature rupture of membranes (PPROM), refers to rupture of the membranes before term (before 37 weeks of gestation) with or without uterine contractions</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Vaginal or cervical infection may cause prematurely ruptured membranes</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Diagnosis is confirmed by testing the fluid with </a:t>
            </a:r>
            <a:r>
              <a:rPr lang="en-US" sz="2000" dirty="0" err="1">
                <a:latin typeface="Times New Roman" pitchFamily="18" charset="0"/>
                <a:cs typeface="Times New Roman" pitchFamily="18" charset="0"/>
              </a:rPr>
              <a:t>nitrazine</a:t>
            </a:r>
            <a:r>
              <a:rPr lang="en-US" sz="2000" dirty="0">
                <a:latin typeface="Times New Roman" pitchFamily="18" charset="0"/>
                <a:cs typeface="Times New Roman" pitchFamily="18" charset="0"/>
              </a:rPr>
              <a:t> paper, which turns blue in the presence of amniotic fluid.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Treatment is based on weighing the risks of early delivery of the fetus against the risks of infection in the mother (</a:t>
            </a:r>
            <a:r>
              <a:rPr lang="en-US" sz="2000" dirty="0" err="1">
                <a:latin typeface="Times New Roman" pitchFamily="18" charset="0"/>
                <a:cs typeface="Times New Roman" pitchFamily="18" charset="0"/>
              </a:rPr>
              <a:t>chorioamnionitis</a:t>
            </a:r>
            <a:r>
              <a:rPr lang="en-US" sz="2000" dirty="0">
                <a:latin typeface="Times New Roman" pitchFamily="18" charset="0"/>
                <a:cs typeface="Times New Roman" pitchFamily="18" charset="0"/>
              </a:rPr>
              <a:t>, or inflammation of the fetal membranes) and sepsis in the newborn.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An </a:t>
            </a:r>
            <a:r>
              <a:rPr lang="en-US" sz="2000" dirty="0">
                <a:latin typeface="Times New Roman" pitchFamily="18" charset="0"/>
                <a:cs typeface="Times New Roman" pitchFamily="18" charset="0"/>
              </a:rPr>
              <a:t>ultrasound determines gestational age, and </a:t>
            </a:r>
            <a:r>
              <a:rPr lang="en-US" sz="2000" dirty="0" err="1">
                <a:latin typeface="Times New Roman" pitchFamily="18" charset="0"/>
                <a:cs typeface="Times New Roman" pitchFamily="18" charset="0"/>
              </a:rPr>
              <a:t>oligohydramnios</a:t>
            </a:r>
            <a:r>
              <a:rPr lang="en-US" sz="2000" dirty="0">
                <a:latin typeface="Times New Roman" pitchFamily="18" charset="0"/>
                <a:cs typeface="Times New Roman" pitchFamily="18" charset="0"/>
              </a:rPr>
              <a:t> is confirmed if the amniotic fluid index (AFI) is less than 5 cm.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err="1" smtClean="0">
                <a:latin typeface="Times New Roman" pitchFamily="18" charset="0"/>
                <a:cs typeface="Times New Roman" pitchFamily="18" charset="0"/>
              </a:rPr>
              <a:t>Oligohydramnios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in a gestation of less than 24 weeks can lead to fetal pulmonary and skeletal defects.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If </a:t>
            </a:r>
            <a:r>
              <a:rPr lang="en-US" sz="2000" dirty="0">
                <a:latin typeface="Times New Roman" pitchFamily="18" charset="0"/>
                <a:cs typeface="Times New Roman" pitchFamily="18" charset="0"/>
              </a:rPr>
              <a:t>PROM occurs at 36 weeks of gestation or later, labor is induced within 24 hours. Because the cushion of amniotic fluid is lost, the risk for umbilical cord compression is great.</a:t>
            </a:r>
          </a:p>
        </p:txBody>
      </p:sp>
    </p:spTree>
    <p:extLst>
      <p:ext uri="{BB962C8B-B14F-4D97-AF65-F5344CB8AC3E}">
        <p14:creationId xmlns:p14="http://schemas.microsoft.com/office/powerpoint/2010/main" val="53408050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457199"/>
            <a:ext cx="8610600" cy="5940088"/>
          </a:xfrm>
          <a:prstGeom prst="rect">
            <a:avLst/>
          </a:prstGeom>
        </p:spPr>
        <p:txBody>
          <a:bodyPr wrap="square">
            <a:spAutoFit/>
          </a:bodyPr>
          <a:lstStyle/>
          <a:p>
            <a:r>
              <a:rPr lang="en-US" sz="2000" b="1" dirty="0">
                <a:latin typeface="Times New Roman" pitchFamily="18" charset="0"/>
                <a:cs typeface="Times New Roman" pitchFamily="18" charset="0"/>
              </a:rPr>
              <a:t>Nursing </a:t>
            </a:r>
            <a:r>
              <a:rPr lang="en-US" sz="2000" b="1" dirty="0" smtClean="0">
                <a:latin typeface="Times New Roman" pitchFamily="18" charset="0"/>
                <a:cs typeface="Times New Roman" pitchFamily="18" charset="0"/>
              </a:rPr>
              <a:t>care:</a:t>
            </a:r>
          </a:p>
          <a:p>
            <a:pPr marL="285750" indent="-285750">
              <a:buFont typeface="Arial" pitchFamily="34" charset="0"/>
              <a:buChar char="•"/>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nurse should observe, document, and report maternal temperature above 38°C (100.4°F), fetal tachycardia, and tenderness over the uterine area</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Antibiotic and steroid therapy may be anticipated</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cultures may be ordered, and labor may be induced or a cesarean section may be indicated.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Nursing </a:t>
            </a:r>
            <a:r>
              <a:rPr lang="en-US" sz="2000" b="1" dirty="0">
                <a:latin typeface="Times New Roman" pitchFamily="18" charset="0"/>
                <a:cs typeface="Times New Roman" pitchFamily="18" charset="0"/>
              </a:rPr>
              <a:t>care for the woman who is not having labor induced immediately primarily involves monitoring and teaching the woman. </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Teaching </a:t>
            </a:r>
            <a:r>
              <a:rPr lang="en-US" sz="2000" dirty="0">
                <a:latin typeface="Times New Roman" pitchFamily="18" charset="0"/>
                <a:cs typeface="Times New Roman" pitchFamily="18" charset="0"/>
              </a:rPr>
              <a:t>combines information about infection and preterm labor and includes the following: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Report a temperature that is above 38°C (100.4°F).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Avoid sexual intercourse or insertion of anything in the vagina, which can increase the risk for infection.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Avoid orgasm, which can stimulate contractions.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Avoid breast stimulation, which can stimulate contractions because of natural oxytocin release.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Maintain any activity restrictions prescribed.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Note any uterine contractions, reduced fetal activity, or other signs of infection </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Record fetal kick counts daily, and report fewer than 10 kicks in a 12-hour period.</a:t>
            </a:r>
          </a:p>
        </p:txBody>
      </p:sp>
    </p:spTree>
    <p:extLst>
      <p:ext uri="{BB962C8B-B14F-4D97-AF65-F5344CB8AC3E}">
        <p14:creationId xmlns:p14="http://schemas.microsoft.com/office/powerpoint/2010/main" val="393313844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720840"/>
            <a:ext cx="7924800" cy="2554545"/>
          </a:xfrm>
          <a:prstGeom prst="rect">
            <a:avLst/>
          </a:prstGeom>
        </p:spPr>
        <p:txBody>
          <a:bodyPr wrap="square">
            <a:spAutoFit/>
          </a:bodyPr>
          <a:lstStyle/>
          <a:p>
            <a:r>
              <a:rPr lang="en-US" sz="2000" b="1" dirty="0">
                <a:latin typeface="Times New Roman" pitchFamily="18" charset="0"/>
                <a:cs typeface="Times New Roman" pitchFamily="18" charset="0"/>
              </a:rPr>
              <a:t>Preterm labor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Preterm </a:t>
            </a:r>
            <a:r>
              <a:rPr lang="en-US" sz="2000" dirty="0">
                <a:latin typeface="Times New Roman" pitchFamily="18" charset="0"/>
                <a:cs typeface="Times New Roman" pitchFamily="18" charset="0"/>
              </a:rPr>
              <a:t>labor occurs after 20 weeks and before 37 weeks of gestation</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main risks are the problems of immaturity in the newborn</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One goal of Healthy People 2030 is that 90% of all women will receive prenatal care starting in the first trimester.</a:t>
            </a:r>
          </a:p>
          <a:p>
            <a:pPr marL="285750" indent="-285750">
              <a:buFont typeface="Arial" pitchFamily="34" charset="0"/>
              <a:buChar char="•"/>
            </a:pPr>
            <a:r>
              <a:rPr lang="en-US" sz="2000" dirty="0" smtClean="0">
                <a:latin typeface="Times New Roman" pitchFamily="18" charset="0"/>
                <a:cs typeface="Times New Roman" pitchFamily="18" charset="0"/>
              </a:rPr>
              <a:t> Preterm </a:t>
            </a:r>
            <a:r>
              <a:rPr lang="en-US" sz="2000" dirty="0">
                <a:latin typeface="Times New Roman" pitchFamily="18" charset="0"/>
                <a:cs typeface="Times New Roman" pitchFamily="18" charset="0"/>
              </a:rPr>
              <a:t>delivery is a major cause of perinatal morbidity and mortality, has a major medical and economic impact, and is a factor in the rising costs of health care. </a:t>
            </a:r>
          </a:p>
        </p:txBody>
      </p:sp>
    </p:spTree>
    <p:extLst>
      <p:ext uri="{BB962C8B-B14F-4D97-AF65-F5344CB8AC3E}">
        <p14:creationId xmlns:p14="http://schemas.microsoft.com/office/powerpoint/2010/main" val="233858663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612845"/>
            <a:ext cx="8153400" cy="3785652"/>
          </a:xfrm>
          <a:prstGeom prst="rect">
            <a:avLst/>
          </a:prstGeom>
        </p:spPr>
        <p:txBody>
          <a:bodyPr wrap="square">
            <a:spAutoFit/>
          </a:bodyPr>
          <a:lstStyle/>
          <a:p>
            <a:r>
              <a:rPr lang="en-US" sz="2000" b="1" dirty="0">
                <a:latin typeface="Times New Roman" pitchFamily="18" charset="0"/>
                <a:cs typeface="Times New Roman" pitchFamily="18" charset="0"/>
              </a:rPr>
              <a:t>Box 8.1 Some Risk Factors for Preterm Labor </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Exposure to diethylstilbestrol (DES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Underweight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Chronic illness such as diabetes or hypertension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Dehydration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Preeclampsia</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Previous preterm labor or birth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Previous pregnancy losses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Uterine or cervical abnormalities or surgery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Uterine distention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Abdominal surgery during pregnancy </a:t>
            </a:r>
            <a:endParaRPr lang="en-US" sz="2000" dirty="0" smtClean="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00958757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458956"/>
            <a:ext cx="6705600" cy="4708981"/>
          </a:xfrm>
          <a:prstGeom prst="rect">
            <a:avLst/>
          </a:prstGeom>
        </p:spPr>
        <p:txBody>
          <a:bodyPr wrap="square">
            <a:spAutoFit/>
          </a:bodyPr>
          <a:lstStyle/>
          <a:p>
            <a:pPr lvl="0"/>
            <a:r>
              <a:rPr lang="en-US" sz="2000" dirty="0">
                <a:solidFill>
                  <a:prstClr val="black"/>
                </a:solidFill>
                <a:latin typeface="Times New Roman" pitchFamily="18" charset="0"/>
                <a:cs typeface="Times New Roman" pitchFamily="18" charset="0"/>
              </a:rPr>
              <a:t>• Infection </a:t>
            </a:r>
          </a:p>
          <a:p>
            <a:pPr lvl="0"/>
            <a:r>
              <a:rPr lang="en-US" sz="2000" dirty="0">
                <a:solidFill>
                  <a:prstClr val="black"/>
                </a:solidFill>
                <a:latin typeface="Times New Roman" pitchFamily="18" charset="0"/>
                <a:cs typeface="Times New Roman" pitchFamily="18" charset="0"/>
              </a:rPr>
              <a:t>• Anemia </a:t>
            </a:r>
          </a:p>
          <a:p>
            <a:pPr lvl="0"/>
            <a:r>
              <a:rPr lang="en-US" sz="2000" dirty="0">
                <a:solidFill>
                  <a:prstClr val="black"/>
                </a:solidFill>
                <a:latin typeface="Times New Roman" pitchFamily="18" charset="0"/>
                <a:cs typeface="Times New Roman" pitchFamily="18" charset="0"/>
              </a:rPr>
              <a:t>• Preterm premature rupture of the membranes </a:t>
            </a:r>
          </a:p>
          <a:p>
            <a:pPr lvl="0"/>
            <a:r>
              <a:rPr lang="en-US" sz="2000" dirty="0">
                <a:solidFill>
                  <a:prstClr val="black"/>
                </a:solidFill>
                <a:latin typeface="Times New Roman" pitchFamily="18" charset="0"/>
                <a:cs typeface="Times New Roman" pitchFamily="18" charset="0"/>
              </a:rPr>
              <a:t>• Inadequate prenatal care • Poor nutrition </a:t>
            </a:r>
          </a:p>
          <a:p>
            <a:pPr lvl="0"/>
            <a:r>
              <a:rPr lang="en-US" sz="2000" dirty="0">
                <a:solidFill>
                  <a:prstClr val="black"/>
                </a:solidFill>
                <a:latin typeface="Times New Roman" pitchFamily="18" charset="0"/>
                <a:cs typeface="Times New Roman" pitchFamily="18" charset="0"/>
              </a:rPr>
              <a:t>• Age younger than 18 years or older than 40 years </a:t>
            </a:r>
          </a:p>
          <a:p>
            <a:pPr lvl="0"/>
            <a:r>
              <a:rPr lang="en-US" sz="2000" dirty="0">
                <a:solidFill>
                  <a:prstClr val="black"/>
                </a:solidFill>
                <a:latin typeface="Times New Roman" pitchFamily="18" charset="0"/>
                <a:cs typeface="Times New Roman" pitchFamily="18" charset="0"/>
              </a:rPr>
              <a:t>• Low education level </a:t>
            </a:r>
          </a:p>
          <a:p>
            <a:pPr lvl="0"/>
            <a:r>
              <a:rPr lang="en-US" sz="2000" dirty="0">
                <a:solidFill>
                  <a:prstClr val="black"/>
                </a:solidFill>
                <a:latin typeface="Times New Roman" pitchFamily="18" charset="0"/>
                <a:cs typeface="Times New Roman" pitchFamily="18" charset="0"/>
              </a:rPr>
              <a:t>• Poverty </a:t>
            </a:r>
          </a:p>
          <a:p>
            <a:pPr lvl="0"/>
            <a:r>
              <a:rPr lang="en-US" sz="2000" dirty="0">
                <a:solidFill>
                  <a:prstClr val="black"/>
                </a:solidFill>
                <a:latin typeface="Times New Roman" pitchFamily="18" charset="0"/>
                <a:cs typeface="Times New Roman" pitchFamily="18" charset="0"/>
              </a:rPr>
              <a:t>• Smoking </a:t>
            </a:r>
          </a:p>
          <a:p>
            <a:pPr lvl="0"/>
            <a:r>
              <a:rPr lang="en-US" sz="2000" dirty="0">
                <a:solidFill>
                  <a:prstClr val="black"/>
                </a:solidFill>
                <a:latin typeface="Times New Roman" pitchFamily="18" charset="0"/>
                <a:cs typeface="Times New Roman" pitchFamily="18" charset="0"/>
              </a:rPr>
              <a:t>• Substance abuse </a:t>
            </a:r>
          </a:p>
          <a:p>
            <a:pPr lvl="0"/>
            <a:r>
              <a:rPr lang="en-US" sz="2000" dirty="0">
                <a:solidFill>
                  <a:prstClr val="black"/>
                </a:solidFill>
                <a:latin typeface="Times New Roman" pitchFamily="18" charset="0"/>
                <a:cs typeface="Times New Roman" pitchFamily="18" charset="0"/>
              </a:rPr>
              <a:t>• Chronic stress </a:t>
            </a:r>
          </a:p>
          <a:p>
            <a:pPr lvl="0"/>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Multifetal</a:t>
            </a:r>
            <a:r>
              <a:rPr lang="en-US" sz="2000" dirty="0">
                <a:solidFill>
                  <a:prstClr val="black"/>
                </a:solidFill>
                <a:latin typeface="Times New Roman" pitchFamily="18" charset="0"/>
                <a:cs typeface="Times New Roman" pitchFamily="18" charset="0"/>
              </a:rPr>
              <a:t> presentation </a:t>
            </a:r>
            <a:endParaRPr lang="en-US" sz="2000" dirty="0" smtClean="0">
              <a:solidFill>
                <a:prstClr val="black"/>
              </a:solidFill>
              <a:latin typeface="Times New Roman" pitchFamily="18" charset="0"/>
              <a:cs typeface="Times New Roman" pitchFamily="18" charset="0"/>
            </a:endParaRPr>
          </a:p>
          <a:p>
            <a:pPr lvl="0"/>
            <a:r>
              <a:rPr lang="en-US" sz="2000" dirty="0" smtClean="0">
                <a:solidFill>
                  <a:prstClr val="black"/>
                </a:solidFill>
                <a:latin typeface="Times New Roman" pitchFamily="18" charset="0"/>
                <a:cs typeface="Times New Roman" pitchFamily="18" charset="0"/>
              </a:rPr>
              <a:t>Early </a:t>
            </a:r>
            <a:r>
              <a:rPr lang="en-US" sz="2000" dirty="0">
                <a:solidFill>
                  <a:prstClr val="black"/>
                </a:solidFill>
                <a:latin typeface="Times New Roman" pitchFamily="18" charset="0"/>
                <a:cs typeface="Times New Roman" pitchFamily="18" charset="0"/>
              </a:rPr>
              <a:t>prenatal care allows women to be educated concerning signs of preterm labor so that interventions can occur early. Home uterine activity monitoring can be initiated for women at risk for preterm labor. </a:t>
            </a:r>
            <a:endParaRPr lang="en-US" dirty="0"/>
          </a:p>
        </p:txBody>
      </p:sp>
    </p:spTree>
    <p:extLst>
      <p:ext uri="{BB962C8B-B14F-4D97-AF65-F5344CB8AC3E}">
        <p14:creationId xmlns:p14="http://schemas.microsoft.com/office/powerpoint/2010/main" val="5638377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1000"/>
            <a:ext cx="8229600" cy="4062651"/>
          </a:xfrm>
          <a:prstGeom prst="rect">
            <a:avLst/>
          </a:prstGeom>
        </p:spPr>
        <p:txBody>
          <a:bodyPr wrap="square">
            <a:spAutoFit/>
          </a:bodyPr>
          <a:lstStyle/>
          <a:p>
            <a:pPr marL="342900" indent="-342900">
              <a:buFont typeface="Arial" pitchFamily="34" charset="0"/>
              <a:buChar char="•"/>
            </a:pPr>
            <a:r>
              <a:rPr lang="en-US" sz="2000" b="1" dirty="0">
                <a:latin typeface="Times New Roman" pitchFamily="18" charset="0"/>
                <a:cs typeface="Times New Roman" pitchFamily="18" charset="0"/>
              </a:rPr>
              <a:t>Signs of impending preterm labor </a:t>
            </a:r>
            <a:r>
              <a:rPr lang="en-US" sz="2000" b="1"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A </a:t>
            </a:r>
            <a:r>
              <a:rPr lang="en-US" sz="2000" dirty="0" err="1">
                <a:latin typeface="Times New Roman" pitchFamily="18" charset="0"/>
                <a:cs typeface="Times New Roman" pitchFamily="18" charset="0"/>
              </a:rPr>
              <a:t>transvaginal</a:t>
            </a:r>
            <a:r>
              <a:rPr lang="en-US" sz="2000" dirty="0">
                <a:latin typeface="Times New Roman" pitchFamily="18" charset="0"/>
                <a:cs typeface="Times New Roman" pitchFamily="18" charset="0"/>
              </a:rPr>
              <a:t> ultrasound showing a shortened cervix at 20 weeks gestation may be predictive of impending preterm labor.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Ultrasound </a:t>
            </a:r>
            <a:r>
              <a:rPr lang="en-US" sz="2000" dirty="0">
                <a:latin typeface="Times New Roman" pitchFamily="18" charset="0"/>
                <a:cs typeface="Times New Roman" pitchFamily="18" charset="0"/>
              </a:rPr>
              <a:t>may be advised for high-risk women</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 </a:t>
            </a:r>
            <a:r>
              <a:rPr lang="en-US" sz="2000" dirty="0" err="1">
                <a:latin typeface="Times New Roman" pitchFamily="18" charset="0"/>
                <a:cs typeface="Times New Roman" pitchFamily="18" charset="0"/>
              </a:rPr>
              <a:t>cervicovaginal</a:t>
            </a:r>
            <a:r>
              <a:rPr lang="en-US" sz="2000" dirty="0">
                <a:latin typeface="Times New Roman" pitchFamily="18" charset="0"/>
                <a:cs typeface="Times New Roman" pitchFamily="18" charset="0"/>
              </a:rPr>
              <a:t> test for fetal </a:t>
            </a:r>
            <a:r>
              <a:rPr lang="en-US" sz="2000" dirty="0" err="1">
                <a:latin typeface="Times New Roman" pitchFamily="18" charset="0"/>
                <a:cs typeface="Times New Roman" pitchFamily="18" charset="0"/>
              </a:rPr>
              <a:t>fibronectin</a:t>
            </a:r>
            <a:r>
              <a:rPr lang="en-US" sz="2000" dirty="0">
                <a:latin typeface="Times New Roman" pitchFamily="18" charset="0"/>
                <a:cs typeface="Times New Roman" pitchFamily="18" charset="0"/>
              </a:rPr>
              <a:t> is also used to predict preterm labor. </a:t>
            </a:r>
            <a:r>
              <a:rPr lang="en-US" sz="2000" dirty="0" err="1">
                <a:latin typeface="Times New Roman" pitchFamily="18" charset="0"/>
                <a:cs typeface="Times New Roman" pitchFamily="18" charset="0"/>
              </a:rPr>
              <a:t>Fibronectin</a:t>
            </a:r>
            <a:r>
              <a:rPr lang="en-US" sz="2000" dirty="0">
                <a:latin typeface="Times New Roman" pitchFamily="18" charset="0"/>
                <a:cs typeface="Times New Roman" pitchFamily="18" charset="0"/>
              </a:rPr>
              <a:t> is a protein produced by the fetal membranes that can leak into vaginal secretions if uterine activity, infection, or cervical dilation of 2 cm or more occurs.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presence of increased </a:t>
            </a:r>
            <a:r>
              <a:rPr lang="en-US" sz="2000" dirty="0" err="1">
                <a:latin typeface="Times New Roman" pitchFamily="18" charset="0"/>
                <a:cs typeface="Times New Roman" pitchFamily="18" charset="0"/>
              </a:rPr>
              <a:t>fibronectin</a:t>
            </a:r>
            <a:r>
              <a:rPr lang="en-US" sz="2000" dirty="0">
                <a:latin typeface="Times New Roman" pitchFamily="18" charset="0"/>
                <a:cs typeface="Times New Roman" pitchFamily="18" charset="0"/>
              </a:rPr>
              <a:t> in vaginal secretions between 22 and 24 weeks gestation is predictive of preterm labor.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b="1" dirty="0" smtClean="0">
                <a:latin typeface="Times New Roman" pitchFamily="18" charset="0"/>
                <a:cs typeface="Times New Roman" pitchFamily="18" charset="0"/>
              </a:rPr>
              <a:t>Diagnosis </a:t>
            </a:r>
            <a:r>
              <a:rPr lang="en-US" sz="2000" b="1" dirty="0">
                <a:latin typeface="Times New Roman" pitchFamily="18" charset="0"/>
                <a:cs typeface="Times New Roman" pitchFamily="18" charset="0"/>
              </a:rPr>
              <a:t>of preterm labor </a:t>
            </a:r>
            <a:r>
              <a:rPr lang="en-US" sz="2000" dirty="0">
                <a:latin typeface="Times New Roman" pitchFamily="18" charset="0"/>
                <a:cs typeface="Times New Roman" pitchFamily="18" charset="0"/>
              </a:rPr>
              <a:t>is based on cervical </a:t>
            </a:r>
            <a:r>
              <a:rPr lang="en-US" sz="2000" dirty="0" smtClean="0">
                <a:latin typeface="Times New Roman" pitchFamily="18" charset="0"/>
                <a:cs typeface="Times New Roman" pitchFamily="18" charset="0"/>
              </a:rPr>
              <a:t>effacement </a:t>
            </a:r>
            <a:r>
              <a:rPr lang="en-US" sz="2000" dirty="0">
                <a:latin typeface="Times New Roman" pitchFamily="18" charset="0"/>
                <a:cs typeface="Times New Roman" pitchFamily="18" charset="0"/>
              </a:rPr>
              <a:t>and dilation of more than 2 cm</a:t>
            </a:r>
            <a:r>
              <a:rPr lang="en-US" sz="2000" dirty="0" smtClean="0">
                <a:latin typeface="Times New Roman" pitchFamily="18" charset="0"/>
                <a:cs typeface="Times New Roman" pitchFamily="18" charset="0"/>
              </a:rPr>
              <a:t>.</a:t>
            </a:r>
          </a:p>
          <a:p>
            <a:endParaRPr lang="en-US" dirty="0"/>
          </a:p>
        </p:txBody>
      </p:sp>
    </p:spTree>
    <p:extLst>
      <p:ext uri="{BB962C8B-B14F-4D97-AF65-F5344CB8AC3E}">
        <p14:creationId xmlns:p14="http://schemas.microsoft.com/office/powerpoint/2010/main" val="36533158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474345"/>
            <a:ext cx="7010400" cy="4708981"/>
          </a:xfrm>
          <a:prstGeom prst="rect">
            <a:avLst/>
          </a:prstGeom>
        </p:spPr>
        <p:txBody>
          <a:bodyPr wrap="square">
            <a:spAutoFit/>
          </a:bodyPr>
          <a:lstStyle/>
          <a:p>
            <a:pPr lvl="0"/>
            <a:r>
              <a:rPr lang="en-US" sz="2000" dirty="0">
                <a:solidFill>
                  <a:prstClr val="black"/>
                </a:solidFill>
                <a:latin typeface="Times New Roman" pitchFamily="18" charset="0"/>
                <a:cs typeface="Times New Roman" pitchFamily="18" charset="0"/>
              </a:rPr>
              <a:t> </a:t>
            </a:r>
            <a:r>
              <a:rPr lang="en-US" sz="2000" b="1" dirty="0">
                <a:solidFill>
                  <a:prstClr val="black"/>
                </a:solidFill>
                <a:latin typeface="Times New Roman" pitchFamily="18" charset="0"/>
                <a:cs typeface="Times New Roman" pitchFamily="18" charset="0"/>
              </a:rPr>
              <a:t>Maternal symptoms of preterm labor that cause women to seek medical care include the following</a:t>
            </a:r>
            <a:r>
              <a:rPr lang="en-US" sz="2000" dirty="0">
                <a:solidFill>
                  <a:prstClr val="black"/>
                </a:solidFill>
                <a:latin typeface="Times New Roman" pitchFamily="18" charset="0"/>
                <a:cs typeface="Times New Roman" pitchFamily="18" charset="0"/>
              </a:rPr>
              <a:t>: </a:t>
            </a:r>
          </a:p>
          <a:p>
            <a:pPr lvl="0"/>
            <a:r>
              <a:rPr lang="en-US" sz="2000" dirty="0">
                <a:solidFill>
                  <a:prstClr val="black"/>
                </a:solidFill>
                <a:latin typeface="Times New Roman" pitchFamily="18" charset="0"/>
                <a:cs typeface="Times New Roman" pitchFamily="18" charset="0"/>
              </a:rPr>
              <a:t>• Contractions that may be either uncomfortable or painless </a:t>
            </a:r>
          </a:p>
          <a:p>
            <a:pPr lvl="0"/>
            <a:r>
              <a:rPr lang="en-US" sz="2000" dirty="0">
                <a:solidFill>
                  <a:prstClr val="black"/>
                </a:solidFill>
                <a:latin typeface="Times New Roman" pitchFamily="18" charset="0"/>
                <a:cs typeface="Times New Roman" pitchFamily="18" charset="0"/>
              </a:rPr>
              <a:t>• Feeling that the fetus is “balling up” frequently </a:t>
            </a:r>
          </a:p>
          <a:p>
            <a:pPr lvl="0"/>
            <a:r>
              <a:rPr lang="en-US" sz="2000" dirty="0">
                <a:solidFill>
                  <a:prstClr val="black"/>
                </a:solidFill>
                <a:latin typeface="Times New Roman" pitchFamily="18" charset="0"/>
                <a:cs typeface="Times New Roman" pitchFamily="18" charset="0"/>
              </a:rPr>
              <a:t>• Menstrual-like cramps </a:t>
            </a:r>
          </a:p>
          <a:p>
            <a:pPr lvl="0"/>
            <a:r>
              <a:rPr lang="en-US" sz="2000" dirty="0">
                <a:solidFill>
                  <a:prstClr val="black"/>
                </a:solidFill>
                <a:latin typeface="Times New Roman" pitchFamily="18" charset="0"/>
                <a:cs typeface="Times New Roman" pitchFamily="18" charset="0"/>
              </a:rPr>
              <a:t>• Constant low backache </a:t>
            </a:r>
          </a:p>
          <a:p>
            <a:pPr lvl="0"/>
            <a:r>
              <a:rPr lang="en-US" sz="2000" dirty="0">
                <a:solidFill>
                  <a:prstClr val="black"/>
                </a:solidFill>
                <a:latin typeface="Times New Roman" pitchFamily="18" charset="0"/>
                <a:cs typeface="Times New Roman" pitchFamily="18" charset="0"/>
              </a:rPr>
              <a:t>• Pelvic pressure or a feeling that the fetus is pushing down</a:t>
            </a:r>
          </a:p>
          <a:p>
            <a:pPr lvl="0"/>
            <a:r>
              <a:rPr lang="en-US" sz="2000" dirty="0">
                <a:solidFill>
                  <a:prstClr val="black"/>
                </a:solidFill>
                <a:latin typeface="Times New Roman" pitchFamily="18" charset="0"/>
                <a:cs typeface="Times New Roman" pitchFamily="18" charset="0"/>
              </a:rPr>
              <a:t> • A change in vaginal discharge </a:t>
            </a:r>
          </a:p>
          <a:p>
            <a:pPr lvl="0"/>
            <a:r>
              <a:rPr lang="en-US" sz="2000" dirty="0">
                <a:solidFill>
                  <a:prstClr val="black"/>
                </a:solidFill>
                <a:latin typeface="Times New Roman" pitchFamily="18" charset="0"/>
                <a:cs typeface="Times New Roman" pitchFamily="18" charset="0"/>
              </a:rPr>
              <a:t>• Abdominal cramps with or without diarrhea </a:t>
            </a:r>
          </a:p>
          <a:p>
            <a:pPr lvl="0"/>
            <a:r>
              <a:rPr lang="en-US" sz="2000" dirty="0">
                <a:solidFill>
                  <a:prstClr val="black"/>
                </a:solidFill>
                <a:latin typeface="Times New Roman" pitchFamily="18" charset="0"/>
                <a:cs typeface="Times New Roman" pitchFamily="18" charset="0"/>
              </a:rPr>
              <a:t>• Pain or discomfort in the vulva or thighs </a:t>
            </a:r>
          </a:p>
          <a:p>
            <a:pPr lvl="0"/>
            <a:r>
              <a:rPr lang="en-US" sz="2000" dirty="0">
                <a:solidFill>
                  <a:prstClr val="black"/>
                </a:solidFill>
                <a:latin typeface="Times New Roman" pitchFamily="18" charset="0"/>
                <a:cs typeface="Times New Roman" pitchFamily="18" charset="0"/>
              </a:rPr>
              <a:t>• “Just feeling bad” or “coming down with something” An ultrasound of the fetus to determine maturity, position, and other problems that may exist may be ordered. Treatment of preterm labor is more aggressive at 28 weeks gestation than at 34 weeks gestation.</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93320545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1066800"/>
            <a:ext cx="7239000" cy="3170099"/>
          </a:xfrm>
          <a:prstGeom prst="rect">
            <a:avLst/>
          </a:prstGeom>
        </p:spPr>
        <p:txBody>
          <a:bodyPr wrap="square">
            <a:spAutoFit/>
          </a:bodyPr>
          <a:lstStyle/>
          <a:p>
            <a:pPr marL="285750" indent="-285750">
              <a:buFont typeface="Arial" pitchFamily="34" charset="0"/>
              <a:buChar char="•"/>
            </a:pPr>
            <a:r>
              <a:rPr lang="en-US" sz="2000" b="1" dirty="0" smtClean="0">
                <a:latin typeface="Times New Roman" pitchFamily="18" charset="0"/>
                <a:cs typeface="Times New Roman" pitchFamily="18" charset="0"/>
              </a:rPr>
              <a:t>The </a:t>
            </a:r>
            <a:r>
              <a:rPr lang="en-US" sz="2000" b="1" dirty="0">
                <a:latin typeface="Times New Roman" pitchFamily="18" charset="0"/>
                <a:cs typeface="Times New Roman" pitchFamily="18" charset="0"/>
              </a:rPr>
              <a:t>assessment guidelines </a:t>
            </a:r>
            <a:r>
              <a:rPr lang="en-US" sz="2000" dirty="0">
                <a:latin typeface="Times New Roman" pitchFamily="18" charset="0"/>
                <a:cs typeface="Times New Roman" pitchFamily="18" charset="0"/>
              </a:rPr>
              <a:t>can be completed within 2 to 4 hours to determine if preterm labor is present.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Contractions </a:t>
            </a:r>
            <a:r>
              <a:rPr lang="en-US" sz="2000" dirty="0">
                <a:latin typeface="Times New Roman" pitchFamily="18" charset="0"/>
                <a:cs typeface="Times New Roman" pitchFamily="18" charset="0"/>
              </a:rPr>
              <a:t>alone are not a reliable indicator of labor</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assessment includes history, physical examination, </a:t>
            </a:r>
            <a:r>
              <a:rPr lang="en-US" sz="2000" dirty="0" err="1">
                <a:latin typeface="Times New Roman" pitchFamily="18" charset="0"/>
                <a:cs typeface="Times New Roman" pitchFamily="18" charset="0"/>
              </a:rPr>
              <a:t>transvaginal</a:t>
            </a:r>
            <a:r>
              <a:rPr lang="en-US" sz="2000" dirty="0">
                <a:latin typeface="Times New Roman" pitchFamily="18" charset="0"/>
                <a:cs typeface="Times New Roman" pitchFamily="18" charset="0"/>
              </a:rPr>
              <a:t> ultrasound to determine cervical length (less than 20 mm), and fetal </a:t>
            </a:r>
            <a:r>
              <a:rPr lang="en-US" sz="2000" dirty="0" err="1">
                <a:latin typeface="Times New Roman" pitchFamily="18" charset="0"/>
                <a:cs typeface="Times New Roman" pitchFamily="18" charset="0"/>
              </a:rPr>
              <a:t>fibronectin</a:t>
            </a:r>
            <a:r>
              <a:rPr lang="en-US" sz="2000" dirty="0">
                <a:latin typeface="Times New Roman" pitchFamily="18" charset="0"/>
                <a:cs typeface="Times New Roman" pitchFamily="18" charset="0"/>
              </a:rPr>
              <a:t> in vaginal secretions</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Fetal </a:t>
            </a:r>
            <a:r>
              <a:rPr lang="en-US" sz="2000" dirty="0" err="1">
                <a:latin typeface="Times New Roman" pitchFamily="18" charset="0"/>
                <a:cs typeface="Times New Roman" pitchFamily="18" charset="0"/>
              </a:rPr>
              <a:t>fibronectin</a:t>
            </a:r>
            <a:r>
              <a:rPr lang="en-US" sz="2000" dirty="0">
                <a:latin typeface="Times New Roman" pitchFamily="18" charset="0"/>
                <a:cs typeface="Times New Roman" pitchFamily="18" charset="0"/>
              </a:rPr>
              <a:t> is undetectable in vaginal secretions between gestational weeks 22 and 35.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presence of fetal </a:t>
            </a:r>
            <a:r>
              <a:rPr lang="en-US" sz="2000" dirty="0" err="1">
                <a:latin typeface="Times New Roman" pitchFamily="18" charset="0"/>
                <a:cs typeface="Times New Roman" pitchFamily="18" charset="0"/>
              </a:rPr>
              <a:t>fibronectin</a:t>
            </a:r>
            <a:r>
              <a:rPr lang="en-US" sz="2000" dirty="0">
                <a:latin typeface="Times New Roman" pitchFamily="18" charset="0"/>
                <a:cs typeface="Times New Roman" pitchFamily="18" charset="0"/>
              </a:rPr>
              <a:t> may indicate delivery is likely to occur within 14 days. </a:t>
            </a:r>
            <a:endParaRPr lang="en-US"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5428313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304800"/>
            <a:ext cx="8305800" cy="5293757"/>
          </a:xfrm>
          <a:prstGeom prst="rect">
            <a:avLst/>
          </a:prstGeom>
        </p:spPr>
        <p:txBody>
          <a:bodyPr wrap="square">
            <a:spAutoFit/>
          </a:bodyPr>
          <a:lstStyle/>
          <a:p>
            <a:r>
              <a:rPr lang="en-US" b="1" dirty="0" err="1" smtClean="0"/>
              <a:t>Tocolytic</a:t>
            </a:r>
            <a:r>
              <a:rPr lang="en-US" b="1" dirty="0" smtClean="0"/>
              <a:t> therapy :</a:t>
            </a:r>
          </a:p>
          <a:p>
            <a:pPr marL="342900" indent="-342900">
              <a:buFont typeface="Arial" pitchFamily="34" charset="0"/>
              <a:buChar char="•"/>
            </a:pPr>
            <a:r>
              <a:rPr lang="en-US" sz="2000" dirty="0" err="1" smtClean="0">
                <a:latin typeface="Times New Roman" pitchFamily="18" charset="0"/>
                <a:cs typeface="Times New Roman" pitchFamily="18" charset="0"/>
              </a:rPr>
              <a:t>Tocolysis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is the inhibition of </a:t>
            </a:r>
            <a:r>
              <a:rPr lang="en-US" sz="2000" dirty="0" err="1">
                <a:latin typeface="Times New Roman" pitchFamily="18" charset="0"/>
                <a:cs typeface="Times New Roman" pitchFamily="18" charset="0"/>
              </a:rPr>
              <a:t>myometrial</a:t>
            </a:r>
            <a:r>
              <a:rPr lang="en-US" sz="2000" dirty="0">
                <a:latin typeface="Times New Roman" pitchFamily="18" charset="0"/>
                <a:cs typeface="Times New Roman" pitchFamily="18" charset="0"/>
              </a:rPr>
              <a:t> uterine contractions.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goal of </a:t>
            </a:r>
            <a:r>
              <a:rPr lang="en-US" sz="2000" dirty="0" err="1">
                <a:latin typeface="Times New Roman" pitchFamily="18" charset="0"/>
                <a:cs typeface="Times New Roman" pitchFamily="18" charset="0"/>
              </a:rPr>
              <a:t>tocolytic</a:t>
            </a:r>
            <a:r>
              <a:rPr lang="en-US" sz="2000" dirty="0">
                <a:latin typeface="Times New Roman" pitchFamily="18" charset="0"/>
                <a:cs typeface="Times New Roman" pitchFamily="18" charset="0"/>
              </a:rPr>
              <a:t> therapy is to stop uterine contractions and keep the fetus in utero until the lungs are mature enough to adapt to </a:t>
            </a:r>
            <a:r>
              <a:rPr lang="en-US" sz="2000" dirty="0" err="1">
                <a:latin typeface="Times New Roman" pitchFamily="18" charset="0"/>
                <a:cs typeface="Times New Roman" pitchFamily="18" charset="0"/>
              </a:rPr>
              <a:t>extrauterine</a:t>
            </a:r>
            <a:r>
              <a:rPr lang="en-US" sz="2000" dirty="0">
                <a:latin typeface="Times New Roman" pitchFamily="18" charset="0"/>
                <a:cs typeface="Times New Roman" pitchFamily="18" charset="0"/>
              </a:rPr>
              <a:t> life, usually 2 to 7 days. Magnesium sulfate is the drug of choice</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is not a very effective </a:t>
            </a:r>
            <a:r>
              <a:rPr lang="en-US" sz="2000" dirty="0" err="1">
                <a:latin typeface="Times New Roman" pitchFamily="18" charset="0"/>
                <a:cs typeface="Times New Roman" pitchFamily="18" charset="0"/>
              </a:rPr>
              <a:t>tocolytic</a:t>
            </a:r>
            <a:r>
              <a:rPr lang="en-US" sz="2000" dirty="0">
                <a:latin typeface="Times New Roman" pitchFamily="18" charset="0"/>
                <a:cs typeface="Times New Roman" pitchFamily="18" charset="0"/>
              </a:rPr>
              <a:t>, but it is used to protect the fetus from developing cerebral palsy </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continuous IV infusion is administered, and therapeutic levels are monitored</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woman should be informed that a warm flush may be perceived during the initiation of therapy</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Overdose can affect the cardiorespiratory system, and vital signs are recorded every hour</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If the fetus is born during magnesium therapy, drowsiness may be present, and resuscitation may be required.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nursery staff should be notified if magnesium sulfate therapy was used within 2 hours before delivery</a:t>
            </a:r>
            <a:r>
              <a:rPr lang="en-US" sz="2000" dirty="0" smtClean="0">
                <a:latin typeface="Times New Roman" pitchFamily="18" charset="0"/>
                <a:cs typeface="Times New Roman" pitchFamily="18" charset="0"/>
              </a:rPr>
              <a:t>.</a:t>
            </a:r>
          </a:p>
        </p:txBody>
      </p:sp>
    </p:spTree>
    <p:extLst>
      <p:ext uri="{BB962C8B-B14F-4D97-AF65-F5344CB8AC3E}">
        <p14:creationId xmlns:p14="http://schemas.microsoft.com/office/powerpoint/2010/main" val="2695656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457200"/>
            <a:ext cx="8458200" cy="4154984"/>
          </a:xfrm>
          <a:prstGeom prst="rect">
            <a:avLst/>
          </a:prstGeom>
        </p:spPr>
        <p:txBody>
          <a:bodyPr wrap="square">
            <a:spAutoFit/>
          </a:bodyPr>
          <a:lstStyle/>
          <a:p>
            <a:pPr marL="342900" indent="-342900">
              <a:buFont typeface="Arial" pitchFamily="34" charset="0"/>
              <a:buChar char="•"/>
            </a:pPr>
            <a:r>
              <a:rPr lang="en-US" sz="2400" b="1" dirty="0">
                <a:latin typeface="Times New Roman" pitchFamily="18" charset="0"/>
                <a:cs typeface="Times New Roman" pitchFamily="18" charset="0"/>
              </a:rPr>
              <a:t>Pharmacological and Mechanical Methods </a:t>
            </a:r>
            <a:r>
              <a:rPr lang="en-US" sz="2400" dirty="0">
                <a:latin typeface="Times New Roman" pitchFamily="18" charset="0"/>
                <a:cs typeface="Times New Roman" pitchFamily="18" charset="0"/>
              </a:rPr>
              <a:t>to Stimulate Contractions Cervical ripening Cervical ripening is the physical softening of the cervix that leads to </a:t>
            </a:r>
            <a:r>
              <a:rPr lang="en-US" sz="2400" dirty="0" smtClean="0">
                <a:latin typeface="Times New Roman" pitchFamily="18" charset="0"/>
                <a:cs typeface="Times New Roman" pitchFamily="18" charset="0"/>
              </a:rPr>
              <a:t>effacement </a:t>
            </a:r>
            <a:r>
              <a:rPr lang="en-US" sz="2400" dirty="0">
                <a:latin typeface="Times New Roman" pitchFamily="18" charset="0"/>
                <a:cs typeface="Times New Roman" pitchFamily="18" charset="0"/>
              </a:rPr>
              <a:t>and dilation</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Induction of labor is more effective if the woman’s cervix is “ripe” </a:t>
            </a:r>
            <a:r>
              <a:rPr lang="en-US" sz="2400" dirty="0" smtClean="0">
                <a:latin typeface="Times New Roman" pitchFamily="18" charset="0"/>
                <a:cs typeface="Times New Roman" pitchFamily="18" charset="0"/>
              </a:rPr>
              <a:t>These </a:t>
            </a:r>
            <a:r>
              <a:rPr lang="en-US" sz="2400" dirty="0" err="1">
                <a:latin typeface="Times New Roman" pitchFamily="18" charset="0"/>
                <a:cs typeface="Times New Roman" pitchFamily="18" charset="0"/>
              </a:rPr>
              <a:t>prelabor</a:t>
            </a:r>
            <a:r>
              <a:rPr lang="en-US" sz="2400" dirty="0">
                <a:latin typeface="Times New Roman" pitchFamily="18" charset="0"/>
                <a:cs typeface="Times New Roman" pitchFamily="18" charset="0"/>
              </a:rPr>
              <a:t> cervical </a:t>
            </a:r>
            <a:r>
              <a:rPr lang="en-US" sz="2400" dirty="0" smtClean="0">
                <a:latin typeface="Times New Roman" pitchFamily="18" charset="0"/>
                <a:cs typeface="Times New Roman" pitchFamily="18" charset="0"/>
              </a:rPr>
              <a:t>changes </a:t>
            </a:r>
            <a:r>
              <a:rPr lang="en-US" sz="2400" dirty="0">
                <a:latin typeface="Times New Roman" pitchFamily="18" charset="0"/>
                <a:cs typeface="Times New Roman" pitchFamily="18" charset="0"/>
              </a:rPr>
              <a:t>occur naturally in most women</a:t>
            </a:r>
            <a:r>
              <a:rPr lang="en-US" sz="2400" dirty="0" smtClean="0">
                <a:latin typeface="Times New Roman" pitchFamily="18" charset="0"/>
                <a:cs typeface="Times New Roman" pitchFamily="18" charset="0"/>
              </a:rPr>
              <a:t>.</a:t>
            </a:r>
          </a:p>
          <a:p>
            <a:pPr marL="342900" indent="-342900">
              <a:buFont typeface="Arial" pitchFamily="34" charset="0"/>
              <a:buChar char="•"/>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Methods to hasten the changes, or “ripen” the cervix, ease labor induction, as oxytocic drugs have no effect on the cervix. </a:t>
            </a:r>
            <a:endParaRPr lang="en-US" sz="2400" dirty="0" smtClean="0">
              <a:latin typeface="Times New Roman" pitchFamily="18" charset="0"/>
              <a:cs typeface="Times New Roman" pitchFamily="18" charset="0"/>
            </a:endParaRPr>
          </a:p>
          <a:p>
            <a:pPr marL="342900" indent="-342900">
              <a:buFont typeface="Arial" pitchFamily="34" charset="0"/>
              <a:buChar char="•"/>
            </a:pPr>
            <a:r>
              <a:rPr lang="en-US" sz="2400" dirty="0" err="1" smtClean="0">
                <a:latin typeface="Times New Roman" pitchFamily="18" charset="0"/>
                <a:cs typeface="Times New Roman" pitchFamily="18" charset="0"/>
              </a:rPr>
              <a:t>Oxytoxin</a:t>
            </a: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used to induce labor without a “ripe cervix” can result in the need for a cesarean section </a:t>
            </a:r>
            <a:r>
              <a:rPr lang="en-US" sz="2400" dirty="0" smtClean="0">
                <a:latin typeface="Times New Roman" pitchFamily="18" charset="0"/>
                <a:cs typeface="Times New Roman" pitchFamily="18" charset="0"/>
              </a:rPr>
              <a:t>.Cervical </a:t>
            </a:r>
            <a:r>
              <a:rPr lang="en-US" sz="2400" dirty="0">
                <a:latin typeface="Times New Roman" pitchFamily="18" charset="0"/>
                <a:cs typeface="Times New Roman" pitchFamily="18" charset="0"/>
              </a:rPr>
              <a:t>ripening can be achieved by pharmacological or mechanical means.</a:t>
            </a:r>
          </a:p>
        </p:txBody>
      </p:sp>
    </p:spTree>
    <p:extLst>
      <p:ext uri="{BB962C8B-B14F-4D97-AF65-F5344CB8AC3E}">
        <p14:creationId xmlns:p14="http://schemas.microsoft.com/office/powerpoint/2010/main" val="322263480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 y="381000"/>
            <a:ext cx="7543800" cy="6325821"/>
          </a:xfrm>
          <a:prstGeom prst="rect">
            <a:avLst/>
          </a:prstGeom>
        </p:spPr>
        <p:txBody>
          <a:bodyPr wrap="square">
            <a:spAutoFit/>
          </a:bodyPr>
          <a:lstStyle/>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Calcium </a:t>
            </a:r>
            <a:r>
              <a:rPr lang="en-US" sz="2000" dirty="0" err="1">
                <a:solidFill>
                  <a:prstClr val="black"/>
                </a:solidFill>
                <a:latin typeface="Times New Roman" pitchFamily="18" charset="0"/>
                <a:cs typeface="Times New Roman" pitchFamily="18" charset="0"/>
              </a:rPr>
              <a:t>gluconate</a:t>
            </a:r>
            <a:r>
              <a:rPr lang="en-US" sz="2000" dirty="0">
                <a:solidFill>
                  <a:prstClr val="black"/>
                </a:solidFill>
                <a:latin typeface="Times New Roman" pitchFamily="18" charset="0"/>
                <a:cs typeface="Times New Roman" pitchFamily="18" charset="0"/>
              </a:rPr>
              <a:t> should be on hand to treat adverse effects in the newborn.</a:t>
            </a:r>
          </a:p>
          <a:p>
            <a:pPr marL="342900" lvl="0" indent="-342900">
              <a:buFont typeface="Arial" pitchFamily="34" charset="0"/>
              <a:buChar char="•"/>
            </a:pPr>
            <a:r>
              <a:rPr lang="en-US" sz="2000" dirty="0">
                <a:solidFill>
                  <a:prstClr val="black"/>
                </a:solidFill>
                <a:latin typeface="Times New Roman" pitchFamily="18" charset="0"/>
                <a:cs typeface="Times New Roman" pitchFamily="18" charset="0"/>
              </a:rPr>
              <a:t> The FDA recommends limiting the use of magnesium sulfate to fewer than 5 to 7 days because the fetus can develop low blood calcium, bone problems, and respiratory depression with prolonged use .</a:t>
            </a:r>
          </a:p>
          <a:p>
            <a:pPr marL="285750" lvl="0" indent="-285750">
              <a:buFont typeface="Arial" pitchFamily="34" charset="0"/>
              <a:buChar char="•"/>
            </a:pPr>
            <a:r>
              <a:rPr lang="en-US" sz="2000" dirty="0">
                <a:solidFill>
                  <a:prstClr val="black"/>
                </a:solidFill>
                <a:latin typeface="Times New Roman" pitchFamily="18" charset="0"/>
                <a:cs typeface="Times New Roman" pitchFamily="18" charset="0"/>
              </a:rPr>
              <a:t>When magnesium sulfate is used, the nurse should monitor the patient for respiratory rate and lung sounds and signs of fluid overload, urine output, deep tendon reflexes, and bowel sounds because the intestinal muscles also relax in response to the drug</a:t>
            </a:r>
            <a:r>
              <a:rPr lang="en-US" sz="2000" dirty="0" smtClean="0">
                <a:solidFill>
                  <a:prstClr val="black"/>
                </a:solidFill>
                <a:latin typeface="Times New Roman" pitchFamily="18" charset="0"/>
                <a:cs typeface="Times New Roman" pitchFamily="18" charset="0"/>
              </a:rPr>
              <a:t>.</a:t>
            </a:r>
            <a:r>
              <a:rPr lang="en-US" sz="2000" dirty="0">
                <a:solidFill>
                  <a:prstClr val="black"/>
                </a:solidFill>
                <a:latin typeface="Times New Roman" pitchFamily="18" charset="0"/>
                <a:cs typeface="Times New Roman" pitchFamily="18" charset="0"/>
              </a:rPr>
              <a:t> </a:t>
            </a:r>
            <a:endParaRPr lang="en-US" sz="2000" dirty="0" smtClean="0">
              <a:solidFill>
                <a:prstClr val="black"/>
              </a:solidFill>
              <a:latin typeface="Times New Roman" pitchFamily="18" charset="0"/>
              <a:cs typeface="Times New Roman" pitchFamily="18" charset="0"/>
            </a:endParaRPr>
          </a:p>
          <a:p>
            <a:pPr marL="285750" lvl="0" indent="-285750">
              <a:buFont typeface="Arial" pitchFamily="34" charset="0"/>
              <a:buChar char="•"/>
            </a:pPr>
            <a:r>
              <a:rPr lang="en-US" sz="2000" dirty="0" smtClean="0">
                <a:solidFill>
                  <a:prstClr val="black"/>
                </a:solidFill>
                <a:latin typeface="Times New Roman" pitchFamily="18" charset="0"/>
                <a:cs typeface="Times New Roman" pitchFamily="18" charset="0"/>
              </a:rPr>
              <a:t>β-Adrenergic </a:t>
            </a:r>
            <a:r>
              <a:rPr lang="en-US" sz="2000" dirty="0">
                <a:solidFill>
                  <a:prstClr val="black"/>
                </a:solidFill>
                <a:latin typeface="Times New Roman" pitchFamily="18" charset="0"/>
                <a:cs typeface="Times New Roman" pitchFamily="18" charset="0"/>
              </a:rPr>
              <a:t>drugs such as </a:t>
            </a:r>
            <a:r>
              <a:rPr lang="en-US" sz="2000" dirty="0" err="1">
                <a:solidFill>
                  <a:prstClr val="black"/>
                </a:solidFill>
                <a:latin typeface="Times New Roman" pitchFamily="18" charset="0"/>
                <a:cs typeface="Times New Roman" pitchFamily="18" charset="0"/>
              </a:rPr>
              <a:t>terbutaline</a:t>
            </a:r>
            <a:r>
              <a:rPr lang="en-US" sz="2000" dirty="0">
                <a:solidFill>
                  <a:prstClr val="black"/>
                </a:solidFill>
                <a:latin typeface="Times New Roman" pitchFamily="18" charset="0"/>
                <a:cs typeface="Times New Roman" pitchFamily="18" charset="0"/>
              </a:rPr>
              <a:t> (</a:t>
            </a:r>
            <a:r>
              <a:rPr lang="en-US" sz="2000" dirty="0" err="1">
                <a:solidFill>
                  <a:prstClr val="black"/>
                </a:solidFill>
                <a:latin typeface="Times New Roman" pitchFamily="18" charset="0"/>
                <a:cs typeface="Times New Roman" pitchFamily="18" charset="0"/>
              </a:rPr>
              <a:t>Brethine</a:t>
            </a:r>
            <a:r>
              <a:rPr lang="en-US" sz="2000" dirty="0">
                <a:solidFill>
                  <a:prstClr val="black"/>
                </a:solidFill>
                <a:latin typeface="Times New Roman" pitchFamily="18" charset="0"/>
                <a:cs typeface="Times New Roman" pitchFamily="18" charset="0"/>
              </a:rPr>
              <a:t>) are administered subcutaneously to stop uterine contractions within minutes .</a:t>
            </a:r>
          </a:p>
          <a:p>
            <a:pPr marL="285750" lvl="0" indent="-285750">
              <a:buFont typeface="Arial" pitchFamily="34" charset="0"/>
              <a:buChar char="•"/>
            </a:pPr>
            <a:r>
              <a:rPr lang="en-US" sz="2000" dirty="0">
                <a:solidFill>
                  <a:prstClr val="black"/>
                </a:solidFill>
                <a:latin typeface="Times New Roman" pitchFamily="18" charset="0"/>
                <a:cs typeface="Times New Roman" pitchFamily="18" charset="0"/>
              </a:rPr>
              <a:t>Cardiac side effects such as increased pulse rate and blood pressure can occur. </a:t>
            </a:r>
          </a:p>
          <a:p>
            <a:pPr marL="285750" lvl="0" indent="-285750">
              <a:buFont typeface="Arial" pitchFamily="34" charset="0"/>
              <a:buChar char="•"/>
            </a:pPr>
            <a:r>
              <a:rPr lang="en-US" sz="2000" dirty="0">
                <a:solidFill>
                  <a:prstClr val="black"/>
                </a:solidFill>
                <a:latin typeface="Times New Roman" pitchFamily="18" charset="0"/>
                <a:cs typeface="Times New Roman" pitchFamily="18" charset="0"/>
              </a:rPr>
              <a:t>Nasal stuffiness and hyperglycemia can occur, and the drug should be discontinued 2 hours before delivery to avoid side effects in the newborn. </a:t>
            </a:r>
          </a:p>
          <a:p>
            <a:pPr marL="285750" lvl="0" indent="-285750">
              <a:buFont typeface="Arial" pitchFamily="34" charset="0"/>
              <a:buChar char="•"/>
            </a:pPr>
            <a:r>
              <a:rPr lang="en-US" sz="2000" dirty="0">
                <a:solidFill>
                  <a:prstClr val="black"/>
                </a:solidFill>
                <a:latin typeface="Times New Roman" pitchFamily="18" charset="0"/>
                <a:cs typeface="Times New Roman" pitchFamily="18" charset="0"/>
              </a:rPr>
              <a:t>Prostaglandin synthesis inhibitors such as indomethacin are another type of drug that can be used to stop labor contractions. </a:t>
            </a:r>
          </a:p>
          <a:p>
            <a:pPr marL="342900" lvl="0" indent="-342900">
              <a:buFont typeface="Arial" pitchFamily="34" charset="0"/>
              <a:buChar char="•"/>
            </a:pPr>
            <a:endParaRPr lang="en-US" sz="2000" dirty="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25230431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609599"/>
            <a:ext cx="8382000" cy="5940088"/>
          </a:xfrm>
          <a:prstGeom prst="rect">
            <a:avLst/>
          </a:prstGeom>
        </p:spPr>
        <p:txBody>
          <a:bodyPr wrap="square">
            <a:spAutoFit/>
          </a:bodyPr>
          <a:lstStyle/>
          <a:p>
            <a:pPr marL="285750" indent="-285750">
              <a:buFont typeface="Arial" pitchFamily="34" charset="0"/>
              <a:buChar char="•"/>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type of drug causes a reduction in amniotic fluid, which is helpful when </a:t>
            </a:r>
            <a:r>
              <a:rPr lang="en-US" sz="2000" dirty="0" err="1">
                <a:latin typeface="Times New Roman" pitchFamily="18" charset="0"/>
                <a:cs typeface="Times New Roman" pitchFamily="18" charset="0"/>
              </a:rPr>
              <a:t>polyhydramnios</a:t>
            </a:r>
            <a:r>
              <a:rPr lang="en-US" sz="2000" dirty="0">
                <a:latin typeface="Times New Roman" pitchFamily="18" charset="0"/>
                <a:cs typeface="Times New Roman" pitchFamily="18" charset="0"/>
              </a:rPr>
              <a:t> is a problem.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However</a:t>
            </a:r>
            <a:r>
              <a:rPr lang="en-US" sz="2000" dirty="0">
                <a:latin typeface="Times New Roman" pitchFamily="18" charset="0"/>
                <a:cs typeface="Times New Roman" pitchFamily="18" charset="0"/>
              </a:rPr>
              <a:t>, this drug is not commonly used because it can stimulate the </a:t>
            </a:r>
            <a:r>
              <a:rPr lang="en-US" sz="2000" dirty="0" err="1">
                <a:latin typeface="Times New Roman" pitchFamily="18" charset="0"/>
                <a:cs typeface="Times New Roman" pitchFamily="18" charset="0"/>
              </a:rPr>
              <a:t>ductus</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arteriosus</a:t>
            </a:r>
            <a:r>
              <a:rPr lang="en-US" sz="2000" dirty="0">
                <a:latin typeface="Times New Roman" pitchFamily="18" charset="0"/>
                <a:cs typeface="Times New Roman" pitchFamily="18" charset="0"/>
              </a:rPr>
              <a:t> to close prematurely, causing fetal death.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Close </a:t>
            </a:r>
            <a:r>
              <a:rPr lang="en-US" sz="2000" dirty="0">
                <a:latin typeface="Times New Roman" pitchFamily="18" charset="0"/>
                <a:cs typeface="Times New Roman" pitchFamily="18" charset="0"/>
              </a:rPr>
              <a:t>fetal monitoring is essential</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Calcium channel blockers such as </a:t>
            </a:r>
            <a:r>
              <a:rPr lang="en-US" sz="2000" dirty="0" err="1">
                <a:latin typeface="Times New Roman" pitchFamily="18" charset="0"/>
                <a:cs typeface="Times New Roman" pitchFamily="18" charset="0"/>
              </a:rPr>
              <a:t>nifedipine</a:t>
            </a:r>
            <a:r>
              <a:rPr lang="en-US" sz="2000" dirty="0">
                <a:latin typeface="Times New Roman" pitchFamily="18" charset="0"/>
                <a:cs typeface="Times New Roman" pitchFamily="18" charset="0"/>
              </a:rPr>
              <a:t> (Procardia) are most commonly used to stop labor contractions.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Because </a:t>
            </a:r>
            <a:r>
              <a:rPr lang="en-US" sz="2000" dirty="0">
                <a:latin typeface="Times New Roman" pitchFamily="18" charset="0"/>
                <a:cs typeface="Times New Roman" pitchFamily="18" charset="0"/>
              </a:rPr>
              <a:t>the drug causes vasodilation, maternal flushing and hypotension could be side effects, and blood pressure and pulse should be closely monitored. Magnesium sulfate should not be used when </a:t>
            </a:r>
            <a:r>
              <a:rPr lang="en-US" sz="2000" dirty="0" err="1">
                <a:latin typeface="Times New Roman" pitchFamily="18" charset="0"/>
                <a:cs typeface="Times New Roman" pitchFamily="18" charset="0"/>
              </a:rPr>
              <a:t>nifedipine</a:t>
            </a:r>
            <a:r>
              <a:rPr lang="en-US" sz="2000" dirty="0">
                <a:latin typeface="Times New Roman" pitchFamily="18" charset="0"/>
                <a:cs typeface="Times New Roman" pitchFamily="18" charset="0"/>
              </a:rPr>
              <a:t> is used or when intrauterine infection is suspected </a:t>
            </a:r>
            <a:r>
              <a:rPr lang="en-US" sz="2000"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Antimicrobial </a:t>
            </a:r>
            <a:r>
              <a:rPr lang="en-US" sz="2000" dirty="0">
                <a:latin typeface="Times New Roman" pitchFamily="18" charset="0"/>
                <a:cs typeface="Times New Roman" pitchFamily="18" charset="0"/>
              </a:rPr>
              <a:t>therapy is often initiated in women with preterm labor because studies have shown that subclinical </a:t>
            </a:r>
            <a:r>
              <a:rPr lang="en-US" sz="2000" dirty="0" err="1">
                <a:latin typeface="Times New Roman" pitchFamily="18" charset="0"/>
                <a:cs typeface="Times New Roman" pitchFamily="18" charset="0"/>
              </a:rPr>
              <a:t>chorioamnionitis</a:t>
            </a:r>
            <a:r>
              <a:rPr lang="en-US" sz="2000" dirty="0">
                <a:latin typeface="Times New Roman" pitchFamily="18" charset="0"/>
                <a:cs typeface="Times New Roman" pitchFamily="18" charset="0"/>
              </a:rPr>
              <a:t> is often present and for prevention of group B streptococcus infection. Contraindications </a:t>
            </a:r>
            <a:r>
              <a:rPr lang="en-US" sz="2000" dirty="0" err="1">
                <a:latin typeface="Times New Roman" pitchFamily="18" charset="0"/>
                <a:cs typeface="Times New Roman" pitchFamily="18" charset="0"/>
              </a:rPr>
              <a:t>Tocolytics</a:t>
            </a:r>
            <a:r>
              <a:rPr lang="en-US" sz="2000" dirty="0">
                <a:latin typeface="Times New Roman" pitchFamily="18" charset="0"/>
                <a:cs typeface="Times New Roman" pitchFamily="18" charset="0"/>
              </a:rPr>
              <a:t> should not be used in women with preeclampsia, placenta </a:t>
            </a:r>
            <a:r>
              <a:rPr lang="en-US" sz="2000" dirty="0" err="1">
                <a:latin typeface="Times New Roman" pitchFamily="18" charset="0"/>
                <a:cs typeface="Times New Roman" pitchFamily="18" charset="0"/>
              </a:rPr>
              <a:t>previa</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abruptio</a:t>
            </a:r>
            <a:r>
              <a:rPr lang="en-US" sz="2000" dirty="0">
                <a:latin typeface="Times New Roman" pitchFamily="18" charset="0"/>
                <a:cs typeface="Times New Roman" pitchFamily="18" charset="0"/>
              </a:rPr>
              <a:t> placentae, gestational age greater than 37 weeks, </a:t>
            </a:r>
            <a:r>
              <a:rPr lang="en-US" sz="2000" dirty="0" err="1">
                <a:latin typeface="Times New Roman" pitchFamily="18" charset="0"/>
                <a:cs typeface="Times New Roman" pitchFamily="18" charset="0"/>
              </a:rPr>
              <a:t>chorioamnionitis</a:t>
            </a:r>
            <a:r>
              <a:rPr lang="en-US" sz="2000" dirty="0">
                <a:latin typeface="Times New Roman" pitchFamily="18" charset="0"/>
                <a:cs typeface="Times New Roman" pitchFamily="18" charset="0"/>
              </a:rPr>
              <a:t>, or fetal demise.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these cases, it would not improve the obstetric outcome to delay birth of the fetus.</a:t>
            </a:r>
          </a:p>
        </p:txBody>
      </p:sp>
    </p:spTree>
    <p:extLst>
      <p:ext uri="{BB962C8B-B14F-4D97-AF65-F5344CB8AC3E}">
        <p14:creationId xmlns:p14="http://schemas.microsoft.com/office/powerpoint/2010/main" val="90092791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889844"/>
            <a:ext cx="7696200" cy="4093428"/>
          </a:xfrm>
          <a:prstGeom prst="rect">
            <a:avLst/>
          </a:prstGeom>
        </p:spPr>
        <p:txBody>
          <a:bodyPr wrap="square">
            <a:spAutoFit/>
          </a:bodyPr>
          <a:lstStyle/>
          <a:p>
            <a:r>
              <a:rPr lang="en-US" sz="2000" b="1" dirty="0" smtClean="0">
                <a:latin typeface="Times New Roman" pitchFamily="18" charset="0"/>
                <a:cs typeface="Times New Roman" pitchFamily="18" charset="0"/>
              </a:rPr>
              <a:t>Speeding fetal lung maturation:</a:t>
            </a:r>
          </a:p>
          <a:p>
            <a:pPr marL="342900" indent="-342900">
              <a:buFont typeface="+mj-lt"/>
              <a:buAutoNum type="arabicPeriod"/>
            </a:pPr>
            <a:r>
              <a:rPr lang="en-US" sz="2000" b="1" dirty="0" smtClean="0">
                <a:latin typeface="Times New Roman" pitchFamily="18" charset="0"/>
                <a:cs typeface="Times New Roman" pitchFamily="18" charset="0"/>
              </a:rPr>
              <a:t> </a:t>
            </a:r>
            <a:r>
              <a:rPr lang="en-US" sz="2000" dirty="0" smtClean="0">
                <a:latin typeface="Times New Roman" pitchFamily="18" charset="0"/>
                <a:cs typeface="Times New Roman" pitchFamily="18" charset="0"/>
              </a:rPr>
              <a:t>If </a:t>
            </a:r>
            <a:r>
              <a:rPr lang="en-US" sz="2000" dirty="0">
                <a:latin typeface="Times New Roman" pitchFamily="18" charset="0"/>
                <a:cs typeface="Times New Roman" pitchFamily="18" charset="0"/>
              </a:rPr>
              <a:t>it appears that preterm birth is inevitable, the physician may give the woman steroid drugs (glucocorticoids) to increase fetal lung maturity if the gestation is between 24 and 34 weeks</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Glucocorticoids are often used together with </a:t>
            </a:r>
            <a:r>
              <a:rPr lang="en-US" sz="2000" dirty="0" err="1">
                <a:latin typeface="Times New Roman" pitchFamily="18" charset="0"/>
                <a:cs typeface="Times New Roman" pitchFamily="18" charset="0"/>
              </a:rPr>
              <a:t>tocolytics</a:t>
            </a:r>
            <a:r>
              <a:rPr lang="en-US" sz="2000" dirty="0">
                <a:latin typeface="Times New Roman" pitchFamily="18" charset="0"/>
                <a:cs typeface="Times New Roman" pitchFamily="18" charset="0"/>
              </a:rPr>
              <a:t>. Betamethasone may be administered for this purpose in two intramuscular injections 24 hours apart. Activity </a:t>
            </a:r>
            <a:r>
              <a:rPr lang="en-US" sz="2000" dirty="0" smtClean="0">
                <a:latin typeface="Times New Roman" pitchFamily="18" charset="0"/>
                <a:cs typeface="Times New Roman" pitchFamily="18" charset="0"/>
              </a:rPr>
              <a:t>restrictions</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Bed rest was often prescribed for women at risk for preterm birth</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However, the benefits of bed rest are not clear, and many adverse maternal effects can occur.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Therefore </a:t>
            </a:r>
            <a:r>
              <a:rPr lang="en-US" sz="2000" dirty="0">
                <a:latin typeface="Times New Roman" pitchFamily="18" charset="0"/>
                <a:cs typeface="Times New Roman" pitchFamily="18" charset="0"/>
              </a:rPr>
              <a:t>total bed rest is prescribed less frequently than it was in the past. Activity restrictions are often more moderate, such as resting in a semi-Fowler’s position or partial bed rest.</a:t>
            </a:r>
          </a:p>
        </p:txBody>
      </p:sp>
    </p:spTree>
    <p:extLst>
      <p:ext uri="{BB962C8B-B14F-4D97-AF65-F5344CB8AC3E}">
        <p14:creationId xmlns:p14="http://schemas.microsoft.com/office/powerpoint/2010/main" val="268176681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58847"/>
            <a:ext cx="7696200" cy="5016758"/>
          </a:xfrm>
          <a:prstGeom prst="rect">
            <a:avLst/>
          </a:prstGeom>
        </p:spPr>
        <p:txBody>
          <a:bodyPr wrap="square">
            <a:spAutoFit/>
          </a:bodyPr>
          <a:lstStyle/>
          <a:p>
            <a:r>
              <a:rPr lang="en-US" sz="2000" b="1" dirty="0">
                <a:latin typeface="Times New Roman" pitchFamily="18" charset="0"/>
                <a:cs typeface="Times New Roman" pitchFamily="18" charset="0"/>
              </a:rPr>
              <a:t>Nursing care </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Nursing </a:t>
            </a:r>
            <a:r>
              <a:rPr lang="en-US" sz="2000" dirty="0">
                <a:latin typeface="Times New Roman" pitchFamily="18" charset="0"/>
                <a:cs typeface="Times New Roman" pitchFamily="18" charset="0"/>
              </a:rPr>
              <a:t>care </a:t>
            </a:r>
            <a:r>
              <a:rPr lang="en-US" sz="2000" dirty="0" smtClean="0">
                <a:latin typeface="Times New Roman" pitchFamily="18" charset="0"/>
                <a:cs typeface="Times New Roman" pitchFamily="18" charset="0"/>
              </a:rPr>
              <a:t>includes:</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positioning the woman on her side for better placental blood flow, assessing vital signs frequently, and notifying the health care provider if tachycardia occurs.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Signs </a:t>
            </a:r>
            <a:r>
              <a:rPr lang="en-US" sz="2000" dirty="0">
                <a:latin typeface="Times New Roman" pitchFamily="18" charset="0"/>
                <a:cs typeface="Times New Roman" pitchFamily="18" charset="0"/>
              </a:rPr>
              <a:t>of pulmonary edema (chest pains, cough, crackles, or rhonchi) and intake and output should be closely monitored</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If the woman is monitored at home, appropriate activities and restrictions are identified, and arrangements for household responsibilities such as child care should be made with family or with the help of social services</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If delivery occurs, monitoring the fetal heart rate is essential, and preparation for admission to the neonatal intensive care unit is initiated</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Full emotional support of the parents is offered because they may be grieving the loss of the normal birth process. </a:t>
            </a:r>
          </a:p>
        </p:txBody>
      </p:sp>
    </p:spTree>
    <p:extLst>
      <p:ext uri="{BB962C8B-B14F-4D97-AF65-F5344CB8AC3E}">
        <p14:creationId xmlns:p14="http://schemas.microsoft.com/office/powerpoint/2010/main" val="236460996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2400" y="228599"/>
            <a:ext cx="8763000" cy="6555641"/>
          </a:xfrm>
          <a:prstGeom prst="rect">
            <a:avLst/>
          </a:prstGeom>
        </p:spPr>
        <p:txBody>
          <a:bodyPr wrap="square">
            <a:spAutoFit/>
          </a:bodyPr>
          <a:lstStyle/>
          <a:p>
            <a:r>
              <a:rPr lang="en-US" sz="2000" b="1" dirty="0">
                <a:latin typeface="Times New Roman" pitchFamily="18" charset="0"/>
                <a:cs typeface="Times New Roman" pitchFamily="18" charset="0"/>
              </a:rPr>
              <a:t>Prolonged pregnancy </a:t>
            </a:r>
            <a:r>
              <a:rPr lang="en-US" sz="2000" b="1" dirty="0" smtClean="0">
                <a:latin typeface="Times New Roman" pitchFamily="18" charset="0"/>
                <a:cs typeface="Times New Roman" pitchFamily="18" charset="0"/>
              </a:rPr>
              <a:t>:</a:t>
            </a:r>
          </a:p>
          <a:p>
            <a:pPr marL="285750" indent="-285750">
              <a:buFont typeface="Arial" pitchFamily="34" charset="0"/>
              <a:buChar char="•"/>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late-term pregnancy lasts between 41 weeks and 41 weeks and 6 days.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A </a:t>
            </a:r>
            <a:r>
              <a:rPr lang="en-US" sz="2000" dirty="0">
                <a:latin typeface="Times New Roman" pitchFamily="18" charset="0"/>
                <a:cs typeface="Times New Roman" pitchFamily="18" charset="0"/>
              </a:rPr>
              <a:t>post-term pregnancy lasts 42 weeks. </a:t>
            </a:r>
            <a:endParaRPr lang="en-US" sz="2000" dirty="0" smtClean="0">
              <a:latin typeface="Times New Roman" pitchFamily="18" charset="0"/>
              <a:cs typeface="Times New Roman" pitchFamily="18" charset="0"/>
            </a:endParaRPr>
          </a:p>
          <a:p>
            <a:pPr marL="285750" indent="-285750">
              <a:buFont typeface="Arial" pitchFamily="34" charset="0"/>
              <a:buChar char="•"/>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term </a:t>
            </a:r>
            <a:r>
              <a:rPr lang="en-US" sz="2000" dirty="0" err="1">
                <a:latin typeface="Times New Roman" pitchFamily="18" charset="0"/>
                <a:cs typeface="Times New Roman" pitchFamily="18" charset="0"/>
              </a:rPr>
              <a:t>postmature</a:t>
            </a:r>
            <a:r>
              <a:rPr lang="en-US" sz="2000" dirty="0">
                <a:latin typeface="Times New Roman" pitchFamily="18" charset="0"/>
                <a:cs typeface="Times New Roman" pitchFamily="18" charset="0"/>
              </a:rPr>
              <a:t> </a:t>
            </a:r>
            <a:r>
              <a:rPr lang="en-US" sz="2000" dirty="0" smtClean="0">
                <a:latin typeface="Times New Roman" pitchFamily="18" charset="0"/>
                <a:cs typeface="Times New Roman" pitchFamily="18" charset="0"/>
              </a:rPr>
              <a:t>describes </a:t>
            </a:r>
            <a:r>
              <a:rPr lang="en-US" sz="2000" dirty="0">
                <a:latin typeface="Times New Roman" pitchFamily="18" charset="0"/>
                <a:cs typeface="Times New Roman" pitchFamily="18" charset="0"/>
              </a:rPr>
              <a:t>the infant </a:t>
            </a:r>
            <a:r>
              <a:rPr lang="en-US" sz="2000" dirty="0" smtClean="0">
                <a:latin typeface="Times New Roman" pitchFamily="18" charset="0"/>
                <a:cs typeface="Times New Roman" pitchFamily="18" charset="0"/>
              </a:rPr>
              <a:t>with </a:t>
            </a:r>
            <a:r>
              <a:rPr lang="en-US" sz="2000" dirty="0">
                <a:latin typeface="Times New Roman" pitchFamily="18" charset="0"/>
                <a:cs typeface="Times New Roman" pitchFamily="18" charset="0"/>
              </a:rPr>
              <a:t>a prolonged gestation </a:t>
            </a:r>
            <a:r>
              <a:rPr lang="en-US" sz="2000" dirty="0" smtClean="0">
                <a:latin typeface="Times New Roman" pitchFamily="18" charset="0"/>
                <a:cs typeface="Times New Roman" pitchFamily="18" charset="0"/>
              </a:rPr>
              <a:t>.</a:t>
            </a:r>
          </a:p>
          <a:p>
            <a:r>
              <a:rPr lang="en-US" sz="2000" b="1" dirty="0" smtClean="0">
                <a:latin typeface="Times New Roman" pitchFamily="18" charset="0"/>
                <a:cs typeface="Times New Roman" pitchFamily="18" charset="0"/>
              </a:rPr>
              <a:t>Risks </a:t>
            </a:r>
            <a:r>
              <a:rPr lang="en-US" sz="2000" b="1" dirty="0">
                <a:latin typeface="Times New Roman" pitchFamily="18" charset="0"/>
                <a:cs typeface="Times New Roman" pitchFamily="18" charset="0"/>
              </a:rPr>
              <a:t>The greatest risks of prolonged pregnancy are to the fetus</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As </a:t>
            </a:r>
            <a:r>
              <a:rPr lang="en-US" sz="2000" dirty="0">
                <a:latin typeface="Times New Roman" pitchFamily="18" charset="0"/>
                <a:cs typeface="Times New Roman" pitchFamily="18" charset="0"/>
              </a:rPr>
              <a:t>the placenta ages, it delivers oxygen and nutrients to the fetus less efficiently. The fetus may lose weight, and the skin may begin to peel; these are the typical characteristics of </a:t>
            </a:r>
            <a:r>
              <a:rPr lang="en-US" sz="2000" dirty="0" err="1">
                <a:latin typeface="Times New Roman" pitchFamily="18" charset="0"/>
                <a:cs typeface="Times New Roman" pitchFamily="18" charset="0"/>
              </a:rPr>
              <a:t>postmaturity</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Meconium may be expelled into the amniotic fluid, which can cause severe respiratory problems at birth.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Low </a:t>
            </a:r>
            <a:r>
              <a:rPr lang="en-US" sz="2000" dirty="0">
                <a:latin typeface="Times New Roman" pitchFamily="18" charset="0"/>
                <a:cs typeface="Times New Roman" pitchFamily="18" charset="0"/>
              </a:rPr>
              <a:t>blood glucose levels are a likely complication after birth</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fetus with placental insufficiency does not tolerate labor well</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Because the fetus has less reserve than needed, the normal interruption in blood flow during contractions may cause excessive stress on the infant</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If the placenta continues to function well, the fetus continues growing.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This </a:t>
            </a:r>
            <a:r>
              <a:rPr lang="en-US" sz="2000" dirty="0">
                <a:latin typeface="Times New Roman" pitchFamily="18" charset="0"/>
                <a:cs typeface="Times New Roman" pitchFamily="18" charset="0"/>
              </a:rPr>
              <a:t>can lead to a large fetus and the problems accompanying </a:t>
            </a:r>
            <a:r>
              <a:rPr lang="en-US" sz="2000" dirty="0" err="1">
                <a:latin typeface="Times New Roman" pitchFamily="18" charset="0"/>
                <a:cs typeface="Times New Roman" pitchFamily="18" charset="0"/>
              </a:rPr>
              <a:t>macrosomia</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If placental function remains normal, there is little physical risk to the mother other than laboring with a large fetus</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Psychologically, however, she often feels that pregnancy will never end</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She becomes more anxious about when labor will begin and when her health care provider will “do something.” </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72996617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97346"/>
            <a:ext cx="7848600" cy="5324535"/>
          </a:xfrm>
          <a:prstGeom prst="rect">
            <a:avLst/>
          </a:prstGeom>
        </p:spPr>
        <p:txBody>
          <a:bodyPr wrap="square">
            <a:spAutoFit/>
          </a:bodyPr>
          <a:lstStyle/>
          <a:p>
            <a:r>
              <a:rPr lang="en-US" sz="2000" b="1" dirty="0">
                <a:latin typeface="Times New Roman" pitchFamily="18" charset="0"/>
                <a:cs typeface="Times New Roman" pitchFamily="18" charset="0"/>
              </a:rPr>
              <a:t>Medical Treatment </a:t>
            </a:r>
            <a:r>
              <a:rPr lang="en-US" sz="2000" b="1"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health care provider will evaluate whether the pregnancy is truly prolonged or if the gestation has been miscalculated.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If </a:t>
            </a:r>
            <a:r>
              <a:rPr lang="en-US" sz="2000" dirty="0">
                <a:latin typeface="Times New Roman" pitchFamily="18" charset="0"/>
                <a:cs typeface="Times New Roman" pitchFamily="18" charset="0"/>
              </a:rPr>
              <a:t>the woman had early and regular prenatal care, ultrasound examinations have usually clarified her true gestation</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Any pregnancy that lasts longer than 41 weeks must be monitored closely with NST, AFI, and BPP twice weekly and daily kick counts </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err="1" smtClean="0">
                <a:latin typeface="Times New Roman" pitchFamily="18" charset="0"/>
                <a:cs typeface="Times New Roman" pitchFamily="18" charset="0"/>
              </a:rPr>
              <a:t>Oligohydramnios</a:t>
            </a: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(decreased amniotic fluid) in a </a:t>
            </a:r>
            <a:r>
              <a:rPr lang="en-US" sz="2000" dirty="0" err="1">
                <a:latin typeface="Times New Roman" pitchFamily="18" charset="0"/>
                <a:cs typeface="Times New Roman" pitchFamily="18" charset="0"/>
              </a:rPr>
              <a:t>postterm</a:t>
            </a:r>
            <a:r>
              <a:rPr lang="en-US" sz="2000" dirty="0">
                <a:latin typeface="Times New Roman" pitchFamily="18" charset="0"/>
                <a:cs typeface="Times New Roman" pitchFamily="18" charset="0"/>
              </a:rPr>
              <a:t> pregnancy is an indication for labor induction</a:t>
            </a:r>
            <a:r>
              <a:rPr lang="en-US" sz="2000" dirty="0" smtClean="0">
                <a:latin typeface="Times New Roman" pitchFamily="18" charset="0"/>
                <a:cs typeface="Times New Roman" pitchFamily="18" charset="0"/>
              </a:rPr>
              <a:t>.</a:t>
            </a:r>
          </a:p>
          <a:p>
            <a:pPr marL="342900" indent="-342900">
              <a:buFont typeface="+mj-lt"/>
              <a:buAutoNum type="arabicPeriod"/>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If the woman’s pregnancy has definitely reached 41 weeks, 6 days, labor is usually induced by oxytocin. </a:t>
            </a:r>
            <a:endParaRPr lang="en-US" sz="2000" dirty="0" smtClean="0">
              <a:latin typeface="Times New Roman" pitchFamily="18" charset="0"/>
              <a:cs typeface="Times New Roman" pitchFamily="18" charset="0"/>
            </a:endParaRPr>
          </a:p>
          <a:p>
            <a:pPr marL="342900" indent="-342900">
              <a:buFont typeface="+mj-lt"/>
              <a:buAutoNum type="arabicPeriod"/>
            </a:pPr>
            <a:r>
              <a:rPr lang="en-US" sz="2000" dirty="0" smtClean="0">
                <a:latin typeface="Times New Roman" pitchFamily="18" charset="0"/>
                <a:cs typeface="Times New Roman" pitchFamily="18" charset="0"/>
              </a:rPr>
              <a:t>Prostaglandin </a:t>
            </a:r>
            <a:r>
              <a:rPr lang="en-US" sz="2000" dirty="0">
                <a:latin typeface="Times New Roman" pitchFamily="18" charset="0"/>
                <a:cs typeface="Times New Roman" pitchFamily="18" charset="0"/>
              </a:rPr>
              <a:t>application to ripen the cervix before oxytocin administration increases the probability of successful induction.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Nursing </a:t>
            </a:r>
            <a:r>
              <a:rPr lang="en-US" sz="2000" b="1" dirty="0">
                <a:latin typeface="Times New Roman" pitchFamily="18" charset="0"/>
                <a:cs typeface="Times New Roman" pitchFamily="18" charset="0"/>
              </a:rPr>
              <a:t>Care </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Nursing </a:t>
            </a:r>
            <a:r>
              <a:rPr lang="en-US" sz="2000" dirty="0">
                <a:latin typeface="Times New Roman" pitchFamily="18" charset="0"/>
                <a:cs typeface="Times New Roman" pitchFamily="18" charset="0"/>
              </a:rPr>
              <a:t>care involves careful observation of the fetus during labor to identify signs associated with poor placental blood flow, such as late decelerations </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80304042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97346"/>
            <a:ext cx="7772400" cy="5632311"/>
          </a:xfrm>
          <a:prstGeom prst="rect">
            <a:avLst/>
          </a:prstGeom>
        </p:spPr>
        <p:txBody>
          <a:bodyPr wrap="square">
            <a:spAutoFit/>
          </a:bodyPr>
          <a:lstStyle/>
          <a:p>
            <a:r>
              <a:rPr lang="en-US" sz="2000" b="1" dirty="0">
                <a:latin typeface="Times New Roman" pitchFamily="18" charset="0"/>
                <a:cs typeface="Times New Roman" pitchFamily="18" charset="0"/>
              </a:rPr>
              <a:t>Emergencies during </a:t>
            </a:r>
            <a:r>
              <a:rPr lang="en-US" sz="2000" b="1" dirty="0" smtClean="0">
                <a:latin typeface="Times New Roman" pitchFamily="18" charset="0"/>
                <a:cs typeface="Times New Roman" pitchFamily="18" charset="0"/>
              </a:rPr>
              <a:t>childbirth:</a:t>
            </a:r>
          </a:p>
          <a:p>
            <a:pPr marL="342900" indent="-342900">
              <a:buFont typeface="Arial" pitchFamily="34" charset="0"/>
              <a:buChar char="•"/>
            </a:pPr>
            <a:r>
              <a:rPr lang="en-US" sz="2000" b="1"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Several </a:t>
            </a:r>
            <a:r>
              <a:rPr lang="en-US" sz="2000" dirty="0" err="1">
                <a:latin typeface="Times New Roman" pitchFamily="18" charset="0"/>
                <a:cs typeface="Times New Roman" pitchFamily="18" charset="0"/>
              </a:rPr>
              <a:t>intrapartum</a:t>
            </a:r>
            <a:r>
              <a:rPr lang="en-US" sz="2000" dirty="0">
                <a:latin typeface="Times New Roman" pitchFamily="18" charset="0"/>
                <a:cs typeface="Times New Roman" pitchFamily="18" charset="0"/>
              </a:rPr>
              <a:t> conditions can endanger the life or well-being of the woman or fetus.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These </a:t>
            </a:r>
            <a:r>
              <a:rPr lang="en-US" sz="2000" dirty="0">
                <a:latin typeface="Times New Roman" pitchFamily="18" charset="0"/>
                <a:cs typeface="Times New Roman" pitchFamily="18" charset="0"/>
              </a:rPr>
              <a:t>conditions necessitate prompt nursing and medical action to reduce the likelihood of damage</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b="1" dirty="0">
                <a:latin typeface="Times New Roman" pitchFamily="18" charset="0"/>
                <a:cs typeface="Times New Roman" pitchFamily="18" charset="0"/>
              </a:rPr>
              <a:t>Nursing and medical management often overlap in emergencies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Prolapsed </a:t>
            </a:r>
            <a:r>
              <a:rPr lang="en-US" sz="2000" dirty="0">
                <a:latin typeface="Times New Roman" pitchFamily="18" charset="0"/>
                <a:cs typeface="Times New Roman" pitchFamily="18" charset="0"/>
              </a:rPr>
              <a:t>umbilical cord The umbilical cord prolapses if it slips downward in the pelvis after the membranes rupture. </a:t>
            </a:r>
            <a:endParaRPr lang="en-US" sz="2000" dirty="0" smtClean="0">
              <a:latin typeface="Times New Roman" pitchFamily="18" charset="0"/>
              <a:cs typeface="Times New Roman" pitchFamily="18" charset="0"/>
            </a:endParaRPr>
          </a:p>
          <a:p>
            <a:pPr marL="342900" indent="-342900">
              <a:buFont typeface="Arial" pitchFamily="34" charset="0"/>
              <a:buChar char="•"/>
            </a:pPr>
            <a:r>
              <a:rPr lang="en-US" sz="2000" dirty="0" smtClean="0">
                <a:latin typeface="Times New Roman" pitchFamily="18" charset="0"/>
                <a:cs typeface="Times New Roman" pitchFamily="18" charset="0"/>
              </a:rPr>
              <a:t>In </a:t>
            </a:r>
            <a:r>
              <a:rPr lang="en-US" sz="2000" dirty="0">
                <a:latin typeface="Times New Roman" pitchFamily="18" charset="0"/>
                <a:cs typeface="Times New Roman" pitchFamily="18" charset="0"/>
              </a:rPr>
              <a:t>this position, it can be compressed between the fetal head and the woman’s pelvis, interrupting blood supply to and from the placenta</a:t>
            </a:r>
            <a:r>
              <a:rPr lang="en-US" sz="2000" dirty="0" smtClean="0">
                <a:latin typeface="Times New Roman" pitchFamily="18" charset="0"/>
                <a:cs typeface="Times New Roman" pitchFamily="18" charset="0"/>
              </a:rPr>
              <a:t>.</a:t>
            </a:r>
          </a:p>
          <a:p>
            <a:pPr marL="342900" indent="-342900">
              <a:buFont typeface="Arial" pitchFamily="34" charset="0"/>
              <a:buChar char="•"/>
            </a:pPr>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It may slip down immediately after the membranes rupture, or the prolapse may occur later. </a:t>
            </a:r>
            <a:endParaRPr lang="en-US" sz="2000" dirty="0" smtClean="0">
              <a:latin typeface="Times New Roman" pitchFamily="18" charset="0"/>
              <a:cs typeface="Times New Roman" pitchFamily="18" charset="0"/>
            </a:endParaRPr>
          </a:p>
          <a:p>
            <a:r>
              <a:rPr lang="en-US" sz="2000" b="1" dirty="0" smtClean="0">
                <a:latin typeface="Times New Roman" pitchFamily="18" charset="0"/>
                <a:cs typeface="Times New Roman" pitchFamily="18" charset="0"/>
              </a:rPr>
              <a:t>A </a:t>
            </a:r>
            <a:r>
              <a:rPr lang="en-US" sz="2000" b="1" dirty="0">
                <a:latin typeface="Times New Roman" pitchFamily="18" charset="0"/>
                <a:cs typeface="Times New Roman" pitchFamily="18" charset="0"/>
              </a:rPr>
              <a:t>prolapsed cord </a:t>
            </a:r>
            <a:r>
              <a:rPr lang="en-US" sz="2000" b="1" dirty="0" smtClean="0">
                <a:latin typeface="Times New Roman" pitchFamily="18" charset="0"/>
                <a:cs typeface="Times New Roman" pitchFamily="18" charset="0"/>
              </a:rPr>
              <a:t>can </a:t>
            </a:r>
            <a:r>
              <a:rPr lang="en-US" sz="2000" b="1" dirty="0">
                <a:latin typeface="Times New Roman" pitchFamily="18" charset="0"/>
                <a:cs typeface="Times New Roman" pitchFamily="18" charset="0"/>
              </a:rPr>
              <a:t>be classified in the following ways: </a:t>
            </a:r>
            <a:endParaRPr lang="en-US" sz="2000" b="1"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Complete: The cord is visible at the vaginal opening.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Palpated: The cord cannot be seen but can be felt as a pulsating structure when a vaginal examination is done.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Occult: The prolapse is hidden and cannot be seen or felt; it is suspected based on abnormal fetal heart rates.</a:t>
            </a:r>
          </a:p>
        </p:txBody>
      </p:sp>
    </p:spTree>
    <p:extLst>
      <p:ext uri="{BB962C8B-B14F-4D97-AF65-F5344CB8AC3E}">
        <p14:creationId xmlns:p14="http://schemas.microsoft.com/office/powerpoint/2010/main" val="71770148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7313" y="1790700"/>
            <a:ext cx="6429375"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54696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2551837"/>
            <a:ext cx="7543800" cy="1323439"/>
          </a:xfrm>
          <a:prstGeom prst="rect">
            <a:avLst/>
          </a:prstGeom>
        </p:spPr>
        <p:txBody>
          <a:bodyPr wrap="square">
            <a:spAutoFit/>
          </a:bodyPr>
          <a:lstStyle/>
          <a:p>
            <a:r>
              <a:rPr lang="en-US" sz="2000" dirty="0">
                <a:latin typeface="Times New Roman" pitchFamily="18" charset="0"/>
                <a:cs typeface="Times New Roman" pitchFamily="18" charset="0"/>
              </a:rPr>
              <a:t>Safety Tip! The risk for prolapsed cord is increased if the membranes rupture before the fetal presenting part is completely engaged in the pelvis. Documenting the fetal heart rate after the membranes rupture is an essential nursing responsibility.</a:t>
            </a:r>
          </a:p>
        </p:txBody>
      </p:sp>
    </p:spTree>
    <p:extLst>
      <p:ext uri="{BB962C8B-B14F-4D97-AF65-F5344CB8AC3E}">
        <p14:creationId xmlns:p14="http://schemas.microsoft.com/office/powerpoint/2010/main" val="32764284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305342"/>
            <a:ext cx="8534400" cy="3170099"/>
          </a:xfrm>
          <a:prstGeom prst="rect">
            <a:avLst/>
          </a:prstGeom>
        </p:spPr>
        <p:txBody>
          <a:bodyPr wrap="square">
            <a:spAutoFit/>
          </a:bodyPr>
          <a:lstStyle/>
          <a:p>
            <a:r>
              <a:rPr lang="en-US" sz="2000" b="1" dirty="0">
                <a:latin typeface="Times New Roman" pitchFamily="18" charset="0"/>
                <a:cs typeface="Times New Roman" pitchFamily="18" charset="0"/>
              </a:rPr>
              <a:t>Risk Factors Prolapse of the umbilical cord </a:t>
            </a:r>
            <a:r>
              <a:rPr lang="en-US" sz="2000" b="1"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is </a:t>
            </a:r>
            <a:r>
              <a:rPr lang="en-US" sz="2000" dirty="0">
                <a:latin typeface="Times New Roman" pitchFamily="18" charset="0"/>
                <a:cs typeface="Times New Roman" pitchFamily="18" charset="0"/>
              </a:rPr>
              <a:t>more likely if the fetus does not completely fill the space in the pelvis or if fluid pressure is great when the membranes rupture</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These conditions are more likely to occur in the following situations</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 The fetus is high in the pelvis when the membranes rupture (presenting part is not </a:t>
            </a:r>
            <a:r>
              <a:rPr lang="en-US" sz="2000" dirty="0" smtClean="0">
                <a:latin typeface="Times New Roman" pitchFamily="18" charset="0"/>
                <a:cs typeface="Times New Roman" pitchFamily="18" charset="0"/>
              </a:rPr>
              <a:t>engaged</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fetus is very small, as in prematurity.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a:latin typeface="Times New Roman" pitchFamily="18" charset="0"/>
                <a:cs typeface="Times New Roman" pitchFamily="18" charset="0"/>
              </a:rPr>
              <a:t>The fetus has an abnormal presentation such as footling breech or transverse lie. </a:t>
            </a:r>
            <a:endParaRPr lang="en-US" sz="2000" dirty="0" smtClean="0">
              <a:latin typeface="Times New Roman" pitchFamily="18" charset="0"/>
              <a:cs typeface="Times New Roman" pitchFamily="18" charset="0"/>
            </a:endParaRPr>
          </a:p>
          <a:p>
            <a:r>
              <a:rPr lang="en-US" sz="2000" dirty="0" smtClean="0">
                <a:latin typeface="Times New Roman" pitchFamily="18" charset="0"/>
                <a:cs typeface="Times New Roman" pitchFamily="18" charset="0"/>
              </a:rPr>
              <a:t>• </a:t>
            </a:r>
            <a:r>
              <a:rPr lang="en-US" sz="2000" dirty="0" err="1">
                <a:latin typeface="Times New Roman" pitchFamily="18" charset="0"/>
                <a:cs typeface="Times New Roman" pitchFamily="18" charset="0"/>
              </a:rPr>
              <a:t>Hydramnios</a:t>
            </a:r>
            <a:r>
              <a:rPr lang="en-US" sz="2000" dirty="0">
                <a:latin typeface="Times New Roman" pitchFamily="18" charset="0"/>
                <a:cs typeface="Times New Roman" pitchFamily="18" charset="0"/>
              </a:rPr>
              <a:t> (excess amniotic fluid) is present</a:t>
            </a:r>
            <a:r>
              <a:rPr lang="en-US" sz="2000" dirty="0" smtClean="0">
                <a:latin typeface="Times New Roman" pitchFamily="18" charset="0"/>
                <a:cs typeface="Times New Roman" pitchFamily="18" charset="0"/>
              </a:rPr>
              <a:t>.</a:t>
            </a:r>
          </a:p>
          <a:p>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693254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400</TotalTime>
  <Words>14343</Words>
  <Application>Microsoft Office PowerPoint</Application>
  <PresentationFormat>On-screen Show (4:3)</PresentationFormat>
  <Paragraphs>856</Paragraphs>
  <Slides>116</Slides>
  <Notes>0</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Office Theme</vt:lpstr>
      <vt:lpstr>Nursing Care of Women With Complications During Labor and Birth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Thanks for listing</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Nursing Care of Women With Complications During Labor and Birth</dc:title>
  <dc:creator>DR.SADAI</dc:creator>
  <cp:lastModifiedBy>Maher</cp:lastModifiedBy>
  <cp:revision>69</cp:revision>
  <dcterms:created xsi:type="dcterms:W3CDTF">2006-08-16T00:00:00Z</dcterms:created>
  <dcterms:modified xsi:type="dcterms:W3CDTF">2023-11-22T10:16:09Z</dcterms:modified>
</cp:coreProperties>
</file>