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57" r:id="rId5"/>
    <p:sldId id="259" r:id="rId6"/>
    <p:sldId id="264" r:id="rId7"/>
    <p:sldId id="266" r:id="rId8"/>
    <p:sldId id="277" r:id="rId9"/>
    <p:sldId id="267" r:id="rId10"/>
    <p:sldId id="269" r:id="rId11"/>
    <p:sldId id="270" r:id="rId12"/>
    <p:sldId id="271" r:id="rId13"/>
    <p:sldId id="278" r:id="rId14"/>
    <p:sldId id="279" r:id="rId15"/>
    <p:sldId id="263" r:id="rId16"/>
    <p:sldId id="276" r:id="rId17"/>
    <p:sldId id="274"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E4AE4-5E82-420C-B7F1-EADA3C626470}" v="6" dt="2023-03-30T20:02:42.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94224" autoAdjust="0"/>
  </p:normalViewPr>
  <p:slideViewPr>
    <p:cSldViewPr snapToGrid="0">
      <p:cViewPr>
        <p:scale>
          <a:sx n="80" d="100"/>
          <a:sy n="80" d="100"/>
        </p:scale>
        <p:origin x="-342"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tkar hamza" userId="b47f3e03c0d4bf70" providerId="LiveId" clId="{3C0E4AE4-5E82-420C-B7F1-EADA3C626470}"/>
    <pc:docChg chg="custSel addSld delSld modSld sldOrd">
      <pc:chgData name="aftkar hamza" userId="b47f3e03c0d4bf70" providerId="LiveId" clId="{3C0E4AE4-5E82-420C-B7F1-EADA3C626470}" dt="2023-04-05T17:52:57.957" v="204" actId="1076"/>
      <pc:docMkLst>
        <pc:docMk/>
      </pc:docMkLst>
      <pc:sldChg chg="modSp mod">
        <pc:chgData name="aftkar hamza" userId="b47f3e03c0d4bf70" providerId="LiveId" clId="{3C0E4AE4-5E82-420C-B7F1-EADA3C626470}" dt="2023-03-30T19:44:28.083" v="11" actId="1076"/>
        <pc:sldMkLst>
          <pc:docMk/>
          <pc:sldMk cId="1368603441" sldId="257"/>
        </pc:sldMkLst>
        <pc:spChg chg="mod">
          <ac:chgData name="aftkar hamza" userId="b47f3e03c0d4bf70" providerId="LiveId" clId="{3C0E4AE4-5E82-420C-B7F1-EADA3C626470}" dt="2023-03-30T19:44:07.864" v="9" actId="403"/>
          <ac:spMkLst>
            <pc:docMk/>
            <pc:sldMk cId="1368603441" sldId="257"/>
            <ac:spMk id="3" creationId="{22A739BC-6C9C-E8EA-C9DF-4DAA742EF776}"/>
          </ac:spMkLst>
        </pc:spChg>
        <pc:spChg chg="mod">
          <ac:chgData name="aftkar hamza" userId="b47f3e03c0d4bf70" providerId="LiveId" clId="{3C0E4AE4-5E82-420C-B7F1-EADA3C626470}" dt="2023-03-30T19:44:28.083" v="11" actId="1076"/>
          <ac:spMkLst>
            <pc:docMk/>
            <pc:sldMk cId="1368603441" sldId="257"/>
            <ac:spMk id="5" creationId="{7BEEBF4D-0D85-7B49-3F5D-43772005C084}"/>
          </ac:spMkLst>
        </pc:spChg>
      </pc:sldChg>
      <pc:sldChg chg="modSp mod ord">
        <pc:chgData name="aftkar hamza" userId="b47f3e03c0d4bf70" providerId="LiveId" clId="{3C0E4AE4-5E82-420C-B7F1-EADA3C626470}" dt="2023-03-31T13:18:42.788" v="201"/>
        <pc:sldMkLst>
          <pc:docMk/>
          <pc:sldMk cId="3989936187" sldId="263"/>
        </pc:sldMkLst>
        <pc:spChg chg="mod">
          <ac:chgData name="aftkar hamza" userId="b47f3e03c0d4bf70" providerId="LiveId" clId="{3C0E4AE4-5E82-420C-B7F1-EADA3C626470}" dt="2023-03-30T18:46:46.377" v="0" actId="1076"/>
          <ac:spMkLst>
            <pc:docMk/>
            <pc:sldMk cId="3989936187" sldId="263"/>
            <ac:spMk id="3" creationId="{764AB754-34B4-E6A1-556E-87C88DEC3268}"/>
          </ac:spMkLst>
        </pc:spChg>
      </pc:sldChg>
      <pc:sldChg chg="addSp modSp new mod ord">
        <pc:chgData name="aftkar hamza" userId="b47f3e03c0d4bf70" providerId="LiveId" clId="{3C0E4AE4-5E82-420C-B7F1-EADA3C626470}" dt="2023-03-30T19:48:07.180" v="19"/>
        <pc:sldMkLst>
          <pc:docMk/>
          <pc:sldMk cId="2936359505" sldId="264"/>
        </pc:sldMkLst>
        <pc:spChg chg="add mod">
          <ac:chgData name="aftkar hamza" userId="b47f3e03c0d4bf70" providerId="LiveId" clId="{3C0E4AE4-5E82-420C-B7F1-EADA3C626470}" dt="2023-03-30T19:47:36.129" v="17" actId="1076"/>
          <ac:spMkLst>
            <pc:docMk/>
            <pc:sldMk cId="2936359505" sldId="264"/>
            <ac:spMk id="3" creationId="{512135BB-DEFD-C90A-13AC-61A854B6A947}"/>
          </ac:spMkLst>
        </pc:spChg>
      </pc:sldChg>
      <pc:sldChg chg="addSp modSp new mod">
        <pc:chgData name="aftkar hamza" userId="b47f3e03c0d4bf70" providerId="LiveId" clId="{3C0E4AE4-5E82-420C-B7F1-EADA3C626470}" dt="2023-03-30T19:52:10.284" v="34"/>
        <pc:sldMkLst>
          <pc:docMk/>
          <pc:sldMk cId="2716522229" sldId="265"/>
        </pc:sldMkLst>
        <pc:spChg chg="add mod">
          <ac:chgData name="aftkar hamza" userId="b47f3e03c0d4bf70" providerId="LiveId" clId="{3C0E4AE4-5E82-420C-B7F1-EADA3C626470}" dt="2023-03-30T19:50:51.991" v="33" actId="1076"/>
          <ac:spMkLst>
            <pc:docMk/>
            <pc:sldMk cId="2716522229" sldId="265"/>
            <ac:spMk id="2" creationId="{626705C5-3900-5FF0-8A1A-4B0B1242830E}"/>
          </ac:spMkLst>
        </pc:spChg>
        <pc:picChg chg="add">
          <ac:chgData name="aftkar hamza" userId="b47f3e03c0d4bf70" providerId="LiveId" clId="{3C0E4AE4-5E82-420C-B7F1-EADA3C626470}" dt="2023-03-30T19:52:10.284" v="34"/>
          <ac:picMkLst>
            <pc:docMk/>
            <pc:sldMk cId="2716522229" sldId="265"/>
            <ac:picMk id="3" creationId="{0DD9D785-7F6C-E5CD-719D-2B8C2FD774C6}"/>
          </ac:picMkLst>
        </pc:picChg>
      </pc:sldChg>
      <pc:sldChg chg="addSp modSp new mod">
        <pc:chgData name="aftkar hamza" userId="b47f3e03c0d4bf70" providerId="LiveId" clId="{3C0E4AE4-5E82-420C-B7F1-EADA3C626470}" dt="2023-04-05T17:52:57.957" v="204" actId="1076"/>
        <pc:sldMkLst>
          <pc:docMk/>
          <pc:sldMk cId="2240051651" sldId="266"/>
        </pc:sldMkLst>
        <pc:spChg chg="add mod">
          <ac:chgData name="aftkar hamza" userId="b47f3e03c0d4bf70" providerId="LiveId" clId="{3C0E4AE4-5E82-420C-B7F1-EADA3C626470}" dt="2023-03-30T19:53:33.033" v="40" actId="1076"/>
          <ac:spMkLst>
            <pc:docMk/>
            <pc:sldMk cId="2240051651" sldId="266"/>
            <ac:spMk id="3" creationId="{CE938AD1-9F67-344B-59D1-380FBC41F770}"/>
          </ac:spMkLst>
        </pc:spChg>
        <pc:picChg chg="add mod">
          <ac:chgData name="aftkar hamza" userId="b47f3e03c0d4bf70" providerId="LiveId" clId="{3C0E4AE4-5E82-420C-B7F1-EADA3C626470}" dt="2023-04-05T17:52:57.957" v="204" actId="1076"/>
          <ac:picMkLst>
            <pc:docMk/>
            <pc:sldMk cId="2240051651" sldId="266"/>
            <ac:picMk id="4" creationId="{2540B368-86D2-FA79-6391-8EFF0A3A1B0D}"/>
          </ac:picMkLst>
        </pc:picChg>
      </pc:sldChg>
      <pc:sldChg chg="addSp delSp modSp new mod">
        <pc:chgData name="aftkar hamza" userId="b47f3e03c0d4bf70" providerId="LiveId" clId="{3C0E4AE4-5E82-420C-B7F1-EADA3C626470}" dt="2023-03-30T20:02:54.518" v="69" actId="21"/>
        <pc:sldMkLst>
          <pc:docMk/>
          <pc:sldMk cId="1118770599" sldId="267"/>
        </pc:sldMkLst>
        <pc:spChg chg="add mod">
          <ac:chgData name="aftkar hamza" userId="b47f3e03c0d4bf70" providerId="LiveId" clId="{3C0E4AE4-5E82-420C-B7F1-EADA3C626470}" dt="2023-03-30T19:57:23.326" v="54" actId="1076"/>
          <ac:spMkLst>
            <pc:docMk/>
            <pc:sldMk cId="1118770599" sldId="267"/>
            <ac:spMk id="3" creationId="{FF0B0356-BC77-5726-DC11-2AC203BDB7EC}"/>
          </ac:spMkLst>
        </pc:spChg>
        <pc:spChg chg="add mod">
          <ac:chgData name="aftkar hamza" userId="b47f3e03c0d4bf70" providerId="LiveId" clId="{3C0E4AE4-5E82-420C-B7F1-EADA3C626470}" dt="2023-03-30T19:57:54.379" v="56" actId="1076"/>
          <ac:spMkLst>
            <pc:docMk/>
            <pc:sldMk cId="1118770599" sldId="267"/>
            <ac:spMk id="5" creationId="{9F1AC00E-38DE-C36B-A75F-482B399F0E07}"/>
          </ac:spMkLst>
        </pc:spChg>
        <pc:spChg chg="add mod">
          <ac:chgData name="aftkar hamza" userId="b47f3e03c0d4bf70" providerId="LiveId" clId="{3C0E4AE4-5E82-420C-B7F1-EADA3C626470}" dt="2023-03-30T20:00:00.869" v="61" actId="20577"/>
          <ac:spMkLst>
            <pc:docMk/>
            <pc:sldMk cId="1118770599" sldId="267"/>
            <ac:spMk id="7" creationId="{14AE2D9C-1A14-C945-FDBF-7A0FE1379E5A}"/>
          </ac:spMkLst>
        </pc:spChg>
        <pc:spChg chg="add mod">
          <ac:chgData name="aftkar hamza" userId="b47f3e03c0d4bf70" providerId="LiveId" clId="{3C0E4AE4-5E82-420C-B7F1-EADA3C626470}" dt="2023-03-30T20:00:56.993" v="63" actId="1076"/>
          <ac:spMkLst>
            <pc:docMk/>
            <pc:sldMk cId="1118770599" sldId="267"/>
            <ac:spMk id="9" creationId="{6692ED31-6F8E-DD20-63B7-CF1CF42F4BFF}"/>
          </ac:spMkLst>
        </pc:spChg>
        <pc:picChg chg="add del mod">
          <ac:chgData name="aftkar hamza" userId="b47f3e03c0d4bf70" providerId="LiveId" clId="{3C0E4AE4-5E82-420C-B7F1-EADA3C626470}" dt="2023-03-30T20:02:54.518" v="69" actId="21"/>
          <ac:picMkLst>
            <pc:docMk/>
            <pc:sldMk cId="1118770599" sldId="267"/>
            <ac:picMk id="10" creationId="{CB3A1EC4-C1AC-DE14-9A28-0AC1F7259978}"/>
          </ac:picMkLst>
        </pc:picChg>
      </pc:sldChg>
      <pc:sldChg chg="addSp new del">
        <pc:chgData name="aftkar hamza" userId="b47f3e03c0d4bf70" providerId="LiveId" clId="{3C0E4AE4-5E82-420C-B7F1-EADA3C626470}" dt="2023-04-05T17:52:22.801" v="202" actId="2696"/>
        <pc:sldMkLst>
          <pc:docMk/>
          <pc:sldMk cId="3379356837" sldId="268"/>
        </pc:sldMkLst>
        <pc:picChg chg="add">
          <ac:chgData name="aftkar hamza" userId="b47f3e03c0d4bf70" providerId="LiveId" clId="{3C0E4AE4-5E82-420C-B7F1-EADA3C626470}" dt="2023-03-30T20:02:42.118" v="68"/>
          <ac:picMkLst>
            <pc:docMk/>
            <pc:sldMk cId="3379356837" sldId="268"/>
            <ac:picMk id="2" creationId="{FFD6A43D-D7C2-31CA-8AE5-4CD829EDBFD8}"/>
          </ac:picMkLst>
        </pc:picChg>
      </pc:sldChg>
      <pc:sldChg chg="addSp modSp new mod">
        <pc:chgData name="aftkar hamza" userId="b47f3e03c0d4bf70" providerId="LiveId" clId="{3C0E4AE4-5E82-420C-B7F1-EADA3C626470}" dt="2023-03-30T20:09:00.597" v="89" actId="1076"/>
        <pc:sldMkLst>
          <pc:docMk/>
          <pc:sldMk cId="3678498487" sldId="269"/>
        </pc:sldMkLst>
        <pc:spChg chg="add mod">
          <ac:chgData name="aftkar hamza" userId="b47f3e03c0d4bf70" providerId="LiveId" clId="{3C0E4AE4-5E82-420C-B7F1-EADA3C626470}" dt="2023-03-30T20:09:00.597" v="89" actId="1076"/>
          <ac:spMkLst>
            <pc:docMk/>
            <pc:sldMk cId="3678498487" sldId="269"/>
            <ac:spMk id="3" creationId="{04AD6C07-E35C-984F-2A3C-7B7D8FF7B6BB}"/>
          </ac:spMkLst>
        </pc:spChg>
      </pc:sldChg>
      <pc:sldChg chg="addSp modSp new mod">
        <pc:chgData name="aftkar hamza" userId="b47f3e03c0d4bf70" providerId="LiveId" clId="{3C0E4AE4-5E82-420C-B7F1-EADA3C626470}" dt="2023-03-30T20:16:34.640" v="113" actId="403"/>
        <pc:sldMkLst>
          <pc:docMk/>
          <pc:sldMk cId="3953745160" sldId="270"/>
        </pc:sldMkLst>
        <pc:spChg chg="add mod">
          <ac:chgData name="aftkar hamza" userId="b47f3e03c0d4bf70" providerId="LiveId" clId="{3C0E4AE4-5E82-420C-B7F1-EADA3C626470}" dt="2023-03-30T20:16:07.577" v="110" actId="20577"/>
          <ac:spMkLst>
            <pc:docMk/>
            <pc:sldMk cId="3953745160" sldId="270"/>
            <ac:spMk id="3" creationId="{E88B64C8-FD9B-B263-3294-17129BCB3FAF}"/>
          </ac:spMkLst>
        </pc:spChg>
        <pc:spChg chg="add mod">
          <ac:chgData name="aftkar hamza" userId="b47f3e03c0d4bf70" providerId="LiveId" clId="{3C0E4AE4-5E82-420C-B7F1-EADA3C626470}" dt="2023-03-30T20:15:15.873" v="103" actId="1076"/>
          <ac:spMkLst>
            <pc:docMk/>
            <pc:sldMk cId="3953745160" sldId="270"/>
            <ac:spMk id="5" creationId="{7AA13479-0B40-3A4E-B88E-1E96374E9406}"/>
          </ac:spMkLst>
        </pc:spChg>
        <pc:spChg chg="add mod">
          <ac:chgData name="aftkar hamza" userId="b47f3e03c0d4bf70" providerId="LiveId" clId="{3C0E4AE4-5E82-420C-B7F1-EADA3C626470}" dt="2023-03-30T20:16:34.640" v="113" actId="403"/>
          <ac:spMkLst>
            <pc:docMk/>
            <pc:sldMk cId="3953745160" sldId="270"/>
            <ac:spMk id="7" creationId="{61480A1E-E117-FDAD-DA13-F986C279E0D7}"/>
          </ac:spMkLst>
        </pc:spChg>
      </pc:sldChg>
      <pc:sldChg chg="addSp modSp new mod">
        <pc:chgData name="aftkar hamza" userId="b47f3e03c0d4bf70" providerId="LiveId" clId="{3C0E4AE4-5E82-420C-B7F1-EADA3C626470}" dt="2023-03-30T20:24:18.470" v="150" actId="1076"/>
        <pc:sldMkLst>
          <pc:docMk/>
          <pc:sldMk cId="3551288008" sldId="271"/>
        </pc:sldMkLst>
        <pc:spChg chg="add mod">
          <ac:chgData name="aftkar hamza" userId="b47f3e03c0d4bf70" providerId="LiveId" clId="{3C0E4AE4-5E82-420C-B7F1-EADA3C626470}" dt="2023-03-30T20:21:38.196" v="132" actId="403"/>
          <ac:spMkLst>
            <pc:docMk/>
            <pc:sldMk cId="3551288008" sldId="271"/>
            <ac:spMk id="3" creationId="{0B8055EB-58F5-99EB-BA7E-49DE07538E0C}"/>
          </ac:spMkLst>
        </pc:spChg>
        <pc:spChg chg="add mod">
          <ac:chgData name="aftkar hamza" userId="b47f3e03c0d4bf70" providerId="LiveId" clId="{3C0E4AE4-5E82-420C-B7F1-EADA3C626470}" dt="2023-03-30T20:24:18.470" v="150" actId="1076"/>
          <ac:spMkLst>
            <pc:docMk/>
            <pc:sldMk cId="3551288008" sldId="271"/>
            <ac:spMk id="5" creationId="{25CFC623-BCC2-9A10-F2FC-132E1171310F}"/>
          </ac:spMkLst>
        </pc:spChg>
      </pc:sldChg>
      <pc:sldChg chg="addSp modSp new mod">
        <pc:chgData name="aftkar hamza" userId="b47f3e03c0d4bf70" providerId="LiveId" clId="{3C0E4AE4-5E82-420C-B7F1-EADA3C626470}" dt="2023-03-30T20:42:00.248" v="195" actId="1076"/>
        <pc:sldMkLst>
          <pc:docMk/>
          <pc:sldMk cId="2081007331" sldId="272"/>
        </pc:sldMkLst>
        <pc:spChg chg="add mod">
          <ac:chgData name="aftkar hamza" userId="b47f3e03c0d4bf70" providerId="LiveId" clId="{3C0E4AE4-5E82-420C-B7F1-EADA3C626470}" dt="2023-03-30T20:28:45.226" v="162" actId="1076"/>
          <ac:spMkLst>
            <pc:docMk/>
            <pc:sldMk cId="2081007331" sldId="272"/>
            <ac:spMk id="3" creationId="{7F065D1E-62CB-5AAC-8B0E-16C51B613D3E}"/>
          </ac:spMkLst>
        </pc:spChg>
        <pc:spChg chg="add mod">
          <ac:chgData name="aftkar hamza" userId="b47f3e03c0d4bf70" providerId="LiveId" clId="{3C0E4AE4-5E82-420C-B7F1-EADA3C626470}" dt="2023-03-30T20:29:37.479" v="164" actId="1076"/>
          <ac:spMkLst>
            <pc:docMk/>
            <pc:sldMk cId="2081007331" sldId="272"/>
            <ac:spMk id="5" creationId="{B58771AC-0545-309E-442A-1A3F18D5D605}"/>
          </ac:spMkLst>
        </pc:spChg>
        <pc:spChg chg="add mod">
          <ac:chgData name="aftkar hamza" userId="b47f3e03c0d4bf70" providerId="LiveId" clId="{3C0E4AE4-5E82-420C-B7F1-EADA3C626470}" dt="2023-03-30T20:30:35.981" v="166" actId="1076"/>
          <ac:spMkLst>
            <pc:docMk/>
            <pc:sldMk cId="2081007331" sldId="272"/>
            <ac:spMk id="7" creationId="{E04B1CA9-3E4E-E9A2-68ED-5AA9835FC1EC}"/>
          </ac:spMkLst>
        </pc:spChg>
        <pc:spChg chg="add mod">
          <ac:chgData name="aftkar hamza" userId="b47f3e03c0d4bf70" providerId="LiveId" clId="{3C0E4AE4-5E82-420C-B7F1-EADA3C626470}" dt="2023-03-30T20:30:59.101" v="168" actId="1076"/>
          <ac:spMkLst>
            <pc:docMk/>
            <pc:sldMk cId="2081007331" sldId="272"/>
            <ac:spMk id="9" creationId="{5AE82298-EB07-F45C-6C40-67F54F784B3C}"/>
          </ac:spMkLst>
        </pc:spChg>
        <pc:spChg chg="add mod">
          <ac:chgData name="aftkar hamza" userId="b47f3e03c0d4bf70" providerId="LiveId" clId="{3C0E4AE4-5E82-420C-B7F1-EADA3C626470}" dt="2023-03-30T20:31:32.347" v="170" actId="1076"/>
          <ac:spMkLst>
            <pc:docMk/>
            <pc:sldMk cId="2081007331" sldId="272"/>
            <ac:spMk id="11" creationId="{49EC4454-0258-66D5-AA61-CAAFA5A1DB90}"/>
          </ac:spMkLst>
        </pc:spChg>
        <pc:spChg chg="add mod">
          <ac:chgData name="aftkar hamza" userId="b47f3e03c0d4bf70" providerId="LiveId" clId="{3C0E4AE4-5E82-420C-B7F1-EADA3C626470}" dt="2023-03-30T20:32:17.196" v="172" actId="1076"/>
          <ac:spMkLst>
            <pc:docMk/>
            <pc:sldMk cId="2081007331" sldId="272"/>
            <ac:spMk id="13" creationId="{6193ABEA-E888-0E0D-710A-9CCE1DC32CBC}"/>
          </ac:spMkLst>
        </pc:spChg>
        <pc:spChg chg="add mod">
          <ac:chgData name="aftkar hamza" userId="b47f3e03c0d4bf70" providerId="LiveId" clId="{3C0E4AE4-5E82-420C-B7F1-EADA3C626470}" dt="2023-03-30T20:33:29.075" v="174" actId="1076"/>
          <ac:spMkLst>
            <pc:docMk/>
            <pc:sldMk cId="2081007331" sldId="272"/>
            <ac:spMk id="15" creationId="{D6EA679E-85F9-948E-FDAB-B2AD9D09A2F4}"/>
          </ac:spMkLst>
        </pc:spChg>
        <pc:spChg chg="add mod">
          <ac:chgData name="aftkar hamza" userId="b47f3e03c0d4bf70" providerId="LiveId" clId="{3C0E4AE4-5E82-420C-B7F1-EADA3C626470}" dt="2023-03-30T20:36:51.279" v="179" actId="1076"/>
          <ac:spMkLst>
            <pc:docMk/>
            <pc:sldMk cId="2081007331" sldId="272"/>
            <ac:spMk id="17" creationId="{6E946E0C-7828-E098-EBC3-ECDDC31F1BD2}"/>
          </ac:spMkLst>
        </pc:spChg>
        <pc:spChg chg="add mod">
          <ac:chgData name="aftkar hamza" userId="b47f3e03c0d4bf70" providerId="LiveId" clId="{3C0E4AE4-5E82-420C-B7F1-EADA3C626470}" dt="2023-03-30T20:38:18.639" v="183" actId="1076"/>
          <ac:spMkLst>
            <pc:docMk/>
            <pc:sldMk cId="2081007331" sldId="272"/>
            <ac:spMk id="19" creationId="{20A93581-92AB-5AE6-1FE5-504CFBD9E424}"/>
          </ac:spMkLst>
        </pc:spChg>
        <pc:spChg chg="add mod">
          <ac:chgData name="aftkar hamza" userId="b47f3e03c0d4bf70" providerId="LiveId" clId="{3C0E4AE4-5E82-420C-B7F1-EADA3C626470}" dt="2023-03-30T20:38:26.345" v="184" actId="1076"/>
          <ac:spMkLst>
            <pc:docMk/>
            <pc:sldMk cId="2081007331" sldId="272"/>
            <ac:spMk id="21" creationId="{6402ADE5-1CCA-3F48-1DEE-0D35C23B777F}"/>
          </ac:spMkLst>
        </pc:spChg>
        <pc:spChg chg="add mod">
          <ac:chgData name="aftkar hamza" userId="b47f3e03c0d4bf70" providerId="LiveId" clId="{3C0E4AE4-5E82-420C-B7F1-EADA3C626470}" dt="2023-03-30T20:39:12.656" v="188" actId="1076"/>
          <ac:spMkLst>
            <pc:docMk/>
            <pc:sldMk cId="2081007331" sldId="272"/>
            <ac:spMk id="23" creationId="{7B27BBF9-9019-1ADE-EF7D-BD0D0523BEA8}"/>
          </ac:spMkLst>
        </pc:spChg>
        <pc:spChg chg="add mod">
          <ac:chgData name="aftkar hamza" userId="b47f3e03c0d4bf70" providerId="LiveId" clId="{3C0E4AE4-5E82-420C-B7F1-EADA3C626470}" dt="2023-03-30T20:40:09.056" v="191" actId="20577"/>
          <ac:spMkLst>
            <pc:docMk/>
            <pc:sldMk cId="2081007331" sldId="272"/>
            <ac:spMk id="25" creationId="{1D7D47A4-5604-2408-B719-8C0ABA3667EA}"/>
          </ac:spMkLst>
        </pc:spChg>
        <pc:spChg chg="add mod">
          <ac:chgData name="aftkar hamza" userId="b47f3e03c0d4bf70" providerId="LiveId" clId="{3C0E4AE4-5E82-420C-B7F1-EADA3C626470}" dt="2023-03-30T20:40:52.739" v="193" actId="1076"/>
          <ac:spMkLst>
            <pc:docMk/>
            <pc:sldMk cId="2081007331" sldId="272"/>
            <ac:spMk id="27" creationId="{EAC5132F-6C4E-8BC8-B7EA-6353C5FFCC05}"/>
          </ac:spMkLst>
        </pc:spChg>
        <pc:spChg chg="add mod">
          <ac:chgData name="aftkar hamza" userId="b47f3e03c0d4bf70" providerId="LiveId" clId="{3C0E4AE4-5E82-420C-B7F1-EADA3C626470}" dt="2023-03-30T20:42:00.248" v="195" actId="1076"/>
          <ac:spMkLst>
            <pc:docMk/>
            <pc:sldMk cId="2081007331" sldId="272"/>
            <ac:spMk id="29" creationId="{4A0EAF5F-43F5-E68E-63A5-40E199C15EAC}"/>
          </ac:spMkLst>
        </pc:spChg>
      </pc:sldChg>
      <pc:sldChg chg="ord">
        <pc:chgData name="aftkar hamza" userId="b47f3e03c0d4bf70" providerId="LiveId" clId="{3C0E4AE4-5E82-420C-B7F1-EADA3C626470}" dt="2023-03-31T13:17:16.249" v="197"/>
        <pc:sldMkLst>
          <pc:docMk/>
          <pc:sldMk cId="2310313324" sldId="274"/>
        </pc:sldMkLst>
      </pc:sldChg>
      <pc:sldChg chg="ord">
        <pc:chgData name="aftkar hamza" userId="b47f3e03c0d4bf70" providerId="LiveId" clId="{3C0E4AE4-5E82-420C-B7F1-EADA3C626470}" dt="2023-03-31T13:18:12.086" v="199"/>
        <pc:sldMkLst>
          <pc:docMk/>
          <pc:sldMk cId="901658379"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F536D-1102-1497-113C-BDA1D09D43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85D0AD4-57D5-7075-926C-88AFC168B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0E49CD-6F16-BCAA-41BD-EEDB5B0CF6E3}"/>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5" name="Footer Placeholder 4">
            <a:extLst>
              <a:ext uri="{FF2B5EF4-FFF2-40B4-BE49-F238E27FC236}">
                <a16:creationId xmlns:a16="http://schemas.microsoft.com/office/drawing/2014/main" xmlns="" id="{537F316D-CA66-EE1B-DE9E-635E435CE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DDE8BB-7FDF-8495-EB8F-7700FE19F8C3}"/>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202462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26156-A618-C2F1-3164-305934F866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E6FEB9C-F4D9-F04D-D711-03997CE04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C7258F-5EE9-2CA9-0571-2948894A2575}"/>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5" name="Footer Placeholder 4">
            <a:extLst>
              <a:ext uri="{FF2B5EF4-FFF2-40B4-BE49-F238E27FC236}">
                <a16:creationId xmlns:a16="http://schemas.microsoft.com/office/drawing/2014/main" xmlns="" id="{B258B154-F267-2219-B222-DB2E508D1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E97858-D49B-D754-043A-AD92C8ADBCD0}"/>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24170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37A0FD-DBFC-48F4-65AF-551C1B76E9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A8926B5-4558-07C6-BBBF-82CD83317E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F01DD7-9504-CDFF-5FCB-E5AE6D141442}"/>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5" name="Footer Placeholder 4">
            <a:extLst>
              <a:ext uri="{FF2B5EF4-FFF2-40B4-BE49-F238E27FC236}">
                <a16:creationId xmlns:a16="http://schemas.microsoft.com/office/drawing/2014/main" xmlns="" id="{BA5E5AA1-4B2E-6C3F-CA7A-9A3A180D7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F4B154-708D-D76C-90FA-3175B3CEA8D9}"/>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210510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FB781-5E59-586C-CCD3-70EFD01BF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8D98C04-3567-1BFF-2D59-D6DEFA733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8B8F5B-F674-AEFF-4B6A-D849D81762CF}"/>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5" name="Footer Placeholder 4">
            <a:extLst>
              <a:ext uri="{FF2B5EF4-FFF2-40B4-BE49-F238E27FC236}">
                <a16:creationId xmlns:a16="http://schemas.microsoft.com/office/drawing/2014/main" xmlns="" id="{955EC2FD-F045-8ADC-3EB6-A9F4253A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00C84D-3708-7885-CF75-4CA11498A3BA}"/>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353015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3AAC6-458A-FC81-A90B-9420A0EC56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98B7BC7-7D16-E4EC-2EAF-3287753ECF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B718F7-CACC-8A53-57F1-F1FF98022212}"/>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5" name="Footer Placeholder 4">
            <a:extLst>
              <a:ext uri="{FF2B5EF4-FFF2-40B4-BE49-F238E27FC236}">
                <a16:creationId xmlns:a16="http://schemas.microsoft.com/office/drawing/2014/main" xmlns="" id="{CE7C3142-4159-2418-6E52-04BC2F6BD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DC4987-F803-A3AB-72ED-15B63A51C3C4}"/>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368191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53193-FB71-E621-29AB-C11C534A5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4A57AF-E970-9C69-8AA1-08206C7597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A84544B-C27B-9197-1C15-9D7A4685C6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29105D4-78A3-BB8A-C616-0BBBA925FF4F}"/>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6" name="Footer Placeholder 5">
            <a:extLst>
              <a:ext uri="{FF2B5EF4-FFF2-40B4-BE49-F238E27FC236}">
                <a16:creationId xmlns:a16="http://schemas.microsoft.com/office/drawing/2014/main" xmlns="" id="{BBC3907A-250E-FAB5-F055-41A5A8150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81FD4AC-94B8-8700-3665-D772202D9EBD}"/>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312929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895A5-78F5-7DBB-B58E-93D1E866E4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6D23139-BDDA-0DDA-2125-0A17C9A3C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EE3ED2-3742-BFF9-6812-6F8AC9A1CE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4C41B15-4C4B-D2FF-4114-E289728F5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58FC0D5-CF15-AE6C-7DE4-A97EE550C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F14B29C-9072-5F47-9334-0416488044CC}"/>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8" name="Footer Placeholder 7">
            <a:extLst>
              <a:ext uri="{FF2B5EF4-FFF2-40B4-BE49-F238E27FC236}">
                <a16:creationId xmlns:a16="http://schemas.microsoft.com/office/drawing/2014/main" xmlns="" id="{33ED26CA-842F-8A9C-BCE4-9839E1B720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4930B06-8FEF-3DE4-FB45-EC35C5BE5228}"/>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170554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9B1D4-4645-B718-9B30-C974232AA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3FA49B9-C69A-702F-3478-8A63906DC36D}"/>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4" name="Footer Placeholder 3">
            <a:extLst>
              <a:ext uri="{FF2B5EF4-FFF2-40B4-BE49-F238E27FC236}">
                <a16:creationId xmlns:a16="http://schemas.microsoft.com/office/drawing/2014/main" xmlns="" id="{C132A14C-4A48-5527-177D-2DDFB43693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BC5AA29-538D-E613-3100-885961F0745E}"/>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258743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6662F76-0957-EC0F-FFAF-E8EBB72AE080}"/>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3" name="Footer Placeholder 2">
            <a:extLst>
              <a:ext uri="{FF2B5EF4-FFF2-40B4-BE49-F238E27FC236}">
                <a16:creationId xmlns:a16="http://schemas.microsoft.com/office/drawing/2014/main" xmlns="" id="{705A3D74-E51E-F723-1746-E595E056C7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691662F-841E-3C27-1784-D706B4245194}"/>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357867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72A3B-7AB5-E8BF-89A9-12483A348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82B2BE-869F-5C15-9FC0-47E2F6DCC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D33CFAD-2EF6-38E6-9F9E-9177546A6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46F0E9-0331-63D7-CAAC-550D6523FC81}"/>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6" name="Footer Placeholder 5">
            <a:extLst>
              <a:ext uri="{FF2B5EF4-FFF2-40B4-BE49-F238E27FC236}">
                <a16:creationId xmlns:a16="http://schemas.microsoft.com/office/drawing/2014/main" xmlns="" id="{2D0A420E-5C0E-035D-457E-461C84A0D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D39A933-1E67-BC68-A905-32BA9605DE18}"/>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312613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A4AC48-80BE-DE94-ACEC-909781539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7E9A8A-4F51-1070-4F68-04D0A5CB1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48694DE-6944-5DD0-4001-6E3F53E61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B9A53E6-7BD0-8153-02A0-172443E464D2}"/>
              </a:ext>
            </a:extLst>
          </p:cNvPr>
          <p:cNvSpPr>
            <a:spLocks noGrp="1"/>
          </p:cNvSpPr>
          <p:nvPr>
            <p:ph type="dt" sz="half" idx="10"/>
          </p:nvPr>
        </p:nvSpPr>
        <p:spPr/>
        <p:txBody>
          <a:bodyPr/>
          <a:lstStyle/>
          <a:p>
            <a:fld id="{CC2B12AD-9A7E-43D5-A489-6E03ABABE906}" type="datetimeFigureOut">
              <a:rPr lang="en-US" smtClean="0"/>
              <a:t>11/22/2023</a:t>
            </a:fld>
            <a:endParaRPr lang="en-US"/>
          </a:p>
        </p:txBody>
      </p:sp>
      <p:sp>
        <p:nvSpPr>
          <p:cNvPr id="6" name="Footer Placeholder 5">
            <a:extLst>
              <a:ext uri="{FF2B5EF4-FFF2-40B4-BE49-F238E27FC236}">
                <a16:creationId xmlns:a16="http://schemas.microsoft.com/office/drawing/2014/main" xmlns="" id="{5DCA3686-6E99-262B-DE40-695411590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95BD2E-E9CF-1DB9-A0D9-FDB52411887C}"/>
              </a:ext>
            </a:extLst>
          </p:cNvPr>
          <p:cNvSpPr>
            <a:spLocks noGrp="1"/>
          </p:cNvSpPr>
          <p:nvPr>
            <p:ph type="sldNum" sz="quarter" idx="12"/>
          </p:nvPr>
        </p:nvSpPr>
        <p:spPr/>
        <p:txBody>
          <a:bodyPr/>
          <a:lstStyle/>
          <a:p>
            <a:fld id="{A972C96E-1B13-4A6F-B80F-E55BC459DADF}" type="slidenum">
              <a:rPr lang="en-US" smtClean="0"/>
              <a:t>‹#›</a:t>
            </a:fld>
            <a:endParaRPr lang="en-US"/>
          </a:p>
        </p:txBody>
      </p:sp>
    </p:spTree>
    <p:extLst>
      <p:ext uri="{BB962C8B-B14F-4D97-AF65-F5344CB8AC3E}">
        <p14:creationId xmlns:p14="http://schemas.microsoft.com/office/powerpoint/2010/main" val="104729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A2130B8-0481-C743-E5B1-3793CA090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0DE78FC-26EC-6090-4AA4-588CDFA58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FEF800-45E1-D0A6-DA08-899BB643A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B12AD-9A7E-43D5-A489-6E03ABABE906}" type="datetimeFigureOut">
              <a:rPr lang="en-US" smtClean="0"/>
              <a:t>11/22/2023</a:t>
            </a:fld>
            <a:endParaRPr lang="en-US"/>
          </a:p>
        </p:txBody>
      </p:sp>
      <p:sp>
        <p:nvSpPr>
          <p:cNvPr id="5" name="Footer Placeholder 4">
            <a:extLst>
              <a:ext uri="{FF2B5EF4-FFF2-40B4-BE49-F238E27FC236}">
                <a16:creationId xmlns:a16="http://schemas.microsoft.com/office/drawing/2014/main" xmlns="" id="{39504AAD-AEDC-4DB5-2019-C1A779D33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17B2CE-55F9-6EA0-0C44-0F26BA52A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2C96E-1B13-4A6F-B80F-E55BC459DADF}" type="slidenum">
              <a:rPr lang="en-US" smtClean="0"/>
              <a:t>‹#›</a:t>
            </a:fld>
            <a:endParaRPr lang="en-US"/>
          </a:p>
        </p:txBody>
      </p:sp>
    </p:spTree>
    <p:extLst>
      <p:ext uri="{BB962C8B-B14F-4D97-AF65-F5344CB8AC3E}">
        <p14:creationId xmlns:p14="http://schemas.microsoft.com/office/powerpoint/2010/main" val="3051230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push.whattoexpect.com/getting-pregnant/fertility-tests-and-treatments/fertility-drug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29CF2-A2EB-8C94-8A54-5D51FE76E1B9}"/>
              </a:ext>
            </a:extLst>
          </p:cNvPr>
          <p:cNvSpPr>
            <a:spLocks noGrp="1"/>
          </p:cNvSpPr>
          <p:nvPr>
            <p:ph type="ctrTitle"/>
          </p:nvPr>
        </p:nvSpPr>
        <p:spPr/>
        <p:txBody>
          <a:bodyPr/>
          <a:lstStyle/>
          <a:p>
            <a:r>
              <a:rPr lang="en-US" b="0" i="0" dirty="0">
                <a:solidFill>
                  <a:srgbClr val="202124"/>
                </a:solidFill>
                <a:effectLst/>
                <a:latin typeface="Google Sans"/>
              </a:rPr>
              <a:t> </a:t>
            </a:r>
            <a:r>
              <a:rPr lang="en-US" sz="16600" b="0" i="0" dirty="0">
                <a:solidFill>
                  <a:srgbClr val="202124"/>
                </a:solidFill>
                <a:effectLst/>
                <a:latin typeface="Google Sans"/>
              </a:rPr>
              <a:t>infertility</a:t>
            </a:r>
            <a:endParaRPr lang="en-US" dirty="0"/>
          </a:p>
        </p:txBody>
      </p:sp>
      <p:sp>
        <p:nvSpPr>
          <p:cNvPr id="3" name="Subtitle 2">
            <a:extLst>
              <a:ext uri="{FF2B5EF4-FFF2-40B4-BE49-F238E27FC236}">
                <a16:creationId xmlns:a16="http://schemas.microsoft.com/office/drawing/2014/main" xmlns="" id="{DDE618C3-4E9A-8C70-6D3D-C8E607913E8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694716"/>
      </p:ext>
    </p:extLst>
  </p:cSld>
  <p:clrMapOvr>
    <a:masterClrMapping/>
  </p:clrMapOvr>
  <mc:AlternateContent xmlns:mc="http://schemas.openxmlformats.org/markup-compatibility/2006" xmlns:p14="http://schemas.microsoft.com/office/powerpoint/2010/main">
    <mc:Choice Requires="p14">
      <p:transition spd="slow" p14:dur="2000" advTm="14468"/>
    </mc:Choice>
    <mc:Fallback xmlns="">
      <p:transition spd="slow" advTm="1446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AD6C07-E35C-984F-2A3C-7B7D8FF7B6BB}"/>
              </a:ext>
            </a:extLst>
          </p:cNvPr>
          <p:cNvSpPr txBox="1"/>
          <p:nvPr/>
        </p:nvSpPr>
        <p:spPr>
          <a:xfrm>
            <a:off x="475014" y="356260"/>
            <a:ext cx="10699668" cy="5940088"/>
          </a:xfrm>
          <a:prstGeom prst="rect">
            <a:avLst/>
          </a:prstGeom>
          <a:noFill/>
        </p:spPr>
        <p:txBody>
          <a:bodyPr wrap="square">
            <a:spAutoFit/>
          </a:bodyPr>
          <a:lstStyle/>
          <a:p>
            <a:pPr algn="l"/>
            <a:r>
              <a:rPr lang="en-US" sz="2000" b="1" i="0" dirty="0">
                <a:solidFill>
                  <a:srgbClr val="FF0000"/>
                </a:solidFill>
                <a:effectLst/>
                <a:latin typeface="Times New Roman" pitchFamily="18" charset="0"/>
                <a:cs typeface="Times New Roman" pitchFamily="18" charset="0"/>
              </a:rPr>
              <a:t>Causes of female </a:t>
            </a:r>
            <a:r>
              <a:rPr lang="en-US" sz="2000" b="1" i="0" dirty="0" smtClean="0">
                <a:solidFill>
                  <a:srgbClr val="FF0000"/>
                </a:solidFill>
                <a:effectLst/>
                <a:latin typeface="Times New Roman" pitchFamily="18" charset="0"/>
                <a:cs typeface="Times New Roman" pitchFamily="18" charset="0"/>
              </a:rPr>
              <a:t>infertility: </a:t>
            </a:r>
            <a:r>
              <a:rPr lang="en-US" sz="2000" b="0" i="0" dirty="0" smtClean="0">
                <a:solidFill>
                  <a:srgbClr val="FF0000"/>
                </a:solidFill>
                <a:effectLst/>
                <a:latin typeface="Times New Roman" pitchFamily="18" charset="0"/>
                <a:cs typeface="Times New Roman" pitchFamily="18" charset="0"/>
              </a:rPr>
              <a:t>may </a:t>
            </a:r>
            <a:r>
              <a:rPr lang="en-US" sz="2000" b="0" i="0" dirty="0">
                <a:solidFill>
                  <a:srgbClr val="FF0000"/>
                </a:solidFill>
                <a:effectLst/>
                <a:latin typeface="Times New Roman" pitchFamily="18" charset="0"/>
                <a:cs typeface="Times New Roman" pitchFamily="18" charset="0"/>
              </a:rPr>
              <a:t>include</a:t>
            </a:r>
            <a:r>
              <a:rPr lang="en-US" sz="2000" b="0" i="0" dirty="0" smtClean="0">
                <a:solidFill>
                  <a:srgbClr val="FF0000"/>
                </a:solidFill>
                <a:effectLst/>
                <a:latin typeface="Times New Roman" pitchFamily="18" charset="0"/>
                <a:cs typeface="Times New Roman" pitchFamily="18" charset="0"/>
              </a:rPr>
              <a:t>:</a:t>
            </a:r>
          </a:p>
          <a:p>
            <a:pPr algn="l"/>
            <a:endParaRPr lang="en-US" sz="2000" b="0" i="0" dirty="0">
              <a:solidFill>
                <a:srgbClr val="111111"/>
              </a:solidFill>
              <a:effectLst/>
              <a:latin typeface="Times New Roman" pitchFamily="18" charset="0"/>
              <a:cs typeface="Times New Roman" pitchFamily="18" charset="0"/>
            </a:endParaRPr>
          </a:p>
          <a:p>
            <a:pPr algn="l">
              <a:buFont typeface="Arial" panose="020B0604020202020204" pitchFamily="34" charset="0"/>
              <a:buChar char="•"/>
            </a:pPr>
            <a:r>
              <a:rPr lang="en-US" sz="2000" b="1" i="0" dirty="0">
                <a:solidFill>
                  <a:srgbClr val="111111"/>
                </a:solidFill>
                <a:effectLst/>
                <a:latin typeface="Times New Roman" pitchFamily="18" charset="0"/>
                <a:cs typeface="Times New Roman" pitchFamily="18" charset="0"/>
              </a:rPr>
              <a:t>Ovulation </a:t>
            </a:r>
            <a:r>
              <a:rPr lang="en-US" sz="2000" b="1" i="0" dirty="0" smtClean="0">
                <a:solidFill>
                  <a:srgbClr val="111111"/>
                </a:solidFill>
                <a:effectLst/>
                <a:latin typeface="Times New Roman" pitchFamily="18" charset="0"/>
                <a:cs typeface="Times New Roman" pitchFamily="18" charset="0"/>
              </a:rPr>
              <a:t>disorders:</a:t>
            </a:r>
          </a:p>
          <a:p>
            <a:pPr marL="457200" indent="-457200" algn="l">
              <a:buFont typeface="+mj-lt"/>
              <a:buAutoNum type="arabicPeriod"/>
            </a:pPr>
            <a:r>
              <a:rPr lang="en-US" sz="2000" b="0" i="0" dirty="0" smtClean="0">
                <a:solidFill>
                  <a:srgbClr val="111111"/>
                </a:solidFill>
                <a:effectLst/>
                <a:latin typeface="Times New Roman" pitchFamily="18" charset="0"/>
                <a:cs typeface="Times New Roman" pitchFamily="18" charset="0"/>
              </a:rPr>
              <a:t>These </a:t>
            </a:r>
            <a:r>
              <a:rPr lang="en-US" sz="2000" b="0" i="0" dirty="0">
                <a:solidFill>
                  <a:srgbClr val="111111"/>
                </a:solidFill>
                <a:effectLst/>
                <a:latin typeface="Times New Roman" pitchFamily="18" charset="0"/>
                <a:cs typeface="Times New Roman" pitchFamily="18" charset="0"/>
              </a:rPr>
              <a:t>include hormonal disorders such as polycystic ovary syndrome. </a:t>
            </a:r>
            <a:r>
              <a:rPr lang="en-US" sz="2000" b="0" i="0" dirty="0" err="1" smtClean="0">
                <a:solidFill>
                  <a:srgbClr val="111111"/>
                </a:solidFill>
                <a:effectLst/>
                <a:latin typeface="Times New Roman" pitchFamily="18" charset="0"/>
                <a:cs typeface="Times New Roman" pitchFamily="18" charset="0"/>
              </a:rPr>
              <a:t>Hyperprolactinemia</a:t>
            </a:r>
            <a:r>
              <a:rPr lang="en-US" sz="2000" b="0" i="0" dirty="0" smtClean="0">
                <a:solidFill>
                  <a:srgbClr val="111111"/>
                </a:solidFill>
                <a:effectLst/>
                <a:latin typeface="Times New Roman" pitchFamily="18" charset="0"/>
                <a:cs typeface="Times New Roman" pitchFamily="18" charset="0"/>
              </a:rPr>
              <a:t>,</a:t>
            </a:r>
          </a:p>
          <a:p>
            <a:pPr marL="457200" indent="-457200" algn="l">
              <a:buFont typeface="+mj-lt"/>
              <a:buAutoNum type="arabicPeriod"/>
            </a:pPr>
            <a:r>
              <a:rPr lang="en-US" sz="2000" b="0" i="0" dirty="0" smtClean="0">
                <a:solidFill>
                  <a:srgbClr val="111111"/>
                </a:solidFill>
                <a:effectLst/>
                <a:latin typeface="Times New Roman" pitchFamily="18" charset="0"/>
                <a:cs typeface="Times New Roman" pitchFamily="18" charset="0"/>
              </a:rPr>
              <a:t>(</a:t>
            </a:r>
            <a:r>
              <a:rPr lang="en-US" sz="2000" b="0" i="0" dirty="0">
                <a:solidFill>
                  <a:srgbClr val="111111"/>
                </a:solidFill>
                <a:effectLst/>
                <a:latin typeface="Times New Roman" pitchFamily="18" charset="0"/>
                <a:cs typeface="Times New Roman" pitchFamily="18" charset="0"/>
              </a:rPr>
              <a:t>hypothyroidism) can affect the menstrual cycle or cause infertility</a:t>
            </a:r>
            <a:r>
              <a:rPr lang="en-US" sz="2000" b="0" i="0" dirty="0" smtClean="0">
                <a:solidFill>
                  <a:srgbClr val="111111"/>
                </a:solidFill>
                <a:effectLst/>
                <a:latin typeface="Times New Roman" pitchFamily="18" charset="0"/>
                <a:cs typeface="Times New Roman" pitchFamily="18" charset="0"/>
              </a:rPr>
              <a:t>.</a:t>
            </a:r>
          </a:p>
          <a:p>
            <a:pPr marL="457200" indent="-457200" algn="l">
              <a:buFont typeface="+mj-lt"/>
              <a:buAutoNum type="arabicPeriod"/>
            </a:pPr>
            <a:r>
              <a:rPr lang="en-US" sz="2000" b="0" i="0" dirty="0" smtClean="0">
                <a:solidFill>
                  <a:srgbClr val="111111"/>
                </a:solidFill>
                <a:effectLst/>
                <a:latin typeface="Times New Roman" pitchFamily="18" charset="0"/>
                <a:cs typeface="Times New Roman" pitchFamily="18" charset="0"/>
              </a:rPr>
              <a:t> </a:t>
            </a:r>
            <a:r>
              <a:rPr lang="en-US" sz="2000" b="0" i="0" dirty="0">
                <a:solidFill>
                  <a:srgbClr val="111111"/>
                </a:solidFill>
                <a:effectLst/>
                <a:latin typeface="Times New Roman" pitchFamily="18" charset="0"/>
                <a:cs typeface="Times New Roman" pitchFamily="18" charset="0"/>
              </a:rPr>
              <a:t>Other underlying causes may include too much exercise, </a:t>
            </a:r>
            <a:endParaRPr lang="en-US" sz="2000" b="0" i="0" dirty="0" smtClean="0">
              <a:solidFill>
                <a:srgbClr val="111111"/>
              </a:solidFill>
              <a:effectLst/>
              <a:latin typeface="Times New Roman" pitchFamily="18" charset="0"/>
              <a:cs typeface="Times New Roman" pitchFamily="18" charset="0"/>
            </a:endParaRPr>
          </a:p>
          <a:p>
            <a:pPr marL="457200" indent="-457200" algn="l">
              <a:buFont typeface="+mj-lt"/>
              <a:buAutoNum type="arabicPeriod"/>
            </a:pPr>
            <a:r>
              <a:rPr lang="en-US" sz="2000" b="0" i="0" dirty="0" smtClean="0">
                <a:solidFill>
                  <a:srgbClr val="111111"/>
                </a:solidFill>
                <a:effectLst/>
                <a:latin typeface="Times New Roman" pitchFamily="18" charset="0"/>
                <a:cs typeface="Times New Roman" pitchFamily="18" charset="0"/>
              </a:rPr>
              <a:t>eating </a:t>
            </a:r>
            <a:r>
              <a:rPr lang="en-US" sz="2000" b="0" i="0" dirty="0">
                <a:solidFill>
                  <a:srgbClr val="111111"/>
                </a:solidFill>
                <a:effectLst/>
                <a:latin typeface="Times New Roman" pitchFamily="18" charset="0"/>
                <a:cs typeface="Times New Roman" pitchFamily="18" charset="0"/>
              </a:rPr>
              <a:t>disorders or tumors</a:t>
            </a:r>
            <a:r>
              <a:rPr lang="en-US" sz="2000" b="0" i="0" dirty="0" smtClean="0">
                <a:solidFill>
                  <a:srgbClr val="111111"/>
                </a:solidFill>
                <a:effectLst/>
                <a:latin typeface="Times New Roman" pitchFamily="18" charset="0"/>
                <a:cs typeface="Times New Roman" pitchFamily="18" charset="0"/>
              </a:rPr>
              <a:t>.</a:t>
            </a:r>
          </a:p>
          <a:p>
            <a:pPr algn="l">
              <a:buFont typeface="Arial" panose="020B0604020202020204" pitchFamily="34" charset="0"/>
              <a:buChar char="•"/>
            </a:pPr>
            <a:endParaRPr lang="en-US" sz="2000" b="0" i="0" dirty="0">
              <a:solidFill>
                <a:srgbClr val="111111"/>
              </a:solidFill>
              <a:effectLst/>
              <a:latin typeface="Times New Roman" pitchFamily="18" charset="0"/>
              <a:cs typeface="Times New Roman" pitchFamily="18" charset="0"/>
            </a:endParaRPr>
          </a:p>
          <a:p>
            <a:pPr algn="l">
              <a:buFont typeface="Arial" panose="020B0604020202020204" pitchFamily="34" charset="0"/>
              <a:buChar char="•"/>
            </a:pPr>
            <a:r>
              <a:rPr lang="en-US" sz="2000" b="1" i="0" dirty="0">
                <a:solidFill>
                  <a:srgbClr val="FF0000"/>
                </a:solidFill>
                <a:effectLst/>
                <a:latin typeface="Times New Roman" pitchFamily="18" charset="0"/>
                <a:cs typeface="Times New Roman" pitchFamily="18" charset="0"/>
              </a:rPr>
              <a:t>Uterine or cervical abnormalities,</a:t>
            </a:r>
            <a:r>
              <a:rPr lang="en-US" sz="2000" b="0" i="0" dirty="0">
                <a:solidFill>
                  <a:srgbClr val="FF0000"/>
                </a:solidFill>
                <a:effectLst/>
                <a:latin typeface="Times New Roman" pitchFamily="18" charset="0"/>
                <a:cs typeface="Times New Roman" pitchFamily="18" charset="0"/>
              </a:rPr>
              <a:t> including </a:t>
            </a:r>
            <a:r>
              <a:rPr lang="en-US" sz="2000" b="0" i="0" dirty="0" smtClean="0">
                <a:solidFill>
                  <a:srgbClr val="FF0000"/>
                </a:solidFill>
                <a:effectLst/>
                <a:latin typeface="Times New Roman" pitchFamily="18" charset="0"/>
                <a:cs typeface="Times New Roman" pitchFamily="18" charset="0"/>
              </a:rPr>
              <a:t>:</a:t>
            </a:r>
          </a:p>
          <a:p>
            <a:pPr marL="457200" indent="-457200" algn="l">
              <a:buFont typeface="+mj-lt"/>
              <a:buAutoNum type="arabicPeriod"/>
            </a:pPr>
            <a:r>
              <a:rPr lang="en-US" sz="2000" b="0" i="0" dirty="0" smtClean="0">
                <a:solidFill>
                  <a:srgbClr val="111111"/>
                </a:solidFill>
                <a:effectLst/>
                <a:latin typeface="Times New Roman" pitchFamily="18" charset="0"/>
                <a:cs typeface="Times New Roman" pitchFamily="18" charset="0"/>
              </a:rPr>
              <a:t>abnormalities </a:t>
            </a:r>
            <a:r>
              <a:rPr lang="en-US" sz="2000" b="0" i="0" dirty="0">
                <a:solidFill>
                  <a:srgbClr val="111111"/>
                </a:solidFill>
                <a:effectLst/>
                <a:latin typeface="Times New Roman" pitchFamily="18" charset="0"/>
                <a:cs typeface="Times New Roman" pitchFamily="18" charset="0"/>
              </a:rPr>
              <a:t>with the cervix</a:t>
            </a:r>
            <a:r>
              <a:rPr lang="en-US" sz="2000" b="0" i="0" dirty="0" smtClean="0">
                <a:solidFill>
                  <a:srgbClr val="111111"/>
                </a:solidFill>
                <a:effectLst/>
                <a:latin typeface="Times New Roman" pitchFamily="18" charset="0"/>
                <a:cs typeface="Times New Roman" pitchFamily="18" charset="0"/>
              </a:rPr>
              <a:t>,</a:t>
            </a:r>
          </a:p>
          <a:p>
            <a:pPr marL="457200" indent="-457200" algn="l">
              <a:buFont typeface="+mj-lt"/>
              <a:buAutoNum type="arabicPeriod"/>
            </a:pPr>
            <a:r>
              <a:rPr lang="en-US" sz="2000" b="0" i="0" dirty="0" smtClean="0">
                <a:solidFill>
                  <a:srgbClr val="111111"/>
                </a:solidFill>
                <a:effectLst/>
                <a:latin typeface="Times New Roman" pitchFamily="18" charset="0"/>
                <a:cs typeface="Times New Roman" pitchFamily="18" charset="0"/>
              </a:rPr>
              <a:t>  </a:t>
            </a:r>
            <a:r>
              <a:rPr lang="en-US" sz="2000" b="0" i="0" dirty="0">
                <a:solidFill>
                  <a:srgbClr val="111111"/>
                </a:solidFill>
                <a:effectLst/>
                <a:latin typeface="Times New Roman" pitchFamily="18" charset="0"/>
                <a:cs typeface="Times New Roman" pitchFamily="18" charset="0"/>
              </a:rPr>
              <a:t>shape of the uterus.  (uterine fibroids) may cause infertility by blocking the fallopian tubes or stopping a fertilized egg from implanting in the uterus.</a:t>
            </a:r>
          </a:p>
          <a:p>
            <a:pPr algn="l">
              <a:buFont typeface="Arial" panose="020B0604020202020204" pitchFamily="34" charset="0"/>
              <a:buChar char="•"/>
            </a:pPr>
            <a:r>
              <a:rPr lang="en-US" sz="2000" b="1" i="0" dirty="0">
                <a:solidFill>
                  <a:srgbClr val="FF0000"/>
                </a:solidFill>
                <a:effectLst/>
                <a:latin typeface="Times New Roman" pitchFamily="18" charset="0"/>
                <a:cs typeface="Times New Roman" pitchFamily="18" charset="0"/>
              </a:rPr>
              <a:t>Fallopian tube damage or </a:t>
            </a:r>
            <a:r>
              <a:rPr lang="en-US" sz="2000" b="1" i="0" dirty="0" smtClean="0">
                <a:solidFill>
                  <a:srgbClr val="FF0000"/>
                </a:solidFill>
                <a:effectLst/>
                <a:latin typeface="Times New Roman" pitchFamily="18" charset="0"/>
                <a:cs typeface="Times New Roman" pitchFamily="18" charset="0"/>
              </a:rPr>
              <a:t>blockage:</a:t>
            </a:r>
          </a:p>
          <a:p>
            <a:pPr marL="457200" indent="-457200" algn="l">
              <a:buFont typeface="+mj-lt"/>
              <a:buAutoNum type="arabicPeriod"/>
            </a:pPr>
            <a:r>
              <a:rPr lang="en-US" sz="2000" b="0" i="0" dirty="0" smtClean="0">
                <a:solidFill>
                  <a:srgbClr val="111111"/>
                </a:solidFill>
                <a:effectLst/>
                <a:latin typeface="Times New Roman" pitchFamily="18" charset="0"/>
                <a:cs typeface="Times New Roman" pitchFamily="18" charset="0"/>
              </a:rPr>
              <a:t> </a:t>
            </a:r>
            <a:r>
              <a:rPr lang="en-US" sz="2000" b="0" i="0" dirty="0">
                <a:solidFill>
                  <a:srgbClr val="111111"/>
                </a:solidFill>
                <a:effectLst/>
                <a:latin typeface="Times New Roman" pitchFamily="18" charset="0"/>
                <a:cs typeface="Times New Roman" pitchFamily="18" charset="0"/>
              </a:rPr>
              <a:t>inflammation of the fallopian tube (salpingitis). This can result from pelvic inflammatory disease, which is usually caused by a sexually transmitted infection, </a:t>
            </a:r>
            <a:endParaRPr lang="en-US" sz="2000" b="0" i="0" dirty="0" smtClean="0">
              <a:solidFill>
                <a:srgbClr val="111111"/>
              </a:solidFill>
              <a:effectLst/>
              <a:latin typeface="Times New Roman" pitchFamily="18" charset="0"/>
              <a:cs typeface="Times New Roman" pitchFamily="18" charset="0"/>
            </a:endParaRPr>
          </a:p>
          <a:p>
            <a:pPr marL="457200" indent="-457200" algn="l">
              <a:buFont typeface="+mj-lt"/>
              <a:buAutoNum type="arabicPeriod"/>
            </a:pPr>
            <a:r>
              <a:rPr lang="en-US" sz="2000" b="0" i="0" dirty="0" smtClean="0">
                <a:solidFill>
                  <a:srgbClr val="111111"/>
                </a:solidFill>
                <a:effectLst/>
                <a:latin typeface="Times New Roman" pitchFamily="18" charset="0"/>
                <a:cs typeface="Times New Roman" pitchFamily="18" charset="0"/>
              </a:rPr>
              <a:t>  </a:t>
            </a:r>
            <a:r>
              <a:rPr lang="en-US" sz="2000" b="0" i="0" dirty="0">
                <a:solidFill>
                  <a:srgbClr val="111111"/>
                </a:solidFill>
                <a:effectLst/>
                <a:latin typeface="Times New Roman" pitchFamily="18" charset="0"/>
                <a:cs typeface="Times New Roman" pitchFamily="18" charset="0"/>
              </a:rPr>
              <a:t>adhesions.</a:t>
            </a:r>
          </a:p>
          <a:p>
            <a:pPr algn="l">
              <a:buFont typeface="Arial" panose="020B0604020202020204" pitchFamily="34" charset="0"/>
              <a:buChar char="•"/>
            </a:pPr>
            <a:r>
              <a:rPr lang="en-US" sz="2000" b="1" i="0" dirty="0" smtClean="0">
                <a:solidFill>
                  <a:srgbClr val="FF0000"/>
                </a:solidFill>
                <a:effectLst/>
                <a:latin typeface="Times New Roman" pitchFamily="18" charset="0"/>
                <a:cs typeface="Times New Roman" pitchFamily="18" charset="0"/>
              </a:rPr>
              <a:t>Endometriosis</a:t>
            </a:r>
            <a:r>
              <a:rPr lang="en-US" sz="2000" b="1" i="0" dirty="0" smtClean="0">
                <a:solidFill>
                  <a:srgbClr val="111111"/>
                </a:solidFill>
                <a:effectLst/>
                <a:latin typeface="Times New Roman" pitchFamily="18" charset="0"/>
                <a:cs typeface="Times New Roman" pitchFamily="18" charset="0"/>
              </a:rPr>
              <a:t>:</a:t>
            </a:r>
          </a:p>
          <a:p>
            <a:pPr algn="l">
              <a:buFont typeface="Arial" panose="020B0604020202020204" pitchFamily="34" charset="0"/>
              <a:buChar char="•"/>
            </a:pPr>
            <a:r>
              <a:rPr lang="en-US" sz="2000" b="0" i="0" dirty="0" smtClean="0">
                <a:solidFill>
                  <a:srgbClr val="111111"/>
                </a:solidFill>
                <a:effectLst/>
                <a:latin typeface="Times New Roman" pitchFamily="18" charset="0"/>
                <a:cs typeface="Times New Roman" pitchFamily="18" charset="0"/>
              </a:rPr>
              <a:t>which </a:t>
            </a:r>
            <a:r>
              <a:rPr lang="en-US" sz="2000" b="0" i="0" dirty="0">
                <a:solidFill>
                  <a:srgbClr val="111111"/>
                </a:solidFill>
                <a:effectLst/>
                <a:latin typeface="Times New Roman" pitchFamily="18" charset="0"/>
                <a:cs typeface="Times New Roman" pitchFamily="18" charset="0"/>
              </a:rPr>
              <a:t>occurs when endometrial tissue grows outside of the uterus, may affect the function of the ovaries, uterus and fallopian tubes.</a:t>
            </a:r>
          </a:p>
        </p:txBody>
      </p:sp>
    </p:spTree>
    <p:extLst>
      <p:ext uri="{BB962C8B-B14F-4D97-AF65-F5344CB8AC3E}">
        <p14:creationId xmlns:p14="http://schemas.microsoft.com/office/powerpoint/2010/main" val="367849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AA13479-0B40-3A4E-B88E-1E96374E9406}"/>
              </a:ext>
            </a:extLst>
          </p:cNvPr>
          <p:cNvSpPr txBox="1"/>
          <p:nvPr/>
        </p:nvSpPr>
        <p:spPr>
          <a:xfrm>
            <a:off x="2355696" y="9891781"/>
            <a:ext cx="6094140" cy="4247317"/>
          </a:xfrm>
          <a:prstGeom prst="rect">
            <a:avLst/>
          </a:prstGeom>
          <a:noFill/>
        </p:spPr>
        <p:txBody>
          <a:bodyPr wrap="square">
            <a:spAutoFit/>
          </a:bodyPr>
          <a:lstStyle/>
          <a:p>
            <a:pPr algn="l">
              <a:buFont typeface="Arial" panose="020B0604020202020204" pitchFamily="34" charset="0"/>
              <a:buChar char="•"/>
            </a:pPr>
            <a:r>
              <a:rPr lang="en-US" b="1" i="0" dirty="0">
                <a:solidFill>
                  <a:srgbClr val="111111"/>
                </a:solidFill>
                <a:effectLst/>
                <a:latin typeface="Helvetica" panose="020B0604020202020204" pitchFamily="34" charset="0"/>
              </a:rPr>
              <a:t>Primary ovarian insufficiency (early menopause),</a:t>
            </a:r>
            <a:r>
              <a:rPr lang="en-US" b="0" i="0" dirty="0">
                <a:solidFill>
                  <a:srgbClr val="111111"/>
                </a:solidFill>
                <a:effectLst/>
                <a:latin typeface="Helvetica" panose="020B0604020202020204" pitchFamily="34" charset="0"/>
              </a:rPr>
              <a:t> when the ovaries stop working and menstruation ends before age 40. Although the cause is often unknown, certain factors are associated with early menopause, including immune system diseases, certain genetic conditions such as Turner syndrome or carriers of Fragile X syndrome, and radiation or chemotherapy treatment.</a:t>
            </a:r>
          </a:p>
          <a:p>
            <a:pPr algn="l">
              <a:buFont typeface="Arial" panose="020B0604020202020204" pitchFamily="34" charset="0"/>
              <a:buChar char="•"/>
            </a:pPr>
            <a:r>
              <a:rPr lang="en-US" b="1" i="0" dirty="0">
                <a:solidFill>
                  <a:srgbClr val="111111"/>
                </a:solidFill>
                <a:effectLst/>
                <a:latin typeface="Helvetica" panose="020B0604020202020204" pitchFamily="34" charset="0"/>
              </a:rPr>
              <a:t>Pelvic adhesions,</a:t>
            </a:r>
            <a:r>
              <a:rPr lang="en-US" b="0" i="0" dirty="0">
                <a:solidFill>
                  <a:srgbClr val="111111"/>
                </a:solidFill>
                <a:effectLst/>
                <a:latin typeface="Helvetica" panose="020B0604020202020204" pitchFamily="34" charset="0"/>
              </a:rPr>
              <a:t> bands of scar tissue that bind organs that can form after pelvic infection, appendicitis, endometriosis or abdominal or pelvic surgery.</a:t>
            </a:r>
          </a:p>
          <a:p>
            <a:pPr algn="l">
              <a:buFont typeface="Arial" panose="020B0604020202020204" pitchFamily="34" charset="0"/>
              <a:buChar char="•"/>
            </a:pPr>
            <a:r>
              <a:rPr lang="en-US" b="1" i="0" dirty="0">
                <a:solidFill>
                  <a:srgbClr val="111111"/>
                </a:solidFill>
                <a:effectLst/>
                <a:latin typeface="Helvetica" panose="020B0604020202020204" pitchFamily="34" charset="0"/>
              </a:rPr>
              <a:t>Cancer and its treatment.</a:t>
            </a:r>
            <a:r>
              <a:rPr lang="en-US" b="0" i="0" dirty="0">
                <a:solidFill>
                  <a:srgbClr val="111111"/>
                </a:solidFill>
                <a:effectLst/>
                <a:latin typeface="Helvetica" panose="020B0604020202020204" pitchFamily="34" charset="0"/>
              </a:rPr>
              <a:t> Certain cancers — particularly reproductive cancers — often impair female fertility. Both radiation and chemotherapy may affect fertility</a:t>
            </a:r>
          </a:p>
        </p:txBody>
      </p:sp>
      <p:sp>
        <p:nvSpPr>
          <p:cNvPr id="7" name="TextBox 6">
            <a:extLst>
              <a:ext uri="{FF2B5EF4-FFF2-40B4-BE49-F238E27FC236}">
                <a16:creationId xmlns:a16="http://schemas.microsoft.com/office/drawing/2014/main" xmlns="" id="{61480A1E-E117-FDAD-DA13-F986C279E0D7}"/>
              </a:ext>
            </a:extLst>
          </p:cNvPr>
          <p:cNvSpPr txBox="1"/>
          <p:nvPr/>
        </p:nvSpPr>
        <p:spPr>
          <a:xfrm>
            <a:off x="724394" y="1199405"/>
            <a:ext cx="10533413" cy="4708981"/>
          </a:xfrm>
          <a:prstGeom prst="rect">
            <a:avLst/>
          </a:prstGeom>
          <a:noFill/>
        </p:spPr>
        <p:txBody>
          <a:bodyPr wrap="square">
            <a:spAutoFit/>
          </a:bodyPr>
          <a:lstStyle/>
          <a:p>
            <a:pPr algn="l">
              <a:buFont typeface="Arial" panose="020B0604020202020204" pitchFamily="34" charset="0"/>
              <a:buChar char="•"/>
            </a:pPr>
            <a:r>
              <a:rPr lang="en-US" sz="2000" b="1" i="0" dirty="0" smtClean="0">
                <a:solidFill>
                  <a:srgbClr val="FF0000"/>
                </a:solidFill>
                <a:effectLst/>
                <a:latin typeface="Helvetica" panose="020B0604020202020204" pitchFamily="34" charset="0"/>
              </a:rPr>
              <a:t>Primary ovarian insufficiency (early menopause) :</a:t>
            </a:r>
            <a:r>
              <a:rPr lang="en-US" sz="2000" b="0" i="0" dirty="0">
                <a:solidFill>
                  <a:srgbClr val="111111"/>
                </a:solidFill>
                <a:effectLst/>
                <a:latin typeface="Helvetica" panose="020B0604020202020204" pitchFamily="34" charset="0"/>
              </a:rPr>
              <a:t> </a:t>
            </a:r>
            <a:endParaRPr lang="en-US" sz="2000" b="0" i="0" dirty="0" smtClean="0">
              <a:solidFill>
                <a:srgbClr val="111111"/>
              </a:solidFill>
              <a:effectLst/>
              <a:latin typeface="Helvetica" panose="020B0604020202020204" pitchFamily="34" charset="0"/>
            </a:endParaRPr>
          </a:p>
          <a:p>
            <a:pPr marL="457200" indent="-457200" algn="l">
              <a:buFont typeface="+mj-lt"/>
              <a:buAutoNum type="arabicPeriod"/>
            </a:pPr>
            <a:r>
              <a:rPr lang="en-US" sz="2000" b="0" i="0" dirty="0" smtClean="0">
                <a:solidFill>
                  <a:srgbClr val="111111"/>
                </a:solidFill>
                <a:effectLst/>
                <a:latin typeface="Helvetica" panose="020B0604020202020204" pitchFamily="34" charset="0"/>
              </a:rPr>
              <a:t>when </a:t>
            </a:r>
            <a:r>
              <a:rPr lang="en-US" sz="2000" b="0" i="0" dirty="0">
                <a:solidFill>
                  <a:srgbClr val="111111"/>
                </a:solidFill>
                <a:effectLst/>
                <a:latin typeface="Helvetica" panose="020B0604020202020204" pitchFamily="34" charset="0"/>
              </a:rPr>
              <a:t>the ovaries stop working and menstruation ends before age 40. </a:t>
            </a:r>
            <a:endParaRPr lang="en-US" sz="2000" b="0" i="0" dirty="0" smtClean="0">
              <a:solidFill>
                <a:srgbClr val="111111"/>
              </a:solidFill>
              <a:effectLst/>
              <a:latin typeface="Helvetica" panose="020B0604020202020204" pitchFamily="34" charset="0"/>
            </a:endParaRPr>
          </a:p>
          <a:p>
            <a:pPr marL="457200" indent="-457200" algn="l">
              <a:buFont typeface="+mj-lt"/>
              <a:buAutoNum type="arabicPeriod"/>
            </a:pPr>
            <a:r>
              <a:rPr lang="en-US" sz="2000" b="0" i="0" dirty="0" smtClean="0">
                <a:solidFill>
                  <a:srgbClr val="111111"/>
                </a:solidFill>
                <a:effectLst/>
                <a:latin typeface="Helvetica" panose="020B0604020202020204" pitchFamily="34" charset="0"/>
              </a:rPr>
              <a:t>Although </a:t>
            </a:r>
            <a:r>
              <a:rPr lang="en-US" sz="2000" b="0" i="0" dirty="0">
                <a:solidFill>
                  <a:srgbClr val="111111"/>
                </a:solidFill>
                <a:effectLst/>
                <a:latin typeface="Helvetica" panose="020B0604020202020204" pitchFamily="34" charset="0"/>
              </a:rPr>
              <a:t>the cause is often unknown</a:t>
            </a:r>
            <a:r>
              <a:rPr lang="en-US" sz="2000" b="0" i="0" dirty="0" smtClean="0">
                <a:solidFill>
                  <a:srgbClr val="111111"/>
                </a:solidFill>
                <a:effectLst/>
                <a:latin typeface="Helvetica" panose="020B0604020202020204" pitchFamily="34" charset="0"/>
              </a:rPr>
              <a:t>,</a:t>
            </a:r>
          </a:p>
          <a:p>
            <a:pPr marL="457200" indent="-457200" algn="l">
              <a:buFont typeface="+mj-lt"/>
              <a:buAutoNum type="arabicPeriod"/>
            </a:pPr>
            <a:r>
              <a:rPr lang="en-US" sz="2000" b="0" i="0" dirty="0" smtClean="0">
                <a:solidFill>
                  <a:srgbClr val="111111"/>
                </a:solidFill>
                <a:effectLst/>
                <a:latin typeface="Helvetica" panose="020B0604020202020204" pitchFamily="34" charset="0"/>
              </a:rPr>
              <a:t> </a:t>
            </a:r>
            <a:r>
              <a:rPr lang="en-US" sz="2000" b="0" i="0" dirty="0">
                <a:solidFill>
                  <a:srgbClr val="111111"/>
                </a:solidFill>
                <a:effectLst/>
                <a:latin typeface="Helvetica" panose="020B0604020202020204" pitchFamily="34" charset="0"/>
              </a:rPr>
              <a:t>certain factors are associated with early menopause, including immune system diseases, certain genetic conditions such as Turner syndrome or carriers of Fragile X syndrome</a:t>
            </a:r>
            <a:r>
              <a:rPr lang="en-US" sz="2000" b="0" i="0" dirty="0" smtClean="0">
                <a:solidFill>
                  <a:srgbClr val="111111"/>
                </a:solidFill>
                <a:effectLst/>
                <a:latin typeface="Helvetica" panose="020B0604020202020204" pitchFamily="34" charset="0"/>
              </a:rPr>
              <a:t>,</a:t>
            </a:r>
          </a:p>
          <a:p>
            <a:pPr marL="457200" indent="-457200" algn="l">
              <a:buFont typeface="+mj-lt"/>
              <a:buAutoNum type="arabicPeriod"/>
            </a:pPr>
            <a:r>
              <a:rPr lang="en-US" sz="2000" b="0" i="0" dirty="0" smtClean="0">
                <a:solidFill>
                  <a:srgbClr val="111111"/>
                </a:solidFill>
                <a:effectLst/>
                <a:latin typeface="Helvetica" panose="020B0604020202020204" pitchFamily="34" charset="0"/>
              </a:rPr>
              <a:t> </a:t>
            </a:r>
            <a:r>
              <a:rPr lang="en-US" sz="2000" b="0" i="0" dirty="0">
                <a:solidFill>
                  <a:srgbClr val="111111"/>
                </a:solidFill>
                <a:effectLst/>
                <a:latin typeface="Helvetica" panose="020B0604020202020204" pitchFamily="34" charset="0"/>
              </a:rPr>
              <a:t>and radiation or chemotherapy treatment.</a:t>
            </a:r>
          </a:p>
          <a:p>
            <a:pPr algn="l">
              <a:buFont typeface="Arial" panose="020B0604020202020204" pitchFamily="34" charset="0"/>
              <a:buChar char="•"/>
            </a:pPr>
            <a:r>
              <a:rPr lang="en-US" sz="2000" b="1" i="0" dirty="0">
                <a:solidFill>
                  <a:srgbClr val="FF0000"/>
                </a:solidFill>
                <a:effectLst/>
                <a:latin typeface="Helvetica" panose="020B0604020202020204" pitchFamily="34" charset="0"/>
              </a:rPr>
              <a:t>Pelvic </a:t>
            </a:r>
            <a:r>
              <a:rPr lang="en-US" sz="2000" b="1" i="0" dirty="0" smtClean="0">
                <a:solidFill>
                  <a:srgbClr val="FF0000"/>
                </a:solidFill>
                <a:effectLst/>
                <a:latin typeface="Helvetica" panose="020B0604020202020204" pitchFamily="34" charset="0"/>
              </a:rPr>
              <a:t>adhesions</a:t>
            </a:r>
            <a:r>
              <a:rPr lang="en-US" sz="2000" b="1" i="0" dirty="0" smtClean="0">
                <a:solidFill>
                  <a:srgbClr val="111111"/>
                </a:solidFill>
                <a:effectLst/>
                <a:latin typeface="Helvetica" panose="020B0604020202020204" pitchFamily="34" charset="0"/>
              </a:rPr>
              <a:t>:</a:t>
            </a:r>
          </a:p>
          <a:p>
            <a:pPr marL="457200" indent="-457200" algn="l">
              <a:buFont typeface="+mj-lt"/>
              <a:buAutoNum type="arabicPeriod"/>
            </a:pPr>
            <a:r>
              <a:rPr lang="en-US" sz="2000" b="0" i="0" dirty="0">
                <a:solidFill>
                  <a:srgbClr val="111111"/>
                </a:solidFill>
                <a:effectLst/>
                <a:latin typeface="Helvetica" panose="020B0604020202020204" pitchFamily="34" charset="0"/>
              </a:rPr>
              <a:t> bands of scar tissue that bind organs that can form after pelvic infection</a:t>
            </a:r>
            <a:r>
              <a:rPr lang="en-US" sz="2000" b="0" i="0" dirty="0" smtClean="0">
                <a:solidFill>
                  <a:srgbClr val="111111"/>
                </a:solidFill>
                <a:effectLst/>
                <a:latin typeface="Helvetica" panose="020B0604020202020204" pitchFamily="34" charset="0"/>
              </a:rPr>
              <a:t>,</a:t>
            </a:r>
          </a:p>
          <a:p>
            <a:pPr marL="457200" indent="-457200" algn="l">
              <a:buFont typeface="+mj-lt"/>
              <a:buAutoNum type="arabicPeriod"/>
            </a:pPr>
            <a:r>
              <a:rPr lang="en-US" sz="2000" b="0" i="0" dirty="0" smtClean="0">
                <a:solidFill>
                  <a:srgbClr val="111111"/>
                </a:solidFill>
                <a:effectLst/>
                <a:latin typeface="Helvetica" panose="020B0604020202020204" pitchFamily="34" charset="0"/>
              </a:rPr>
              <a:t> </a:t>
            </a:r>
            <a:r>
              <a:rPr lang="en-US" sz="2000" b="0" i="0" dirty="0">
                <a:solidFill>
                  <a:srgbClr val="111111"/>
                </a:solidFill>
                <a:effectLst/>
                <a:latin typeface="Helvetica" panose="020B0604020202020204" pitchFamily="34" charset="0"/>
              </a:rPr>
              <a:t>appendicitis, </a:t>
            </a:r>
            <a:endParaRPr lang="en-US" sz="2000" b="0" i="0" dirty="0" smtClean="0">
              <a:solidFill>
                <a:srgbClr val="111111"/>
              </a:solidFill>
              <a:effectLst/>
              <a:latin typeface="Helvetica" panose="020B0604020202020204" pitchFamily="34" charset="0"/>
            </a:endParaRPr>
          </a:p>
          <a:p>
            <a:pPr marL="457200" indent="-457200" algn="l">
              <a:buFont typeface="+mj-lt"/>
              <a:buAutoNum type="arabicPeriod"/>
            </a:pPr>
            <a:r>
              <a:rPr lang="en-US" sz="2000" b="0" i="0" dirty="0" smtClean="0">
                <a:solidFill>
                  <a:srgbClr val="111111"/>
                </a:solidFill>
                <a:effectLst/>
                <a:latin typeface="Helvetica" panose="020B0604020202020204" pitchFamily="34" charset="0"/>
              </a:rPr>
              <a:t>endometriosis or</a:t>
            </a:r>
          </a:p>
          <a:p>
            <a:pPr marL="457200" indent="-457200" algn="l">
              <a:buFont typeface="+mj-lt"/>
              <a:buAutoNum type="arabicPeriod"/>
            </a:pPr>
            <a:r>
              <a:rPr lang="en-US" sz="2000" b="0" i="0" dirty="0" smtClean="0">
                <a:solidFill>
                  <a:srgbClr val="111111"/>
                </a:solidFill>
                <a:effectLst/>
                <a:latin typeface="Helvetica" panose="020B0604020202020204" pitchFamily="34" charset="0"/>
              </a:rPr>
              <a:t> </a:t>
            </a:r>
            <a:r>
              <a:rPr lang="en-US" sz="2000" b="0" i="0" dirty="0">
                <a:solidFill>
                  <a:srgbClr val="111111"/>
                </a:solidFill>
                <a:effectLst/>
                <a:latin typeface="Helvetica" panose="020B0604020202020204" pitchFamily="34" charset="0"/>
              </a:rPr>
              <a:t>abdominal or pelvic surgery.</a:t>
            </a:r>
          </a:p>
          <a:p>
            <a:pPr algn="l">
              <a:buFont typeface="Arial" panose="020B0604020202020204" pitchFamily="34" charset="0"/>
              <a:buChar char="•"/>
            </a:pPr>
            <a:r>
              <a:rPr lang="en-US" sz="2000" b="1" i="0" dirty="0">
                <a:solidFill>
                  <a:srgbClr val="FF0000"/>
                </a:solidFill>
                <a:effectLst/>
                <a:latin typeface="Helvetica" panose="020B0604020202020204" pitchFamily="34" charset="0"/>
              </a:rPr>
              <a:t>Cancer and its </a:t>
            </a:r>
            <a:r>
              <a:rPr lang="en-US" sz="2000" b="1" i="0" dirty="0" smtClean="0">
                <a:solidFill>
                  <a:srgbClr val="FF0000"/>
                </a:solidFill>
                <a:effectLst/>
                <a:latin typeface="Helvetica" panose="020B0604020202020204" pitchFamily="34" charset="0"/>
              </a:rPr>
              <a:t>treatment:</a:t>
            </a:r>
          </a:p>
          <a:p>
            <a:pPr marL="457200" indent="-457200" algn="l">
              <a:buFont typeface="+mj-lt"/>
              <a:buAutoNum type="arabicPeriod"/>
            </a:pPr>
            <a:r>
              <a:rPr lang="en-US" sz="2000" b="0" i="0" dirty="0">
                <a:solidFill>
                  <a:srgbClr val="111111"/>
                </a:solidFill>
                <a:effectLst/>
                <a:latin typeface="Helvetica" panose="020B0604020202020204" pitchFamily="34" charset="0"/>
              </a:rPr>
              <a:t> Certain cancers — particularly reproductive cancers — often impair female fertility. </a:t>
            </a:r>
            <a:endParaRPr lang="en-US" sz="2000" b="0" i="0" dirty="0" smtClean="0">
              <a:solidFill>
                <a:srgbClr val="111111"/>
              </a:solidFill>
              <a:effectLst/>
              <a:latin typeface="Helvetica" panose="020B0604020202020204" pitchFamily="34" charset="0"/>
            </a:endParaRPr>
          </a:p>
          <a:p>
            <a:pPr marL="457200" indent="-457200" algn="l">
              <a:buFont typeface="+mj-lt"/>
              <a:buAutoNum type="arabicPeriod"/>
            </a:pPr>
            <a:r>
              <a:rPr lang="en-US" sz="2000" b="0" i="0" dirty="0" smtClean="0">
                <a:solidFill>
                  <a:srgbClr val="111111"/>
                </a:solidFill>
                <a:effectLst/>
                <a:latin typeface="Helvetica" panose="020B0604020202020204" pitchFamily="34" charset="0"/>
              </a:rPr>
              <a:t>Both </a:t>
            </a:r>
            <a:r>
              <a:rPr lang="en-US" sz="2000" b="0" i="0" dirty="0">
                <a:solidFill>
                  <a:srgbClr val="111111"/>
                </a:solidFill>
                <a:effectLst/>
                <a:latin typeface="Helvetica" panose="020B0604020202020204" pitchFamily="34" charset="0"/>
              </a:rPr>
              <a:t>radiation and chemotherapy may affect fertility</a:t>
            </a:r>
          </a:p>
        </p:txBody>
      </p:sp>
    </p:spTree>
    <p:extLst>
      <p:ext uri="{BB962C8B-B14F-4D97-AF65-F5344CB8AC3E}">
        <p14:creationId xmlns:p14="http://schemas.microsoft.com/office/powerpoint/2010/main" val="395374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8055EB-58F5-99EB-BA7E-49DE07538E0C}"/>
              </a:ext>
            </a:extLst>
          </p:cNvPr>
          <p:cNvSpPr txBox="1"/>
          <p:nvPr/>
        </p:nvSpPr>
        <p:spPr>
          <a:xfrm>
            <a:off x="783372" y="688769"/>
            <a:ext cx="10070675" cy="3200876"/>
          </a:xfrm>
          <a:prstGeom prst="rect">
            <a:avLst/>
          </a:prstGeom>
          <a:noFill/>
        </p:spPr>
        <p:txBody>
          <a:bodyPr wrap="square">
            <a:spAutoFit/>
          </a:bodyPr>
          <a:lstStyle/>
          <a:p>
            <a:pPr algn="l"/>
            <a:r>
              <a:rPr lang="en-US" sz="4000" b="0" i="0" dirty="0">
                <a:solidFill>
                  <a:srgbClr val="111111"/>
                </a:solidFill>
                <a:effectLst/>
                <a:latin typeface="Times New Roman" pitchFamily="18" charset="0"/>
                <a:cs typeface="Times New Roman" pitchFamily="18" charset="0"/>
              </a:rPr>
              <a:t>Risk factors</a:t>
            </a:r>
          </a:p>
          <a:p>
            <a:pPr algn="l"/>
            <a:r>
              <a:rPr lang="en-US" b="1" i="0" dirty="0">
                <a:solidFill>
                  <a:srgbClr val="FF0000"/>
                </a:solidFill>
                <a:effectLst/>
                <a:latin typeface="Times New Roman" pitchFamily="18" charset="0"/>
                <a:cs typeface="Times New Roman" pitchFamily="18" charset="0"/>
              </a:rPr>
              <a:t>Many of the risk factors for both male and female infertility are the same. They include:</a:t>
            </a:r>
          </a:p>
          <a:p>
            <a:pPr algn="l">
              <a:buFont typeface="Arial" panose="020B0604020202020204" pitchFamily="34" charset="0"/>
              <a:buChar char="•"/>
            </a:pPr>
            <a:r>
              <a:rPr lang="en-US" b="1" i="0" dirty="0">
                <a:solidFill>
                  <a:srgbClr val="111111"/>
                </a:solidFill>
                <a:effectLst/>
                <a:latin typeface="Times New Roman" pitchFamily="18" charset="0"/>
                <a:cs typeface="Times New Roman" pitchFamily="18" charset="0"/>
              </a:rPr>
              <a:t>Age.</a:t>
            </a:r>
            <a:r>
              <a:rPr lang="en-US" b="0" i="0" dirty="0">
                <a:solidFill>
                  <a:srgbClr val="111111"/>
                </a:solidFill>
                <a:effectLst/>
                <a:latin typeface="Times New Roman" pitchFamily="18" charset="0"/>
                <a:cs typeface="Times New Roman" pitchFamily="18" charset="0"/>
              </a:rPr>
              <a:t> Women's fertility gradually declines with age, especially in the mid-30s, and it drops rapidly after age 37. </a:t>
            </a:r>
            <a:endParaRPr lang="en-US" b="0" i="0" dirty="0" smtClean="0">
              <a:solidFill>
                <a:srgbClr val="111111"/>
              </a:solidFill>
              <a:effectLst/>
              <a:latin typeface="Times New Roman" pitchFamily="18" charset="0"/>
              <a:cs typeface="Times New Roman" pitchFamily="18" charset="0"/>
            </a:endParaRPr>
          </a:p>
          <a:p>
            <a:pPr algn="l">
              <a:buFont typeface="Arial" panose="020B0604020202020204" pitchFamily="34" charset="0"/>
              <a:buChar char="•"/>
            </a:pPr>
            <a:r>
              <a:rPr lang="en-US" b="0" i="0" dirty="0" smtClean="0">
                <a:solidFill>
                  <a:srgbClr val="111111"/>
                </a:solidFill>
                <a:effectLst/>
                <a:latin typeface="Times New Roman" pitchFamily="18" charset="0"/>
                <a:cs typeface="Times New Roman" pitchFamily="18" charset="0"/>
              </a:rPr>
              <a:t>Infertility </a:t>
            </a:r>
            <a:r>
              <a:rPr lang="en-US" b="0" i="0" dirty="0">
                <a:solidFill>
                  <a:srgbClr val="111111"/>
                </a:solidFill>
                <a:effectLst/>
                <a:latin typeface="Times New Roman" pitchFamily="18" charset="0"/>
                <a:cs typeface="Times New Roman" pitchFamily="18" charset="0"/>
              </a:rPr>
              <a:t>in older women is likely due to the lower number and quality of eggs, and can also be due to health  </a:t>
            </a:r>
          </a:p>
          <a:p>
            <a:pPr algn="l">
              <a:buFont typeface="Arial" panose="020B0604020202020204" pitchFamily="34" charset="0"/>
              <a:buChar char="•"/>
            </a:pPr>
            <a:r>
              <a:rPr lang="en-US" b="1" i="0" dirty="0">
                <a:solidFill>
                  <a:srgbClr val="111111"/>
                </a:solidFill>
                <a:effectLst/>
                <a:latin typeface="Times New Roman" pitchFamily="18" charset="0"/>
                <a:cs typeface="Times New Roman" pitchFamily="18" charset="0"/>
              </a:rPr>
              <a:t>Tobacco use.</a:t>
            </a:r>
            <a:r>
              <a:rPr lang="en-US" b="0" i="0" dirty="0">
                <a:solidFill>
                  <a:srgbClr val="111111"/>
                </a:solidFill>
                <a:effectLst/>
                <a:latin typeface="Times New Roman" pitchFamily="18" charset="0"/>
                <a:cs typeface="Times New Roman" pitchFamily="18" charset="0"/>
              </a:rPr>
              <a:t>  </a:t>
            </a:r>
          </a:p>
          <a:p>
            <a:pPr algn="l">
              <a:buFont typeface="Arial" panose="020B0604020202020204" pitchFamily="34" charset="0"/>
              <a:buChar char="•"/>
            </a:pPr>
            <a:r>
              <a:rPr lang="en-US" b="1" i="0" dirty="0">
                <a:solidFill>
                  <a:srgbClr val="111111"/>
                </a:solidFill>
                <a:effectLst/>
                <a:latin typeface="Times New Roman" pitchFamily="18" charset="0"/>
                <a:cs typeface="Times New Roman" pitchFamily="18" charset="0"/>
              </a:rPr>
              <a:t>Alcohol use.</a:t>
            </a:r>
            <a:r>
              <a:rPr lang="en-US" b="0" i="0" dirty="0">
                <a:solidFill>
                  <a:srgbClr val="111111"/>
                </a:solidFill>
                <a:effectLst/>
                <a:latin typeface="Times New Roman" pitchFamily="18" charset="0"/>
                <a:cs typeface="Times New Roman" pitchFamily="18" charset="0"/>
              </a:rPr>
              <a:t>  </a:t>
            </a:r>
          </a:p>
          <a:p>
            <a:pPr lvl="0">
              <a:buFont typeface="Arial" panose="020B0604020202020204" pitchFamily="34" charset="0"/>
              <a:buChar char="•"/>
            </a:pPr>
            <a:r>
              <a:rPr lang="en-US" b="1" i="0" dirty="0">
                <a:solidFill>
                  <a:srgbClr val="111111"/>
                </a:solidFill>
                <a:effectLst/>
                <a:latin typeface="Times New Roman" pitchFamily="18" charset="0"/>
                <a:cs typeface="Times New Roman" pitchFamily="18" charset="0"/>
              </a:rPr>
              <a:t>Being overweight.</a:t>
            </a:r>
            <a:r>
              <a:rPr lang="en-US" b="0" i="0" dirty="0">
                <a:solidFill>
                  <a:srgbClr val="111111"/>
                </a:solidFill>
                <a:effectLst/>
                <a:latin typeface="Times New Roman" pitchFamily="18" charset="0"/>
                <a:cs typeface="Times New Roman" pitchFamily="18" charset="0"/>
              </a:rPr>
              <a:t> </a:t>
            </a:r>
            <a:endParaRPr lang="en-US" b="0" i="0" dirty="0" smtClean="0">
              <a:solidFill>
                <a:srgbClr val="111111"/>
              </a:solidFill>
              <a:effectLst/>
              <a:latin typeface="Times New Roman" pitchFamily="18" charset="0"/>
              <a:cs typeface="Times New Roman" pitchFamily="18" charset="0"/>
            </a:endParaRPr>
          </a:p>
          <a:p>
            <a:pPr lvl="0">
              <a:buFont typeface="Arial" panose="020B0604020202020204" pitchFamily="34" charset="0"/>
              <a:buChar char="•"/>
            </a:pPr>
            <a:r>
              <a:rPr lang="en-US" b="1" dirty="0" smtClean="0">
                <a:solidFill>
                  <a:srgbClr val="111111"/>
                </a:solidFill>
                <a:latin typeface="Times New Roman" pitchFamily="18" charset="0"/>
                <a:cs typeface="Times New Roman" pitchFamily="18" charset="0"/>
              </a:rPr>
              <a:t>Exercise </a:t>
            </a:r>
            <a:r>
              <a:rPr lang="en-US" b="1" dirty="0">
                <a:solidFill>
                  <a:srgbClr val="111111"/>
                </a:solidFill>
                <a:latin typeface="Times New Roman" pitchFamily="18" charset="0"/>
                <a:cs typeface="Times New Roman" pitchFamily="18" charset="0"/>
              </a:rPr>
              <a:t>issues </a:t>
            </a:r>
            <a:endParaRPr lang="en-US" dirty="0">
              <a:solidFill>
                <a:srgbClr val="111111"/>
              </a:solidFill>
              <a:latin typeface="Times New Roman" pitchFamily="18" charset="0"/>
              <a:cs typeface="Times New Roman" pitchFamily="18" charset="0"/>
            </a:endParaRPr>
          </a:p>
        </p:txBody>
      </p:sp>
    </p:spTree>
    <p:extLst>
      <p:ext uri="{BB962C8B-B14F-4D97-AF65-F5344CB8AC3E}">
        <p14:creationId xmlns:p14="http://schemas.microsoft.com/office/powerpoint/2010/main" val="355128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463138"/>
            <a:ext cx="11079678" cy="6093976"/>
          </a:xfrm>
          <a:prstGeom prst="rect">
            <a:avLst/>
          </a:prstGeom>
        </p:spPr>
        <p:txBody>
          <a:bodyPr wrap="square">
            <a:spAutoFit/>
          </a:bodyPr>
          <a:lstStyle/>
          <a:p>
            <a:pPr>
              <a:spcAft>
                <a:spcPts val="1800"/>
              </a:spcAft>
            </a:pPr>
            <a:r>
              <a:rPr lang="en-US" sz="2800" b="1" dirty="0" smtClean="0">
                <a:solidFill>
                  <a:srgbClr val="FF0000"/>
                </a:solidFill>
                <a:latin typeface="Times New Roman"/>
                <a:ea typeface="Times New Roman"/>
                <a:cs typeface="Arial"/>
              </a:rPr>
              <a:t>Diagnosis</a:t>
            </a:r>
          </a:p>
          <a:p>
            <a:pPr>
              <a:spcAft>
                <a:spcPts val="1800"/>
              </a:spcAft>
            </a:pPr>
            <a:r>
              <a:rPr lang="en-US" sz="2000" b="1" dirty="0" smtClean="0">
                <a:solidFill>
                  <a:srgbClr val="080808"/>
                </a:solidFill>
                <a:latin typeface="Arial"/>
                <a:ea typeface="Times New Roman"/>
                <a:cs typeface="Arial"/>
              </a:rPr>
              <a:t>Tests </a:t>
            </a:r>
            <a:r>
              <a:rPr lang="en-US" sz="2000" b="1" dirty="0">
                <a:solidFill>
                  <a:srgbClr val="080808"/>
                </a:solidFill>
                <a:latin typeface="Arial"/>
                <a:ea typeface="Times New Roman"/>
                <a:cs typeface="Arial"/>
              </a:rPr>
              <a:t>for men</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b="1" dirty="0">
                <a:solidFill>
                  <a:srgbClr val="080808"/>
                </a:solidFill>
                <a:latin typeface="Arial"/>
                <a:ea typeface="Times New Roman"/>
                <a:cs typeface="Arial"/>
              </a:rPr>
              <a:t>Semen analysis.</a:t>
            </a:r>
            <a:r>
              <a:rPr lang="en-US" dirty="0">
                <a:solidFill>
                  <a:srgbClr val="080808"/>
                </a:solidFill>
                <a:latin typeface="Arial"/>
                <a:ea typeface="Times New Roman"/>
                <a:cs typeface="Arial"/>
              </a:rPr>
              <a:t> </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b="1" dirty="0">
                <a:solidFill>
                  <a:srgbClr val="080808"/>
                </a:solidFill>
                <a:latin typeface="Arial"/>
                <a:ea typeface="Times New Roman"/>
                <a:cs typeface="Arial"/>
              </a:rPr>
              <a:t> Hormone testing.</a:t>
            </a:r>
            <a:r>
              <a:rPr lang="en-US" dirty="0">
                <a:solidFill>
                  <a:srgbClr val="080808"/>
                </a:solidFill>
                <a:latin typeface="Arial"/>
                <a:ea typeface="Times New Roman"/>
                <a:cs typeface="Arial"/>
              </a:rPr>
              <a:t>  check level of testosterone and other male hormones.</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b="1" dirty="0">
                <a:solidFill>
                  <a:srgbClr val="080808"/>
                </a:solidFill>
                <a:latin typeface="Arial"/>
                <a:ea typeface="Times New Roman"/>
                <a:cs typeface="Arial"/>
              </a:rPr>
              <a:t>Genetic testing.</a:t>
            </a:r>
            <a:r>
              <a:rPr lang="en-US" dirty="0">
                <a:solidFill>
                  <a:srgbClr val="080808"/>
                </a:solidFill>
                <a:latin typeface="Arial"/>
                <a:ea typeface="Times New Roman"/>
                <a:cs typeface="Arial"/>
              </a:rPr>
              <a:t> This may be done to find out whether a genetic defect is the cause of infertility.</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b="1" dirty="0">
                <a:solidFill>
                  <a:srgbClr val="080808"/>
                </a:solidFill>
                <a:latin typeface="Arial"/>
                <a:ea typeface="Times New Roman"/>
                <a:cs typeface="Arial"/>
              </a:rPr>
              <a:t>Testicular </a:t>
            </a:r>
            <a:r>
              <a:rPr lang="en-US" b="1" dirty="0" err="1">
                <a:solidFill>
                  <a:srgbClr val="080808"/>
                </a:solidFill>
                <a:latin typeface="Arial"/>
                <a:ea typeface="Times New Roman"/>
                <a:cs typeface="Arial"/>
              </a:rPr>
              <a:t>biopsy.</a:t>
            </a:r>
            <a:r>
              <a:rPr lang="en-US" dirty="0" err="1">
                <a:solidFill>
                  <a:srgbClr val="080808"/>
                </a:solidFill>
                <a:latin typeface="Arial"/>
                <a:ea typeface="Times New Roman"/>
                <a:cs typeface="Arial"/>
              </a:rPr>
              <a:t>This</a:t>
            </a:r>
            <a:r>
              <a:rPr lang="en-US" dirty="0">
                <a:solidFill>
                  <a:srgbClr val="080808"/>
                </a:solidFill>
                <a:latin typeface="Arial"/>
                <a:ea typeface="Times New Roman"/>
                <a:cs typeface="Arial"/>
              </a:rPr>
              <a:t> procedure removes a small amount of testicle tissue so a lab can check it under a microscope. Or it may be used to collect sperm for assisted reproductive techniques, such as in vitro fertilization (IVF).</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b="1" dirty="0">
                <a:solidFill>
                  <a:srgbClr val="080808"/>
                </a:solidFill>
                <a:latin typeface="Arial"/>
                <a:ea typeface="Times New Roman"/>
                <a:cs typeface="Arial"/>
              </a:rPr>
              <a:t>Imaging.</a:t>
            </a:r>
            <a:r>
              <a:rPr lang="en-US" dirty="0">
                <a:solidFill>
                  <a:srgbClr val="080808"/>
                </a:solidFill>
                <a:latin typeface="Arial"/>
                <a:ea typeface="Times New Roman"/>
                <a:cs typeface="Arial"/>
              </a:rPr>
              <a:t> </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dirty="0">
                <a:solidFill>
                  <a:srgbClr val="080808"/>
                </a:solidFill>
                <a:latin typeface="Arial"/>
                <a:ea typeface="Times New Roman"/>
                <a:cs typeface="Arial"/>
              </a:rPr>
              <a:t> ultrasound can check for problems in the scrotum, in the glands that make fluids that become semen or in the tube that carries sperm out of the testicles.</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dirty="0">
                <a:solidFill>
                  <a:srgbClr val="080808"/>
                </a:solidFill>
                <a:latin typeface="Arial"/>
                <a:ea typeface="Times New Roman"/>
                <a:cs typeface="Arial"/>
              </a:rPr>
              <a:t> A brain MRI can check for tumors of the pituitary gland that are not cancer. </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dirty="0">
                <a:solidFill>
                  <a:srgbClr val="080808"/>
                </a:solidFill>
                <a:latin typeface="Arial"/>
                <a:ea typeface="Times New Roman"/>
                <a:cs typeface="Arial"/>
              </a:rPr>
              <a:t>These tumors can cause the gland to make too much of the hormone prolactin, which could lead the body to make less sperm or none.</a:t>
            </a:r>
            <a:endParaRPr lang="en-US" sz="1600" dirty="0">
              <a:ea typeface="Calibri"/>
              <a:cs typeface="Arial"/>
            </a:endParaRPr>
          </a:p>
          <a:p>
            <a:pPr marL="342900" marR="0" lvl="0" indent="-342900">
              <a:spcBef>
                <a:spcPts val="0"/>
              </a:spcBef>
              <a:spcAft>
                <a:spcPts val="900"/>
              </a:spcAft>
              <a:buSzPts val="1000"/>
              <a:buFont typeface="+mj-lt"/>
              <a:buAutoNum type="arabicPeriod"/>
              <a:tabLst>
                <a:tab pos="457200" algn="l"/>
              </a:tabLst>
            </a:pPr>
            <a:r>
              <a:rPr lang="en-US" b="1" dirty="0">
                <a:solidFill>
                  <a:srgbClr val="080808"/>
                </a:solidFill>
                <a:latin typeface="Arial"/>
                <a:ea typeface="Times New Roman"/>
                <a:cs typeface="Arial"/>
              </a:rPr>
              <a:t>Other testing.</a:t>
            </a:r>
            <a:r>
              <a:rPr lang="en-US" dirty="0">
                <a:solidFill>
                  <a:srgbClr val="080808"/>
                </a:solidFill>
                <a:latin typeface="Arial"/>
                <a:ea typeface="Times New Roman"/>
                <a:cs typeface="Arial"/>
              </a:rPr>
              <a:t> In rare cases, other tests may be done to check the quality of sperm. For example, a semen sample may need to be checked for problems with DNA that might damage sperm.</a:t>
            </a:r>
            <a:endParaRPr lang="en-US" sz="1600" dirty="0">
              <a:ea typeface="Calibri"/>
              <a:cs typeface="Arial"/>
            </a:endParaRPr>
          </a:p>
        </p:txBody>
      </p:sp>
    </p:spTree>
    <p:extLst>
      <p:ext uri="{BB962C8B-B14F-4D97-AF65-F5344CB8AC3E}">
        <p14:creationId xmlns:p14="http://schemas.microsoft.com/office/powerpoint/2010/main" val="4095027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1273" y="285008"/>
            <a:ext cx="10806545" cy="5324535"/>
          </a:xfrm>
          <a:prstGeom prst="rect">
            <a:avLst/>
          </a:prstGeom>
        </p:spPr>
        <p:txBody>
          <a:bodyPr wrap="square">
            <a:spAutoFit/>
          </a:bodyPr>
          <a:lstStyle/>
          <a:p>
            <a:r>
              <a:rPr lang="en-US" sz="2000" b="1" dirty="0" smtClean="0">
                <a:solidFill>
                  <a:srgbClr val="FF0000"/>
                </a:solidFill>
                <a:latin typeface="Times New Roman" pitchFamily="18" charset="0"/>
                <a:cs typeface="Times New Roman" pitchFamily="18" charset="0"/>
              </a:rPr>
              <a:t>diagnosis </a:t>
            </a:r>
            <a:r>
              <a:rPr lang="en-US" sz="2000" b="1" dirty="0">
                <a:solidFill>
                  <a:srgbClr val="FF0000"/>
                </a:solidFill>
                <a:latin typeface="Times New Roman" pitchFamily="18" charset="0"/>
                <a:cs typeface="Times New Roman" pitchFamily="18" charset="0"/>
              </a:rPr>
              <a:t>for </a:t>
            </a:r>
            <a:r>
              <a:rPr lang="en-US" sz="2000" b="1" dirty="0" smtClean="0">
                <a:solidFill>
                  <a:srgbClr val="FF0000"/>
                </a:solidFill>
                <a:latin typeface="Times New Roman" pitchFamily="18" charset="0"/>
                <a:cs typeface="Times New Roman" pitchFamily="18" charset="0"/>
              </a:rPr>
              <a:t>women:</a:t>
            </a:r>
          </a:p>
          <a:p>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dirty="0" smtClean="0">
                <a:solidFill>
                  <a:srgbClr val="080808"/>
                </a:solidFill>
                <a:latin typeface="Times New Roman" pitchFamily="18" charset="0"/>
                <a:cs typeface="Times New Roman" pitchFamily="18" charset="0"/>
              </a:rPr>
              <a:t> </a:t>
            </a:r>
            <a:r>
              <a:rPr lang="en-US" sz="2000" dirty="0">
                <a:solidFill>
                  <a:srgbClr val="080808"/>
                </a:solidFill>
                <a:latin typeface="Times New Roman" pitchFamily="18" charset="0"/>
                <a:cs typeface="Times New Roman" pitchFamily="18" charset="0"/>
              </a:rPr>
              <a:t>relies on the ovaries releasing healthy eggs. </a:t>
            </a:r>
            <a:endParaRPr lang="en-US" sz="2000" dirty="0" smtClean="0">
              <a:solidFill>
                <a:srgbClr val="080808"/>
              </a:solidFill>
              <a:latin typeface="Times New Roman" pitchFamily="18" charset="0"/>
              <a:cs typeface="Times New Roman" pitchFamily="18" charset="0"/>
            </a:endParaRPr>
          </a:p>
          <a:p>
            <a:pPr marL="457200" indent="-457200">
              <a:buFont typeface="+mj-lt"/>
              <a:buAutoNum type="arabicPeriod"/>
            </a:pPr>
            <a:r>
              <a:rPr lang="en-US" sz="2000" dirty="0" smtClean="0">
                <a:solidFill>
                  <a:srgbClr val="080808"/>
                </a:solidFill>
                <a:latin typeface="Times New Roman" pitchFamily="18" charset="0"/>
                <a:cs typeface="Times New Roman" pitchFamily="18" charset="0"/>
              </a:rPr>
              <a:t>a </a:t>
            </a:r>
            <a:r>
              <a:rPr lang="en-US" sz="2000" dirty="0">
                <a:solidFill>
                  <a:srgbClr val="080808"/>
                </a:solidFill>
                <a:latin typeface="Times New Roman" pitchFamily="18" charset="0"/>
                <a:cs typeface="Times New Roman" pitchFamily="18" charset="0"/>
              </a:rPr>
              <a:t>physical exam, including a regular pelvic exam. Infertility tests may include:</a:t>
            </a:r>
          </a:p>
          <a:p>
            <a:pPr marL="457200" indent="-457200">
              <a:buFont typeface="+mj-lt"/>
              <a:buAutoNum type="arabicPeriod"/>
            </a:pPr>
            <a:r>
              <a:rPr lang="en-US" sz="2000" b="1" dirty="0">
                <a:solidFill>
                  <a:srgbClr val="080808"/>
                </a:solidFill>
                <a:latin typeface="Times New Roman" pitchFamily="18" charset="0"/>
                <a:cs typeface="Times New Roman" pitchFamily="18" charset="0"/>
              </a:rPr>
              <a:t>Ovulation testing.</a:t>
            </a:r>
            <a:r>
              <a:rPr lang="en-US" sz="2000" dirty="0">
                <a:solidFill>
                  <a:srgbClr val="080808"/>
                </a:solidFill>
                <a:latin typeface="Times New Roman" pitchFamily="18" charset="0"/>
                <a:cs typeface="Times New Roman" pitchFamily="18" charset="0"/>
              </a:rPr>
              <a:t> A blood test measures hormone levels to find out </a:t>
            </a:r>
            <a:r>
              <a:rPr lang="en-US" sz="2000" dirty="0" smtClean="0">
                <a:solidFill>
                  <a:srgbClr val="080808"/>
                </a:solidFill>
                <a:latin typeface="Times New Roman" pitchFamily="18" charset="0"/>
                <a:cs typeface="Times New Roman" pitchFamily="18" charset="0"/>
              </a:rPr>
              <a:t>ovulating</a:t>
            </a:r>
            <a:r>
              <a:rPr lang="en-US" sz="2000" dirty="0">
                <a:solidFill>
                  <a:srgbClr val="080808"/>
                </a:solidFill>
                <a:latin typeface="Times New Roman" pitchFamily="18" charset="0"/>
                <a:cs typeface="Times New Roman" pitchFamily="18" charset="0"/>
              </a:rPr>
              <a:t>.</a:t>
            </a:r>
          </a:p>
          <a:p>
            <a:pPr marL="457200" indent="-457200">
              <a:buFont typeface="+mj-lt"/>
              <a:buAutoNum type="arabicPeriod"/>
            </a:pPr>
            <a:r>
              <a:rPr lang="en-US" sz="2000" b="1" dirty="0">
                <a:solidFill>
                  <a:srgbClr val="080808"/>
                </a:solidFill>
                <a:latin typeface="Times New Roman" pitchFamily="18" charset="0"/>
                <a:cs typeface="Times New Roman" pitchFamily="18" charset="0"/>
              </a:rPr>
              <a:t>Thyroid function test.</a:t>
            </a:r>
            <a:r>
              <a:rPr lang="en-US" sz="2000" dirty="0">
                <a:solidFill>
                  <a:srgbClr val="080808"/>
                </a:solidFill>
                <a:latin typeface="Times New Roman" pitchFamily="18" charset="0"/>
                <a:cs typeface="Times New Roman" pitchFamily="18" charset="0"/>
              </a:rPr>
              <a:t> This blood test can be done if your health care team thinks </a:t>
            </a:r>
            <a:r>
              <a:rPr lang="en-US" sz="2000" dirty="0" smtClean="0">
                <a:solidFill>
                  <a:srgbClr val="080808"/>
                </a:solidFill>
                <a:latin typeface="Times New Roman" pitchFamily="18" charset="0"/>
                <a:cs typeface="Times New Roman" pitchFamily="18" charset="0"/>
              </a:rPr>
              <a:t>infertility </a:t>
            </a:r>
            <a:r>
              <a:rPr lang="en-US" sz="2000" dirty="0">
                <a:solidFill>
                  <a:srgbClr val="080808"/>
                </a:solidFill>
                <a:latin typeface="Times New Roman" pitchFamily="18" charset="0"/>
                <a:cs typeface="Times New Roman" pitchFamily="18" charset="0"/>
              </a:rPr>
              <a:t>might be related to a problem with the thyroid gland. </a:t>
            </a:r>
            <a:endParaRPr lang="en-US" sz="2000" dirty="0" smtClean="0">
              <a:solidFill>
                <a:srgbClr val="080808"/>
              </a:solidFill>
              <a:latin typeface="Times New Roman" pitchFamily="18" charset="0"/>
              <a:cs typeface="Times New Roman" pitchFamily="18" charset="0"/>
            </a:endParaRPr>
          </a:p>
          <a:p>
            <a:pPr marL="457200" indent="-457200">
              <a:buFont typeface="+mj-lt"/>
              <a:buAutoNum type="arabicPeriod"/>
            </a:pPr>
            <a:r>
              <a:rPr lang="en-US" sz="2000" b="1" dirty="0" err="1" smtClean="0">
                <a:solidFill>
                  <a:srgbClr val="080808"/>
                </a:solidFill>
                <a:latin typeface="Times New Roman" pitchFamily="18" charset="0"/>
                <a:cs typeface="Times New Roman" pitchFamily="18" charset="0"/>
              </a:rPr>
              <a:t>Hysterosalpingography</a:t>
            </a:r>
            <a:r>
              <a:rPr lang="en-US" sz="2000" b="1" dirty="0">
                <a:solidFill>
                  <a:srgbClr val="080808"/>
                </a:solidFill>
                <a:latin typeface="Times New Roman" pitchFamily="18" charset="0"/>
                <a:cs typeface="Times New Roman" pitchFamily="18" charset="0"/>
              </a:rPr>
              <a:t>.</a:t>
            </a:r>
            <a:r>
              <a:rPr lang="en-US" sz="2000" dirty="0">
                <a:solidFill>
                  <a:srgbClr val="080808"/>
                </a:solidFill>
                <a:latin typeface="Times New Roman" pitchFamily="18" charset="0"/>
                <a:cs typeface="Times New Roman" pitchFamily="18" charset="0"/>
              </a:rPr>
              <a:t> </a:t>
            </a:r>
            <a:endParaRPr lang="en-US" sz="2000" dirty="0" smtClean="0">
              <a:solidFill>
                <a:srgbClr val="080808"/>
              </a:solidFill>
              <a:latin typeface="Times New Roman" pitchFamily="18" charset="0"/>
              <a:cs typeface="Times New Roman" pitchFamily="18" charset="0"/>
            </a:endParaRPr>
          </a:p>
          <a:p>
            <a:pPr marL="457200" indent="-457200">
              <a:buFont typeface="+mj-lt"/>
              <a:buAutoNum type="arabicPeriod"/>
            </a:pPr>
            <a:r>
              <a:rPr lang="en-US" sz="2000" dirty="0" err="1" smtClean="0">
                <a:solidFill>
                  <a:srgbClr val="080808"/>
                </a:solidFill>
                <a:latin typeface="Times New Roman" pitchFamily="18" charset="0"/>
                <a:cs typeface="Times New Roman" pitchFamily="18" charset="0"/>
              </a:rPr>
              <a:t>Hysterosalpingography</a:t>
            </a:r>
            <a:r>
              <a:rPr lang="en-US" sz="2000" dirty="0" smtClean="0">
                <a:solidFill>
                  <a:srgbClr val="080808"/>
                </a:solidFill>
                <a:latin typeface="Times New Roman" pitchFamily="18" charset="0"/>
                <a:cs typeface="Times New Roman" pitchFamily="18" charset="0"/>
              </a:rPr>
              <a:t> </a:t>
            </a:r>
            <a:r>
              <a:rPr lang="en-US" sz="2000" dirty="0">
                <a:solidFill>
                  <a:srgbClr val="080808"/>
                </a:solidFill>
                <a:latin typeface="Times New Roman" pitchFamily="18" charset="0"/>
                <a:cs typeface="Times New Roman" pitchFamily="18" charset="0"/>
              </a:rPr>
              <a:t>(his-</a:t>
            </a:r>
            <a:r>
              <a:rPr lang="en-US" sz="2000" dirty="0" err="1">
                <a:solidFill>
                  <a:srgbClr val="080808"/>
                </a:solidFill>
                <a:latin typeface="Times New Roman" pitchFamily="18" charset="0"/>
                <a:cs typeface="Times New Roman" pitchFamily="18" charset="0"/>
              </a:rPr>
              <a:t>tur</a:t>
            </a:r>
            <a:r>
              <a:rPr lang="en-US" sz="2000" dirty="0">
                <a:solidFill>
                  <a:srgbClr val="080808"/>
                </a:solidFill>
                <a:latin typeface="Times New Roman" pitchFamily="18" charset="0"/>
                <a:cs typeface="Times New Roman" pitchFamily="18" charset="0"/>
              </a:rPr>
              <a:t>-o-</a:t>
            </a:r>
            <a:r>
              <a:rPr lang="en-US" sz="2000" dirty="0" err="1">
                <a:solidFill>
                  <a:srgbClr val="080808"/>
                </a:solidFill>
                <a:latin typeface="Times New Roman" pitchFamily="18" charset="0"/>
                <a:cs typeface="Times New Roman" pitchFamily="18" charset="0"/>
              </a:rPr>
              <a:t>sal</a:t>
            </a:r>
            <a:r>
              <a:rPr lang="en-US" sz="2000" dirty="0">
                <a:solidFill>
                  <a:srgbClr val="080808"/>
                </a:solidFill>
                <a:latin typeface="Times New Roman" pitchFamily="18" charset="0"/>
                <a:cs typeface="Times New Roman" pitchFamily="18" charset="0"/>
              </a:rPr>
              <a:t>-ping-GOG-</a:t>
            </a:r>
            <a:r>
              <a:rPr lang="en-US" sz="2000" dirty="0" err="1">
                <a:solidFill>
                  <a:srgbClr val="080808"/>
                </a:solidFill>
                <a:latin typeface="Times New Roman" pitchFamily="18" charset="0"/>
                <a:cs typeface="Times New Roman" pitchFamily="18" charset="0"/>
              </a:rPr>
              <a:t>ruh</a:t>
            </a:r>
            <a:r>
              <a:rPr lang="en-US" sz="2000" dirty="0">
                <a:solidFill>
                  <a:srgbClr val="080808"/>
                </a:solidFill>
                <a:latin typeface="Times New Roman" pitchFamily="18" charset="0"/>
                <a:cs typeface="Times New Roman" pitchFamily="18" charset="0"/>
              </a:rPr>
              <a:t>-fee) checks on the condition of the uterus and fallopian tubes. </a:t>
            </a:r>
            <a:endParaRPr lang="en-US" sz="2000" dirty="0" smtClean="0">
              <a:solidFill>
                <a:srgbClr val="080808"/>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080808"/>
                </a:solidFill>
                <a:latin typeface="Times New Roman" pitchFamily="18" charset="0"/>
                <a:cs typeface="Times New Roman" pitchFamily="18" charset="0"/>
              </a:rPr>
              <a:t>Ovarian </a:t>
            </a:r>
            <a:r>
              <a:rPr lang="en-US" sz="2000" b="1" dirty="0">
                <a:solidFill>
                  <a:srgbClr val="080808"/>
                </a:solidFill>
                <a:latin typeface="Times New Roman" pitchFamily="18" charset="0"/>
                <a:cs typeface="Times New Roman" pitchFamily="18" charset="0"/>
              </a:rPr>
              <a:t>reserve testing.</a:t>
            </a:r>
            <a:r>
              <a:rPr lang="en-US" sz="2000" dirty="0">
                <a:solidFill>
                  <a:srgbClr val="080808"/>
                </a:solidFill>
                <a:latin typeface="Times New Roman" pitchFamily="18" charset="0"/>
                <a:cs typeface="Times New Roman" pitchFamily="18" charset="0"/>
              </a:rPr>
              <a:t> </a:t>
            </a:r>
            <a:r>
              <a:rPr lang="en-US" sz="2000" dirty="0" smtClean="0">
                <a:solidFill>
                  <a:srgbClr val="080808"/>
                </a:solidFill>
                <a:latin typeface="Times New Roman" pitchFamily="18" charset="0"/>
                <a:cs typeface="Times New Roman" pitchFamily="18" charset="0"/>
              </a:rPr>
              <a:t> </a:t>
            </a:r>
            <a:r>
              <a:rPr lang="en-US" sz="2000" dirty="0">
                <a:solidFill>
                  <a:srgbClr val="080808"/>
                </a:solidFill>
                <a:latin typeface="Times New Roman" pitchFamily="18" charset="0"/>
                <a:cs typeface="Times New Roman" pitchFamily="18" charset="0"/>
              </a:rPr>
              <a:t>for ovulation. The method often begins with hormone testing early in the menstrual cycle.</a:t>
            </a:r>
          </a:p>
          <a:p>
            <a:pPr marL="457200" indent="-457200">
              <a:buFont typeface="+mj-lt"/>
              <a:buAutoNum type="arabicPeriod"/>
            </a:pPr>
            <a:r>
              <a:rPr lang="en-US" sz="2000" b="1" dirty="0">
                <a:solidFill>
                  <a:srgbClr val="080808"/>
                </a:solidFill>
                <a:latin typeface="Times New Roman" pitchFamily="18" charset="0"/>
                <a:cs typeface="Times New Roman" pitchFamily="18" charset="0"/>
              </a:rPr>
              <a:t>Other hormone tests.</a:t>
            </a:r>
            <a:r>
              <a:rPr lang="en-US" sz="2000" dirty="0">
                <a:solidFill>
                  <a:srgbClr val="080808"/>
                </a:solidFill>
                <a:latin typeface="Times New Roman" pitchFamily="18" charset="0"/>
                <a:cs typeface="Times New Roman" pitchFamily="18" charset="0"/>
              </a:rPr>
              <a:t> These check the levels of hormones that control ovulation. They also check pituitary hormones that control processes involved in having a baby.</a:t>
            </a:r>
          </a:p>
          <a:p>
            <a:pPr marL="457200" indent="-457200">
              <a:buFont typeface="+mj-lt"/>
              <a:buAutoNum type="arabicPeriod"/>
            </a:pPr>
            <a:r>
              <a:rPr lang="en-US" sz="2000" b="1" dirty="0">
                <a:solidFill>
                  <a:srgbClr val="080808"/>
                </a:solidFill>
                <a:latin typeface="Times New Roman" pitchFamily="18" charset="0"/>
                <a:cs typeface="Times New Roman" pitchFamily="18" charset="0"/>
              </a:rPr>
              <a:t>Imaging tests.</a:t>
            </a:r>
            <a:r>
              <a:rPr lang="en-US" sz="2000" dirty="0">
                <a:solidFill>
                  <a:srgbClr val="080808"/>
                </a:solidFill>
                <a:latin typeface="Times New Roman" pitchFamily="18" charset="0"/>
                <a:cs typeface="Times New Roman" pitchFamily="18" charset="0"/>
              </a:rPr>
              <a:t> </a:t>
            </a:r>
            <a:endParaRPr lang="en-US" sz="2000" dirty="0" smtClean="0">
              <a:solidFill>
                <a:srgbClr val="080808"/>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080808"/>
                </a:solidFill>
                <a:latin typeface="Times New Roman" pitchFamily="18" charset="0"/>
                <a:cs typeface="Times New Roman" pitchFamily="18" charset="0"/>
              </a:rPr>
              <a:t>Hysteroscopy</a:t>
            </a:r>
            <a:r>
              <a:rPr lang="en-US" sz="2000" b="1" dirty="0">
                <a:solidFill>
                  <a:srgbClr val="080808"/>
                </a:solidFill>
                <a:latin typeface="Times New Roman" pitchFamily="18" charset="0"/>
                <a:cs typeface="Times New Roman" pitchFamily="18" charset="0"/>
              </a:rPr>
              <a:t>.</a:t>
            </a:r>
            <a:r>
              <a:rPr lang="en-US" sz="2000" dirty="0">
                <a:solidFill>
                  <a:srgbClr val="080808"/>
                </a:solidFill>
                <a:latin typeface="Times New Roman" pitchFamily="18" charset="0"/>
                <a:cs typeface="Times New Roman" pitchFamily="18" charset="0"/>
              </a:rPr>
              <a:t> </a:t>
            </a:r>
          </a:p>
          <a:p>
            <a:pPr marL="457200" indent="-457200">
              <a:buFont typeface="+mj-lt"/>
              <a:buAutoNum type="arabicPeriod"/>
            </a:pPr>
            <a:r>
              <a:rPr lang="en-US" sz="2000" b="1" dirty="0">
                <a:solidFill>
                  <a:srgbClr val="080808"/>
                </a:solidFill>
                <a:latin typeface="Times New Roman" pitchFamily="18" charset="0"/>
                <a:cs typeface="Times New Roman" pitchFamily="18" charset="0"/>
              </a:rPr>
              <a:t>Laparoscopy.</a:t>
            </a:r>
            <a:r>
              <a:rPr lang="en-US" sz="2000" dirty="0">
                <a:solidFill>
                  <a:srgbClr val="080808"/>
                </a:solidFill>
                <a:latin typeface="Times New Roman" pitchFamily="18" charset="0"/>
                <a:cs typeface="Times New Roman" pitchFamily="18" charset="0"/>
              </a:rPr>
              <a:t> Laparoscopy (lap-u-</a:t>
            </a:r>
            <a:r>
              <a:rPr lang="en-US" sz="2000" dirty="0" err="1">
                <a:solidFill>
                  <a:srgbClr val="080808"/>
                </a:solidFill>
                <a:latin typeface="Times New Roman" pitchFamily="18" charset="0"/>
                <a:cs typeface="Times New Roman" pitchFamily="18" charset="0"/>
              </a:rPr>
              <a:t>ros</a:t>
            </a:r>
            <a:r>
              <a:rPr lang="en-US" sz="2000" dirty="0">
                <a:solidFill>
                  <a:srgbClr val="080808"/>
                </a:solidFill>
                <a:latin typeface="Times New Roman" pitchFamily="18" charset="0"/>
                <a:cs typeface="Times New Roman" pitchFamily="18" charset="0"/>
              </a:rPr>
              <a:t>-</a:t>
            </a:r>
            <a:r>
              <a:rPr lang="en-US" sz="2000" dirty="0" err="1">
                <a:solidFill>
                  <a:srgbClr val="080808"/>
                </a:solidFill>
                <a:latin typeface="Times New Roman" pitchFamily="18" charset="0"/>
                <a:cs typeface="Times New Roman" pitchFamily="18" charset="0"/>
              </a:rPr>
              <a:t>kuh</a:t>
            </a:r>
            <a:r>
              <a:rPr lang="en-US" sz="2000" dirty="0">
                <a:solidFill>
                  <a:srgbClr val="080808"/>
                </a:solidFill>
                <a:latin typeface="Times New Roman" pitchFamily="18" charset="0"/>
                <a:cs typeface="Times New Roman" pitchFamily="18" charset="0"/>
              </a:rPr>
              <a:t>-pee) involves a small cut beneath the navel. </a:t>
            </a:r>
            <a:endParaRPr lang="en-US" sz="2000" b="0" i="0" dirty="0">
              <a:solidFill>
                <a:srgbClr val="080808"/>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90410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4AB754-34B4-E6A1-556E-87C88DEC3268}"/>
              </a:ext>
            </a:extLst>
          </p:cNvPr>
          <p:cNvSpPr txBox="1"/>
          <p:nvPr/>
        </p:nvSpPr>
        <p:spPr>
          <a:xfrm>
            <a:off x="451262" y="627360"/>
            <a:ext cx="10046525" cy="1938992"/>
          </a:xfrm>
          <a:prstGeom prst="rect">
            <a:avLst/>
          </a:prstGeom>
          <a:noFill/>
        </p:spPr>
        <p:txBody>
          <a:bodyPr wrap="square">
            <a:spAutoFit/>
          </a:bodyPr>
          <a:lstStyle/>
          <a:p>
            <a:pPr algn="l"/>
            <a:r>
              <a:rPr lang="en-US" sz="2400" b="1" i="0" dirty="0">
                <a:solidFill>
                  <a:srgbClr val="202124"/>
                </a:solidFill>
                <a:effectLst/>
                <a:latin typeface="Times New Roman" pitchFamily="18" charset="0"/>
                <a:cs typeface="Times New Roman" pitchFamily="18" charset="0"/>
              </a:rPr>
              <a:t>There are 3 main types of fertility treatment:</a:t>
            </a:r>
            <a:endParaRPr lang="en-US" sz="2400" b="0" i="0" dirty="0">
              <a:solidFill>
                <a:srgbClr val="202124"/>
              </a:solidFill>
              <a:effectLst/>
              <a:latin typeface="Times New Roman" pitchFamily="18" charset="0"/>
              <a:cs typeface="Times New Roman" pitchFamily="18" charset="0"/>
            </a:endParaRPr>
          </a:p>
          <a:p>
            <a:pPr marL="457200" indent="-457200" algn="l">
              <a:buFont typeface="+mj-lt"/>
              <a:buAutoNum type="arabicPeriod"/>
            </a:pPr>
            <a:r>
              <a:rPr lang="en-US" sz="2400" b="0" i="0" dirty="0">
                <a:solidFill>
                  <a:srgbClr val="202124"/>
                </a:solidFill>
                <a:effectLst/>
                <a:latin typeface="Times New Roman" pitchFamily="18" charset="0"/>
                <a:cs typeface="Times New Roman" pitchFamily="18" charset="0"/>
              </a:rPr>
              <a:t>medicines.</a:t>
            </a:r>
          </a:p>
          <a:p>
            <a:pPr marL="457200" indent="-457200" algn="l">
              <a:buFont typeface="+mj-lt"/>
              <a:buAutoNum type="arabicPeriod"/>
            </a:pPr>
            <a:r>
              <a:rPr lang="en-US" sz="2400" b="0" i="0" dirty="0">
                <a:solidFill>
                  <a:srgbClr val="202124"/>
                </a:solidFill>
                <a:effectLst/>
                <a:latin typeface="Times New Roman" pitchFamily="18" charset="0"/>
                <a:cs typeface="Times New Roman" pitchFamily="18" charset="0"/>
              </a:rPr>
              <a:t>surgical procedures.</a:t>
            </a:r>
          </a:p>
          <a:p>
            <a:pPr marL="457200" indent="-457200" algn="l">
              <a:buFont typeface="+mj-lt"/>
              <a:buAutoNum type="arabicPeriod"/>
            </a:pPr>
            <a:r>
              <a:rPr lang="en-US" sz="2400" b="0" i="0" dirty="0">
                <a:solidFill>
                  <a:srgbClr val="202124"/>
                </a:solidFill>
                <a:effectLst/>
                <a:latin typeface="Times New Roman" pitchFamily="18" charset="0"/>
                <a:cs typeface="Times New Roman" pitchFamily="18" charset="0"/>
              </a:rPr>
              <a:t>assisted conception – including intrauterine insemination (IUI) and in vitro </a:t>
            </a:r>
            <a:r>
              <a:rPr lang="en-US" sz="2400" b="0" i="0" dirty="0" err="1">
                <a:solidFill>
                  <a:srgbClr val="202124"/>
                </a:solidFill>
                <a:effectLst/>
                <a:latin typeface="Times New Roman" pitchFamily="18" charset="0"/>
                <a:cs typeface="Times New Roman" pitchFamily="18" charset="0"/>
              </a:rPr>
              <a:t>fertilisation</a:t>
            </a:r>
            <a:r>
              <a:rPr lang="en-US" sz="2400" b="0" i="0" dirty="0">
                <a:solidFill>
                  <a:srgbClr val="202124"/>
                </a:solidFill>
                <a:effectLst/>
                <a:latin typeface="Times New Roman" pitchFamily="18" charset="0"/>
                <a:cs typeface="Times New Roman" pitchFamily="18" charset="0"/>
              </a:rPr>
              <a:t> (IVF)</a:t>
            </a:r>
          </a:p>
        </p:txBody>
      </p:sp>
    </p:spTree>
    <p:extLst>
      <p:ext uri="{BB962C8B-B14F-4D97-AF65-F5344CB8AC3E}">
        <p14:creationId xmlns:p14="http://schemas.microsoft.com/office/powerpoint/2010/main" val="398993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9D1DAC6-8261-1145-60FC-F7536BD93D28}"/>
              </a:ext>
            </a:extLst>
          </p:cNvPr>
          <p:cNvSpPr txBox="1"/>
          <p:nvPr/>
        </p:nvSpPr>
        <p:spPr>
          <a:xfrm>
            <a:off x="638408" y="949624"/>
            <a:ext cx="9942506" cy="3847207"/>
          </a:xfrm>
          <a:prstGeom prst="rect">
            <a:avLst/>
          </a:prstGeom>
          <a:noFill/>
        </p:spPr>
        <p:txBody>
          <a:bodyPr wrap="square">
            <a:spAutoFit/>
          </a:bodyPr>
          <a:lstStyle/>
          <a:p>
            <a:pPr lvl="0"/>
            <a:r>
              <a:rPr lang="en-US" sz="2000" b="0" i="0" dirty="0">
                <a:solidFill>
                  <a:srgbClr val="202124"/>
                </a:solidFill>
                <a:effectLst/>
                <a:latin typeface="Times New Roman" pitchFamily="18" charset="0"/>
                <a:cs typeface="Times New Roman" pitchFamily="18" charset="0"/>
              </a:rPr>
              <a:t> </a:t>
            </a:r>
            <a:r>
              <a:rPr lang="en-US" sz="2000" b="1" dirty="0">
                <a:solidFill>
                  <a:srgbClr val="333333"/>
                </a:solidFill>
                <a:latin typeface="Times New Roman" pitchFamily="18" charset="0"/>
                <a:cs typeface="Times New Roman" pitchFamily="18" charset="0"/>
              </a:rPr>
              <a:t>Fertility Treatments</a:t>
            </a:r>
          </a:p>
          <a:p>
            <a:pPr algn="l"/>
            <a:r>
              <a:rPr lang="en-US" sz="2000" b="0" i="0" dirty="0" smtClean="0">
                <a:solidFill>
                  <a:srgbClr val="202124"/>
                </a:solidFill>
                <a:effectLst/>
                <a:latin typeface="Times New Roman" pitchFamily="18" charset="0"/>
                <a:cs typeface="Times New Roman" pitchFamily="18" charset="0"/>
              </a:rPr>
              <a:t>3 </a:t>
            </a:r>
            <a:r>
              <a:rPr lang="en-US" sz="2000" b="0" i="0" dirty="0">
                <a:solidFill>
                  <a:srgbClr val="202124"/>
                </a:solidFill>
                <a:effectLst/>
                <a:latin typeface="Times New Roman" pitchFamily="18" charset="0"/>
                <a:cs typeface="Times New Roman" pitchFamily="18" charset="0"/>
              </a:rPr>
              <a:t>treatments commonly used for </a:t>
            </a:r>
            <a:r>
              <a:rPr lang="en-US" sz="2000" b="0" i="0" dirty="0" smtClean="0">
                <a:solidFill>
                  <a:srgbClr val="202124"/>
                </a:solidFill>
                <a:effectLst/>
                <a:latin typeface="Times New Roman" pitchFamily="18" charset="0"/>
                <a:cs typeface="Times New Roman" pitchFamily="18" charset="0"/>
              </a:rPr>
              <a:t>: </a:t>
            </a:r>
            <a:endParaRPr lang="en-US" sz="2000" b="0" i="0" dirty="0">
              <a:solidFill>
                <a:srgbClr val="202124"/>
              </a:solidFill>
              <a:effectLst/>
              <a:latin typeface="Times New Roman" pitchFamily="18" charset="0"/>
              <a:cs typeface="Times New Roman" pitchFamily="18" charset="0"/>
            </a:endParaRPr>
          </a:p>
          <a:p>
            <a:pPr marL="457200" indent="-457200" algn="l">
              <a:buFont typeface="+mj-lt"/>
              <a:buAutoNum type="arabicPeriod"/>
            </a:pPr>
            <a:r>
              <a:rPr lang="en-US" sz="2000" b="0" i="0" dirty="0" smtClean="0">
                <a:solidFill>
                  <a:srgbClr val="202124"/>
                </a:solidFill>
                <a:effectLst/>
                <a:latin typeface="Times New Roman" pitchFamily="18" charset="0"/>
                <a:cs typeface="Times New Roman" pitchFamily="18" charset="0"/>
              </a:rPr>
              <a:t>Intrauterine </a:t>
            </a:r>
            <a:r>
              <a:rPr lang="en-US" sz="2000" b="0" i="0" dirty="0">
                <a:solidFill>
                  <a:srgbClr val="202124"/>
                </a:solidFill>
                <a:effectLst/>
                <a:latin typeface="Times New Roman" pitchFamily="18" charset="0"/>
                <a:cs typeface="Times New Roman" pitchFamily="18" charset="0"/>
              </a:rPr>
              <a:t>insemination (IUI)</a:t>
            </a:r>
          </a:p>
          <a:p>
            <a:pPr marL="457200" indent="-457200" algn="l">
              <a:buFont typeface="+mj-lt"/>
              <a:buAutoNum type="arabicPeriod"/>
            </a:pPr>
            <a:r>
              <a:rPr lang="en-US" sz="2000" b="0" i="0" dirty="0">
                <a:solidFill>
                  <a:srgbClr val="202124"/>
                </a:solidFill>
                <a:effectLst/>
                <a:latin typeface="Times New Roman" pitchFamily="18" charset="0"/>
                <a:cs typeface="Times New Roman" pitchFamily="18" charset="0"/>
              </a:rPr>
              <a:t>In vitro fertilization (IVF)</a:t>
            </a:r>
          </a:p>
          <a:p>
            <a:pPr marL="457200" indent="-457200" algn="l">
              <a:buFont typeface="+mj-lt"/>
              <a:buAutoNum type="arabicPeriod"/>
            </a:pPr>
            <a:r>
              <a:rPr lang="en-US" sz="2000" b="0" i="0" dirty="0">
                <a:solidFill>
                  <a:srgbClr val="202124"/>
                </a:solidFill>
                <a:effectLst/>
                <a:latin typeface="Times New Roman" pitchFamily="18" charset="0"/>
                <a:cs typeface="Times New Roman" pitchFamily="18" charset="0"/>
              </a:rPr>
              <a:t>Donor eggs.</a:t>
            </a:r>
          </a:p>
          <a:p>
            <a:pPr marL="457200" indent="-457200" algn="l">
              <a:buFont typeface="+mj-lt"/>
              <a:buAutoNum type="arabicPeriod"/>
            </a:pPr>
            <a:r>
              <a:rPr lang="en-US" sz="2000" b="0" i="0" dirty="0">
                <a:solidFill>
                  <a:srgbClr val="202124"/>
                </a:solidFill>
                <a:effectLst/>
                <a:latin typeface="Times New Roman" pitchFamily="18" charset="0"/>
                <a:cs typeface="Times New Roman" pitchFamily="18" charset="0"/>
              </a:rPr>
              <a:t>Gestational carrier (surrogacy)</a:t>
            </a:r>
          </a:p>
          <a:p>
            <a:pPr marL="457200" indent="-457200" algn="l">
              <a:buFont typeface="+mj-lt"/>
              <a:buAutoNum type="arabicPeriod"/>
            </a:pPr>
            <a:r>
              <a:rPr lang="en-US" sz="2000" b="0" i="0" dirty="0">
                <a:solidFill>
                  <a:srgbClr val="202124"/>
                </a:solidFill>
                <a:effectLst/>
                <a:latin typeface="Times New Roman" pitchFamily="18" charset="0"/>
                <a:cs typeface="Times New Roman" pitchFamily="18" charset="0"/>
              </a:rPr>
              <a:t>Egg freezing.</a:t>
            </a:r>
          </a:p>
          <a:p>
            <a:pPr lvl="0"/>
            <a:r>
              <a:rPr lang="en-US" sz="2000" b="1" i="0" dirty="0">
                <a:solidFill>
                  <a:srgbClr val="FF0000"/>
                </a:solidFill>
                <a:effectLst/>
                <a:latin typeface="Times New Roman" pitchFamily="18" charset="0"/>
                <a:cs typeface="Times New Roman" pitchFamily="18" charset="0"/>
              </a:rPr>
              <a:t>Fertility drugs</a:t>
            </a:r>
            <a:r>
              <a:rPr lang="en-US" sz="2000" b="1" i="0" dirty="0" smtClean="0">
                <a:solidFill>
                  <a:srgbClr val="FF0000"/>
                </a:solidFill>
                <a:effectLst/>
                <a:latin typeface="Times New Roman" pitchFamily="18" charset="0"/>
                <a:cs typeface="Times New Roman" pitchFamily="18" charset="0"/>
              </a:rPr>
              <a:t>.</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lvl="0"/>
            <a:r>
              <a:rPr lang="en-US" sz="2000" dirty="0" smtClean="0">
                <a:solidFill>
                  <a:srgbClr val="202124"/>
                </a:solidFill>
                <a:latin typeface="Times New Roman" pitchFamily="18" charset="0"/>
                <a:cs typeface="Times New Roman" pitchFamily="18" charset="0"/>
              </a:rPr>
              <a:t>What </a:t>
            </a:r>
            <a:r>
              <a:rPr lang="en-US" sz="2000" dirty="0">
                <a:solidFill>
                  <a:srgbClr val="202124"/>
                </a:solidFill>
                <a:latin typeface="Times New Roman" pitchFamily="18" charset="0"/>
                <a:cs typeface="Times New Roman" pitchFamily="18" charset="0"/>
              </a:rPr>
              <a:t>is the first treatment for infertility?</a:t>
            </a:r>
          </a:p>
          <a:p>
            <a:pPr lvl="0"/>
            <a:r>
              <a:rPr lang="en-US" sz="2000" b="1" dirty="0">
                <a:solidFill>
                  <a:srgbClr val="202124"/>
                </a:solidFill>
                <a:latin typeface="Times New Roman" pitchFamily="18" charset="0"/>
                <a:cs typeface="Times New Roman" pitchFamily="18" charset="0"/>
              </a:rPr>
              <a:t>Clomiphene citrate 100mg with artificial insemination (IUI)</a:t>
            </a:r>
            <a:r>
              <a:rPr lang="en-US" sz="2000" dirty="0">
                <a:solidFill>
                  <a:srgbClr val="202124"/>
                </a:solidFill>
                <a:latin typeface="Times New Roman" pitchFamily="18" charset="0"/>
                <a:cs typeface="Times New Roman" pitchFamily="18" charset="0"/>
              </a:rPr>
              <a:t> remains the first line treatment of choice for unexplained infertility.</a:t>
            </a:r>
          </a:p>
          <a:p>
            <a:pPr algn="l">
              <a:buFont typeface="Arial" panose="020B0604020202020204" pitchFamily="34" charset="0"/>
              <a:buChar char="•"/>
            </a:pPr>
            <a:endParaRPr lang="en-US" sz="2400" b="0" i="0" dirty="0">
              <a:solidFill>
                <a:srgbClr val="202124"/>
              </a:solidFill>
              <a:effectLst/>
              <a:latin typeface="arial" panose="020B0604020202020204" pitchFamily="34" charset="0"/>
            </a:endParaRPr>
          </a:p>
        </p:txBody>
      </p:sp>
      <p:sp>
        <p:nvSpPr>
          <p:cNvPr id="7" name="TextBox 6">
            <a:extLst>
              <a:ext uri="{FF2B5EF4-FFF2-40B4-BE49-F238E27FC236}">
                <a16:creationId xmlns:a16="http://schemas.microsoft.com/office/drawing/2014/main" xmlns="" id="{275D48AA-EBED-2FD0-7A44-E12A2A12EE48}"/>
              </a:ext>
            </a:extLst>
          </p:cNvPr>
          <p:cNvSpPr txBox="1"/>
          <p:nvPr/>
        </p:nvSpPr>
        <p:spPr>
          <a:xfrm>
            <a:off x="638408" y="445378"/>
            <a:ext cx="6094140" cy="369332"/>
          </a:xfrm>
          <a:prstGeom prst="rect">
            <a:avLst/>
          </a:prstGeom>
          <a:noFill/>
        </p:spPr>
        <p:txBody>
          <a:bodyPr wrap="square">
            <a:spAutoFit/>
          </a:bodyPr>
          <a:lstStyle/>
          <a:p>
            <a:pPr algn="ctr"/>
            <a:r>
              <a:rPr lang="en-US" b="1" i="0" dirty="0">
                <a:solidFill>
                  <a:srgbClr val="333333"/>
                </a:solidFill>
                <a:effectLst/>
                <a:latin typeface="Montserrat" panose="00000500000000000000" pitchFamily="2" charset="0"/>
              </a:rPr>
              <a:t> </a:t>
            </a:r>
          </a:p>
        </p:txBody>
      </p:sp>
    </p:spTree>
    <p:extLst>
      <p:ext uri="{BB962C8B-B14F-4D97-AF65-F5344CB8AC3E}">
        <p14:creationId xmlns:p14="http://schemas.microsoft.com/office/powerpoint/2010/main" val="90165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B09850F-09DC-4523-706E-7872D1266ABA}"/>
              </a:ext>
            </a:extLst>
          </p:cNvPr>
          <p:cNvSpPr txBox="1"/>
          <p:nvPr/>
        </p:nvSpPr>
        <p:spPr>
          <a:xfrm>
            <a:off x="415636" y="480613"/>
            <a:ext cx="10913424" cy="2739211"/>
          </a:xfrm>
          <a:prstGeom prst="rect">
            <a:avLst/>
          </a:prstGeom>
          <a:noFill/>
        </p:spPr>
        <p:txBody>
          <a:bodyPr wrap="square">
            <a:spAutoFit/>
          </a:bodyPr>
          <a:lstStyle/>
          <a:p>
            <a:pPr lvl="0"/>
            <a:r>
              <a:rPr lang="en-US" sz="3600" b="0" i="0" dirty="0">
                <a:solidFill>
                  <a:srgbClr val="333333"/>
                </a:solidFill>
                <a:effectLst/>
                <a:latin typeface="Times New Roman" pitchFamily="18" charset="0"/>
                <a:cs typeface="Times New Roman" pitchFamily="18" charset="0"/>
              </a:rPr>
              <a:t>If your irregular ovulation is caused by polycystic ovary syndrome (PCOS), the drug Metformin can also be an </a:t>
            </a:r>
            <a:r>
              <a:rPr lang="en-US" sz="3600" b="0" i="0" dirty="0" smtClean="0">
                <a:solidFill>
                  <a:srgbClr val="333333"/>
                </a:solidFill>
                <a:effectLst/>
                <a:latin typeface="Times New Roman" pitchFamily="18" charset="0"/>
                <a:cs typeface="Times New Roman" pitchFamily="18" charset="0"/>
              </a:rPr>
              <a:t>option </a:t>
            </a:r>
            <a:r>
              <a:rPr lang="en-US" sz="2800" dirty="0" smtClean="0">
                <a:solidFill>
                  <a:srgbClr val="333333"/>
                </a:solidFill>
                <a:latin typeface="Times New Roman" pitchFamily="18" charset="0"/>
                <a:cs typeface="Times New Roman" pitchFamily="18" charset="0"/>
              </a:rPr>
              <a:t>Hormone </a:t>
            </a:r>
            <a:r>
              <a:rPr lang="en-US" sz="2800" dirty="0">
                <a:solidFill>
                  <a:srgbClr val="333333"/>
                </a:solidFill>
                <a:latin typeface="Times New Roman" pitchFamily="18" charset="0"/>
                <a:cs typeface="Times New Roman" pitchFamily="18" charset="0"/>
              </a:rPr>
              <a:t>shots also come with a slight risk of ovarian </a:t>
            </a:r>
            <a:r>
              <a:rPr lang="en-US" sz="2800" dirty="0" smtClean="0">
                <a:solidFill>
                  <a:srgbClr val="333333"/>
                </a:solidFill>
                <a:latin typeface="Times New Roman" pitchFamily="18" charset="0"/>
                <a:cs typeface="Times New Roman" pitchFamily="18" charset="0"/>
              </a:rPr>
              <a:t>hyper stimulation </a:t>
            </a:r>
            <a:r>
              <a:rPr lang="en-US" sz="2800" dirty="0">
                <a:solidFill>
                  <a:srgbClr val="333333"/>
                </a:solidFill>
                <a:latin typeface="Times New Roman" pitchFamily="18" charset="0"/>
                <a:cs typeface="Times New Roman" pitchFamily="18" charset="0"/>
              </a:rPr>
              <a:t>syndrome, where the ovaries become swollen and painful.</a:t>
            </a:r>
            <a:endParaRPr lang="en-US" sz="2800" dirty="0">
              <a:solidFill>
                <a:prstClr val="black"/>
              </a:solidFill>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1031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D94ED7B-9F4C-AB32-52CA-74ACB3E26B6D}"/>
              </a:ext>
            </a:extLst>
          </p:cNvPr>
          <p:cNvSpPr txBox="1"/>
          <p:nvPr/>
        </p:nvSpPr>
        <p:spPr>
          <a:xfrm>
            <a:off x="118753" y="733246"/>
            <a:ext cx="10865922" cy="3970318"/>
          </a:xfrm>
          <a:prstGeom prst="rect">
            <a:avLst/>
          </a:prstGeom>
          <a:noFill/>
        </p:spPr>
        <p:txBody>
          <a:bodyPr wrap="square">
            <a:spAutoFit/>
          </a:bodyPr>
          <a:lstStyle/>
          <a:p>
            <a:pPr algn="l" rtl="0"/>
            <a:r>
              <a:rPr lang="en-US" sz="2800" b="1" i="0" u="none" strike="noStrike" dirty="0">
                <a:solidFill>
                  <a:srgbClr val="FF0000"/>
                </a:solidFill>
                <a:effectLst/>
                <a:latin typeface="Times New Roman" pitchFamily="18" charset="0"/>
                <a:cs typeface="Times New Roman" pitchFamily="18" charset="0"/>
                <a:hlinkClick r:id="rId2"/>
              </a:rPr>
              <a:t>Fertility drugs</a:t>
            </a:r>
            <a:r>
              <a:rPr lang="en-US" sz="2800" b="1" i="0" dirty="0">
                <a:solidFill>
                  <a:srgbClr val="FF0000"/>
                </a:solidFill>
                <a:effectLst/>
                <a:latin typeface="Times New Roman" pitchFamily="18" charset="0"/>
                <a:cs typeface="Times New Roman" pitchFamily="18" charset="0"/>
              </a:rPr>
              <a:t> </a:t>
            </a:r>
            <a:r>
              <a:rPr lang="en-US" sz="2800" b="1" i="0" dirty="0" smtClean="0">
                <a:solidFill>
                  <a:srgbClr val="FF0000"/>
                </a:solidFill>
                <a:effectLst/>
                <a:latin typeface="Times New Roman" pitchFamily="18" charset="0"/>
                <a:cs typeface="Times New Roman" pitchFamily="18" charset="0"/>
              </a:rPr>
              <a:t>:</a:t>
            </a:r>
          </a:p>
          <a:p>
            <a:pPr marL="514350" indent="-514350" algn="l" rtl="0">
              <a:buFont typeface="+mj-lt"/>
              <a:buAutoNum type="arabicPeriod"/>
            </a:pPr>
            <a:r>
              <a:rPr lang="en-US" sz="2800" b="0" i="0" dirty="0" smtClean="0">
                <a:solidFill>
                  <a:srgbClr val="333333"/>
                </a:solidFill>
                <a:effectLst/>
                <a:latin typeface="Times New Roman" pitchFamily="18" charset="0"/>
                <a:cs typeface="Times New Roman" pitchFamily="18" charset="0"/>
              </a:rPr>
              <a:t>are </a:t>
            </a:r>
            <a:r>
              <a:rPr lang="en-US" sz="2800" b="0" i="0" dirty="0">
                <a:solidFill>
                  <a:srgbClr val="333333"/>
                </a:solidFill>
                <a:effectLst/>
                <a:latin typeface="Times New Roman" pitchFamily="18" charset="0"/>
                <a:cs typeface="Times New Roman" pitchFamily="18" charset="0"/>
              </a:rPr>
              <a:t>taken at the start of IVF, but </a:t>
            </a:r>
            <a:r>
              <a:rPr lang="en-US" sz="2800" b="0" i="0" dirty="0" smtClean="0">
                <a:solidFill>
                  <a:srgbClr val="333333"/>
                </a:solidFill>
                <a:effectLst/>
                <a:latin typeface="Times New Roman" pitchFamily="18" charset="0"/>
                <a:cs typeface="Times New Roman" pitchFamily="18" charset="0"/>
              </a:rPr>
              <a:t>can </a:t>
            </a:r>
            <a:r>
              <a:rPr lang="en-US" sz="2800" b="0" i="0" dirty="0">
                <a:solidFill>
                  <a:srgbClr val="333333"/>
                </a:solidFill>
                <a:effectLst/>
                <a:latin typeface="Times New Roman" pitchFamily="18" charset="0"/>
                <a:cs typeface="Times New Roman" pitchFamily="18" charset="0"/>
              </a:rPr>
              <a:t>also take them on their own for ovulation issues.</a:t>
            </a:r>
          </a:p>
          <a:p>
            <a:pPr marL="514350" indent="-514350" algn="l" rtl="0">
              <a:buFont typeface="+mj-lt"/>
              <a:buAutoNum type="arabicPeriod"/>
            </a:pPr>
            <a:r>
              <a:rPr lang="en-US" sz="2800" b="0" i="0" dirty="0">
                <a:solidFill>
                  <a:srgbClr val="333333"/>
                </a:solidFill>
                <a:effectLst/>
                <a:latin typeface="Times New Roman" pitchFamily="18" charset="0"/>
                <a:cs typeface="Times New Roman" pitchFamily="18" charset="0"/>
              </a:rPr>
              <a:t>Oral meds like Clomid and letrozole are used to stimulate the ovaries and correct irregular ovulation</a:t>
            </a:r>
            <a:r>
              <a:rPr lang="en-US" sz="2800" b="0" i="0" dirty="0" smtClean="0">
                <a:solidFill>
                  <a:srgbClr val="333333"/>
                </a:solidFill>
                <a:effectLst/>
                <a:latin typeface="Times New Roman" pitchFamily="18" charset="0"/>
                <a:cs typeface="Times New Roman" pitchFamily="18" charset="0"/>
              </a:rPr>
              <a:t>.</a:t>
            </a:r>
          </a:p>
          <a:p>
            <a:pPr marL="514350" indent="-514350" algn="l" rtl="0">
              <a:buFont typeface="+mj-lt"/>
              <a:buAutoNum type="arabicPeriod"/>
            </a:pPr>
            <a:r>
              <a:rPr lang="en-US" sz="2800" b="0" i="0" dirty="0" smtClean="0">
                <a:solidFill>
                  <a:srgbClr val="333333"/>
                </a:solidFill>
                <a:effectLst/>
                <a:latin typeface="Times New Roman" pitchFamily="18" charset="0"/>
                <a:cs typeface="Times New Roman" pitchFamily="18" charset="0"/>
              </a:rPr>
              <a:t> </a:t>
            </a:r>
            <a:r>
              <a:rPr lang="en-US" sz="2800" b="0" i="0" dirty="0">
                <a:solidFill>
                  <a:srgbClr val="333333"/>
                </a:solidFill>
                <a:effectLst/>
                <a:latin typeface="Times New Roman" pitchFamily="18" charset="0"/>
                <a:cs typeface="Times New Roman" pitchFamily="18" charset="0"/>
              </a:rPr>
              <a:t>Both drugs work by suppressing estrogen production, which boosts the production of ovulation-stimulating hormones. </a:t>
            </a:r>
            <a:endParaRPr lang="en-US" sz="2800" b="0" i="0" dirty="0" smtClean="0">
              <a:solidFill>
                <a:srgbClr val="333333"/>
              </a:solidFill>
              <a:effectLst/>
              <a:latin typeface="Times New Roman" pitchFamily="18" charset="0"/>
              <a:cs typeface="Times New Roman" pitchFamily="18" charset="0"/>
            </a:endParaRPr>
          </a:p>
          <a:p>
            <a:pPr marL="514350" indent="-514350" algn="l" rtl="0">
              <a:buFont typeface="+mj-lt"/>
              <a:buAutoNum type="arabicPeriod"/>
            </a:pPr>
            <a:r>
              <a:rPr lang="en-US" sz="2800" b="0" i="0" dirty="0" smtClean="0">
                <a:solidFill>
                  <a:srgbClr val="333333"/>
                </a:solidFill>
                <a:effectLst/>
                <a:latin typeface="Times New Roman" pitchFamily="18" charset="0"/>
                <a:cs typeface="Times New Roman" pitchFamily="18" charset="0"/>
              </a:rPr>
              <a:t>If </a:t>
            </a:r>
            <a:r>
              <a:rPr lang="en-US" sz="2800" b="0" i="0" dirty="0">
                <a:solidFill>
                  <a:srgbClr val="333333"/>
                </a:solidFill>
                <a:effectLst/>
                <a:latin typeface="Times New Roman" pitchFamily="18" charset="0"/>
                <a:cs typeface="Times New Roman" pitchFamily="18" charset="0"/>
              </a:rPr>
              <a:t>oral medications don’t work, there are hormone shots called gonadotropins that directly stimulate ovulation</a:t>
            </a:r>
            <a:r>
              <a:rPr lang="en-US" sz="2800" b="0" i="0" dirty="0">
                <a:solidFill>
                  <a:srgbClr val="333333"/>
                </a:solidFill>
                <a:effectLst/>
                <a:latin typeface="Open Sans" panose="020B0606030504020204" pitchFamily="34" charset="0"/>
              </a:rPr>
              <a:t>.</a:t>
            </a:r>
          </a:p>
        </p:txBody>
      </p:sp>
    </p:spTree>
    <p:extLst>
      <p:ext uri="{BB962C8B-B14F-4D97-AF65-F5344CB8AC3E}">
        <p14:creationId xmlns:p14="http://schemas.microsoft.com/office/powerpoint/2010/main" val="201012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596FC6-3739-17B9-373A-93D552DD3D71}"/>
              </a:ext>
            </a:extLst>
          </p:cNvPr>
          <p:cNvPicPr>
            <a:picLocks noChangeAspect="1"/>
          </p:cNvPicPr>
          <p:nvPr/>
        </p:nvPicPr>
        <p:blipFill>
          <a:blip r:embed="rId2"/>
          <a:stretch>
            <a:fillRect/>
          </a:stretch>
        </p:blipFill>
        <p:spPr>
          <a:xfrm>
            <a:off x="834107" y="0"/>
            <a:ext cx="10523785" cy="6858000"/>
          </a:xfrm>
          <a:prstGeom prst="rect">
            <a:avLst/>
          </a:prstGeom>
        </p:spPr>
      </p:pic>
    </p:spTree>
    <p:extLst>
      <p:ext uri="{BB962C8B-B14F-4D97-AF65-F5344CB8AC3E}">
        <p14:creationId xmlns:p14="http://schemas.microsoft.com/office/powerpoint/2010/main" val="195645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6296" y="166256"/>
            <a:ext cx="8122721" cy="628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42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399" y="701674"/>
            <a:ext cx="6139545"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1259" y="1020431"/>
            <a:ext cx="5130141" cy="1795876"/>
          </a:xfrm>
          <a:prstGeom prst="rect">
            <a:avLst/>
          </a:prstGeom>
        </p:spPr>
        <p:txBody>
          <a:bodyPr wrap="square">
            <a:spAutoFit/>
          </a:bodyPr>
          <a:lstStyle/>
          <a:p>
            <a:pPr>
              <a:lnSpc>
                <a:spcPct val="115000"/>
              </a:lnSpc>
            </a:pPr>
            <a:r>
              <a:rPr lang="en-US" dirty="0" smtClean="0">
                <a:solidFill>
                  <a:srgbClr val="231F20"/>
                </a:solidFill>
                <a:latin typeface="Arial"/>
                <a:ea typeface="Times New Roman"/>
                <a:cs typeface="Arial"/>
              </a:rPr>
              <a:t>IVF </a:t>
            </a:r>
            <a:r>
              <a:rPr lang="en-US" dirty="0">
                <a:solidFill>
                  <a:srgbClr val="231F20"/>
                </a:solidFill>
                <a:latin typeface="Arial"/>
                <a:ea typeface="Times New Roman"/>
                <a:cs typeface="Arial"/>
              </a:rPr>
              <a:t>in action</a:t>
            </a:r>
            <a:endParaRPr lang="en-US" sz="1400" dirty="0">
              <a:ea typeface="Calibri"/>
              <a:cs typeface="Arial"/>
            </a:endParaRPr>
          </a:p>
          <a:p>
            <a:r>
              <a:rPr lang="en-US" b="1" dirty="0" err="1">
                <a:solidFill>
                  <a:srgbClr val="231F20"/>
                </a:solidFill>
                <a:latin typeface="Arial"/>
                <a:ea typeface="Times New Roman"/>
              </a:rPr>
              <a:t>Intracytoplasmic</a:t>
            </a:r>
            <a:r>
              <a:rPr lang="en-US" b="1" dirty="0">
                <a:solidFill>
                  <a:srgbClr val="231F20"/>
                </a:solidFill>
                <a:latin typeface="Arial"/>
                <a:ea typeface="Times New Roman"/>
              </a:rPr>
              <a:t> sperm injection (ICSI)</a:t>
            </a:r>
            <a:r>
              <a:rPr lang="en-US" dirty="0">
                <a:solidFill>
                  <a:srgbClr val="231F20"/>
                </a:solidFill>
                <a:latin typeface="Arial"/>
                <a:ea typeface="Times New Roman"/>
              </a:rPr>
              <a:t>: A single sperm is injected into an egg to achieve fertilization during an IVF procedure. The likelihood of fertilization improves significantly for men with low sperm concentrations</a:t>
            </a:r>
            <a:endParaRPr lang="en-US" dirty="0"/>
          </a:p>
        </p:txBody>
      </p:sp>
    </p:spTree>
    <p:extLst>
      <p:ext uri="{BB962C8B-B14F-4D97-AF65-F5344CB8AC3E}">
        <p14:creationId xmlns:p14="http://schemas.microsoft.com/office/powerpoint/2010/main" val="192604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A739BC-6C9C-E8EA-C9DF-4DAA742EF776}"/>
              </a:ext>
            </a:extLst>
          </p:cNvPr>
          <p:cNvSpPr txBox="1"/>
          <p:nvPr/>
        </p:nvSpPr>
        <p:spPr>
          <a:xfrm>
            <a:off x="890650" y="838756"/>
            <a:ext cx="10046524" cy="3447098"/>
          </a:xfrm>
          <a:prstGeom prst="rect">
            <a:avLst/>
          </a:prstGeom>
          <a:noFill/>
        </p:spPr>
        <p:txBody>
          <a:bodyPr wrap="square">
            <a:spAutoFit/>
          </a:bodyPr>
          <a:lstStyle/>
          <a:p>
            <a:r>
              <a:rPr lang="en-US" dirty="0"/>
              <a:t> </a:t>
            </a:r>
          </a:p>
          <a:p>
            <a:r>
              <a:rPr lang="en-US" sz="3200" b="1" dirty="0">
                <a:solidFill>
                  <a:srgbClr val="FF0000"/>
                </a:solidFill>
                <a:latin typeface="Times New Roman" pitchFamily="18" charset="0"/>
                <a:cs typeface="Times New Roman" pitchFamily="18" charset="0"/>
              </a:rPr>
              <a:t>What is infertility</a:t>
            </a:r>
            <a:r>
              <a:rPr lang="en-US" sz="2400" b="1" dirty="0">
                <a:solidFill>
                  <a:srgbClr val="FF0000"/>
                </a:solidFill>
                <a:latin typeface="Times New Roman" pitchFamily="18" charset="0"/>
                <a:cs typeface="Times New Roman" pitchFamily="18" charset="0"/>
              </a:rPr>
              <a:t>? </a:t>
            </a:r>
            <a:endParaRPr lang="en-US" sz="2400" b="1"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infertility </a:t>
            </a:r>
            <a:r>
              <a:rPr lang="en-US" sz="2400" dirty="0">
                <a:latin typeface="Times New Roman" pitchFamily="18" charset="0"/>
                <a:cs typeface="Times New Roman" pitchFamily="18" charset="0"/>
              </a:rPr>
              <a:t>is defined as not being able to get pregnant (conceive) after one year (or longer) of unprotected sex.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Because </a:t>
            </a:r>
            <a:r>
              <a:rPr lang="en-US" sz="2400" dirty="0">
                <a:latin typeface="Times New Roman" pitchFamily="18" charset="0"/>
                <a:cs typeface="Times New Roman" pitchFamily="18" charset="0"/>
              </a:rPr>
              <a:t>fertility in women is known to decline steadily with age, </a:t>
            </a:r>
            <a:r>
              <a:rPr lang="en-US" sz="2000" dirty="0">
                <a:solidFill>
                  <a:srgbClr val="202124"/>
                </a:solidFill>
                <a:latin typeface="Times New Roman" pitchFamily="18" charset="0"/>
                <a:cs typeface="Times New Roman" pitchFamily="18" charset="0"/>
              </a:rPr>
              <a:t>fem</a:t>
            </a:r>
            <a:r>
              <a:rPr lang="en-US" sz="2400" dirty="0">
                <a:solidFill>
                  <a:srgbClr val="202124"/>
                </a:solidFill>
                <a:latin typeface="Times New Roman" pitchFamily="18" charset="0"/>
                <a:cs typeface="Times New Roman" pitchFamily="18" charset="0"/>
              </a:rPr>
              <a:t>ale partner are over the age of 35, </a:t>
            </a:r>
            <a:r>
              <a:rPr lang="en-US" sz="2400" dirty="0" smtClean="0">
                <a:solidFill>
                  <a:srgbClr val="202124"/>
                </a:solidFill>
                <a:latin typeface="Times New Roman" pitchFamily="18" charset="0"/>
                <a:cs typeface="Times New Roman" pitchFamily="18" charset="0"/>
              </a:rPr>
              <a:t>should </a:t>
            </a:r>
            <a:r>
              <a:rPr lang="en-US" sz="2400" dirty="0">
                <a:solidFill>
                  <a:srgbClr val="202124"/>
                </a:solidFill>
                <a:latin typeface="Times New Roman" pitchFamily="18" charset="0"/>
                <a:cs typeface="Times New Roman" pitchFamily="18" charset="0"/>
              </a:rPr>
              <a:t>see a fertility specialist after six months. </a:t>
            </a:r>
            <a:endParaRPr lang="en-US" sz="2400" dirty="0" smtClean="0">
              <a:solidFill>
                <a:srgbClr val="202124"/>
              </a:solidFill>
              <a:latin typeface="Times New Roman" pitchFamily="18" charset="0"/>
              <a:cs typeface="Times New Roman" pitchFamily="18" charset="0"/>
            </a:endParaRPr>
          </a:p>
          <a:p>
            <a:pPr marL="342900" indent="-342900">
              <a:buFont typeface="Arial" pitchFamily="34" charset="0"/>
              <a:buChar char="•"/>
            </a:pPr>
            <a:r>
              <a:rPr lang="en-US" sz="2400" dirty="0" smtClean="0">
                <a:solidFill>
                  <a:srgbClr val="202124"/>
                </a:solidFill>
                <a:latin typeface="Times New Roman" pitchFamily="18" charset="0"/>
                <a:cs typeface="Times New Roman" pitchFamily="18" charset="0"/>
              </a:rPr>
              <a:t>After </a:t>
            </a:r>
            <a:r>
              <a:rPr lang="en-US" sz="2400" dirty="0">
                <a:solidFill>
                  <a:srgbClr val="202124"/>
                </a:solidFill>
                <a:latin typeface="Times New Roman" pitchFamily="18" charset="0"/>
                <a:cs typeface="Times New Roman" pitchFamily="18" charset="0"/>
              </a:rPr>
              <a:t>age 40, we recommend seeking help right away because </a:t>
            </a:r>
            <a:r>
              <a:rPr lang="en-US" sz="2400" dirty="0" smtClean="0">
                <a:solidFill>
                  <a:srgbClr val="202124"/>
                </a:solidFill>
                <a:latin typeface="Times New Roman" pitchFamily="18" charset="0"/>
                <a:cs typeface="Times New Roman" pitchFamily="18" charset="0"/>
              </a:rPr>
              <a:t>know </a:t>
            </a:r>
            <a:r>
              <a:rPr lang="en-US" sz="2400" dirty="0">
                <a:solidFill>
                  <a:srgbClr val="202124"/>
                </a:solidFill>
                <a:latin typeface="Times New Roman" pitchFamily="18" charset="0"/>
                <a:cs typeface="Times New Roman" pitchFamily="18" charset="0"/>
              </a:rPr>
              <a:t>fertility declines as age increases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68603441"/>
      </p:ext>
    </p:extLst>
  </p:cSld>
  <p:clrMapOvr>
    <a:masterClrMapping/>
  </p:clrMapOvr>
  <mc:AlternateContent xmlns:mc="http://schemas.openxmlformats.org/markup-compatibility/2006" xmlns:p14="http://schemas.microsoft.com/office/powerpoint/2010/main">
    <mc:Choice Requires="p14">
      <p:transition spd="slow" p14:dur="2000" advTm="18229"/>
    </mc:Choice>
    <mc:Fallback xmlns="">
      <p:transition spd="slow" advTm="1822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A7C2610-3984-3FD0-B08E-A5A351639FD3}"/>
              </a:ext>
            </a:extLst>
          </p:cNvPr>
          <p:cNvSpPr txBox="1"/>
          <p:nvPr/>
        </p:nvSpPr>
        <p:spPr>
          <a:xfrm>
            <a:off x="700644" y="1035271"/>
            <a:ext cx="10010899" cy="3046988"/>
          </a:xfrm>
          <a:prstGeom prst="rect">
            <a:avLst/>
          </a:prstGeom>
          <a:noFill/>
        </p:spPr>
        <p:txBody>
          <a:bodyPr wrap="square">
            <a:spAutoFit/>
          </a:bodyPr>
          <a:lstStyle/>
          <a:p>
            <a:r>
              <a:rPr lang="en-US" sz="3200" b="1" dirty="0">
                <a:solidFill>
                  <a:srgbClr val="FF0000"/>
                </a:solidFill>
                <a:latin typeface="Times New Roman" pitchFamily="18" charset="0"/>
                <a:cs typeface="Times New Roman" pitchFamily="18" charset="0"/>
              </a:rPr>
              <a:t>There are 2 types of infertility:</a:t>
            </a:r>
          </a:p>
          <a:p>
            <a:pPr marL="514350" indent="-514350">
              <a:buFont typeface="+mj-lt"/>
              <a:buAutoNum type="arabicPeriod"/>
            </a:pPr>
            <a:r>
              <a:rPr lang="en-US" sz="3200" b="1" dirty="0">
                <a:latin typeface="Times New Roman" pitchFamily="18" charset="0"/>
                <a:cs typeface="Times New Roman" pitchFamily="18" charset="0"/>
              </a:rPr>
              <a:t>Primary infertility </a:t>
            </a:r>
            <a:r>
              <a:rPr lang="en-US" sz="3200" dirty="0">
                <a:latin typeface="Times New Roman" pitchFamily="18" charset="0"/>
                <a:cs typeface="Times New Roman" pitchFamily="18" charset="0"/>
              </a:rPr>
              <a:t>refers to couples who have not become pregnant after at least 1 year having sex without using birth control methods.</a:t>
            </a:r>
          </a:p>
          <a:p>
            <a:pPr marL="514350" indent="-514350">
              <a:buFont typeface="+mj-lt"/>
              <a:buAutoNum type="arabicPeriod"/>
            </a:pPr>
            <a:r>
              <a:rPr lang="en-US" sz="3200" b="1" dirty="0">
                <a:latin typeface="Times New Roman" pitchFamily="18" charset="0"/>
                <a:cs typeface="Times New Roman" pitchFamily="18" charset="0"/>
              </a:rPr>
              <a:t>Secondary infertility </a:t>
            </a:r>
            <a:r>
              <a:rPr lang="en-US" sz="3200" dirty="0">
                <a:latin typeface="Times New Roman" pitchFamily="18" charset="0"/>
                <a:cs typeface="Times New Roman" pitchFamily="18" charset="0"/>
              </a:rPr>
              <a:t>refers to couples who have been able to get pregnant at least once, but now are unable</a:t>
            </a:r>
          </a:p>
        </p:txBody>
      </p:sp>
    </p:spTree>
    <p:extLst>
      <p:ext uri="{BB962C8B-B14F-4D97-AF65-F5344CB8AC3E}">
        <p14:creationId xmlns:p14="http://schemas.microsoft.com/office/powerpoint/2010/main" val="3754982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12135BB-DEFD-C90A-13AC-61A854B6A947}"/>
              </a:ext>
            </a:extLst>
          </p:cNvPr>
          <p:cNvSpPr txBox="1"/>
          <p:nvPr/>
        </p:nvSpPr>
        <p:spPr>
          <a:xfrm>
            <a:off x="415636" y="218329"/>
            <a:ext cx="10652167" cy="3539430"/>
          </a:xfrm>
          <a:prstGeom prst="rect">
            <a:avLst/>
          </a:prstGeom>
          <a:noFill/>
        </p:spPr>
        <p:txBody>
          <a:bodyPr wrap="square">
            <a:spAutoFit/>
          </a:bodyPr>
          <a:lstStyle/>
          <a:p>
            <a:pPr algn="l"/>
            <a:r>
              <a:rPr lang="en-US" sz="2800" b="1" i="0" dirty="0" smtClean="0">
                <a:solidFill>
                  <a:srgbClr val="111111"/>
                </a:solidFill>
                <a:effectLst/>
                <a:latin typeface="Times New Roman" pitchFamily="18" charset="0"/>
                <a:cs typeface="Times New Roman" pitchFamily="18" charset="0"/>
              </a:rPr>
              <a:t>Symptoms:</a:t>
            </a:r>
            <a:endParaRPr lang="en-US" sz="2800" b="1" i="0" dirty="0">
              <a:solidFill>
                <a:srgbClr val="111111"/>
              </a:solidFill>
              <a:effectLst/>
              <a:latin typeface="Times New Roman" pitchFamily="18" charset="0"/>
              <a:cs typeface="Times New Roman" pitchFamily="18" charset="0"/>
            </a:endParaRPr>
          </a:p>
          <a:p>
            <a:pPr marL="514350" indent="-514350" algn="l">
              <a:buFont typeface="+mj-lt"/>
              <a:buAutoNum type="arabicPeriod"/>
            </a:pPr>
            <a:r>
              <a:rPr lang="en-US" sz="2800" b="0" i="0" dirty="0">
                <a:solidFill>
                  <a:srgbClr val="111111"/>
                </a:solidFill>
                <a:effectLst/>
                <a:latin typeface="Times New Roman" pitchFamily="18" charset="0"/>
                <a:cs typeface="Times New Roman" pitchFamily="18" charset="0"/>
              </a:rPr>
              <a:t>The main symptom of infertility is not getting pregnant. </a:t>
            </a:r>
            <a:endParaRPr lang="en-US" sz="2800" b="0" i="0" dirty="0" smtClean="0">
              <a:solidFill>
                <a:srgbClr val="111111"/>
              </a:solidFill>
              <a:effectLst/>
              <a:latin typeface="Times New Roman" pitchFamily="18" charset="0"/>
              <a:cs typeface="Times New Roman" pitchFamily="18" charset="0"/>
            </a:endParaRPr>
          </a:p>
          <a:p>
            <a:pPr marL="514350" indent="-514350" algn="l">
              <a:buFont typeface="+mj-lt"/>
              <a:buAutoNum type="arabicPeriod"/>
            </a:pPr>
            <a:r>
              <a:rPr lang="en-US" sz="2800" b="0" i="0" dirty="0" smtClean="0">
                <a:solidFill>
                  <a:srgbClr val="111111"/>
                </a:solidFill>
                <a:effectLst/>
                <a:latin typeface="Times New Roman" pitchFamily="18" charset="0"/>
                <a:cs typeface="Times New Roman" pitchFamily="18" charset="0"/>
              </a:rPr>
              <a:t>There </a:t>
            </a:r>
            <a:r>
              <a:rPr lang="en-US" sz="2800" b="0" i="0" dirty="0">
                <a:solidFill>
                  <a:srgbClr val="111111"/>
                </a:solidFill>
                <a:effectLst/>
                <a:latin typeface="Times New Roman" pitchFamily="18" charset="0"/>
                <a:cs typeface="Times New Roman" pitchFamily="18" charset="0"/>
              </a:rPr>
              <a:t>may be no other obvious symptoms</a:t>
            </a:r>
            <a:r>
              <a:rPr lang="en-US" sz="2800" b="0" i="0" dirty="0" smtClean="0">
                <a:solidFill>
                  <a:srgbClr val="111111"/>
                </a:solidFill>
                <a:effectLst/>
                <a:latin typeface="Times New Roman" pitchFamily="18" charset="0"/>
                <a:cs typeface="Times New Roman" pitchFamily="18" charset="0"/>
              </a:rPr>
              <a:t>.</a:t>
            </a:r>
          </a:p>
          <a:p>
            <a:pPr marL="514350" indent="-514350" algn="l">
              <a:buFont typeface="+mj-lt"/>
              <a:buAutoNum type="arabicPeriod"/>
            </a:pPr>
            <a:r>
              <a:rPr lang="en-US" sz="2800" b="0" i="0" dirty="0" smtClean="0">
                <a:solidFill>
                  <a:srgbClr val="111111"/>
                </a:solidFill>
                <a:effectLst/>
                <a:latin typeface="Times New Roman" pitchFamily="18" charset="0"/>
                <a:cs typeface="Times New Roman" pitchFamily="18" charset="0"/>
              </a:rPr>
              <a:t> </a:t>
            </a:r>
            <a:r>
              <a:rPr lang="en-US" sz="2800" b="0" i="0" dirty="0">
                <a:solidFill>
                  <a:srgbClr val="111111"/>
                </a:solidFill>
                <a:effectLst/>
                <a:latin typeface="Times New Roman" pitchFamily="18" charset="0"/>
                <a:cs typeface="Times New Roman" pitchFamily="18" charset="0"/>
              </a:rPr>
              <a:t>Sometimes, women with infertility may have irregular or absent menstrual periods</a:t>
            </a:r>
            <a:r>
              <a:rPr lang="en-US" sz="2800" b="0" i="0" dirty="0" smtClean="0">
                <a:solidFill>
                  <a:srgbClr val="111111"/>
                </a:solidFill>
                <a:effectLst/>
                <a:latin typeface="Times New Roman" pitchFamily="18" charset="0"/>
                <a:cs typeface="Times New Roman" pitchFamily="18" charset="0"/>
              </a:rPr>
              <a:t>.</a:t>
            </a:r>
          </a:p>
          <a:p>
            <a:pPr marL="514350" indent="-514350" algn="l">
              <a:buFont typeface="+mj-lt"/>
              <a:buAutoNum type="arabicPeriod"/>
            </a:pPr>
            <a:r>
              <a:rPr lang="en-US" sz="2800" b="0" i="0" dirty="0" smtClean="0">
                <a:solidFill>
                  <a:srgbClr val="111111"/>
                </a:solidFill>
                <a:effectLst/>
                <a:latin typeface="Times New Roman" pitchFamily="18" charset="0"/>
                <a:cs typeface="Times New Roman" pitchFamily="18" charset="0"/>
              </a:rPr>
              <a:t> </a:t>
            </a:r>
            <a:r>
              <a:rPr lang="en-US" sz="2800" b="0" i="0" dirty="0">
                <a:solidFill>
                  <a:srgbClr val="111111"/>
                </a:solidFill>
                <a:effectLst/>
                <a:latin typeface="Times New Roman" pitchFamily="18" charset="0"/>
                <a:cs typeface="Times New Roman" pitchFamily="18" charset="0"/>
              </a:rPr>
              <a:t>In some cases, men with infertility may have some signs of hormonal problems, such as changes in hair growth or sexual function.</a:t>
            </a:r>
          </a:p>
          <a:p>
            <a:pPr marL="514350" indent="-514350" algn="l">
              <a:buFont typeface="+mj-lt"/>
              <a:buAutoNum type="arabicPeriod"/>
            </a:pPr>
            <a:r>
              <a:rPr lang="en-US" sz="2800" b="0" i="0" dirty="0">
                <a:solidFill>
                  <a:srgbClr val="111111"/>
                </a:solidFill>
                <a:effectLst/>
                <a:latin typeface="Times New Roman" pitchFamily="18" charset="0"/>
                <a:cs typeface="Times New Roman" pitchFamily="18" charset="0"/>
              </a:rPr>
              <a:t>Most couples will eventually conceive, with or without treatment</a:t>
            </a:r>
          </a:p>
        </p:txBody>
      </p:sp>
    </p:spTree>
    <p:extLst>
      <p:ext uri="{BB962C8B-B14F-4D97-AF65-F5344CB8AC3E}">
        <p14:creationId xmlns:p14="http://schemas.microsoft.com/office/powerpoint/2010/main" val="2936359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938AD1-9F67-344B-59D1-380FBC41F770}"/>
              </a:ext>
            </a:extLst>
          </p:cNvPr>
          <p:cNvSpPr txBox="1"/>
          <p:nvPr/>
        </p:nvSpPr>
        <p:spPr>
          <a:xfrm>
            <a:off x="627256" y="704518"/>
            <a:ext cx="9739901" cy="2308324"/>
          </a:xfrm>
          <a:prstGeom prst="rect">
            <a:avLst/>
          </a:prstGeom>
          <a:noFill/>
        </p:spPr>
        <p:txBody>
          <a:bodyPr wrap="square">
            <a:spAutoFit/>
          </a:bodyPr>
          <a:lstStyle/>
          <a:p>
            <a:pPr marL="342900" indent="-342900" algn="l">
              <a:buFont typeface="Arial" pitchFamily="34" charset="0"/>
              <a:buChar char="•"/>
            </a:pPr>
            <a:r>
              <a:rPr lang="en-US" sz="2400" b="0" i="0" dirty="0">
                <a:solidFill>
                  <a:srgbClr val="111111"/>
                </a:solidFill>
                <a:effectLst/>
                <a:latin typeface="Times New Roman" pitchFamily="18" charset="0"/>
                <a:cs typeface="Times New Roman" pitchFamily="18" charset="0"/>
              </a:rPr>
              <a:t>All of the steps during ovulation and fertilization need to happen correctly in order to get pregnant. </a:t>
            </a:r>
            <a:endParaRPr lang="en-US" sz="2400" b="0" i="0" dirty="0" smtClean="0">
              <a:solidFill>
                <a:srgbClr val="111111"/>
              </a:solidFill>
              <a:effectLst/>
              <a:latin typeface="Times New Roman" pitchFamily="18" charset="0"/>
              <a:cs typeface="Times New Roman" pitchFamily="18" charset="0"/>
            </a:endParaRPr>
          </a:p>
          <a:p>
            <a:pPr marL="342900" indent="-342900" algn="l">
              <a:buFont typeface="Arial" pitchFamily="34" charset="0"/>
              <a:buChar char="•"/>
            </a:pPr>
            <a:r>
              <a:rPr lang="en-US" sz="2400" b="0" i="0" dirty="0" smtClean="0">
                <a:solidFill>
                  <a:srgbClr val="111111"/>
                </a:solidFill>
                <a:effectLst/>
                <a:latin typeface="Times New Roman" pitchFamily="18" charset="0"/>
                <a:cs typeface="Times New Roman" pitchFamily="18" charset="0"/>
              </a:rPr>
              <a:t>Sometimes </a:t>
            </a:r>
            <a:r>
              <a:rPr lang="en-US" sz="2400" b="0" i="0" dirty="0">
                <a:solidFill>
                  <a:srgbClr val="111111"/>
                </a:solidFill>
                <a:effectLst/>
                <a:latin typeface="Times New Roman" pitchFamily="18" charset="0"/>
                <a:cs typeface="Times New Roman" pitchFamily="18" charset="0"/>
              </a:rPr>
              <a:t>the issues that cause infertility in couples are present at birth, and sometimes they develop later in life.</a:t>
            </a:r>
          </a:p>
          <a:p>
            <a:pPr marL="342900" indent="-342900" algn="l">
              <a:buFont typeface="Arial" pitchFamily="34" charset="0"/>
              <a:buChar char="•"/>
            </a:pPr>
            <a:r>
              <a:rPr lang="en-US" sz="2400" b="0" i="0" dirty="0">
                <a:solidFill>
                  <a:srgbClr val="111111"/>
                </a:solidFill>
                <a:effectLst/>
                <a:latin typeface="Times New Roman" pitchFamily="18" charset="0"/>
                <a:cs typeface="Times New Roman" pitchFamily="18" charset="0"/>
              </a:rPr>
              <a:t>Infertility causes can affect one or both partners. </a:t>
            </a:r>
            <a:endParaRPr lang="en-US" sz="2400" b="0" i="0" dirty="0" smtClean="0">
              <a:solidFill>
                <a:srgbClr val="111111"/>
              </a:solidFill>
              <a:effectLst/>
              <a:latin typeface="Times New Roman" pitchFamily="18" charset="0"/>
              <a:cs typeface="Times New Roman" pitchFamily="18" charset="0"/>
            </a:endParaRPr>
          </a:p>
          <a:p>
            <a:pPr marL="342900" indent="-342900" algn="l">
              <a:buFont typeface="Arial" pitchFamily="34" charset="0"/>
              <a:buChar char="•"/>
            </a:pPr>
            <a:r>
              <a:rPr lang="en-US" sz="2400" b="0" i="0" dirty="0" smtClean="0">
                <a:solidFill>
                  <a:srgbClr val="111111"/>
                </a:solidFill>
                <a:effectLst/>
                <a:latin typeface="Times New Roman" pitchFamily="18" charset="0"/>
                <a:cs typeface="Times New Roman" pitchFamily="18" charset="0"/>
              </a:rPr>
              <a:t>Sometimes</a:t>
            </a:r>
            <a:r>
              <a:rPr lang="en-US" sz="2400" b="0" i="0" dirty="0">
                <a:solidFill>
                  <a:srgbClr val="111111"/>
                </a:solidFill>
                <a:effectLst/>
                <a:latin typeface="Times New Roman" pitchFamily="18" charset="0"/>
                <a:cs typeface="Times New Roman" pitchFamily="18" charset="0"/>
              </a:rPr>
              <a:t>, no cause can be found.</a:t>
            </a:r>
          </a:p>
        </p:txBody>
      </p:sp>
    </p:spTree>
    <p:extLst>
      <p:ext uri="{BB962C8B-B14F-4D97-AF65-F5344CB8AC3E}">
        <p14:creationId xmlns:p14="http://schemas.microsoft.com/office/powerpoint/2010/main" val="224005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810" y="2382838"/>
            <a:ext cx="9013371" cy="389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16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0B0356-BC77-5726-DC11-2AC203BDB7EC}"/>
              </a:ext>
            </a:extLst>
          </p:cNvPr>
          <p:cNvSpPr txBox="1"/>
          <p:nvPr/>
        </p:nvSpPr>
        <p:spPr>
          <a:xfrm>
            <a:off x="486888" y="166255"/>
            <a:ext cx="11174681" cy="6617196"/>
          </a:xfrm>
          <a:prstGeom prst="rect">
            <a:avLst/>
          </a:prstGeom>
          <a:noFill/>
        </p:spPr>
        <p:txBody>
          <a:bodyPr wrap="square">
            <a:spAutoFit/>
          </a:bodyPr>
          <a:lstStyle/>
          <a:p>
            <a:pPr algn="l"/>
            <a:r>
              <a:rPr lang="en-US" sz="2800" b="1" i="0" dirty="0" smtClean="0">
                <a:solidFill>
                  <a:srgbClr val="FF0000"/>
                </a:solidFill>
                <a:effectLst/>
                <a:latin typeface="Times New Roman" pitchFamily="18" charset="0"/>
                <a:cs typeface="Times New Roman" pitchFamily="18" charset="0"/>
              </a:rPr>
              <a:t>Causes </a:t>
            </a:r>
            <a:r>
              <a:rPr lang="en-US" sz="2800" b="1" i="0" dirty="0">
                <a:solidFill>
                  <a:srgbClr val="FF0000"/>
                </a:solidFill>
                <a:effectLst/>
                <a:latin typeface="Times New Roman" pitchFamily="18" charset="0"/>
                <a:cs typeface="Times New Roman" pitchFamily="18" charset="0"/>
              </a:rPr>
              <a:t>of male infertility</a:t>
            </a:r>
          </a:p>
          <a:p>
            <a:pPr algn="l"/>
            <a:r>
              <a:rPr lang="en-US" b="0" i="0" dirty="0">
                <a:solidFill>
                  <a:srgbClr val="111111"/>
                </a:solidFill>
                <a:effectLst/>
                <a:latin typeface="Times New Roman" pitchFamily="18" charset="0"/>
                <a:cs typeface="Times New Roman" pitchFamily="18" charset="0"/>
              </a:rPr>
              <a:t>These may include:</a:t>
            </a:r>
          </a:p>
          <a:p>
            <a:pPr lvl="0"/>
            <a:r>
              <a:rPr lang="en-US" b="1" i="0" dirty="0">
                <a:solidFill>
                  <a:srgbClr val="FF0000"/>
                </a:solidFill>
                <a:effectLst/>
                <a:latin typeface="Times New Roman" pitchFamily="18" charset="0"/>
                <a:cs typeface="Times New Roman" pitchFamily="18" charset="0"/>
              </a:rPr>
              <a:t>Abnormal sperm production or function due to undescended testicles, </a:t>
            </a:r>
            <a:endParaRPr lang="en-US" b="1" i="0" dirty="0" smtClean="0">
              <a:solidFill>
                <a:srgbClr val="FF0000"/>
              </a:solidFill>
              <a:effectLst/>
              <a:latin typeface="Times New Roman" pitchFamily="18" charset="0"/>
              <a:cs typeface="Times New Roman" pitchFamily="18" charset="0"/>
            </a:endParaRPr>
          </a:p>
          <a:p>
            <a:pPr marL="342900" lvl="0" indent="-342900">
              <a:buFont typeface="+mj-lt"/>
              <a:buAutoNum type="arabicPeriod"/>
            </a:pPr>
            <a:r>
              <a:rPr lang="en-US" b="0" i="0" dirty="0" smtClean="0">
                <a:solidFill>
                  <a:srgbClr val="111111"/>
                </a:solidFill>
                <a:effectLst/>
                <a:latin typeface="Times New Roman" pitchFamily="18" charset="0"/>
                <a:cs typeface="Times New Roman" pitchFamily="18" charset="0"/>
              </a:rPr>
              <a:t>genetic </a:t>
            </a:r>
            <a:r>
              <a:rPr lang="en-US" b="0" i="0" dirty="0">
                <a:solidFill>
                  <a:srgbClr val="111111"/>
                </a:solidFill>
                <a:effectLst/>
                <a:latin typeface="Times New Roman" pitchFamily="18" charset="0"/>
                <a:cs typeface="Times New Roman" pitchFamily="18" charset="0"/>
              </a:rPr>
              <a:t>defects, </a:t>
            </a:r>
            <a:endParaRPr lang="en-US" b="0" i="0" dirty="0" smtClean="0">
              <a:solidFill>
                <a:srgbClr val="111111"/>
              </a:solidFill>
              <a:effectLst/>
              <a:latin typeface="Times New Roman" pitchFamily="18" charset="0"/>
              <a:cs typeface="Times New Roman" pitchFamily="18" charset="0"/>
            </a:endParaRPr>
          </a:p>
          <a:p>
            <a:pPr marL="342900" lvl="0" indent="-342900">
              <a:buFont typeface="+mj-lt"/>
              <a:buAutoNum type="arabicPeriod"/>
            </a:pPr>
            <a:r>
              <a:rPr lang="en-US" b="0" i="0" dirty="0" smtClean="0">
                <a:solidFill>
                  <a:srgbClr val="111111"/>
                </a:solidFill>
                <a:effectLst/>
                <a:latin typeface="Times New Roman" pitchFamily="18" charset="0"/>
                <a:cs typeface="Times New Roman" pitchFamily="18" charset="0"/>
              </a:rPr>
              <a:t>health </a:t>
            </a:r>
            <a:r>
              <a:rPr lang="en-US" b="0" i="0" dirty="0">
                <a:solidFill>
                  <a:srgbClr val="111111"/>
                </a:solidFill>
                <a:effectLst/>
                <a:latin typeface="Times New Roman" pitchFamily="18" charset="0"/>
                <a:cs typeface="Times New Roman" pitchFamily="18" charset="0"/>
              </a:rPr>
              <a:t>problems such as diabetes</a:t>
            </a:r>
            <a:r>
              <a:rPr lang="en-US" b="0" i="0" dirty="0" smtClean="0">
                <a:solidFill>
                  <a:srgbClr val="111111"/>
                </a:solidFill>
                <a:effectLst/>
                <a:latin typeface="Times New Roman" pitchFamily="18" charset="0"/>
                <a:cs typeface="Times New Roman" pitchFamily="18" charset="0"/>
              </a:rPr>
              <a:t>,</a:t>
            </a:r>
          </a:p>
          <a:p>
            <a:pPr marL="342900" lvl="0" indent="-342900">
              <a:buFont typeface="+mj-lt"/>
              <a:buAutoNum type="arabicPeriod"/>
            </a:pPr>
            <a:r>
              <a:rPr lang="en-US" b="0" i="0" dirty="0" smtClean="0">
                <a:solidFill>
                  <a:srgbClr val="111111"/>
                </a:solidFill>
                <a:effectLst/>
                <a:latin typeface="Times New Roman" pitchFamily="18" charset="0"/>
                <a:cs typeface="Times New Roman" pitchFamily="18" charset="0"/>
              </a:rPr>
              <a:t> </a:t>
            </a:r>
            <a:r>
              <a:rPr lang="en-US" b="0" i="0" dirty="0">
                <a:solidFill>
                  <a:srgbClr val="111111"/>
                </a:solidFill>
                <a:effectLst/>
                <a:latin typeface="Times New Roman" pitchFamily="18" charset="0"/>
                <a:cs typeface="Times New Roman" pitchFamily="18" charset="0"/>
              </a:rPr>
              <a:t>or infections such as chlamydia, </a:t>
            </a:r>
            <a:endParaRPr lang="en-US" b="0" i="0" dirty="0" smtClean="0">
              <a:solidFill>
                <a:srgbClr val="111111"/>
              </a:solidFill>
              <a:effectLst/>
              <a:latin typeface="Times New Roman" pitchFamily="18" charset="0"/>
              <a:cs typeface="Times New Roman" pitchFamily="18" charset="0"/>
            </a:endParaRPr>
          </a:p>
          <a:p>
            <a:pPr marL="342900" lvl="0" indent="-342900">
              <a:buFont typeface="+mj-lt"/>
              <a:buAutoNum type="arabicPeriod"/>
            </a:pPr>
            <a:r>
              <a:rPr lang="en-US" b="0" i="0" dirty="0" smtClean="0">
                <a:solidFill>
                  <a:srgbClr val="111111"/>
                </a:solidFill>
                <a:effectLst/>
                <a:latin typeface="Times New Roman" pitchFamily="18" charset="0"/>
                <a:cs typeface="Times New Roman" pitchFamily="18" charset="0"/>
              </a:rPr>
              <a:t>gonorrhea</a:t>
            </a:r>
            <a:r>
              <a:rPr lang="en-US" b="0" i="0" dirty="0">
                <a:solidFill>
                  <a:srgbClr val="111111"/>
                </a:solidFill>
                <a:effectLst/>
                <a:latin typeface="Times New Roman" pitchFamily="18" charset="0"/>
                <a:cs typeface="Times New Roman" pitchFamily="18" charset="0"/>
              </a:rPr>
              <a:t>, </a:t>
            </a:r>
            <a:endParaRPr lang="en-US" b="0" i="0" dirty="0" smtClean="0">
              <a:solidFill>
                <a:srgbClr val="111111"/>
              </a:solidFill>
              <a:effectLst/>
              <a:latin typeface="Times New Roman" pitchFamily="18" charset="0"/>
              <a:cs typeface="Times New Roman" pitchFamily="18" charset="0"/>
            </a:endParaRPr>
          </a:p>
          <a:p>
            <a:pPr marL="342900" lvl="0" indent="-342900">
              <a:buFont typeface="+mj-lt"/>
              <a:buAutoNum type="arabicPeriod"/>
            </a:pPr>
            <a:r>
              <a:rPr lang="en-US" b="0" i="0" dirty="0" smtClean="0">
                <a:solidFill>
                  <a:srgbClr val="111111"/>
                </a:solidFill>
                <a:effectLst/>
                <a:latin typeface="Times New Roman" pitchFamily="18" charset="0"/>
                <a:cs typeface="Times New Roman" pitchFamily="18" charset="0"/>
              </a:rPr>
              <a:t>mumps </a:t>
            </a:r>
            <a:r>
              <a:rPr lang="en-US" b="0" i="0" dirty="0">
                <a:solidFill>
                  <a:srgbClr val="111111"/>
                </a:solidFill>
                <a:effectLst/>
                <a:latin typeface="Times New Roman" pitchFamily="18" charset="0"/>
                <a:cs typeface="Times New Roman" pitchFamily="18" charset="0"/>
              </a:rPr>
              <a:t>or HIV. </a:t>
            </a:r>
            <a:endParaRPr lang="en-US" b="0" i="0" dirty="0" smtClean="0">
              <a:solidFill>
                <a:srgbClr val="111111"/>
              </a:solidFill>
              <a:effectLst/>
              <a:latin typeface="Times New Roman" pitchFamily="18" charset="0"/>
              <a:cs typeface="Times New Roman" pitchFamily="18" charset="0"/>
            </a:endParaRPr>
          </a:p>
          <a:p>
            <a:pPr marL="342900" lvl="0" indent="-342900">
              <a:buFont typeface="+mj-lt"/>
              <a:buAutoNum type="arabicPeriod"/>
            </a:pPr>
            <a:r>
              <a:rPr lang="en-US" b="0" i="0" dirty="0" smtClean="0">
                <a:solidFill>
                  <a:srgbClr val="111111"/>
                </a:solidFill>
                <a:effectLst/>
                <a:latin typeface="Times New Roman" pitchFamily="18" charset="0"/>
                <a:cs typeface="Times New Roman" pitchFamily="18" charset="0"/>
              </a:rPr>
              <a:t>Enlarged </a:t>
            </a:r>
            <a:r>
              <a:rPr lang="en-US" b="0" i="0" dirty="0">
                <a:solidFill>
                  <a:srgbClr val="111111"/>
                </a:solidFill>
                <a:effectLst/>
                <a:latin typeface="Times New Roman" pitchFamily="18" charset="0"/>
                <a:cs typeface="Times New Roman" pitchFamily="18" charset="0"/>
              </a:rPr>
              <a:t>veins in the testes (varicocele) also can affect the quality of sperm</a:t>
            </a:r>
            <a:r>
              <a:rPr lang="en-US" b="0" i="0" dirty="0" smtClean="0">
                <a:solidFill>
                  <a:srgbClr val="111111"/>
                </a:solidFill>
                <a:effectLst/>
                <a:latin typeface="Times New Roman" pitchFamily="18" charset="0"/>
                <a:cs typeface="Times New Roman" pitchFamily="18" charset="0"/>
              </a:rPr>
              <a:t>.</a:t>
            </a:r>
            <a:r>
              <a:rPr lang="en-US" b="1" dirty="0">
                <a:solidFill>
                  <a:srgbClr val="111111"/>
                </a:solidFill>
                <a:latin typeface="Times New Roman" pitchFamily="18" charset="0"/>
                <a:cs typeface="Times New Roman" pitchFamily="18" charset="0"/>
              </a:rPr>
              <a:t> </a:t>
            </a:r>
            <a:endParaRPr lang="en-US" b="1" dirty="0" smtClean="0">
              <a:solidFill>
                <a:srgbClr val="111111"/>
              </a:solidFill>
              <a:latin typeface="Times New Roman" pitchFamily="18" charset="0"/>
              <a:cs typeface="Times New Roman" pitchFamily="18" charset="0"/>
            </a:endParaRPr>
          </a:p>
          <a:p>
            <a:pPr lvl="0"/>
            <a:r>
              <a:rPr lang="en-US" b="1" dirty="0" smtClean="0">
                <a:solidFill>
                  <a:srgbClr val="FF0000"/>
                </a:solidFill>
                <a:latin typeface="Times New Roman" pitchFamily="18" charset="0"/>
                <a:cs typeface="Times New Roman" pitchFamily="18" charset="0"/>
              </a:rPr>
              <a:t>Problems </a:t>
            </a:r>
            <a:r>
              <a:rPr lang="en-US" b="1" dirty="0">
                <a:solidFill>
                  <a:srgbClr val="FF0000"/>
                </a:solidFill>
                <a:latin typeface="Times New Roman" pitchFamily="18" charset="0"/>
                <a:cs typeface="Times New Roman" pitchFamily="18" charset="0"/>
              </a:rPr>
              <a:t>with the delivery of sperm due to sexual problems</a:t>
            </a:r>
            <a:r>
              <a:rPr lang="en-US" b="1" dirty="0">
                <a:solidFill>
                  <a:srgbClr val="111111"/>
                </a:solidFill>
                <a:latin typeface="Times New Roman" pitchFamily="18" charset="0"/>
                <a:cs typeface="Times New Roman" pitchFamily="18" charset="0"/>
              </a:rPr>
              <a:t>,</a:t>
            </a:r>
            <a:r>
              <a:rPr lang="en-US" dirty="0">
                <a:solidFill>
                  <a:srgbClr val="111111"/>
                </a:solidFill>
                <a:latin typeface="Times New Roman" pitchFamily="18" charset="0"/>
                <a:cs typeface="Times New Roman" pitchFamily="18" charset="0"/>
              </a:rPr>
              <a:t> such </a:t>
            </a:r>
            <a:r>
              <a:rPr lang="en-US" dirty="0" smtClean="0">
                <a:solidFill>
                  <a:srgbClr val="111111"/>
                </a:solidFill>
                <a:latin typeface="Times New Roman" pitchFamily="18" charset="0"/>
                <a:cs typeface="Times New Roman" pitchFamily="18" charset="0"/>
              </a:rPr>
              <a:t>as:</a:t>
            </a: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premature ejaculation</a:t>
            </a:r>
            <a:r>
              <a:rPr lang="en-US" dirty="0" smtClean="0">
                <a:solidFill>
                  <a:srgbClr val="111111"/>
                </a:solidFill>
                <a:latin typeface="Times New Roman" pitchFamily="18" charset="0"/>
                <a:cs typeface="Times New Roman" pitchFamily="18" charset="0"/>
              </a:rPr>
              <a:t>;</a:t>
            </a: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certain genetic diseases, such as cystic fibrosis</a:t>
            </a:r>
            <a:r>
              <a:rPr lang="en-US" dirty="0" smtClean="0">
                <a:solidFill>
                  <a:srgbClr val="111111"/>
                </a:solidFill>
                <a:latin typeface="Times New Roman" pitchFamily="18" charset="0"/>
                <a:cs typeface="Times New Roman" pitchFamily="18" charset="0"/>
              </a:rPr>
              <a:t>;</a:t>
            </a: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structural problems, such as a blockage in the testicle</a:t>
            </a:r>
            <a:r>
              <a:rPr lang="en-US" dirty="0" smtClean="0">
                <a:solidFill>
                  <a:srgbClr val="111111"/>
                </a:solidFill>
                <a:latin typeface="Times New Roman" pitchFamily="18" charset="0"/>
                <a:cs typeface="Times New Roman" pitchFamily="18" charset="0"/>
              </a:rPr>
              <a:t>;</a:t>
            </a: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or damage or injury to the reproductive organs</a:t>
            </a:r>
            <a:r>
              <a:rPr lang="en-US" dirty="0" smtClean="0">
                <a:solidFill>
                  <a:srgbClr val="111111"/>
                </a:solidFill>
                <a:latin typeface="Times New Roman" pitchFamily="18" charset="0"/>
                <a:cs typeface="Times New Roman" pitchFamily="18" charset="0"/>
              </a:rPr>
              <a:t>.</a:t>
            </a:r>
            <a:r>
              <a:rPr lang="en-US" b="1" dirty="0">
                <a:solidFill>
                  <a:srgbClr val="111111"/>
                </a:solidFill>
                <a:latin typeface="Times New Roman" pitchFamily="18" charset="0"/>
                <a:cs typeface="Times New Roman" pitchFamily="18" charset="0"/>
              </a:rPr>
              <a:t> </a:t>
            </a:r>
            <a:endParaRPr lang="en-US" b="1" dirty="0" smtClean="0">
              <a:solidFill>
                <a:srgbClr val="111111"/>
              </a:solidFill>
              <a:latin typeface="Times New Roman" pitchFamily="18" charset="0"/>
              <a:cs typeface="Times New Roman" pitchFamily="18" charset="0"/>
            </a:endParaRPr>
          </a:p>
          <a:p>
            <a:pPr lvl="0"/>
            <a:r>
              <a:rPr lang="en-US" b="1" dirty="0" smtClean="0">
                <a:solidFill>
                  <a:srgbClr val="FF0000"/>
                </a:solidFill>
                <a:latin typeface="Times New Roman" pitchFamily="18" charset="0"/>
                <a:cs typeface="Times New Roman" pitchFamily="18" charset="0"/>
              </a:rPr>
              <a:t>Overexposure </a:t>
            </a:r>
            <a:r>
              <a:rPr lang="en-US" b="1" dirty="0">
                <a:solidFill>
                  <a:srgbClr val="FF0000"/>
                </a:solidFill>
                <a:latin typeface="Times New Roman" pitchFamily="18" charset="0"/>
                <a:cs typeface="Times New Roman" pitchFamily="18" charset="0"/>
              </a:rPr>
              <a:t>to certain environmental factors, such </a:t>
            </a:r>
            <a:r>
              <a:rPr lang="en-US" b="1" dirty="0" smtClean="0">
                <a:solidFill>
                  <a:srgbClr val="FF0000"/>
                </a:solidFill>
                <a:latin typeface="Times New Roman" pitchFamily="18" charset="0"/>
                <a:cs typeface="Times New Roman" pitchFamily="18" charset="0"/>
              </a:rPr>
              <a:t>:</a:t>
            </a:r>
          </a:p>
          <a:p>
            <a:pPr marL="342900" lvl="0" indent="-342900">
              <a:buFont typeface="+mj-lt"/>
              <a:buAutoNum type="arabicPeriod"/>
            </a:pPr>
            <a:r>
              <a:rPr lang="en-US" b="1" dirty="0" smtClean="0">
                <a:solidFill>
                  <a:srgbClr val="FF0000"/>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chemicals, and radiation</a:t>
            </a:r>
            <a:r>
              <a:rPr lang="en-US" dirty="0" smtClean="0">
                <a:solidFill>
                  <a:srgbClr val="111111"/>
                </a:solidFill>
                <a:latin typeface="Times New Roman" pitchFamily="18" charset="0"/>
                <a:cs typeface="Times New Roman" pitchFamily="18" charset="0"/>
              </a:rPr>
              <a:t>.</a:t>
            </a: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Cigarette smoking, alcohol, </a:t>
            </a:r>
            <a:endParaRPr lang="en-US" dirty="0" smtClean="0">
              <a:solidFill>
                <a:srgbClr val="111111"/>
              </a:solidFill>
              <a:latin typeface="Times New Roman" pitchFamily="18" charset="0"/>
              <a:cs typeface="Times New Roman" pitchFamily="18" charset="0"/>
            </a:endParaRP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anabolic </a:t>
            </a:r>
            <a:r>
              <a:rPr lang="en-US" dirty="0">
                <a:solidFill>
                  <a:srgbClr val="111111"/>
                </a:solidFill>
                <a:latin typeface="Times New Roman" pitchFamily="18" charset="0"/>
                <a:cs typeface="Times New Roman" pitchFamily="18" charset="0"/>
              </a:rPr>
              <a:t>steroids, and taking medications to treat bacterial infections</a:t>
            </a:r>
            <a:r>
              <a:rPr lang="en-US" dirty="0" smtClean="0">
                <a:solidFill>
                  <a:srgbClr val="111111"/>
                </a:solidFill>
                <a:latin typeface="Times New Roman" pitchFamily="18" charset="0"/>
                <a:cs typeface="Times New Roman" pitchFamily="18" charset="0"/>
              </a:rPr>
              <a:t>,</a:t>
            </a: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high blood pressure and depression also can affect fertility</a:t>
            </a:r>
            <a:r>
              <a:rPr lang="en-US" dirty="0" smtClean="0">
                <a:solidFill>
                  <a:srgbClr val="111111"/>
                </a:solidFill>
                <a:latin typeface="Times New Roman" pitchFamily="18" charset="0"/>
                <a:cs typeface="Times New Roman" pitchFamily="18" charset="0"/>
              </a:rPr>
              <a:t>.</a:t>
            </a: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Frequent exposure to heat, , can raise body temperature and may affect sperm production</a:t>
            </a:r>
            <a:r>
              <a:rPr lang="en-US" dirty="0" smtClean="0">
                <a:solidFill>
                  <a:srgbClr val="111111"/>
                </a:solidFill>
                <a:latin typeface="Times New Roman" pitchFamily="18" charset="0"/>
                <a:cs typeface="Times New Roman" pitchFamily="18" charset="0"/>
              </a:rPr>
              <a:t>.</a:t>
            </a:r>
            <a:r>
              <a:rPr lang="en-US" b="1" dirty="0">
                <a:solidFill>
                  <a:srgbClr val="111111"/>
                </a:solidFill>
                <a:latin typeface="Times New Roman" pitchFamily="18" charset="0"/>
                <a:cs typeface="Times New Roman" pitchFamily="18" charset="0"/>
              </a:rPr>
              <a:t> </a:t>
            </a:r>
            <a:endParaRPr lang="en-US" b="1" dirty="0" smtClean="0">
              <a:solidFill>
                <a:srgbClr val="111111"/>
              </a:solidFill>
              <a:latin typeface="Times New Roman" pitchFamily="18" charset="0"/>
              <a:cs typeface="Times New Roman" pitchFamily="18" charset="0"/>
            </a:endParaRPr>
          </a:p>
          <a:p>
            <a:pPr marL="342900" lvl="0" indent="-342900">
              <a:buFont typeface="+mj-lt"/>
              <a:buAutoNum type="arabicPeriod"/>
            </a:pPr>
            <a:r>
              <a:rPr lang="en-US" b="1" dirty="0" smtClean="0">
                <a:solidFill>
                  <a:srgbClr val="111111"/>
                </a:solidFill>
                <a:latin typeface="Times New Roman" pitchFamily="18" charset="0"/>
                <a:cs typeface="Times New Roman" pitchFamily="18" charset="0"/>
              </a:rPr>
              <a:t>Damage </a:t>
            </a:r>
            <a:r>
              <a:rPr lang="en-US" b="1" dirty="0">
                <a:solidFill>
                  <a:srgbClr val="111111"/>
                </a:solidFill>
                <a:latin typeface="Times New Roman" pitchFamily="18" charset="0"/>
                <a:cs typeface="Times New Roman" pitchFamily="18" charset="0"/>
              </a:rPr>
              <a:t>related to cancer and its treatment,</a:t>
            </a:r>
            <a:r>
              <a:rPr lang="en-US" dirty="0">
                <a:solidFill>
                  <a:srgbClr val="111111"/>
                </a:solidFill>
                <a:latin typeface="Times New Roman" pitchFamily="18" charset="0"/>
                <a:cs typeface="Times New Roman" pitchFamily="18" charset="0"/>
              </a:rPr>
              <a:t> including radiation or chemotherapy</a:t>
            </a:r>
            <a:r>
              <a:rPr lang="en-US" dirty="0" smtClean="0">
                <a:solidFill>
                  <a:srgbClr val="111111"/>
                </a:solidFill>
                <a:latin typeface="Times New Roman" pitchFamily="18" charset="0"/>
                <a:cs typeface="Times New Roman" pitchFamily="18" charset="0"/>
              </a:rPr>
              <a:t>.</a:t>
            </a:r>
          </a:p>
          <a:p>
            <a:pPr marL="342900" lvl="0" indent="-342900">
              <a:buFont typeface="+mj-lt"/>
              <a:buAutoNum type="arabicPeriod"/>
            </a:pPr>
            <a:r>
              <a:rPr lang="en-US" dirty="0" smtClean="0">
                <a:solidFill>
                  <a:srgbClr val="111111"/>
                </a:solidFill>
                <a:latin typeface="Times New Roman" pitchFamily="18" charset="0"/>
                <a:cs typeface="Times New Roman" pitchFamily="18" charset="0"/>
              </a:rPr>
              <a:t> </a:t>
            </a:r>
            <a:r>
              <a:rPr lang="en-US" dirty="0">
                <a:solidFill>
                  <a:srgbClr val="111111"/>
                </a:solidFill>
                <a:latin typeface="Times New Roman" pitchFamily="18" charset="0"/>
                <a:cs typeface="Times New Roman" pitchFamily="18" charset="0"/>
              </a:rPr>
              <a:t>Treatment for cancer can impair sperm production, sometimes severely</a:t>
            </a:r>
          </a:p>
          <a:p>
            <a:pPr>
              <a:buFont typeface="Arial" panose="020B0604020202020204" pitchFamily="34" charset="0"/>
              <a:buChar char="•"/>
            </a:pPr>
            <a:endParaRPr lang="en-US" b="0" i="0" dirty="0">
              <a:solidFill>
                <a:srgbClr val="111111"/>
              </a:solidFill>
              <a:effectLst/>
              <a:latin typeface="Helvetica" panose="020B0604020202020204" pitchFamily="34" charset="0"/>
            </a:endParaRPr>
          </a:p>
        </p:txBody>
      </p:sp>
    </p:spTree>
    <p:extLst>
      <p:ext uri="{BB962C8B-B14F-4D97-AF65-F5344CB8AC3E}">
        <p14:creationId xmlns:p14="http://schemas.microsoft.com/office/powerpoint/2010/main" val="1118770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558</Words>
  <Application>Microsoft Office PowerPoint</Application>
  <PresentationFormat>Custom</PresentationFormat>
  <Paragraphs>128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infertility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infertility</dc:title>
  <dc:creator>aftkar hamza</dc:creator>
  <cp:lastModifiedBy>Maher</cp:lastModifiedBy>
  <cp:revision>18</cp:revision>
  <dcterms:created xsi:type="dcterms:W3CDTF">2023-03-27T17:31:57Z</dcterms:created>
  <dcterms:modified xsi:type="dcterms:W3CDTF">2023-11-22T07:18:50Z</dcterms:modified>
</cp:coreProperties>
</file>