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317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301" r:id="rId12"/>
    <p:sldId id="302" r:id="rId13"/>
    <p:sldId id="303" r:id="rId14"/>
    <p:sldId id="304" r:id="rId15"/>
    <p:sldId id="305" r:id="rId16"/>
    <p:sldId id="306" r:id="rId17"/>
    <p:sldId id="308" r:id="rId18"/>
    <p:sldId id="309" r:id="rId19"/>
    <p:sldId id="314" r:id="rId20"/>
    <p:sldId id="315" r:id="rId21"/>
  </p:sldIdLst>
  <p:sldSz cx="12192000" cy="6858000"/>
  <p:notesSz cx="9144000" cy="6858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342" y="-55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573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8729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4531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8082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952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895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464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AF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697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420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463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690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40081" y="273813"/>
            <a:ext cx="511183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8351" y="2504898"/>
            <a:ext cx="10695296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AF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7D64-1F17-4AD8-A124-B721A3A2894E}" type="datetimeFigureOut">
              <a:rPr lang="ar-SA" smtClean="0"/>
              <a:t>10/06/1444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AE10-05FB-4600-83FD-CF178F304B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777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4647BC0C-417C-4061-A634-B4A396197C32}"/>
              </a:ext>
            </a:extLst>
          </p:cNvPr>
          <p:cNvSpPr txBox="1">
            <a:spLocks noChangeArrowheads="1"/>
          </p:cNvSpPr>
          <p:nvPr/>
        </p:nvSpPr>
        <p:spPr>
          <a:xfrm>
            <a:off x="119336" y="37232"/>
            <a:ext cx="11917324" cy="685096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55000" lnSpcReduction="200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Lecture #</a:t>
            </a:r>
            <a:r>
              <a:rPr lang="en-US" sz="4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First semester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Gill Sans MT"/>
              <a:ea typeface="+mj-ea"/>
              <a:cs typeface="Arial" pitchFamily="34" charset="0"/>
            </a:endParaRPr>
          </a:p>
          <a:p>
            <a:pPr marL="79375" algn="ctr">
              <a:lnSpc>
                <a:spcPts val="6650"/>
              </a:lnSpc>
              <a:spcBef>
                <a:spcPts val="100"/>
              </a:spcBef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9600" b="1" spc="-5" dirty="0"/>
              <a:t>Respiratory</a:t>
            </a:r>
            <a:r>
              <a:rPr lang="en-US" sz="9600" b="1" spc="-90" dirty="0"/>
              <a:t> </a:t>
            </a:r>
            <a:r>
              <a:rPr lang="en-US" sz="9600" b="1" spc="-5" dirty="0"/>
              <a:t>Disorders</a:t>
            </a:r>
          </a:p>
          <a:p>
            <a:pPr marL="87630" algn="ctr">
              <a:lnSpc>
                <a:spcPts val="6650"/>
              </a:lnSpc>
            </a:pPr>
            <a:r>
              <a:rPr lang="en-US" sz="9600" b="1" spc="-145" dirty="0">
                <a:solidFill>
                  <a:srgbClr val="333399"/>
                </a:solidFill>
                <a:latin typeface="Times New Roman"/>
                <a:cs typeface="Times New Roman"/>
              </a:rPr>
              <a:t>Lower</a:t>
            </a:r>
            <a:r>
              <a:rPr lang="en-US" sz="9600" b="1" spc="-30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9600" b="1" spc="-160" dirty="0">
                <a:solidFill>
                  <a:srgbClr val="333399"/>
                </a:solidFill>
                <a:latin typeface="Times New Roman"/>
                <a:cs typeface="Times New Roman"/>
              </a:rPr>
              <a:t>tract</a:t>
            </a:r>
            <a:r>
              <a:rPr lang="en-US" sz="9600" b="1" spc="-10" dirty="0"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9600" b="1" spc="-105" dirty="0">
                <a:solidFill>
                  <a:srgbClr val="333399"/>
                </a:solidFill>
                <a:latin typeface="Times New Roman"/>
                <a:cs typeface="Times New Roman"/>
              </a:rPr>
              <a:t>disorder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/>
                <a:ea typeface="+mj-ea"/>
                <a:cs typeface="Arial" pitchFamily="34" charset="0"/>
              </a:rPr>
              <a:t/>
            </a:r>
            <a:b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/>
                <a:ea typeface="+mj-ea"/>
                <a:cs typeface="Arial" pitchFamily="34" charset="0"/>
              </a:rPr>
            </a:b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Al-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Mustaqbal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University College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Nursing Department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nd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Class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Adult Nursing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A12D15D5-C57B-5C83-5C6D-467A2D683406}"/>
              </a:ext>
            </a:extLst>
          </p:cNvPr>
          <p:cNvSpPr txBox="1"/>
          <p:nvPr/>
        </p:nvSpPr>
        <p:spPr>
          <a:xfrm>
            <a:off x="839416" y="2996952"/>
            <a:ext cx="10585176" cy="2180084"/>
          </a:xfrm>
          <a:prstGeom prst="rect">
            <a:avLst/>
          </a:prstGeom>
          <a:noFill/>
          <a:ln/>
          <a:effectLst>
            <a:softEdge rad="6350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rIns="0" bIns="0">
            <a:spAutoFit/>
          </a:bodyPr>
          <a:lstStyle/>
          <a:p>
            <a:pPr marL="107314" marR="0" lvl="0" indent="0" algn="ctr" defTabSz="914400" rtl="1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F243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F243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by</a:t>
            </a:r>
          </a:p>
          <a:p>
            <a:pPr marL="107314" marR="0" lvl="0" indent="0" algn="ctr" defTabSz="914400" rtl="1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lecturer</a:t>
            </a:r>
          </a:p>
          <a:p>
            <a:pPr marL="107314" marR="0" lvl="0" indent="0" algn="ctr" defTabSz="914400" rtl="1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Professor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Dr.Fakhria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Jaber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Dr. Sadiq Salam H. AL-Salih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8840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700" y="171356"/>
            <a:ext cx="11658600" cy="5655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spcBef>
                <a:spcPts val="90"/>
              </a:spcBef>
            </a:pPr>
            <a:r>
              <a:rPr sz="3600" spc="-5" dirty="0">
                <a:solidFill>
                  <a:srgbClr val="C00000"/>
                </a:solidFill>
              </a:rPr>
              <a:t>Chronic</a:t>
            </a:r>
            <a:r>
              <a:rPr sz="3600" spc="5" dirty="0">
                <a:solidFill>
                  <a:srgbClr val="C00000"/>
                </a:solidFill>
              </a:rPr>
              <a:t> </a:t>
            </a:r>
            <a:r>
              <a:rPr sz="3600" spc="-10" dirty="0">
                <a:solidFill>
                  <a:srgbClr val="C00000"/>
                </a:solidFill>
              </a:rPr>
              <a:t>Obstructive</a:t>
            </a:r>
            <a:r>
              <a:rPr sz="3600" spc="35" dirty="0">
                <a:solidFill>
                  <a:srgbClr val="C00000"/>
                </a:solidFill>
              </a:rPr>
              <a:t> </a:t>
            </a:r>
            <a:r>
              <a:rPr sz="3600" spc="-10" dirty="0">
                <a:solidFill>
                  <a:srgbClr val="C00000"/>
                </a:solidFill>
              </a:rPr>
              <a:t>Pulmonary</a:t>
            </a:r>
            <a:r>
              <a:rPr sz="3600" spc="35" dirty="0">
                <a:solidFill>
                  <a:srgbClr val="C00000"/>
                </a:solidFill>
              </a:rPr>
              <a:t> </a:t>
            </a:r>
            <a:r>
              <a:rPr sz="3600" spc="-5" dirty="0">
                <a:solidFill>
                  <a:srgbClr val="C00000"/>
                </a:solidFill>
              </a:rPr>
              <a:t>Disease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938148"/>
            <a:ext cx="11658600" cy="5182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l" rtl="0">
              <a:lnSpc>
                <a:spcPct val="150100"/>
              </a:lnSpc>
              <a:spcBef>
                <a:spcPts val="100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800" b="1" dirty="0">
                <a:latin typeface="Times New Roman"/>
                <a:cs typeface="Times New Roman"/>
              </a:rPr>
              <a:t>Chronic </a:t>
            </a:r>
            <a:r>
              <a:rPr sz="2800" b="1" spc="-5" dirty="0">
                <a:latin typeface="Times New Roman"/>
                <a:cs typeface="Times New Roman"/>
              </a:rPr>
              <a:t>obstructive pulmonary </a:t>
            </a:r>
            <a:r>
              <a:rPr sz="2800" b="1" dirty="0">
                <a:latin typeface="Times New Roman"/>
                <a:cs typeface="Times New Roman"/>
              </a:rPr>
              <a:t>disease (COPD) </a:t>
            </a:r>
            <a:r>
              <a:rPr sz="2800" dirty="0">
                <a:latin typeface="Times New Roman"/>
                <a:cs typeface="Times New Roman"/>
              </a:rPr>
              <a:t>is a disease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state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characterized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20" dirty="0">
                <a:latin typeface="Times New Roman"/>
                <a:cs typeface="Times New Roman"/>
              </a:rPr>
              <a:t>by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airflow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limitation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that</a:t>
            </a:r>
            <a:r>
              <a:rPr sz="2800" dirty="0">
                <a:latin typeface="Times New Roman"/>
                <a:cs typeface="Times New Roman"/>
              </a:rPr>
              <a:t> is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not</a:t>
            </a:r>
            <a:r>
              <a:rPr sz="2800" spc="5" dirty="0">
                <a:latin typeface="Times New Roman"/>
                <a:cs typeface="Times New Roman"/>
              </a:rPr>
              <a:t> fully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reversible.</a:t>
            </a:r>
            <a:r>
              <a:rPr sz="2800" dirty="0">
                <a:latin typeface="Times New Roman"/>
                <a:cs typeface="Times New Roman"/>
              </a:rPr>
              <a:t> COPD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may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include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diseases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that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cause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airflow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obstruction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(eg,</a:t>
            </a:r>
            <a:r>
              <a:rPr sz="2800" spc="5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emphysema,</a:t>
            </a:r>
            <a:r>
              <a:rPr sz="2800" dirty="0">
                <a:latin typeface="Times New Roman"/>
                <a:cs typeface="Times New Roman"/>
              </a:rPr>
              <a:t> chronic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bronchitis)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combination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these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disorders.</a:t>
            </a:r>
            <a:endParaRPr sz="2800" dirty="0">
              <a:latin typeface="Times New Roman"/>
              <a:cs typeface="Times New Roman"/>
            </a:endParaRPr>
          </a:p>
          <a:p>
            <a:pPr marL="356870" marR="7620" indent="-344805" algn="l" rtl="0">
              <a:lnSpc>
                <a:spcPct val="150100"/>
              </a:lnSpc>
              <a:spcBef>
                <a:spcPts val="575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People</a:t>
            </a:r>
            <a:r>
              <a:rPr sz="2800" dirty="0">
                <a:latin typeface="Times New Roman"/>
                <a:cs typeface="Times New Roman"/>
              </a:rPr>
              <a:t> with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COPD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commonly </a:t>
            </a:r>
            <a:r>
              <a:rPr sz="2800" dirty="0">
                <a:latin typeface="Times New Roman"/>
                <a:cs typeface="Times New Roman"/>
              </a:rPr>
              <a:t>become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symptomatic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during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middle adult </a:t>
            </a:r>
            <a:r>
              <a:rPr sz="2800" spc="-10" dirty="0">
                <a:latin typeface="Times New Roman"/>
                <a:cs typeface="Times New Roman"/>
              </a:rPr>
              <a:t>years,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incidence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5" dirty="0">
                <a:latin typeface="Times New Roman"/>
                <a:cs typeface="Times New Roman"/>
              </a:rPr>
              <a:t>COPD </a:t>
            </a:r>
            <a:r>
              <a:rPr sz="2800" spc="-5" dirty="0">
                <a:latin typeface="Times New Roman"/>
                <a:cs typeface="Times New Roman"/>
              </a:rPr>
              <a:t>increases </a:t>
            </a:r>
            <a:r>
              <a:rPr sz="2800" dirty="0">
                <a:latin typeface="Times New Roman"/>
                <a:cs typeface="Times New Roman"/>
              </a:rPr>
              <a:t> with </a:t>
            </a:r>
            <a:r>
              <a:rPr sz="2800" spc="-15" dirty="0">
                <a:latin typeface="Times New Roman"/>
                <a:cs typeface="Times New Roman"/>
              </a:rPr>
              <a:t>age. </a:t>
            </a:r>
            <a:r>
              <a:rPr sz="2800" spc="-5" dirty="0">
                <a:latin typeface="Times New Roman"/>
                <a:cs typeface="Times New Roman"/>
              </a:rPr>
              <a:t>Although </a:t>
            </a:r>
            <a:r>
              <a:rPr sz="2800" dirty="0">
                <a:latin typeface="Times New Roman"/>
                <a:cs typeface="Times New Roman"/>
              </a:rPr>
              <a:t>certain </a:t>
            </a:r>
            <a:r>
              <a:rPr sz="2800" spc="-5" dirty="0">
                <a:latin typeface="Times New Roman"/>
                <a:cs typeface="Times New Roman"/>
              </a:rPr>
              <a:t>aspects of </a:t>
            </a:r>
            <a:r>
              <a:rPr sz="2800" dirty="0">
                <a:latin typeface="Times New Roman"/>
                <a:cs typeface="Times New Roman"/>
              </a:rPr>
              <a:t>lung </a:t>
            </a:r>
            <a:r>
              <a:rPr sz="2800" spc="-5" dirty="0">
                <a:latin typeface="Times New Roman"/>
                <a:cs typeface="Times New Roman"/>
              </a:rPr>
              <a:t>function </a:t>
            </a:r>
            <a:r>
              <a:rPr sz="2800" dirty="0">
                <a:latin typeface="Times New Roman"/>
                <a:cs typeface="Times New Roman"/>
              </a:rPr>
              <a:t>normally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decrease </a:t>
            </a:r>
            <a:r>
              <a:rPr sz="2800" dirty="0">
                <a:latin typeface="Times New Roman"/>
                <a:cs typeface="Times New Roman"/>
              </a:rPr>
              <a:t>with </a:t>
            </a:r>
            <a:r>
              <a:rPr sz="2800" spc="-15" dirty="0">
                <a:latin typeface="Times New Roman"/>
                <a:cs typeface="Times New Roman"/>
              </a:rPr>
              <a:t>age;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COPD accentuates and accelerates </a:t>
            </a:r>
            <a:r>
              <a:rPr sz="2800" dirty="0">
                <a:latin typeface="Times New Roman"/>
                <a:cs typeface="Times New Roman"/>
              </a:rPr>
              <a:t>these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physiologic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changes.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1586" y="662254"/>
            <a:ext cx="11582400" cy="59671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 algn="l" rtl="0">
              <a:lnSpc>
                <a:spcPct val="150100"/>
              </a:lnSpc>
              <a:spcBef>
                <a:spcPts val="775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Chronic </a:t>
            </a:r>
            <a:r>
              <a:rPr sz="2800" b="1" dirty="0">
                <a:latin typeface="Times New Roman"/>
                <a:cs typeface="Times New Roman"/>
              </a:rPr>
              <a:t>bronchitis</a:t>
            </a:r>
            <a:r>
              <a:rPr sz="2800" dirty="0">
                <a:latin typeface="Times New Roman"/>
                <a:cs typeface="Times New Roman"/>
              </a:rPr>
              <a:t>, a </a:t>
            </a:r>
            <a:r>
              <a:rPr sz="2800" spc="-5" dirty="0">
                <a:latin typeface="Times New Roman"/>
                <a:cs typeface="Times New Roman"/>
              </a:rPr>
              <a:t>disease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airways,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defined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presence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cough and </a:t>
            </a:r>
            <a:r>
              <a:rPr sz="2800" dirty="0">
                <a:latin typeface="Times New Roman"/>
                <a:cs typeface="Times New Roman"/>
              </a:rPr>
              <a:t>sputum production for </a:t>
            </a:r>
            <a:r>
              <a:rPr sz="2800" spc="-5" dirty="0">
                <a:latin typeface="Times New Roman"/>
                <a:cs typeface="Times New Roman"/>
              </a:rPr>
              <a:t>at </a:t>
            </a:r>
            <a:r>
              <a:rPr sz="2800" dirty="0">
                <a:latin typeface="Times New Roman"/>
                <a:cs typeface="Times New Roman"/>
              </a:rPr>
              <a:t>least 3 months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10" dirty="0">
                <a:latin typeface="Times New Roman"/>
                <a:cs typeface="Times New Roman"/>
              </a:rPr>
              <a:t>each </a:t>
            </a:r>
            <a:r>
              <a:rPr sz="2800" spc="10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2 </a:t>
            </a:r>
            <a:r>
              <a:rPr sz="2800" spc="-5" dirty="0">
                <a:latin typeface="Times New Roman"/>
                <a:cs typeface="Times New Roman"/>
              </a:rPr>
              <a:t>consecutive </a:t>
            </a:r>
            <a:r>
              <a:rPr sz="2800" spc="-10" dirty="0">
                <a:latin typeface="Times New Roman"/>
                <a:cs typeface="Times New Roman"/>
              </a:rPr>
              <a:t>years. </a:t>
            </a:r>
            <a:r>
              <a:rPr sz="2800" spc="-2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many </a:t>
            </a:r>
            <a:r>
              <a:rPr sz="2800" spc="-5" dirty="0">
                <a:latin typeface="Times New Roman"/>
                <a:cs typeface="Times New Roman"/>
              </a:rPr>
              <a:t>cases, </a:t>
            </a:r>
            <a:r>
              <a:rPr sz="2800" dirty="0">
                <a:latin typeface="Times New Roman"/>
                <a:cs typeface="Times New Roman"/>
              </a:rPr>
              <a:t>smoke or other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environmental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pollutants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irritate</a:t>
            </a:r>
            <a:r>
              <a:rPr sz="2800" dirty="0">
                <a:latin typeface="Times New Roman"/>
                <a:cs typeface="Times New Roman"/>
              </a:rPr>
              <a:t> the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airways,</a:t>
            </a:r>
            <a:r>
              <a:rPr sz="2800" spc="-5" dirty="0">
                <a:latin typeface="Times New Roman"/>
                <a:cs typeface="Times New Roman"/>
              </a:rPr>
              <a:t> resulting</a:t>
            </a:r>
            <a:r>
              <a:rPr sz="2800" dirty="0">
                <a:latin typeface="Times New Roman"/>
                <a:cs typeface="Times New Roman"/>
              </a:rPr>
              <a:t> in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hypersecretionof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mucus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inflammation.</a:t>
            </a:r>
          </a:p>
          <a:p>
            <a:pPr algn="l" rtl="0">
              <a:lnSpc>
                <a:spcPct val="100000"/>
              </a:lnSpc>
              <a:buChar char="•"/>
            </a:pP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Char char="•"/>
            </a:pPr>
            <a:endParaRPr sz="2800" dirty="0">
              <a:latin typeface="Times New Roman"/>
              <a:cs typeface="Times New Roman"/>
            </a:endParaRPr>
          </a:p>
          <a:p>
            <a:pPr marL="356870" marR="5715" indent="-344805" algn="l" rtl="0">
              <a:lnSpc>
                <a:spcPct val="150100"/>
              </a:lnSpc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bronchial walls become thickened,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bronchial </a:t>
            </a:r>
            <a:r>
              <a:rPr sz="2800" dirty="0">
                <a:latin typeface="Times New Roman"/>
                <a:cs typeface="Times New Roman"/>
              </a:rPr>
              <a:t>lumen is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narrowed, and </a:t>
            </a:r>
            <a:r>
              <a:rPr sz="2800" dirty="0">
                <a:latin typeface="Times New Roman"/>
                <a:cs typeface="Times New Roman"/>
              </a:rPr>
              <a:t>mucus may plug the </a:t>
            </a:r>
            <a:r>
              <a:rPr sz="2800" spc="-5" dirty="0">
                <a:latin typeface="Times New Roman"/>
                <a:cs typeface="Times New Roman"/>
              </a:rPr>
              <a:t>airway. </a:t>
            </a:r>
            <a:r>
              <a:rPr sz="2800" dirty="0">
                <a:latin typeface="Times New Roman"/>
                <a:cs typeface="Times New Roman"/>
              </a:rPr>
              <a:t>Alveoli </a:t>
            </a:r>
            <a:r>
              <a:rPr sz="2800" spc="-5" dirty="0">
                <a:latin typeface="Times New Roman"/>
                <a:cs typeface="Times New Roman"/>
              </a:rPr>
              <a:t>adjacent </a:t>
            </a:r>
            <a:r>
              <a:rPr sz="2800" spc="5" dirty="0">
                <a:latin typeface="Times New Roman"/>
                <a:cs typeface="Times New Roman"/>
              </a:rPr>
              <a:t>to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bronchioles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may</a:t>
            </a:r>
            <a:r>
              <a:rPr sz="2800" spc="2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become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damaged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fibrosed,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resulting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altered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alveolar</a:t>
            </a:r>
            <a:r>
              <a:rPr sz="2800" spc="-10" dirty="0">
                <a:latin typeface="Times New Roman"/>
                <a:cs typeface="Times New Roman"/>
              </a:rPr>
              <a:t> macrophages.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AD2419B-A790-C939-A49B-0327900C449D}"/>
              </a:ext>
            </a:extLst>
          </p:cNvPr>
          <p:cNvSpPr txBox="1"/>
          <p:nvPr/>
        </p:nvSpPr>
        <p:spPr>
          <a:xfrm>
            <a:off x="304800" y="55179"/>
            <a:ext cx="115824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12065" algn="ctr" rtl="0">
              <a:spcBef>
                <a:spcPts val="95"/>
              </a:spcBef>
              <a:tabLst>
                <a:tab pos="356870" algn="l"/>
                <a:tab pos="357505" algn="l"/>
              </a:tabLst>
            </a:pPr>
            <a:r>
              <a:rPr lang="en-US" sz="32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Chronic</a:t>
            </a:r>
            <a:r>
              <a:rPr lang="en-US" sz="320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Bronchitis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76200"/>
            <a:ext cx="12115800" cy="6781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393" y="762000"/>
            <a:ext cx="6534807" cy="6147837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6870" marR="5715" indent="-344805" algn="just" rtl="0">
              <a:spcBef>
                <a:spcPts val="565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“Emphysema”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term</a:t>
            </a:r>
            <a:r>
              <a:rPr sz="2800" spc="5" dirty="0">
                <a:latin typeface="Times New Roman"/>
                <a:cs typeface="Times New Roman"/>
              </a:rPr>
              <a:t> that </a:t>
            </a:r>
            <a:r>
              <a:rPr sz="2800" spc="-5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describes </a:t>
            </a:r>
            <a:r>
              <a:rPr sz="280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abnormal distention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air spaces </a:t>
            </a:r>
            <a:r>
              <a:rPr sz="2800" dirty="0">
                <a:latin typeface="Times New Roman"/>
                <a:cs typeface="Times New Roman"/>
              </a:rPr>
              <a:t>beyond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terminal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bronchioles, </a:t>
            </a:r>
            <a:r>
              <a:rPr sz="2800" spc="-5" dirty="0">
                <a:latin typeface="Times New Roman"/>
                <a:cs typeface="Times New Roman"/>
              </a:rPr>
              <a:t>with destruction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5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walls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5" dirty="0">
                <a:latin typeface="Times New Roman"/>
                <a:cs typeface="Times New Roman"/>
              </a:rPr>
              <a:t> 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alveoli</a:t>
            </a:r>
          </a:p>
          <a:p>
            <a:pPr algn="l" rtl="0">
              <a:spcBef>
                <a:spcPts val="25"/>
              </a:spcBef>
              <a:buChar char="•"/>
            </a:pPr>
            <a:endParaRPr sz="2800" dirty="0">
              <a:latin typeface="Times New Roman"/>
              <a:cs typeface="Times New Roman"/>
            </a:endParaRPr>
          </a:p>
          <a:p>
            <a:pPr marL="356870" marR="5080" indent="-344805" algn="just" rtl="0"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As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walls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alveoli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destroyed </a:t>
            </a:r>
            <a:r>
              <a:rPr sz="2800" spc="5" dirty="0">
                <a:latin typeface="Times New Roman"/>
                <a:cs typeface="Times New Roman"/>
              </a:rPr>
              <a:t>(a </a:t>
            </a:r>
            <a:r>
              <a:rPr sz="2800" spc="-5" dirty="0">
                <a:latin typeface="Times New Roman"/>
                <a:cs typeface="Times New Roman"/>
              </a:rPr>
              <a:t>process accelerated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recurrent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infections),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alveolar </a:t>
            </a:r>
            <a:r>
              <a:rPr sz="2800" dirty="0">
                <a:latin typeface="Times New Roman"/>
                <a:cs typeface="Times New Roman"/>
              </a:rPr>
              <a:t> surface area </a:t>
            </a:r>
            <a:r>
              <a:rPr sz="2800" spc="5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direct contact with </a:t>
            </a:r>
            <a:r>
              <a:rPr sz="2800" dirty="0">
                <a:latin typeface="Times New Roman"/>
                <a:cs typeface="Times New Roman"/>
              </a:rPr>
              <a:t> the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pulmonary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capillaries </a:t>
            </a:r>
            <a:r>
              <a:rPr sz="2800" spc="-5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continually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decreases,</a:t>
            </a:r>
            <a:r>
              <a:rPr sz="2800" dirty="0">
                <a:latin typeface="Times New Roman"/>
                <a:cs typeface="Times New Roman"/>
              </a:rPr>
              <a:t> causing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increase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dead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</a:t>
            </a:r>
            <a:r>
              <a:rPr sz="2800" dirty="0">
                <a:latin typeface="Times New Roman"/>
                <a:cs typeface="Times New Roman"/>
              </a:rPr>
              <a:t> (lung </a:t>
            </a:r>
            <a:r>
              <a:rPr sz="2800" spc="5" dirty="0">
                <a:latin typeface="Times New Roman"/>
                <a:cs typeface="Times New Roman"/>
              </a:rPr>
              <a:t>area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where no </a:t>
            </a:r>
            <a:r>
              <a:rPr sz="2800" spc="-5" dirty="0">
                <a:latin typeface="Times New Roman"/>
                <a:cs typeface="Times New Roman"/>
              </a:rPr>
              <a:t>gas exchange can </a:t>
            </a:r>
            <a:r>
              <a:rPr sz="2800" dirty="0">
                <a:latin typeface="Times New Roman"/>
                <a:cs typeface="Times New Roman"/>
              </a:rPr>
              <a:t>occur)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impaired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oxygen</a:t>
            </a:r>
            <a:r>
              <a:rPr sz="2800" dirty="0">
                <a:latin typeface="Times New Roman"/>
                <a:cs typeface="Times New Roman"/>
              </a:rPr>
              <a:t> diffusion,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leads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hypoxemia.</a:t>
            </a:r>
            <a:endParaRPr sz="28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39000" y="914400"/>
            <a:ext cx="4724399" cy="586740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512B1FDB-F4EA-B11F-BCFD-B49A6DEF79E8}"/>
              </a:ext>
            </a:extLst>
          </p:cNvPr>
          <p:cNvSpPr txBox="1"/>
          <p:nvPr/>
        </p:nvSpPr>
        <p:spPr>
          <a:xfrm>
            <a:off x="190500" y="177225"/>
            <a:ext cx="11810999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12065" algn="ctr" rtl="0">
              <a:spcBef>
                <a:spcPts val="900"/>
              </a:spcBef>
              <a:tabLst>
                <a:tab pos="356870" algn="l"/>
                <a:tab pos="357505" algn="l"/>
              </a:tabLst>
            </a:pPr>
            <a:r>
              <a:rPr lang="en-US" sz="320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Emphysema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76202"/>
            <a:ext cx="5029200" cy="6857998"/>
          </a:xfrm>
          <a:prstGeom prst="rect">
            <a:avLst/>
          </a:prstGeom>
        </p:spPr>
      </p:pic>
      <p:pic>
        <p:nvPicPr>
          <p:cNvPr id="4" name="object 3">
            <a:extLst>
              <a:ext uri="{FF2B5EF4-FFF2-40B4-BE49-F238E27FC236}">
                <a16:creationId xmlns:a16="http://schemas.microsoft.com/office/drawing/2014/main" id="{2C28E84F-B1A9-10A9-29A1-3734970AC20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76200" y="0"/>
            <a:ext cx="73914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" y="152400"/>
            <a:ext cx="11963400" cy="65897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164974"/>
            <a:ext cx="11734800" cy="5655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spcBef>
                <a:spcPts val="90"/>
              </a:spcBef>
            </a:pPr>
            <a:r>
              <a:rPr sz="3600" spc="-5" dirty="0">
                <a:solidFill>
                  <a:srgbClr val="C00000"/>
                </a:solidFill>
              </a:rPr>
              <a:t>Medical</a:t>
            </a:r>
            <a:r>
              <a:rPr sz="3600" spc="-40" dirty="0">
                <a:solidFill>
                  <a:srgbClr val="C00000"/>
                </a:solidFill>
              </a:rPr>
              <a:t> </a:t>
            </a:r>
            <a:r>
              <a:rPr sz="3600" spc="-15" dirty="0">
                <a:solidFill>
                  <a:srgbClr val="C00000"/>
                </a:solidFill>
              </a:rPr>
              <a:t>management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755503"/>
            <a:ext cx="11734800" cy="59375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8890" indent="-344805" algn="l" rtl="0">
              <a:spcBef>
                <a:spcPts val="100"/>
              </a:spcBef>
              <a:buFont typeface="Times New Roman"/>
              <a:buChar char="•"/>
              <a:tabLst>
                <a:tab pos="3575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Bronchodilators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beta-adrenergic</a:t>
            </a:r>
            <a:r>
              <a:rPr sz="2800" spc="-5" dirty="0">
                <a:latin typeface="Times New Roman"/>
                <a:cs typeface="Times New Roman"/>
              </a:rPr>
              <a:t> agonists,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anticholinergic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agents, and methylxanthines. These</a:t>
            </a:r>
            <a:r>
              <a:rPr sz="2800" spc="5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medications </a:t>
            </a:r>
            <a:r>
              <a:rPr sz="2800" spc="5" dirty="0">
                <a:latin typeface="Times New Roman"/>
                <a:cs typeface="Times New Roman"/>
              </a:rPr>
              <a:t>may </a:t>
            </a:r>
            <a:r>
              <a:rPr sz="2800" spc="10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used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combination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optimize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bronchodilation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effect.</a:t>
            </a:r>
            <a:endParaRPr sz="28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80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Some of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these</a:t>
            </a:r>
            <a:r>
              <a:rPr sz="2800" spc="-5" dirty="0">
                <a:latin typeface="Times New Roman"/>
                <a:cs typeface="Times New Roman"/>
              </a:rPr>
              <a:t> medications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short-acting;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others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long-acting.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Font typeface="Times New Roman"/>
              <a:buChar char="•"/>
            </a:pPr>
            <a:endParaRPr sz="3600" dirty="0">
              <a:latin typeface="Times New Roman"/>
              <a:cs typeface="Times New Roman"/>
            </a:endParaRPr>
          </a:p>
          <a:p>
            <a:pPr marL="356870" marR="9525" indent="-344805" algn="l" rtl="0"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Nebulized medications (nebulization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medication </a:t>
            </a:r>
            <a:r>
              <a:rPr sz="2800" dirty="0">
                <a:latin typeface="Times New Roman"/>
                <a:cs typeface="Times New Roman"/>
              </a:rPr>
              <a:t>via </a:t>
            </a:r>
            <a:r>
              <a:rPr sz="2800" spc="-5" dirty="0">
                <a:latin typeface="Times New Roman"/>
                <a:cs typeface="Times New Roman"/>
              </a:rPr>
              <a:t>an air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compressor) </a:t>
            </a:r>
            <a:r>
              <a:rPr sz="2800" spc="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also be effective </a:t>
            </a:r>
            <a:r>
              <a:rPr sz="280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patients who cannot </a:t>
            </a:r>
            <a:r>
              <a:rPr sz="2800" dirty="0">
                <a:latin typeface="Times New Roman"/>
                <a:cs typeface="Times New Roman"/>
              </a:rPr>
              <a:t>use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MDI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properly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 who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prefer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this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method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administration.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Font typeface="Times New Roman"/>
              <a:buChar char="•"/>
            </a:pPr>
            <a:endParaRPr sz="3600" dirty="0">
              <a:latin typeface="Times New Roman"/>
              <a:cs typeface="Times New Roman"/>
            </a:endParaRPr>
          </a:p>
          <a:p>
            <a:pPr marL="356870" marR="5080" indent="-344805" algn="l" rtl="0">
              <a:buFont typeface="Times New Roman"/>
              <a:buChar char="•"/>
              <a:tabLst>
                <a:tab pos="35750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Corticosteroids. </a:t>
            </a:r>
            <a:r>
              <a:rPr sz="2800" spc="-10" dirty="0">
                <a:latin typeface="Times New Roman"/>
                <a:cs typeface="Times New Roman"/>
              </a:rPr>
              <a:t>Inhaled </a:t>
            </a:r>
            <a:r>
              <a:rPr sz="2800" spc="-5" dirty="0">
                <a:latin typeface="Times New Roman"/>
                <a:cs typeface="Times New Roman"/>
              </a:rPr>
              <a:t>and systemic corticosteroids (oral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intravenous) </a:t>
            </a:r>
            <a:r>
              <a:rPr sz="2800" spc="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also </a:t>
            </a:r>
            <a:r>
              <a:rPr sz="2800" spc="10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used in </a:t>
            </a:r>
            <a:r>
              <a:rPr sz="2800" spc="-5" dirty="0">
                <a:latin typeface="Times New Roman"/>
                <a:cs typeface="Times New Roman"/>
              </a:rPr>
              <a:t>COPD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5" dirty="0">
                <a:latin typeface="Times New Roman"/>
                <a:cs typeface="Times New Roman"/>
              </a:rPr>
              <a:t>are </a:t>
            </a:r>
            <a:r>
              <a:rPr sz="2800" spc="-5" dirty="0">
                <a:latin typeface="Times New Roman"/>
                <a:cs typeface="Times New Roman"/>
              </a:rPr>
              <a:t>used </a:t>
            </a:r>
            <a:r>
              <a:rPr sz="2800" spc="5" dirty="0">
                <a:latin typeface="Times New Roman"/>
                <a:cs typeface="Times New Roman"/>
              </a:rPr>
              <a:t>more 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frequently</a:t>
            </a:r>
            <a:r>
              <a:rPr sz="2800" dirty="0">
                <a:latin typeface="Times New Roman"/>
                <a:cs typeface="Times New Roman"/>
              </a:rPr>
              <a:t> in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asthma.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Although</a:t>
            </a:r>
            <a:r>
              <a:rPr sz="2800" dirty="0">
                <a:latin typeface="Times New Roman"/>
                <a:cs typeface="Times New Roman"/>
              </a:rPr>
              <a:t> it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been</a:t>
            </a:r>
            <a:r>
              <a:rPr sz="2800" dirty="0">
                <a:latin typeface="Times New Roman"/>
                <a:cs typeface="Times New Roman"/>
              </a:rPr>
              <a:t> shown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corticosteroids </a:t>
            </a:r>
            <a:r>
              <a:rPr sz="2800" dirty="0">
                <a:latin typeface="Times New Roman"/>
                <a:cs typeface="Times New Roman"/>
              </a:rPr>
              <a:t>do not </a:t>
            </a:r>
            <a:r>
              <a:rPr sz="2800" spc="-15" dirty="0">
                <a:latin typeface="Times New Roman"/>
                <a:cs typeface="Times New Roman"/>
              </a:rPr>
              <a:t>slow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decline </a:t>
            </a:r>
            <a:r>
              <a:rPr sz="2800" dirty="0">
                <a:latin typeface="Times New Roman"/>
                <a:cs typeface="Times New Roman"/>
              </a:rPr>
              <a:t>in lung </a:t>
            </a:r>
            <a:r>
              <a:rPr sz="2800" spc="-5" dirty="0">
                <a:latin typeface="Times New Roman"/>
                <a:cs typeface="Times New Roman"/>
              </a:rPr>
              <a:t>function, </a:t>
            </a:r>
            <a:r>
              <a:rPr sz="2800" dirty="0">
                <a:latin typeface="Times New Roman"/>
                <a:cs typeface="Times New Roman"/>
              </a:rPr>
              <a:t>these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medications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may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improve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symptoms.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AC6227E2-41CA-AB27-0305-AFB2EA36E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6200"/>
            <a:ext cx="11887200" cy="430887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sz="2800" b="1" i="0" u="none" strike="noStrike" baseline="0" dirty="0">
                <a:latin typeface="Arial-BoldMT"/>
              </a:rPr>
              <a:t>PLAN OF NURSING CARE TO PATIENT WITH  COPD</a:t>
            </a:r>
            <a:endParaRPr lang="en-US" sz="4400" dirty="0"/>
          </a:p>
        </p:txBody>
      </p:sp>
      <p:sp>
        <p:nvSpPr>
          <p:cNvPr id="7" name="عنصر نائب للنص 6">
            <a:extLst>
              <a:ext uri="{FF2B5EF4-FFF2-40B4-BE49-F238E27FC236}">
                <a16:creationId xmlns:a16="http://schemas.microsoft.com/office/drawing/2014/main" id="{8742D629-5AD0-B1AA-B771-41609FFC0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3" y="561869"/>
            <a:ext cx="12115800" cy="6326373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2400" i="0" u="sng" strike="noStrike" baseline="0" dirty="0">
                <a:solidFill>
                  <a:schemeClr val="tx1"/>
                </a:solidFill>
                <a:highlight>
                  <a:srgbClr val="00FFFF"/>
                </a:highlight>
                <a:latin typeface="+mn-lt"/>
                <a:cs typeface="+mj-cs"/>
              </a:rPr>
              <a:t>Nursing Diagnosis: Impaired gas exchange and impaired airway clearance due to chronic inhalation of toxins</a:t>
            </a:r>
          </a:p>
          <a:p>
            <a:pPr algn="l"/>
            <a:r>
              <a:rPr lang="en-US" sz="240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Goal: Improvement in gas exchange</a:t>
            </a:r>
            <a:endParaRPr lang="ar-IQ" sz="2400" i="0" u="none" strike="noStrike" baseline="0" dirty="0">
              <a:solidFill>
                <a:schemeClr val="tx1"/>
              </a:solidFill>
              <a:latin typeface="+mn-lt"/>
              <a:cs typeface="+mj-cs"/>
            </a:endParaRPr>
          </a:p>
          <a:p>
            <a:pPr algn="l"/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1- Evaluate current</a:t>
            </a:r>
            <a:r>
              <a:rPr lang="en-US" sz="2400" b="0" dirty="0">
                <a:solidFill>
                  <a:schemeClr val="tx1"/>
                </a:solidFill>
                <a:latin typeface="+mn-lt"/>
                <a:cs typeface="+mj-cs"/>
              </a:rPr>
              <a:t> </a:t>
            </a:r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smoking status, educate regarding smoking cessation, and facilitate efforts to quit.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2- Evaluate current exposure to occupational toxins or pollutants and indoor/outdoor pollution.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2400" i="0" u="sng" strike="noStrike" baseline="0" dirty="0">
                <a:solidFill>
                  <a:schemeClr val="tx1"/>
                </a:solidFill>
                <a:highlight>
                  <a:srgbClr val="00FFFF"/>
                </a:highlight>
                <a:latin typeface="+mn-lt"/>
                <a:cs typeface="+mj-cs"/>
              </a:rPr>
              <a:t>Nursing Diagnosis: Impaired gas exchange associated with ventilation– perfusion inequality</a:t>
            </a:r>
          </a:p>
          <a:p>
            <a:pPr algn="l"/>
            <a:r>
              <a:rPr lang="en-US" sz="2400" i="0" u="sng" strike="noStrike" baseline="0" dirty="0">
                <a:solidFill>
                  <a:schemeClr val="tx1"/>
                </a:solidFill>
                <a:highlight>
                  <a:srgbClr val="00FFFF"/>
                </a:highlight>
                <a:latin typeface="+mn-lt"/>
                <a:cs typeface="+mj-cs"/>
              </a:rPr>
              <a:t>Goal: Improvement in gas exchange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1- Administer bronchodilators as prescribed.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a. Inhalation is the preferred route.</a:t>
            </a:r>
          </a:p>
          <a:p>
            <a:pPr algn="l"/>
            <a:r>
              <a:rPr lang="en-US" sz="2400" b="0" i="0" u="none" strike="noStrike" baseline="0" dirty="0">
                <a:solidFill>
                  <a:schemeClr val="tx1"/>
                </a:solidFill>
                <a:latin typeface="+mn-lt"/>
                <a:cs typeface="+mj-cs"/>
              </a:rPr>
              <a:t>b. Observe for side effects: tachycardia, arrhythmias, central nervous system excitation, nausea, and vomiting.</a:t>
            </a:r>
          </a:p>
          <a:p>
            <a:pPr algn="l"/>
            <a:r>
              <a:rPr lang="en-US" sz="2400" b="0" dirty="0">
                <a:solidFill>
                  <a:schemeClr val="tx1"/>
                </a:solidFill>
                <a:latin typeface="+mn-lt"/>
                <a:cs typeface="+mj-cs"/>
              </a:rPr>
              <a:t>2.Instruct and encourage patient in diaphragmatic breathing and effective coughing.</a:t>
            </a:r>
          </a:p>
          <a:p>
            <a:pPr algn="l"/>
            <a:r>
              <a:rPr lang="en-US" sz="2400" b="0" dirty="0">
                <a:solidFill>
                  <a:schemeClr val="tx1"/>
                </a:solidFill>
                <a:latin typeface="+mn-lt"/>
                <a:cs typeface="+mj-cs"/>
              </a:rPr>
              <a:t>3. Administer oxygen by the method prescribed.</a:t>
            </a:r>
          </a:p>
          <a:p>
            <a:pPr marL="285750" marR="0" lvl="0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Tahoma"/>
              </a:rPr>
              <a:t>Nursing Diagnosis: Impaired airway clearance associated with bronchoconstriction, increased mucus production, ineffective cough, bronchopulmonary infection, and other complications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Tahoma"/>
              </a:rPr>
              <a:t>Goal: Achievement of airway clearance</a:t>
            </a:r>
          </a:p>
        </p:txBody>
      </p:sp>
    </p:spTree>
    <p:extLst>
      <p:ext uri="{BB962C8B-B14F-4D97-AF65-F5344CB8AC3E}">
        <p14:creationId xmlns:p14="http://schemas.microsoft.com/office/powerpoint/2010/main" val="2535826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7B9E57-44DB-7CEC-AE23-7DED02E80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99675"/>
            <a:ext cx="11734798" cy="55399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sz="3600" dirty="0"/>
              <a:t>Cont.   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73B648-65BF-195E-9DCA-EBCEF9F7B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42" y="685800"/>
            <a:ext cx="12111858" cy="6017032"/>
          </a:xfrm>
        </p:spPr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1- hydrate the patient.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2- Instruct in and encourage the use of diaphragmatic breathing and coughing techniques.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3- If indicated, perform postural drainage with percussion and vibration in the morning and at night as prescribed.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4-Instruct patient to avoid bronchial irritants such as cigarette smoke, aerosols, extremes of temperature, and fumes.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5- Educate about early signs of infection that are to be reported to the primary provider immediately: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6- Administer antibiotics as prescribed.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n-US" sz="2300" i="0" u="sng" strike="noStrike" baseline="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Nursing Diagnosis: Activity intolerance due to fatigue, hypoxemia, and impaired breathing</a:t>
            </a:r>
          </a:p>
          <a:p>
            <a:pPr algn="l"/>
            <a:r>
              <a:rPr lang="en-US" sz="2300" i="0" u="sng" strike="noStrike" baseline="0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Goal: Improvement in activity tolerance</a:t>
            </a:r>
          </a:p>
          <a:p>
            <a:pPr algn="l"/>
            <a:r>
              <a:rPr lang="en-US" sz="23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Support patient in establishing a regular regimen of exercise using treadmill and exercise bicycle, walking, or other appropriate</a:t>
            </a:r>
            <a:r>
              <a:rPr lang="en-US" sz="23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exercises, such as mall walking.</a:t>
            </a:r>
          </a:p>
          <a:p>
            <a:pPr algn="l"/>
            <a:r>
              <a:rPr lang="en-US" sz="23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Assess the patient’s current level of functioning, and develop exercise plan based on baseline functional status.</a:t>
            </a:r>
          </a:p>
          <a:p>
            <a:pPr algn="l"/>
            <a:r>
              <a:rPr lang="en-US" sz="23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Suggest consultation with a physical therapist or pulmonary rehabilitation program to determine an exercise program specific to the patient’s capability.</a:t>
            </a:r>
          </a:p>
          <a:p>
            <a:pPr algn="l"/>
            <a:r>
              <a:rPr lang="en-US" sz="23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portable oxygen unit available if oxygen is prescribed for exercise.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9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73915"/>
            <a:ext cx="11963400" cy="11233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5715" algn="ctr">
              <a:spcBef>
                <a:spcPts val="100"/>
              </a:spcBef>
            </a:pPr>
            <a:r>
              <a:rPr sz="3600" spc="-5" dirty="0">
                <a:solidFill>
                  <a:srgbClr val="C00000"/>
                </a:solidFill>
              </a:rPr>
              <a:t>Respiratory</a:t>
            </a:r>
            <a:r>
              <a:rPr sz="3600" spc="-35" dirty="0">
                <a:solidFill>
                  <a:srgbClr val="C00000"/>
                </a:solidFill>
              </a:rPr>
              <a:t> </a:t>
            </a:r>
            <a:r>
              <a:rPr sz="3600" dirty="0">
                <a:solidFill>
                  <a:srgbClr val="C00000"/>
                </a:solidFill>
              </a:rPr>
              <a:t>infections</a:t>
            </a:r>
            <a:endParaRPr sz="3600" dirty="0"/>
          </a:p>
          <a:p>
            <a:pPr algn="ctr">
              <a:lnSpc>
                <a:spcPct val="100000"/>
              </a:lnSpc>
            </a:pPr>
            <a:r>
              <a:rPr sz="3600" dirty="0">
                <a:solidFill>
                  <a:srgbClr val="C00000"/>
                </a:solidFill>
              </a:rPr>
              <a:t>//</a:t>
            </a:r>
            <a:r>
              <a:rPr sz="3600" spc="-30" dirty="0">
                <a:solidFill>
                  <a:srgbClr val="C00000"/>
                </a:solidFill>
              </a:rPr>
              <a:t> </a:t>
            </a:r>
            <a:r>
              <a:rPr sz="3600" dirty="0">
                <a:solidFill>
                  <a:srgbClr val="C00000"/>
                </a:solidFill>
              </a:rPr>
              <a:t>Acute</a:t>
            </a:r>
            <a:r>
              <a:rPr sz="3600" spc="-40" dirty="0">
                <a:solidFill>
                  <a:srgbClr val="C00000"/>
                </a:solidFill>
              </a:rPr>
              <a:t> </a:t>
            </a:r>
            <a:r>
              <a:rPr sz="3600" dirty="0">
                <a:solidFill>
                  <a:srgbClr val="C00000"/>
                </a:solidFill>
              </a:rPr>
              <a:t>Tracheobronchitis</a:t>
            </a:r>
            <a:r>
              <a:rPr sz="3600" spc="-55" dirty="0">
                <a:solidFill>
                  <a:srgbClr val="C00000"/>
                </a:solidFill>
              </a:rPr>
              <a:t> </a:t>
            </a:r>
            <a:r>
              <a:rPr sz="3600" dirty="0">
                <a:solidFill>
                  <a:srgbClr val="C00000"/>
                </a:solidFill>
              </a:rPr>
              <a:t>//</a:t>
            </a:r>
            <a:endParaRPr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0" y="1219200"/>
            <a:ext cx="12192000" cy="52599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715" indent="-344805" algn="l" rtl="0">
              <a:lnSpc>
                <a:spcPct val="150000"/>
              </a:lnSpc>
              <a:spcBef>
                <a:spcPts val="100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Acute tracheobronchitis, an acute inflammation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mucous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membranes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trachea 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bronchial tree, often follows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infection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upper </a:t>
            </a:r>
            <a:r>
              <a:rPr sz="2800" spc="-5" dirty="0">
                <a:latin typeface="Times New Roman"/>
                <a:cs typeface="Times New Roman"/>
              </a:rPr>
              <a:t>respiratory tract.</a:t>
            </a:r>
            <a:endParaRPr sz="2800" dirty="0">
              <a:latin typeface="Times New Roman"/>
              <a:cs typeface="Times New Roman"/>
            </a:endParaRPr>
          </a:p>
          <a:p>
            <a:pPr marL="356870" marR="5080" indent="-344805" algn="l" rtl="0">
              <a:lnSpc>
                <a:spcPct val="150100"/>
              </a:lnSpc>
              <a:spcBef>
                <a:spcPts val="575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3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patient</a:t>
            </a:r>
            <a:r>
              <a:rPr sz="2800" spc="3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with</a:t>
            </a:r>
            <a:r>
              <a:rPr sz="2800" spc="3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3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viral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infection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has</a:t>
            </a:r>
            <a:r>
              <a:rPr sz="2800" spc="3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decreased</a:t>
            </a:r>
            <a:r>
              <a:rPr sz="2800" spc="3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resistance</a:t>
            </a:r>
            <a:r>
              <a:rPr sz="2800" spc="3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readily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develop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secondary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bacterial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infection.</a:t>
            </a:r>
            <a:r>
              <a:rPr sz="2800" dirty="0">
                <a:latin typeface="Times New Roman"/>
                <a:cs typeface="Times New Roman"/>
              </a:rPr>
              <a:t> Thus,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adequate treatment </a:t>
            </a:r>
            <a:r>
              <a:rPr sz="2800" dirty="0">
                <a:latin typeface="Times New Roman"/>
                <a:cs typeface="Times New Roman"/>
              </a:rPr>
              <a:t>of upper respiratory </a:t>
            </a:r>
            <a:r>
              <a:rPr sz="2800" spc="-5" dirty="0">
                <a:latin typeface="Times New Roman"/>
                <a:cs typeface="Times New Roman"/>
              </a:rPr>
              <a:t>tract </a:t>
            </a:r>
            <a:r>
              <a:rPr sz="2800" dirty="0">
                <a:latin typeface="Times New Roman"/>
                <a:cs typeface="Times New Roman"/>
              </a:rPr>
              <a:t>infection is one of </a:t>
            </a:r>
            <a:r>
              <a:rPr sz="2800" spc="-5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major</a:t>
            </a:r>
            <a:r>
              <a:rPr sz="2800" spc="-5" dirty="0">
                <a:latin typeface="Times New Roman"/>
                <a:cs typeface="Times New Roman"/>
              </a:rPr>
              <a:t> factors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prevention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acute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bronchitis.</a:t>
            </a:r>
            <a:endParaRPr sz="2800" dirty="0">
              <a:latin typeface="Times New Roman"/>
              <a:cs typeface="Times New Roman"/>
            </a:endParaRPr>
          </a:p>
          <a:p>
            <a:pPr marL="356870" marR="7620" indent="-344805" algn="l" rtl="0">
              <a:lnSpc>
                <a:spcPct val="150100"/>
              </a:lnSpc>
              <a:spcBef>
                <a:spcPts val="575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Inhalation of physical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chemical irritants, gases, and other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air contaminants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also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cause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acute bronchial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irritation.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81000" y="193098"/>
            <a:ext cx="11353800" cy="6199133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065" algn="ctr" rtl="0">
              <a:spcBef>
                <a:spcPts val="800"/>
              </a:spcBef>
              <a:tabLst>
                <a:tab pos="357505" algn="l"/>
              </a:tabLst>
            </a:pPr>
            <a:r>
              <a:rPr sz="360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Clinical</a:t>
            </a:r>
            <a:r>
              <a:rPr sz="3600" b="1" spc="-8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Manifestations</a:t>
            </a:r>
            <a:endParaRPr sz="3600" dirty="0">
              <a:latin typeface="Times New Roman"/>
              <a:cs typeface="Times New Roman"/>
            </a:endParaRPr>
          </a:p>
          <a:p>
            <a:pPr marL="356870" marR="8255" indent="-344805" algn="l" rtl="0">
              <a:spcBef>
                <a:spcPts val="595"/>
              </a:spcBef>
              <a:buChar char="•"/>
              <a:tabLst>
                <a:tab pos="357505" algn="l"/>
              </a:tabLst>
            </a:pPr>
            <a:r>
              <a:rPr sz="2800" spc="-10" dirty="0">
                <a:latin typeface="Times New Roman"/>
                <a:cs typeface="Times New Roman"/>
              </a:rPr>
              <a:t>Initially,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patient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has</a:t>
            </a:r>
            <a:r>
              <a:rPr sz="2800" dirty="0">
                <a:latin typeface="Times New Roman"/>
                <a:cs typeface="Times New Roman"/>
              </a:rPr>
              <a:t> 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dry,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irritating</a:t>
            </a:r>
            <a:r>
              <a:rPr sz="2800" spc="5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cough</a:t>
            </a:r>
            <a:r>
              <a:rPr sz="2800" spc="5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expectorates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scanty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amount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 mucoid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sputum.</a:t>
            </a:r>
          </a:p>
          <a:p>
            <a:pPr marL="356870" marR="8255" indent="-344805" algn="l" rtl="0">
              <a:spcBef>
                <a:spcPts val="580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patient complains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sternal soreness from </a:t>
            </a:r>
            <a:r>
              <a:rPr sz="2800" dirty="0">
                <a:latin typeface="Times New Roman"/>
                <a:cs typeface="Times New Roman"/>
              </a:rPr>
              <a:t>coughing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 has</a:t>
            </a:r>
            <a:r>
              <a:rPr sz="2800" spc="-10" dirty="0">
                <a:latin typeface="Times New Roman"/>
                <a:cs typeface="Times New Roman"/>
              </a:rPr>
              <a:t> fever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chills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night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sweats,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headache,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malaise.</a:t>
            </a:r>
            <a:endParaRPr sz="2800" dirty="0">
              <a:latin typeface="Times New Roman"/>
              <a:cs typeface="Times New Roman"/>
            </a:endParaRPr>
          </a:p>
          <a:p>
            <a:pPr marL="356870" marR="8255" indent="-344805" algn="l" rtl="0">
              <a:spcBef>
                <a:spcPts val="580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the infection </a:t>
            </a:r>
            <a:r>
              <a:rPr sz="2800" spc="-5" dirty="0">
                <a:latin typeface="Times New Roman"/>
                <a:cs typeface="Times New Roman"/>
              </a:rPr>
              <a:t>progresses,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patient </a:t>
            </a:r>
            <a:r>
              <a:rPr sz="2800" spc="10" dirty="0">
                <a:latin typeface="Times New Roman"/>
                <a:cs typeface="Times New Roman"/>
              </a:rPr>
              <a:t>may be </a:t>
            </a:r>
            <a:r>
              <a:rPr sz="2800" dirty="0" smtClean="0">
                <a:latin typeface="Times New Roman"/>
                <a:cs typeface="Times New Roman"/>
              </a:rPr>
              <a:t>short</a:t>
            </a:r>
            <a:r>
              <a:rPr lang="en-US" sz="2800" dirty="0" smtClean="0">
                <a:latin typeface="Times New Roman"/>
                <a:cs typeface="Times New Roman"/>
              </a:rPr>
              <a:t>ness</a:t>
            </a:r>
            <a:r>
              <a:rPr sz="2800" dirty="0" smtClean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breath,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have </a:t>
            </a:r>
            <a:r>
              <a:rPr sz="2800" spc="5" dirty="0">
                <a:latin typeface="Times New Roman"/>
                <a:cs typeface="Times New Roman"/>
              </a:rPr>
              <a:t>noisy </a:t>
            </a:r>
            <a:r>
              <a:rPr sz="2800" dirty="0">
                <a:latin typeface="Times New Roman"/>
                <a:cs typeface="Times New Roman"/>
              </a:rPr>
              <a:t>inspiration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expiration </a:t>
            </a:r>
            <a:r>
              <a:rPr sz="2800" spc="-5" dirty="0">
                <a:latin typeface="Times New Roman"/>
                <a:cs typeface="Times New Roman"/>
              </a:rPr>
              <a:t>(inspiratory </a:t>
            </a:r>
            <a:r>
              <a:rPr sz="2800" dirty="0">
                <a:latin typeface="Times New Roman"/>
                <a:cs typeface="Times New Roman"/>
              </a:rPr>
              <a:t>stridor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 expiratory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wheeze)</a:t>
            </a:r>
            <a:endParaRPr sz="2800" dirty="0">
              <a:latin typeface="Times New Roman"/>
              <a:cs typeface="Times New Roman"/>
            </a:endParaRPr>
          </a:p>
          <a:p>
            <a:pPr marL="12065" algn="ctr" rtl="0">
              <a:spcBef>
                <a:spcPts val="1700"/>
              </a:spcBef>
              <a:tabLst>
                <a:tab pos="356870" algn="l"/>
                <a:tab pos="357505" algn="l"/>
              </a:tabLst>
            </a:pPr>
            <a:r>
              <a:rPr sz="360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Medical</a:t>
            </a:r>
            <a:r>
              <a:rPr sz="3600" b="1" spc="-1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management</a:t>
            </a:r>
            <a:endParaRPr sz="3600" dirty="0">
              <a:latin typeface="Times New Roman"/>
              <a:cs typeface="Times New Roman"/>
            </a:endParaRPr>
          </a:p>
          <a:p>
            <a:pPr marL="356870" marR="5080" indent="-344805" algn="l" rtl="0">
              <a:spcBef>
                <a:spcPts val="595"/>
              </a:spcBef>
              <a:buChar char="•"/>
              <a:tabLst>
                <a:tab pos="356870" algn="l"/>
                <a:tab pos="357505" algn="l"/>
                <a:tab pos="1798955" algn="l"/>
                <a:tab pos="3155950" algn="l"/>
                <a:tab pos="3881120" algn="l"/>
                <a:tab pos="4378325" algn="l"/>
                <a:tab pos="5701665" algn="l"/>
                <a:tab pos="7177405" algn="l"/>
                <a:tab pos="7689850" algn="l"/>
              </a:tabLst>
            </a:pPr>
            <a:r>
              <a:rPr sz="2800" dirty="0">
                <a:latin typeface="Times New Roman"/>
                <a:cs typeface="Times New Roman"/>
              </a:rPr>
              <a:t>Ant</a:t>
            </a:r>
            <a:r>
              <a:rPr sz="2800" spc="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bio</a:t>
            </a:r>
            <a:r>
              <a:rPr sz="2800" spc="-20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ic	tr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-10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m</a:t>
            </a:r>
            <a:r>
              <a:rPr sz="2800" spc="-10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nt	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10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y	</a:t>
            </a:r>
            <a:r>
              <a:rPr sz="2800" spc="20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e	ind</a:t>
            </a:r>
            <a:r>
              <a:rPr sz="2800" spc="5" dirty="0">
                <a:latin typeface="Times New Roman"/>
                <a:cs typeface="Times New Roman"/>
              </a:rPr>
              <a:t>i</a:t>
            </a:r>
            <a:r>
              <a:rPr sz="2800" spc="-10" dirty="0">
                <a:latin typeface="Times New Roman"/>
                <a:cs typeface="Times New Roman"/>
              </a:rPr>
              <a:t>ca</a:t>
            </a:r>
            <a:r>
              <a:rPr sz="2800" dirty="0">
                <a:latin typeface="Times New Roman"/>
                <a:cs typeface="Times New Roman"/>
              </a:rPr>
              <a:t>ted	d</a:t>
            </a:r>
            <a:r>
              <a:rPr sz="2800" spc="-10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p</a:t>
            </a:r>
            <a:r>
              <a:rPr sz="2800" spc="-10" dirty="0">
                <a:latin typeface="Times New Roman"/>
                <a:cs typeface="Times New Roman"/>
              </a:rPr>
              <a:t>e</a:t>
            </a:r>
            <a:r>
              <a:rPr sz="2800" spc="20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ding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	the  </a:t>
            </a:r>
            <a:r>
              <a:rPr sz="2800" spc="-10" dirty="0">
                <a:latin typeface="Times New Roman"/>
                <a:cs typeface="Times New Roman"/>
              </a:rPr>
              <a:t>symptoms,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sputum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purulence,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results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sputum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culture.</a:t>
            </a:r>
            <a:endParaRPr sz="28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8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Expectorants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prescribed,</a:t>
            </a:r>
            <a:endParaRPr sz="28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Fluid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intake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increased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 thin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viscous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secretions.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99137"/>
            <a:ext cx="11277600" cy="6369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4000" spc="5" dirty="0">
                <a:solidFill>
                  <a:srgbClr val="C00000"/>
                </a:solidFill>
              </a:rPr>
              <a:t>Pneum</a:t>
            </a:r>
            <a:r>
              <a:rPr sz="4000" spc="15" dirty="0">
                <a:solidFill>
                  <a:srgbClr val="C00000"/>
                </a:solidFill>
              </a:rPr>
              <a:t>o</a:t>
            </a:r>
            <a:r>
              <a:rPr sz="4000" dirty="0">
                <a:solidFill>
                  <a:srgbClr val="C00000"/>
                </a:solidFill>
              </a:rPr>
              <a:t>nia</a:t>
            </a:r>
            <a:endParaRPr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860500"/>
            <a:ext cx="11963401" cy="518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6350" indent="-344805" algn="l" rtl="0">
              <a:spcBef>
                <a:spcPts val="100"/>
              </a:spcBef>
              <a:buChar char="•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Pneumonia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inflammation of </a:t>
            </a:r>
            <a:r>
              <a:rPr sz="2800" dirty="0">
                <a:latin typeface="Times New Roman"/>
                <a:cs typeface="Times New Roman"/>
              </a:rPr>
              <a:t>the lung </a:t>
            </a:r>
            <a:r>
              <a:rPr sz="2800" spc="-10" dirty="0">
                <a:latin typeface="Times New Roman"/>
                <a:cs typeface="Times New Roman"/>
              </a:rPr>
              <a:t>parenchyma </a:t>
            </a:r>
            <a:r>
              <a:rPr sz="2800" spc="-5" dirty="0">
                <a:latin typeface="Times New Roman"/>
                <a:cs typeface="Times New Roman"/>
              </a:rPr>
              <a:t>that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caused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microbial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agent.</a:t>
            </a:r>
            <a:r>
              <a:rPr sz="2800" spc="5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“Pneumonitis” is a more </a:t>
            </a:r>
            <a:r>
              <a:rPr sz="2800" spc="-10" dirty="0">
                <a:latin typeface="Times New Roman"/>
                <a:cs typeface="Times New Roman"/>
              </a:rPr>
              <a:t>general </a:t>
            </a:r>
            <a:r>
              <a:rPr sz="2800" spc="-5" dirty="0">
                <a:latin typeface="Times New Roman"/>
                <a:cs typeface="Times New Roman"/>
              </a:rPr>
              <a:t> term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that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describes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inflammatory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process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lung tissue</a:t>
            </a:r>
          </a:p>
          <a:p>
            <a:pPr algn="l" rtl="0">
              <a:spcBef>
                <a:spcPts val="15"/>
              </a:spcBef>
              <a:buFont typeface="Times New Roman"/>
              <a:buChar char="•"/>
            </a:pPr>
            <a:endParaRPr sz="2800" dirty="0">
              <a:latin typeface="Times New Roman"/>
              <a:cs typeface="Times New Roman"/>
            </a:endParaRPr>
          </a:p>
          <a:p>
            <a:pPr marL="356870" marR="5080" indent="-344805" algn="l" rtl="0"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Pneumonia is the most </a:t>
            </a:r>
            <a:r>
              <a:rPr sz="2800" spc="-5" dirty="0">
                <a:latin typeface="Times New Roman"/>
                <a:cs typeface="Times New Roman"/>
              </a:rPr>
              <a:t>common cause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death from infectious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diseases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persons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65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years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age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older,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Font typeface="Times New Roman"/>
              <a:buChar char="•"/>
            </a:pPr>
            <a:endParaRPr sz="2800" dirty="0">
              <a:latin typeface="Times New Roman"/>
              <a:cs typeface="Times New Roman"/>
            </a:endParaRPr>
          </a:p>
          <a:p>
            <a:pPr marL="356870" indent="-344805" algn="l" rtl="0">
              <a:buChar char="•"/>
              <a:tabLst>
                <a:tab pos="356870" algn="l"/>
                <a:tab pos="357505" algn="l"/>
                <a:tab pos="1530985" algn="l"/>
                <a:tab pos="2997200" algn="l"/>
                <a:tab pos="3765550" algn="l"/>
                <a:tab pos="4299585" algn="l"/>
                <a:tab pos="5159375" algn="l"/>
                <a:tab pos="6149975" algn="l"/>
                <a:tab pos="6704965" algn="l"/>
                <a:tab pos="7171690" algn="l"/>
                <a:tab pos="7722870" algn="l"/>
              </a:tabLst>
            </a:pPr>
            <a:r>
              <a:rPr sz="2800" spc="-10" dirty="0">
                <a:latin typeface="Times New Roman"/>
                <a:cs typeface="Times New Roman"/>
              </a:rPr>
              <a:t>Bacteria	</a:t>
            </a:r>
            <a:r>
              <a:rPr sz="2800" dirty="0">
                <a:latin typeface="Times New Roman"/>
                <a:cs typeface="Times New Roman"/>
              </a:rPr>
              <a:t>commonly	</a:t>
            </a:r>
            <a:r>
              <a:rPr sz="2800" spc="-5" dirty="0">
                <a:latin typeface="Times New Roman"/>
                <a:cs typeface="Times New Roman"/>
              </a:rPr>
              <a:t>enter	</a:t>
            </a:r>
            <a:r>
              <a:rPr sz="2800" dirty="0">
                <a:latin typeface="Times New Roman"/>
                <a:cs typeface="Times New Roman"/>
              </a:rPr>
              <a:t>the	lower	airway	</a:t>
            </a:r>
            <a:r>
              <a:rPr sz="2800" spc="5" dirty="0">
                <a:latin typeface="Times New Roman"/>
                <a:cs typeface="Times New Roman"/>
              </a:rPr>
              <a:t>but	</a:t>
            </a:r>
            <a:r>
              <a:rPr sz="2800" spc="-5" dirty="0">
                <a:latin typeface="Times New Roman"/>
                <a:cs typeface="Times New Roman"/>
              </a:rPr>
              <a:t>do	not	cause</a:t>
            </a:r>
            <a:endParaRPr sz="2800" dirty="0">
              <a:latin typeface="Times New Roman"/>
              <a:cs typeface="Times New Roman"/>
            </a:endParaRPr>
          </a:p>
          <a:p>
            <a:pPr marL="356870" algn="l" rtl="0"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pneumonia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presence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intact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host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defense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mechanism.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356870" marR="6985" indent="-344805" algn="l" rtl="0">
              <a:spcBef>
                <a:spcPts val="5"/>
              </a:spcBef>
              <a:buChar char="•"/>
              <a:tabLst>
                <a:tab pos="357505" algn="l"/>
              </a:tabLst>
            </a:pPr>
            <a:r>
              <a:rPr sz="2800" dirty="0">
                <a:latin typeface="Times New Roman"/>
                <a:cs typeface="Times New Roman"/>
              </a:rPr>
              <a:t>When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pneumonia</a:t>
            </a:r>
            <a:r>
              <a:rPr sz="2800" dirty="0">
                <a:latin typeface="Times New Roman"/>
                <a:cs typeface="Times New Roman"/>
              </a:rPr>
              <a:t> does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occur,</a:t>
            </a:r>
            <a:r>
              <a:rPr sz="2800" dirty="0">
                <a:latin typeface="Times New Roman"/>
                <a:cs typeface="Times New Roman"/>
              </a:rPr>
              <a:t> it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caused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Times New Roman"/>
                <a:cs typeface="Times New Roman"/>
              </a:rPr>
              <a:t>by</a:t>
            </a:r>
            <a:r>
              <a:rPr sz="2800" spc="6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various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microorganisms,</a:t>
            </a:r>
            <a:r>
              <a:rPr sz="2800" dirty="0">
                <a:latin typeface="Times New Roman"/>
                <a:cs typeface="Times New Roman"/>
              </a:rPr>
              <a:t> including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bacteria,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mycobacteria,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chlamydiae,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mycoplasma,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fungi,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parasites,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viruses.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9903" y="152400"/>
            <a:ext cx="11506200" cy="6892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4400" spc="-5" dirty="0">
                <a:solidFill>
                  <a:srgbClr val="C00000"/>
                </a:solidFill>
              </a:rPr>
              <a:t>Category</a:t>
            </a:r>
            <a:r>
              <a:rPr sz="4400" spc="-20" dirty="0">
                <a:solidFill>
                  <a:srgbClr val="C00000"/>
                </a:solidFill>
              </a:rPr>
              <a:t> </a:t>
            </a:r>
            <a:r>
              <a:rPr sz="4400" dirty="0">
                <a:solidFill>
                  <a:srgbClr val="C00000"/>
                </a:solidFill>
              </a:rPr>
              <a:t>of</a:t>
            </a:r>
            <a:r>
              <a:rPr sz="4400" spc="-10" dirty="0">
                <a:solidFill>
                  <a:srgbClr val="C00000"/>
                </a:solidFill>
              </a:rPr>
              <a:t> pneumonias: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9903" y="1219200"/>
            <a:ext cx="10439400" cy="2906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 algn="l" rtl="0"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dirty="0">
                <a:latin typeface="Times New Roman"/>
                <a:cs typeface="Times New Roman"/>
              </a:rPr>
              <a:t>Community-acquired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pneumonia,</a:t>
            </a:r>
          </a:p>
          <a:p>
            <a:pPr marL="356870" indent="-344805" algn="l" rtl="0">
              <a:spcBef>
                <a:spcPts val="235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5" dirty="0">
                <a:latin typeface="Times New Roman"/>
                <a:cs typeface="Times New Roman"/>
              </a:rPr>
              <a:t>Hospital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acquired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pneumonia,</a:t>
            </a:r>
          </a:p>
          <a:p>
            <a:pPr marL="356870" indent="-344805" algn="l" rtl="0">
              <a:spcBef>
                <a:spcPts val="235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dirty="0">
                <a:latin typeface="Times New Roman"/>
                <a:cs typeface="Times New Roman"/>
              </a:rPr>
              <a:t>Pneumonia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in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immuno-compromised </a:t>
            </a:r>
            <a:r>
              <a:rPr sz="3200" spc="10" dirty="0">
                <a:latin typeface="Times New Roman"/>
                <a:cs typeface="Times New Roman"/>
              </a:rPr>
              <a:t>host</a:t>
            </a:r>
            <a:endParaRPr sz="32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235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5" dirty="0">
                <a:latin typeface="Times New Roman"/>
                <a:cs typeface="Times New Roman"/>
              </a:rPr>
              <a:t>Aspiration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pneumonia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1" y="228600"/>
            <a:ext cx="11658600" cy="5655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spcBef>
                <a:spcPts val="90"/>
              </a:spcBef>
            </a:pPr>
            <a:r>
              <a:rPr sz="3600" spc="-5" dirty="0">
                <a:solidFill>
                  <a:srgbClr val="C00000"/>
                </a:solidFill>
              </a:rPr>
              <a:t>Risk</a:t>
            </a:r>
            <a:r>
              <a:rPr sz="3600" spc="-10" dirty="0">
                <a:solidFill>
                  <a:srgbClr val="C00000"/>
                </a:solidFill>
              </a:rPr>
              <a:t> </a:t>
            </a:r>
            <a:r>
              <a:rPr sz="3600" spc="-5" dirty="0">
                <a:solidFill>
                  <a:srgbClr val="C00000"/>
                </a:solidFill>
              </a:rPr>
              <a:t>Factors</a:t>
            </a:r>
            <a:r>
              <a:rPr sz="3600" dirty="0">
                <a:solidFill>
                  <a:srgbClr val="C00000"/>
                </a:solidFill>
              </a:rPr>
              <a:t> </a:t>
            </a:r>
            <a:r>
              <a:rPr sz="3600" spc="-5" dirty="0">
                <a:solidFill>
                  <a:srgbClr val="C00000"/>
                </a:solidFill>
              </a:rPr>
              <a:t>for</a:t>
            </a:r>
            <a:r>
              <a:rPr sz="3600" spc="-30" dirty="0">
                <a:solidFill>
                  <a:srgbClr val="C00000"/>
                </a:solidFill>
              </a:rPr>
              <a:t> </a:t>
            </a:r>
            <a:r>
              <a:rPr sz="3600" spc="-10" dirty="0">
                <a:solidFill>
                  <a:srgbClr val="C00000"/>
                </a:solidFill>
              </a:rPr>
              <a:t>Pneumonia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1076959"/>
            <a:ext cx="11658600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8890" indent="-344805" algn="l" rtl="0">
              <a:spcBef>
                <a:spcPts val="100"/>
              </a:spcBef>
              <a:buFont typeface="Wingdings"/>
              <a:buChar char="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Conditions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produce </a:t>
            </a:r>
            <a:r>
              <a:rPr sz="2800" dirty="0">
                <a:latin typeface="Times New Roman"/>
                <a:cs typeface="Times New Roman"/>
              </a:rPr>
              <a:t>mucus or bronchial obstruction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interfere</a:t>
            </a:r>
            <a:r>
              <a:rPr sz="2800" dirty="0">
                <a:latin typeface="Times New Roman"/>
                <a:cs typeface="Times New Roman"/>
              </a:rPr>
              <a:t> with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normal</a:t>
            </a:r>
            <a:r>
              <a:rPr sz="2800" dirty="0">
                <a:latin typeface="Times New Roman"/>
                <a:cs typeface="Times New Roman"/>
              </a:rPr>
              <a:t> lung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drainage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(eg,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cancer,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cigarette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smoking,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COPD)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Font typeface="Wingdings"/>
              <a:buChar char=""/>
            </a:pPr>
            <a:endParaRPr sz="3600" dirty="0">
              <a:latin typeface="Times New Roman"/>
              <a:cs typeface="Times New Roman"/>
            </a:endParaRPr>
          </a:p>
          <a:p>
            <a:pPr marL="356870" indent="-344805" algn="l" rtl="0">
              <a:buFont typeface="Wingdings"/>
              <a:buChar char=""/>
              <a:tabLst>
                <a:tab pos="357505" algn="l"/>
                <a:tab pos="1756410" algn="l"/>
                <a:tab pos="3012440" algn="l"/>
                <a:tab pos="4022090" algn="l"/>
                <a:tab pos="5201920" algn="l"/>
                <a:tab pos="5958205" algn="l"/>
                <a:tab pos="7619365" algn="l"/>
              </a:tabLst>
            </a:pPr>
            <a:r>
              <a:rPr sz="2800" spc="-5" dirty="0">
                <a:latin typeface="Times New Roman"/>
                <a:cs typeface="Times New Roman"/>
              </a:rPr>
              <a:t>Smoking;	</a:t>
            </a:r>
            <a:r>
              <a:rPr sz="2800" spc="-10" dirty="0">
                <a:latin typeface="Times New Roman"/>
                <a:cs typeface="Times New Roman"/>
              </a:rPr>
              <a:t>cigarette	</a:t>
            </a:r>
            <a:r>
              <a:rPr sz="2800" dirty="0">
                <a:latin typeface="Times New Roman"/>
                <a:cs typeface="Times New Roman"/>
              </a:rPr>
              <a:t>smoke	disrupts	both	</a:t>
            </a:r>
            <a:r>
              <a:rPr sz="2800" spc="-5" dirty="0">
                <a:latin typeface="Times New Roman"/>
                <a:cs typeface="Times New Roman"/>
              </a:rPr>
              <a:t>mucociliary	and</a:t>
            </a:r>
            <a:endParaRPr sz="2800" dirty="0">
              <a:latin typeface="Times New Roman"/>
              <a:cs typeface="Times New Roman"/>
            </a:endParaRPr>
          </a:p>
          <a:p>
            <a:pPr marL="356870" algn="l" rtl="0">
              <a:spcBef>
                <a:spcPts val="5"/>
              </a:spcBef>
            </a:pPr>
            <a:r>
              <a:rPr sz="2800" spc="-10" dirty="0">
                <a:latin typeface="Times New Roman"/>
                <a:cs typeface="Times New Roman"/>
              </a:rPr>
              <a:t>macrophage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activity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5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L="356870" marR="508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sz="2800" spc="-5" dirty="0">
                <a:latin typeface="Times New Roman"/>
                <a:cs typeface="Times New Roman"/>
              </a:rPr>
              <a:t>Depressed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cough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reflex</a:t>
            </a:r>
            <a:r>
              <a:rPr sz="2800" dirty="0">
                <a:latin typeface="Times New Roman"/>
                <a:cs typeface="Times New Roman"/>
              </a:rPr>
              <a:t> (due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medications,</a:t>
            </a:r>
            <a:r>
              <a:rPr sz="2800" spc="5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6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debilitated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state,</a:t>
            </a:r>
            <a:r>
              <a:rPr sz="2800" dirty="0">
                <a:latin typeface="Times New Roman"/>
                <a:cs typeface="Times New Roman"/>
              </a:rPr>
              <a:t> or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weak</a:t>
            </a:r>
            <a:r>
              <a:rPr sz="2800" dirty="0">
                <a:latin typeface="Times New Roman"/>
                <a:cs typeface="Times New Roman"/>
              </a:rPr>
              <a:t> respiratory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muscles);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aspiration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foreign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material</a:t>
            </a:r>
            <a:r>
              <a:rPr sz="2800" dirty="0">
                <a:latin typeface="Times New Roman"/>
                <a:cs typeface="Times New Roman"/>
              </a:rPr>
              <a:t> into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lungs</a:t>
            </a:r>
            <a:r>
              <a:rPr sz="2800" dirty="0">
                <a:latin typeface="Times New Roman"/>
                <a:cs typeface="Times New Roman"/>
              </a:rPr>
              <a:t> during 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period</a:t>
            </a:r>
            <a:r>
              <a:rPr sz="2800" dirty="0">
                <a:latin typeface="Times New Roman"/>
                <a:cs typeface="Times New Roman"/>
              </a:rPr>
              <a:t> 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unconsciousness</a:t>
            </a:r>
            <a:endParaRPr sz="2800" dirty="0">
              <a:latin typeface="Times New Roman"/>
              <a:cs typeface="Times New Roman"/>
            </a:endParaRPr>
          </a:p>
          <a:p>
            <a:pPr algn="l" rtl="0">
              <a:spcBef>
                <a:spcPts val="10"/>
              </a:spcBef>
              <a:buFont typeface="Wingdings"/>
              <a:buChar char=""/>
            </a:pPr>
            <a:endParaRPr sz="3600" dirty="0">
              <a:latin typeface="Times New Roman"/>
              <a:cs typeface="Times New Roman"/>
            </a:endParaRPr>
          </a:p>
          <a:p>
            <a:pPr marL="356870" indent="-344805" algn="l" rtl="0">
              <a:buFont typeface="Wingdings"/>
              <a:buChar char=""/>
              <a:tabLst>
                <a:tab pos="357505" algn="l"/>
                <a:tab pos="2817495" algn="l"/>
                <a:tab pos="3804920" algn="l"/>
                <a:tab pos="4762500" algn="l"/>
                <a:tab pos="6186805" algn="l"/>
                <a:tab pos="6613525" algn="l"/>
              </a:tabLst>
            </a:pPr>
            <a:r>
              <a:rPr sz="2800" spc="-5" dirty="0">
                <a:latin typeface="Times New Roman"/>
                <a:cs typeface="Times New Roman"/>
              </a:rPr>
              <a:t>Nothing-by-mouth	(NPO)	</a:t>
            </a:r>
            <a:r>
              <a:rPr sz="2800" dirty="0">
                <a:latin typeface="Times New Roman"/>
                <a:cs typeface="Times New Roman"/>
              </a:rPr>
              <a:t>status;	</a:t>
            </a:r>
            <a:r>
              <a:rPr sz="2800" spc="-5" dirty="0">
                <a:latin typeface="Times New Roman"/>
                <a:cs typeface="Times New Roman"/>
              </a:rPr>
              <a:t>placement	</a:t>
            </a:r>
            <a:r>
              <a:rPr sz="2800" spc="-15" dirty="0">
                <a:latin typeface="Times New Roman"/>
                <a:cs typeface="Times New Roman"/>
              </a:rPr>
              <a:t>of	</a:t>
            </a:r>
            <a:r>
              <a:rPr sz="2800" spc="-5" dirty="0">
                <a:latin typeface="Times New Roman"/>
                <a:cs typeface="Times New Roman"/>
              </a:rPr>
              <a:t>nasogastric,</a:t>
            </a:r>
            <a:endParaRPr sz="2800" dirty="0">
              <a:latin typeface="Times New Roman"/>
              <a:cs typeface="Times New Roman"/>
            </a:endParaRPr>
          </a:p>
          <a:p>
            <a:pPr marL="356870" algn="l" rtl="0"/>
            <a:r>
              <a:rPr sz="2800" spc="-5" dirty="0">
                <a:latin typeface="Times New Roman"/>
                <a:cs typeface="Times New Roman"/>
              </a:rPr>
              <a:t>orogastric,</a:t>
            </a:r>
            <a:r>
              <a:rPr sz="2800" dirty="0">
                <a:latin typeface="Times New Roman"/>
                <a:cs typeface="Times New Roman"/>
              </a:rPr>
              <a:t> or</a:t>
            </a:r>
            <a:r>
              <a:rPr sz="2800" spc="-5" dirty="0">
                <a:latin typeface="Times New Roman"/>
                <a:cs typeface="Times New Roman"/>
              </a:rPr>
              <a:t> endotracheal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tube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0500" y="152400"/>
            <a:ext cx="11811000" cy="6583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 algn="l" rtl="0">
              <a:spcBef>
                <a:spcPts val="100"/>
              </a:spcBef>
              <a:buFont typeface="Wingdings"/>
              <a:buChar char=""/>
              <a:tabLst>
                <a:tab pos="357505" algn="l"/>
              </a:tabLst>
            </a:pPr>
            <a:r>
              <a:rPr sz="2400" spc="-5" dirty="0">
                <a:latin typeface="Times New Roman"/>
                <a:cs typeface="Times New Roman"/>
              </a:rPr>
              <a:t>Antibiotic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therapy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(in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very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ill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people,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oropharynx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likely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be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colonized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by </a:t>
            </a:r>
            <a:r>
              <a:rPr sz="2400" spc="-10" dirty="0">
                <a:latin typeface="Times New Roman"/>
                <a:cs typeface="Times New Roman"/>
              </a:rPr>
              <a:t>gram-negative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bacteria)</a:t>
            </a:r>
            <a:endParaRPr sz="2400" dirty="0">
              <a:latin typeface="Times New Roman"/>
              <a:cs typeface="Times New Roman"/>
            </a:endParaRPr>
          </a:p>
          <a:p>
            <a:pPr algn="l" rtl="0">
              <a:spcBef>
                <a:spcPts val="5"/>
              </a:spcBef>
            </a:pPr>
            <a:endParaRPr sz="35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sz="2400" spc="-5" dirty="0">
                <a:latin typeface="Times New Roman"/>
                <a:cs typeface="Times New Roman"/>
              </a:rPr>
              <a:t>Immunosuppressed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patients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and </a:t>
            </a:r>
            <a:r>
              <a:rPr sz="2400" dirty="0">
                <a:latin typeface="Times New Roman"/>
                <a:cs typeface="Times New Roman"/>
              </a:rPr>
              <a:t>those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 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low</a:t>
            </a:r>
            <a:r>
              <a:rPr sz="2400" spc="-5" dirty="0">
                <a:latin typeface="Times New Roman"/>
                <a:cs typeface="Times New Roman"/>
              </a:rPr>
              <a:t> neutrophils</a:t>
            </a:r>
            <a:endParaRPr lang="en-US" sz="2400" spc="-5" dirty="0">
              <a:latin typeface="Times New Roman"/>
              <a:cs typeface="Times New Roman"/>
            </a:endParaRPr>
          </a:p>
          <a:p>
            <a:pPr marL="12065" algn="l" rtl="0">
              <a:spcBef>
                <a:spcPts val="5"/>
              </a:spcBef>
              <a:tabLst>
                <a:tab pos="357505" algn="l"/>
              </a:tabLst>
            </a:pPr>
            <a:endParaRPr lang="en-US" sz="2400" spc="-5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Prolonged immobility and shallow breathing pattern</a:t>
            </a: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General anesthetic,	sedative, or opioid preparations that promote respiratory depression,</a:t>
            </a: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Advanced	age, because of possible depressed cough and  glottic reflexes and nutritional depletion.</a:t>
            </a: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Respiratory therapy with improperly cleaned equipment</a:t>
            </a: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356870" indent="-344805" algn="l" rtl="0">
              <a:spcBef>
                <a:spcPts val="5"/>
              </a:spcBef>
              <a:buFont typeface="Wingdings"/>
              <a:buChar char=""/>
              <a:tabLst>
                <a:tab pos="357505" algn="l"/>
              </a:tabLst>
            </a:pPr>
            <a:r>
              <a:rPr kumimoji="0" lang="en-US" sz="3200" b="1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Medical</a:t>
            </a:r>
            <a:r>
              <a:rPr kumimoji="0" lang="en-US" sz="3200" b="1" i="0" u="none" strike="noStrike" kern="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3200" b="1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Management</a:t>
            </a:r>
            <a:br>
              <a:rPr kumimoji="0" lang="en-US" sz="3200" b="1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The</a:t>
            </a:r>
            <a:r>
              <a:rPr kumimoji="0" lang="en-US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treatment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of</a:t>
            </a:r>
            <a:r>
              <a:rPr kumimoji="0" lang="en-US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pneumonia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includes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administration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of</a:t>
            </a:r>
            <a:r>
              <a:rPr kumimoji="0" lang="en-US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the </a:t>
            </a:r>
            <a:r>
              <a:rPr kumimoji="0" lang="en-US" sz="2400" b="0" i="0" u="none" strike="noStrike" kern="1200" cap="none" spc="-5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appropriate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antibiotic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as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determined </a:t>
            </a:r>
            <a:r>
              <a:rPr kumimoji="0" lang="en-US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by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the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results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of the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Gram </a:t>
            </a:r>
            <a:r>
              <a:rPr kumimoji="0" lang="en-US" sz="2400" b="0" i="0" u="none" strike="noStrike" kern="1200" cap="none" spc="-5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stain.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" y="188977"/>
            <a:ext cx="12039600" cy="5124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pc="-5" dirty="0">
                <a:solidFill>
                  <a:srgbClr val="9A0000"/>
                </a:solidFill>
              </a:rPr>
              <a:t>Signs</a:t>
            </a:r>
            <a:r>
              <a:rPr spc="-20" dirty="0">
                <a:solidFill>
                  <a:srgbClr val="9A0000"/>
                </a:solidFill>
              </a:rPr>
              <a:t> </a:t>
            </a:r>
            <a:r>
              <a:rPr spc="-5" dirty="0">
                <a:solidFill>
                  <a:srgbClr val="9A0000"/>
                </a:solidFill>
              </a:rPr>
              <a:t>and</a:t>
            </a:r>
            <a:r>
              <a:rPr spc="-15" dirty="0">
                <a:solidFill>
                  <a:srgbClr val="9A0000"/>
                </a:solidFill>
              </a:rPr>
              <a:t> symptoms</a:t>
            </a:r>
            <a:r>
              <a:rPr spc="80" dirty="0">
                <a:solidFill>
                  <a:srgbClr val="9A0000"/>
                </a:solidFill>
              </a:rPr>
              <a:t> </a:t>
            </a:r>
            <a:r>
              <a:rPr dirty="0">
                <a:solidFill>
                  <a:srgbClr val="9A0000"/>
                </a:solidFill>
              </a:rPr>
              <a:t>of</a:t>
            </a:r>
            <a:r>
              <a:rPr spc="-30" dirty="0">
                <a:solidFill>
                  <a:srgbClr val="9A0000"/>
                </a:solidFill>
              </a:rPr>
              <a:t> </a:t>
            </a:r>
            <a:r>
              <a:rPr spc="-10" dirty="0">
                <a:solidFill>
                  <a:srgbClr val="9A0000"/>
                </a:solidFill>
              </a:rPr>
              <a:t>Pneumonia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6200" y="914146"/>
            <a:ext cx="12115800" cy="5754877"/>
            <a:chOff x="1292352" y="1267967"/>
            <a:chExt cx="6858000" cy="54013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055" y="2337815"/>
              <a:ext cx="4437888" cy="35661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2352" y="1267967"/>
              <a:ext cx="6858000" cy="540105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1"/>
            <a:ext cx="11811000" cy="670560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8275519B-1586-5526-A63E-06031E86F248}"/>
              </a:ext>
            </a:extLst>
          </p:cNvPr>
          <p:cNvSpPr txBox="1"/>
          <p:nvPr/>
        </p:nvSpPr>
        <p:spPr>
          <a:xfrm>
            <a:off x="4076700" y="152400"/>
            <a:ext cx="3962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1061</Words>
  <Application>Microsoft Office PowerPoint</Application>
  <PresentationFormat>Widescreen</PresentationFormat>
  <Paragraphs>117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Arial-BoldMT</vt:lpstr>
      <vt:lpstr>Calibri</vt:lpstr>
      <vt:lpstr>Gill Sans MT</vt:lpstr>
      <vt:lpstr>Tahoma</vt:lpstr>
      <vt:lpstr>Times New Roman</vt:lpstr>
      <vt:lpstr>Wingdings</vt:lpstr>
      <vt:lpstr>Office Theme</vt:lpstr>
      <vt:lpstr>نسق Office</vt:lpstr>
      <vt:lpstr>PowerPoint Presentation</vt:lpstr>
      <vt:lpstr>Respiratory infections // Acute Tracheobronchitis //</vt:lpstr>
      <vt:lpstr>PowerPoint Presentation</vt:lpstr>
      <vt:lpstr>Pneumonia</vt:lpstr>
      <vt:lpstr>Category of pneumonias:</vt:lpstr>
      <vt:lpstr>Risk Factors for Pneumonia</vt:lpstr>
      <vt:lpstr>PowerPoint Presentation</vt:lpstr>
      <vt:lpstr>Signs and symptoms of Pneumonia</vt:lpstr>
      <vt:lpstr>PowerPoint Presentation</vt:lpstr>
      <vt:lpstr>Chronic Obstructive Pulmonary Disease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Medical management</vt:lpstr>
      <vt:lpstr>PLAN OF NURSING CARE TO PATIENT WITH  COPD</vt:lpstr>
      <vt:lpstr>Cont.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Nassim</dc:creator>
  <cp:lastModifiedBy>f</cp:lastModifiedBy>
  <cp:revision>13</cp:revision>
  <dcterms:created xsi:type="dcterms:W3CDTF">2022-12-30T16:05:08Z</dcterms:created>
  <dcterms:modified xsi:type="dcterms:W3CDTF">2023-01-02T18:28:37Z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2022-12-30T00:00:00Z</vt:filetime>
  </property>
</Properties>
</file>