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8"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E5E34-D699-4C46-812A-0B79A5C1B5A9}" type="datetimeFigureOut">
              <a:rPr lang="en-US" smtClean="0"/>
              <a:t>11/28/2023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79985-96BA-4F55-94A5-C42E652F6AC5}" type="slidenum">
              <a:rPr lang="en-US" smtClean="0"/>
              <a:t>‹#›</a:t>
            </a:fld>
            <a:endParaRPr lang="en-US"/>
          </a:p>
        </p:txBody>
      </p:sp>
    </p:spTree>
    <p:extLst>
      <p:ext uri="{BB962C8B-B14F-4D97-AF65-F5344CB8AC3E}">
        <p14:creationId xmlns:p14="http://schemas.microsoft.com/office/powerpoint/2010/main" val="78294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1</a:t>
            </a:fld>
            <a:endParaRPr lang="en-US"/>
          </a:p>
        </p:txBody>
      </p:sp>
    </p:spTree>
    <p:extLst>
      <p:ext uri="{BB962C8B-B14F-4D97-AF65-F5344CB8AC3E}">
        <p14:creationId xmlns:p14="http://schemas.microsoft.com/office/powerpoint/2010/main" val="310221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2</a:t>
            </a:fld>
            <a:endParaRPr lang="en-US"/>
          </a:p>
        </p:txBody>
      </p:sp>
    </p:spTree>
    <p:extLst>
      <p:ext uri="{BB962C8B-B14F-4D97-AF65-F5344CB8AC3E}">
        <p14:creationId xmlns:p14="http://schemas.microsoft.com/office/powerpoint/2010/main" val="17892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3</a:t>
            </a:fld>
            <a:endParaRPr lang="en-US"/>
          </a:p>
        </p:txBody>
      </p:sp>
    </p:spTree>
    <p:extLst>
      <p:ext uri="{BB962C8B-B14F-4D97-AF65-F5344CB8AC3E}">
        <p14:creationId xmlns:p14="http://schemas.microsoft.com/office/powerpoint/2010/main" val="103266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4</a:t>
            </a:fld>
            <a:endParaRPr lang="en-US"/>
          </a:p>
        </p:txBody>
      </p:sp>
    </p:spTree>
    <p:extLst>
      <p:ext uri="{BB962C8B-B14F-4D97-AF65-F5344CB8AC3E}">
        <p14:creationId xmlns:p14="http://schemas.microsoft.com/office/powerpoint/2010/main" val="409121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5</a:t>
            </a:fld>
            <a:endParaRPr lang="en-US"/>
          </a:p>
        </p:txBody>
      </p:sp>
    </p:spTree>
    <p:extLst>
      <p:ext uri="{BB962C8B-B14F-4D97-AF65-F5344CB8AC3E}">
        <p14:creationId xmlns:p14="http://schemas.microsoft.com/office/powerpoint/2010/main" val="271444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779985-96BA-4F55-94A5-C42E652F6AC5}" type="slidenum">
              <a:rPr lang="en-US" smtClean="0"/>
              <a:t>6</a:t>
            </a:fld>
            <a:endParaRPr lang="en-US"/>
          </a:p>
        </p:txBody>
      </p:sp>
    </p:spTree>
    <p:extLst>
      <p:ext uri="{BB962C8B-B14F-4D97-AF65-F5344CB8AC3E}">
        <p14:creationId xmlns:p14="http://schemas.microsoft.com/office/powerpoint/2010/main" val="25869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06080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343793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05994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149644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43089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32A461D-0646-4D12-8EA9-7612C6F1CCE4}" type="datetimeFigureOut">
              <a:rPr lang="en-US" smtClean="0"/>
              <a:t>11/28/2023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133231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32A461D-0646-4D12-8EA9-7612C6F1CCE4}" type="datetimeFigureOut">
              <a:rPr lang="en-US" smtClean="0"/>
              <a:t>11/28/2023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67900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32A461D-0646-4D12-8EA9-7612C6F1CCE4}" type="datetimeFigureOut">
              <a:rPr lang="en-US" smtClean="0"/>
              <a:t>11/28/2023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77795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2A461D-0646-4D12-8EA9-7612C6F1CCE4}" type="datetimeFigureOut">
              <a:rPr lang="en-US" smtClean="0"/>
              <a:t>11/28/2023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333647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32A461D-0646-4D12-8EA9-7612C6F1CCE4}" type="datetimeFigureOut">
              <a:rPr lang="en-US" smtClean="0"/>
              <a:t>11/28/2023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50601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32A461D-0646-4D12-8EA9-7612C6F1CCE4}" type="datetimeFigureOut">
              <a:rPr lang="en-US" smtClean="0"/>
              <a:t>11/28/2023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67C522-A82A-470B-A71B-7493E0D46BFB}" type="slidenum">
              <a:rPr lang="en-US" smtClean="0"/>
              <a:t>‹#›</a:t>
            </a:fld>
            <a:endParaRPr lang="en-US"/>
          </a:p>
        </p:txBody>
      </p:sp>
    </p:spTree>
    <p:extLst>
      <p:ext uri="{BB962C8B-B14F-4D97-AF65-F5344CB8AC3E}">
        <p14:creationId xmlns:p14="http://schemas.microsoft.com/office/powerpoint/2010/main" val="21743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A461D-0646-4D12-8EA9-7612C6F1CCE4}" type="datetimeFigureOut">
              <a:rPr lang="en-US" smtClean="0"/>
              <a:t>11/28/2023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C522-A82A-470B-A71B-7493E0D46BFB}" type="slidenum">
              <a:rPr lang="en-US" smtClean="0"/>
              <a:t>‹#›</a:t>
            </a:fld>
            <a:endParaRPr lang="en-US"/>
          </a:p>
        </p:txBody>
      </p:sp>
    </p:spTree>
    <p:extLst>
      <p:ext uri="{BB962C8B-B14F-4D97-AF65-F5344CB8AC3E}">
        <p14:creationId xmlns:p14="http://schemas.microsoft.com/office/powerpoint/2010/main" val="3226955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5800" y="609600"/>
            <a:ext cx="7696200" cy="5943600"/>
          </a:xfrm>
        </p:spPr>
        <p:txBody>
          <a:bodyPr/>
          <a:lstStyle/>
          <a:p>
            <a:endParaRPr lang="en-US" dirty="0"/>
          </a:p>
          <a:p>
            <a:r>
              <a:rPr lang="en-US" sz="4800" b="1" dirty="0" smtClean="0">
                <a:solidFill>
                  <a:srgbClr val="FF0000"/>
                </a:solidFill>
              </a:rPr>
              <a:t>Staining</a:t>
            </a:r>
          </a:p>
          <a:p>
            <a:r>
              <a:rPr lang="en-US" sz="4800" dirty="0" smtClean="0"/>
              <a:t>Lap9</a:t>
            </a:r>
          </a:p>
          <a:p>
            <a:endParaRPr lang="en-US" sz="4800" dirty="0"/>
          </a:p>
          <a:p>
            <a:r>
              <a:rPr lang="en-US" sz="4800" b="1" i="1" dirty="0" smtClean="0"/>
              <a:t>By:</a:t>
            </a:r>
          </a:p>
          <a:p>
            <a:r>
              <a:rPr lang="en-US" sz="4800" b="1" dirty="0" smtClean="0">
                <a:solidFill>
                  <a:srgbClr val="FF0000"/>
                </a:solidFill>
              </a:rPr>
              <a:t>Dr. Noor Ali Jabbar</a:t>
            </a:r>
            <a:endParaRPr lang="en-US" sz="4800" b="1" dirty="0">
              <a:solidFill>
                <a:srgbClr val="FF0000"/>
              </a:solidFill>
            </a:endParaRPr>
          </a:p>
        </p:txBody>
      </p:sp>
    </p:spTree>
    <p:extLst>
      <p:ext uri="{BB962C8B-B14F-4D97-AF65-F5344CB8AC3E}">
        <p14:creationId xmlns:p14="http://schemas.microsoft.com/office/powerpoint/2010/main" val="3382542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 bacilli</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85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r>
              <a:rPr lang="en-US" dirty="0" err="1" smtClean="0"/>
              <a:t>E.Coli</a:t>
            </a:r>
            <a:r>
              <a:rPr lang="en-US" dirty="0" smtClean="0"/>
              <a:t> + </a:t>
            </a:r>
            <a:r>
              <a:rPr lang="en-US" dirty="0" err="1" smtClean="0"/>
              <a:t>Staph.aureus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6199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04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Cocci</a:t>
            </a:r>
            <a:r>
              <a:rPr lang="en-US" dirty="0" smtClean="0"/>
              <a:t> G+, 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5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283932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dirty="0">
                <a:solidFill>
                  <a:srgbClr val="FF0000"/>
                </a:solidFill>
              </a:rPr>
              <a:t> </a:t>
            </a:r>
            <a:r>
              <a:rPr lang="en-US" b="1" dirty="0">
                <a:solidFill>
                  <a:srgbClr val="FF0000"/>
                </a:solidFill>
              </a:rPr>
              <a:t>INTRODUCTION </a:t>
            </a:r>
            <a:endParaRPr lang="en-US" dirty="0">
              <a:solidFill>
                <a:srgbClr val="FF0000"/>
              </a:solidFill>
            </a:endParaRPr>
          </a:p>
        </p:txBody>
      </p:sp>
      <p:sp>
        <p:nvSpPr>
          <p:cNvPr id="3" name="عنصر نائب للمحتوى 2"/>
          <p:cNvSpPr>
            <a:spLocks noGrp="1"/>
          </p:cNvSpPr>
          <p:nvPr>
            <p:ph idx="1"/>
          </p:nvPr>
        </p:nvSpPr>
        <p:spPr/>
        <p:txBody>
          <a:bodyPr/>
          <a:lstStyle/>
          <a:p>
            <a:endParaRPr lang="en-US" dirty="0"/>
          </a:p>
          <a:p>
            <a:r>
              <a:rPr lang="en-US" dirty="0"/>
              <a:t> In 1884 Hans Christian Gram described this method of staining, which is the most important stain in routine bacteriology. It is differential stain used for the identification of Bacteria </a:t>
            </a:r>
          </a:p>
        </p:txBody>
      </p:sp>
    </p:spTree>
    <p:extLst>
      <p:ext uri="{BB962C8B-B14F-4D97-AF65-F5344CB8AC3E}">
        <p14:creationId xmlns:p14="http://schemas.microsoft.com/office/powerpoint/2010/main" val="403155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dirty="0">
                <a:solidFill>
                  <a:srgbClr val="FF0000"/>
                </a:solidFill>
              </a:rPr>
              <a:t> </a:t>
            </a:r>
            <a:r>
              <a:rPr lang="en-US" b="1" dirty="0">
                <a:solidFill>
                  <a:srgbClr val="FF0000"/>
                </a:solidFill>
              </a:rPr>
              <a:t>Requirement</a:t>
            </a:r>
            <a:r>
              <a:rPr lang="en-US" b="1" dirty="0"/>
              <a:t> </a:t>
            </a:r>
            <a:endParaRPr lang="en-US" dirty="0"/>
          </a:p>
        </p:txBody>
      </p:sp>
      <p:sp>
        <p:nvSpPr>
          <p:cNvPr id="3" name="عنصر نائب للمحتوى 2"/>
          <p:cNvSpPr>
            <a:spLocks noGrp="1"/>
          </p:cNvSpPr>
          <p:nvPr>
            <p:ph idx="1"/>
          </p:nvPr>
        </p:nvSpPr>
        <p:spPr/>
        <p:txBody>
          <a:bodyPr>
            <a:normAutofit fontScale="92500" lnSpcReduction="10000"/>
          </a:bodyPr>
          <a:lstStyle/>
          <a:p>
            <a:endParaRPr lang="en-US" sz="2800" b="0" i="0" u="none" strike="noStrike" baseline="0" dirty="0" smtClean="0">
              <a:solidFill>
                <a:srgbClr val="000000"/>
              </a:solidFill>
              <a:latin typeface="Times New Roman"/>
            </a:endParaRPr>
          </a:p>
          <a:p>
            <a:r>
              <a:rPr lang="en-US" sz="2800" b="0" i="0" u="none" strike="noStrike" baseline="0" dirty="0" smtClean="0">
                <a:solidFill>
                  <a:srgbClr val="000000"/>
                </a:solidFill>
                <a:latin typeface="Times New Roman"/>
              </a:rPr>
              <a:t> </a:t>
            </a:r>
            <a:r>
              <a:rPr lang="en-US" b="1" i="0" u="none" strike="noStrike" baseline="0" dirty="0" smtClean="0">
                <a:solidFill>
                  <a:srgbClr val="000000"/>
                </a:solidFill>
                <a:latin typeface="Times New Roman"/>
              </a:rPr>
              <a:t>a. Crystal violet Composition: </a:t>
            </a:r>
            <a:r>
              <a:rPr lang="en-US" i="0" u="none" strike="noStrike" baseline="0" dirty="0" smtClean="0">
                <a:solidFill>
                  <a:srgbClr val="000000"/>
                </a:solidFill>
                <a:latin typeface="Times New Roman"/>
              </a:rPr>
              <a:t>Crystal violet and distilled water. </a:t>
            </a:r>
          </a:p>
          <a:p>
            <a:r>
              <a:rPr lang="en-US" b="1" i="0" u="none" strike="noStrike" baseline="0" dirty="0" smtClean="0">
                <a:solidFill>
                  <a:srgbClr val="000000"/>
                </a:solidFill>
                <a:latin typeface="Times New Roman"/>
              </a:rPr>
              <a:t>b. Gram’s iodine Act as mordant. </a:t>
            </a:r>
            <a:endParaRPr lang="en-US" b="0" i="0" u="none" strike="noStrike" baseline="0" dirty="0" smtClean="0">
              <a:solidFill>
                <a:srgbClr val="000000"/>
              </a:solidFill>
              <a:latin typeface="Times New Roman"/>
            </a:endParaRPr>
          </a:p>
          <a:p>
            <a:pPr marL="0" indent="0">
              <a:buNone/>
            </a:pPr>
            <a:r>
              <a:rPr lang="en-US" i="0" u="none" strike="noStrike" baseline="0" dirty="0" smtClean="0">
                <a:solidFill>
                  <a:srgbClr val="000000"/>
                </a:solidFill>
                <a:latin typeface="Times New Roman"/>
              </a:rPr>
              <a:t>Composition – Iodine, potassium </a:t>
            </a:r>
          </a:p>
          <a:p>
            <a:pPr marL="0" indent="0">
              <a:buNone/>
            </a:pPr>
            <a:r>
              <a:rPr lang="en-US" b="0" i="0" u="none" strike="noStrike" baseline="0" dirty="0" smtClean="0">
                <a:solidFill>
                  <a:srgbClr val="000000"/>
                </a:solidFill>
                <a:latin typeface="Times New Roman"/>
              </a:rPr>
              <a:t>iodide and distilled water </a:t>
            </a:r>
          </a:p>
          <a:p>
            <a:r>
              <a:rPr lang="en-US" b="1" i="0" u="none" strike="noStrike" baseline="0" dirty="0" smtClean="0">
                <a:solidFill>
                  <a:srgbClr val="000000"/>
                </a:solidFill>
                <a:latin typeface="Times New Roman"/>
              </a:rPr>
              <a:t>c. Absolute alcohol/acetone :</a:t>
            </a:r>
            <a:r>
              <a:rPr lang="en-US" b="1" i="0" u="none" strike="noStrike" dirty="0" smtClean="0">
                <a:solidFill>
                  <a:srgbClr val="000000"/>
                </a:solidFill>
                <a:latin typeface="Times New Roman"/>
              </a:rPr>
              <a:t> </a:t>
            </a:r>
            <a:r>
              <a:rPr lang="en-US" i="0" u="none" strike="noStrike" baseline="0" dirty="0" err="1" smtClean="0">
                <a:solidFill>
                  <a:srgbClr val="000000"/>
                </a:solidFill>
                <a:latin typeface="Times New Roman"/>
              </a:rPr>
              <a:t>Decolouriser</a:t>
            </a:r>
            <a:r>
              <a:rPr lang="en-US" b="1" i="0" u="none" strike="noStrike" baseline="0" dirty="0" smtClean="0">
                <a:solidFill>
                  <a:srgbClr val="000000"/>
                </a:solidFill>
                <a:latin typeface="Times New Roman"/>
              </a:rPr>
              <a:t>. </a:t>
            </a:r>
            <a:endParaRPr lang="en-US" b="0" i="0" u="none" strike="noStrike" baseline="0" dirty="0" smtClean="0">
              <a:solidFill>
                <a:srgbClr val="000000"/>
              </a:solidFill>
              <a:latin typeface="Times New Roman"/>
            </a:endParaRPr>
          </a:p>
          <a:p>
            <a:r>
              <a:rPr lang="en-US" b="1" i="0" u="none" strike="noStrike" baseline="0" dirty="0" smtClean="0">
                <a:solidFill>
                  <a:srgbClr val="000000"/>
                </a:solidFill>
                <a:latin typeface="Times New Roman"/>
              </a:rPr>
              <a:t>d. Dilute safranin</a:t>
            </a:r>
            <a:r>
              <a:rPr lang="en-US" b="1" i="0" u="none" strike="noStrike" dirty="0" smtClean="0">
                <a:solidFill>
                  <a:srgbClr val="000000"/>
                </a:solidFill>
                <a:latin typeface="Times New Roman"/>
              </a:rPr>
              <a:t> </a:t>
            </a:r>
            <a:r>
              <a:rPr lang="en-US" b="1" i="0" u="none" strike="noStrike" baseline="0" dirty="0" smtClean="0">
                <a:solidFill>
                  <a:srgbClr val="000000"/>
                </a:solidFill>
                <a:latin typeface="Times New Roman"/>
              </a:rPr>
              <a:t>Counter stain. </a:t>
            </a:r>
            <a:endParaRPr lang="en-US" b="0" i="0" u="none" strike="noStrike" baseline="0" dirty="0" smtClean="0">
              <a:solidFill>
                <a:srgbClr val="000000"/>
              </a:solidFill>
              <a:latin typeface="Times New Roman"/>
            </a:endParaRPr>
          </a:p>
          <a:p>
            <a:pPr marL="0" indent="0">
              <a:buNone/>
            </a:pPr>
            <a:r>
              <a:rPr lang="en-US" dirty="0" smtClean="0">
                <a:solidFill>
                  <a:srgbClr val="000000"/>
                </a:solidFill>
                <a:latin typeface="Times New Roman"/>
              </a:rPr>
              <a:t>Safranin</a:t>
            </a:r>
            <a:r>
              <a:rPr lang="en-US" b="1" dirty="0" smtClean="0">
                <a:solidFill>
                  <a:srgbClr val="000000"/>
                </a:solidFill>
                <a:latin typeface="Times New Roman"/>
              </a:rPr>
              <a:t> </a:t>
            </a:r>
            <a:r>
              <a:rPr lang="en-US" b="0" i="0" u="none" strike="noStrike" baseline="0" dirty="0" smtClean="0">
                <a:solidFill>
                  <a:srgbClr val="000000"/>
                </a:solidFill>
                <a:latin typeface="Times New Roman"/>
              </a:rPr>
              <a:t>and distilled water. </a:t>
            </a:r>
            <a:endParaRPr lang="en-US" dirty="0"/>
          </a:p>
        </p:txBody>
      </p:sp>
    </p:spTree>
    <p:extLst>
      <p:ext uri="{BB962C8B-B14F-4D97-AF65-F5344CB8AC3E}">
        <p14:creationId xmlns:p14="http://schemas.microsoft.com/office/powerpoint/2010/main" val="140231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i="0" u="none" strike="noStrike" baseline="0" dirty="0" smtClean="0">
                <a:solidFill>
                  <a:srgbClr val="FF0000"/>
                </a:solidFill>
                <a:latin typeface="Times New Roman"/>
              </a:rPr>
              <a:t>Procedure </a:t>
            </a:r>
            <a:r>
              <a:rPr lang="en-US" sz="2800" b="1" i="0" u="none" strike="noStrike" baseline="0" dirty="0" smtClean="0">
                <a:solidFill>
                  <a:srgbClr val="000000"/>
                </a:solidFill>
                <a:latin typeface="Times New Roman"/>
              </a:rPr>
              <a:t>   </a:t>
            </a:r>
            <a:endParaRPr lang="en-US" sz="2800" dirty="0"/>
          </a:p>
        </p:txBody>
      </p:sp>
      <p:sp>
        <p:nvSpPr>
          <p:cNvPr id="3" name="عنصر نائب للمحتوى 2"/>
          <p:cNvSpPr>
            <a:spLocks noGrp="1"/>
          </p:cNvSpPr>
          <p:nvPr>
            <p:ph idx="1"/>
          </p:nvPr>
        </p:nvSpPr>
        <p:spPr>
          <a:xfrm>
            <a:off x="304800" y="1066800"/>
            <a:ext cx="8229600" cy="5562600"/>
          </a:xfrm>
          <a:solidFill>
            <a:schemeClr val="accent2"/>
          </a:solidFill>
        </p:spPr>
        <p:txBody>
          <a:bodyPr>
            <a:normAutofit/>
          </a:bodyPr>
          <a:lstStyle/>
          <a:p>
            <a:endParaRPr lang="en-US" sz="2000" i="0" u="none" strike="noStrike" baseline="0" dirty="0" smtClean="0">
              <a:solidFill>
                <a:srgbClr val="000000"/>
              </a:solidFill>
              <a:latin typeface="Times New Roman"/>
            </a:endParaRPr>
          </a:p>
          <a:p>
            <a:pPr marL="0" indent="0" algn="l">
              <a:buNone/>
            </a:pPr>
            <a:r>
              <a:rPr lang="en-US" sz="2000" i="0" u="none" strike="noStrike" baseline="0" dirty="0" smtClean="0">
                <a:solidFill>
                  <a:srgbClr val="000000"/>
                </a:solidFill>
                <a:latin typeface="Times New Roman"/>
              </a:rPr>
              <a:t>1. Preparation of film – A thin uniform smear is absolutely essential. </a:t>
            </a:r>
          </a:p>
          <a:p>
            <a:pPr marL="0" indent="0">
              <a:buNone/>
            </a:pPr>
            <a:r>
              <a:rPr lang="en-US" sz="2000" dirty="0">
                <a:solidFill>
                  <a:srgbClr val="000000"/>
                </a:solidFill>
                <a:latin typeface="Times New Roman"/>
              </a:rPr>
              <a:t> </a:t>
            </a:r>
            <a:r>
              <a:rPr lang="en-US" sz="2000" i="0" u="none" strike="noStrike" baseline="0" dirty="0" smtClean="0">
                <a:solidFill>
                  <a:srgbClr val="000000"/>
                </a:solidFill>
                <a:latin typeface="Times New Roman"/>
              </a:rPr>
              <a:t>2. Fixation of the smear – The smear is dried in air and fixed by passing       the slide (Smeared slide up) rapidly over the spirit lamp or Bunsen burner    by holding the slide with the thumb and index finger. (DON’T OVER HEAT). The slide is then allowed to cool. </a:t>
            </a:r>
          </a:p>
          <a:p>
            <a:pPr marL="0" indent="0">
              <a:buNone/>
            </a:pPr>
            <a:r>
              <a:rPr lang="en-US" sz="2000" b="1" i="0" u="sng" strike="noStrike" baseline="0" dirty="0" smtClean="0">
                <a:latin typeface="Times New Roman"/>
              </a:rPr>
              <a:t>The object of this fixing </a:t>
            </a:r>
            <a:r>
              <a:rPr lang="en-US" sz="2000" i="0" u="none" strike="noStrike" baseline="0" dirty="0" smtClean="0">
                <a:solidFill>
                  <a:srgbClr val="000000"/>
                </a:solidFill>
                <a:latin typeface="Times New Roman"/>
              </a:rPr>
              <a:t>is to coagulate the aluminous material whereby the film adheres better to the glass and thus may not be detached in the subsequent processes. A film should never be heated over not be detached in the subsequent processes. A film should never be heated over the flame until it is thoroughly dried up. </a:t>
            </a:r>
          </a:p>
          <a:p>
            <a:r>
              <a:rPr lang="en-US" sz="2000" i="0" u="none" strike="noStrike" baseline="0" dirty="0" smtClean="0">
                <a:solidFill>
                  <a:srgbClr val="000000"/>
                </a:solidFill>
                <a:latin typeface="Times New Roman"/>
              </a:rPr>
              <a:t>3. Cover the smear with crystal violet solution and allow to remain </a:t>
            </a:r>
          </a:p>
          <a:p>
            <a:pPr marL="0" indent="0">
              <a:buNone/>
            </a:pPr>
            <a:r>
              <a:rPr lang="en-US" sz="2000" i="0" u="none" strike="noStrike" baseline="0" dirty="0" smtClean="0">
                <a:solidFill>
                  <a:srgbClr val="000000"/>
                </a:solidFill>
                <a:latin typeface="Times New Roman"/>
              </a:rPr>
              <a:t>on the slide for 1 minute. </a:t>
            </a:r>
            <a:endParaRPr lang="en-US" sz="2000" dirty="0"/>
          </a:p>
        </p:txBody>
      </p:sp>
    </p:spTree>
    <p:extLst>
      <p:ext uri="{BB962C8B-B14F-4D97-AF65-F5344CB8AC3E}">
        <p14:creationId xmlns:p14="http://schemas.microsoft.com/office/powerpoint/2010/main" val="1590170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229600" cy="6553200"/>
          </a:xfrm>
        </p:spPr>
        <p:txBody>
          <a:bodyPr>
            <a:normAutofit/>
          </a:bodyPr>
          <a:lstStyle/>
          <a:p>
            <a:pPr marL="0" indent="0">
              <a:buNone/>
            </a:pPr>
            <a:r>
              <a:rPr lang="en-US" dirty="0" smtClean="0"/>
              <a:t>4. Discard the crystal violet stain and hold the slide at a steep and wash off the residual stain with an excess of iodine solution.</a:t>
            </a:r>
          </a:p>
          <a:p>
            <a:pPr marL="0" indent="0">
              <a:buNone/>
            </a:pPr>
            <a:r>
              <a:rPr lang="en-US" dirty="0" smtClean="0"/>
              <a:t>Cover the smear with fresh iodine solution and leave it for 1minute.</a:t>
            </a:r>
          </a:p>
          <a:p>
            <a:pPr marL="0" indent="0">
              <a:buNone/>
            </a:pPr>
            <a:r>
              <a:rPr lang="en-US" dirty="0" smtClean="0"/>
              <a:t>5. Rinse the smear with absolute alcohol and continue application until no more color appears to flow from the preparation (about15-20 seconds).if acetone is used for depolarization , wash immediately.</a:t>
            </a:r>
          </a:p>
          <a:p>
            <a:pPr marL="0" indent="0">
              <a:buNone/>
            </a:pPr>
            <a:r>
              <a:rPr lang="en-US" dirty="0" smtClean="0"/>
              <a:t>6. Wash with water</a:t>
            </a:r>
            <a:endParaRPr lang="en-US" dirty="0"/>
          </a:p>
        </p:txBody>
      </p:sp>
    </p:spTree>
    <p:extLst>
      <p:ext uri="{BB962C8B-B14F-4D97-AF65-F5344CB8AC3E}">
        <p14:creationId xmlns:p14="http://schemas.microsoft.com/office/powerpoint/2010/main" val="267851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609600"/>
            <a:ext cx="8229600" cy="4525963"/>
          </a:xfrm>
        </p:spPr>
        <p:txBody>
          <a:bodyPr/>
          <a:lstStyle/>
          <a:p>
            <a:r>
              <a:rPr lang="en-US" dirty="0" smtClean="0"/>
              <a:t>7. Cover the smear with dilute safranin  and allow it to remain for1 minute.</a:t>
            </a:r>
          </a:p>
          <a:p>
            <a:r>
              <a:rPr lang="en-US" dirty="0" smtClean="0"/>
              <a:t>8. Rinse with water and dry in air or between blotting paper.</a:t>
            </a:r>
            <a:endParaRPr lang="en-US" dirty="0"/>
          </a:p>
        </p:txBody>
      </p:sp>
    </p:spTree>
    <p:extLst>
      <p:ext uri="{BB962C8B-B14F-4D97-AF65-F5344CB8AC3E}">
        <p14:creationId xmlns:p14="http://schemas.microsoft.com/office/powerpoint/2010/main" val="3357394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Differential staining</a:t>
            </a:r>
            <a:endParaRPr lang="en-US" dirty="0"/>
          </a:p>
        </p:txBody>
      </p:sp>
      <p:sp>
        <p:nvSpPr>
          <p:cNvPr id="3" name="عنصر نائب للمحتوى 2"/>
          <p:cNvSpPr>
            <a:spLocks noGrp="1"/>
          </p:cNvSpPr>
          <p:nvPr>
            <p:ph idx="1"/>
          </p:nvPr>
        </p:nvSpPr>
        <p:spPr/>
        <p:txBody>
          <a:bodyPr/>
          <a:lstStyle/>
          <a:p>
            <a:r>
              <a:rPr lang="en-US" dirty="0" smtClean="0"/>
              <a:t>Acceptance of stains is an important property of bacteria and  is the base division of bacteria to 2 principal groups Gram positive and Gram negative in taxonomy. Gram staining</a:t>
            </a:r>
            <a:endParaRPr lang="en-US" dirty="0"/>
          </a:p>
        </p:txBody>
      </p:sp>
    </p:spTree>
    <p:extLst>
      <p:ext uri="{BB962C8B-B14F-4D97-AF65-F5344CB8AC3E}">
        <p14:creationId xmlns:p14="http://schemas.microsoft.com/office/powerpoint/2010/main" val="609198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238"/>
            <a:ext cx="9144000" cy="6697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7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36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339</TotalTime>
  <Words>401</Words>
  <Application>Microsoft Office PowerPoint</Application>
  <PresentationFormat>عرض على الشاشة (3:4)‏</PresentationFormat>
  <Paragraphs>42</Paragraphs>
  <Slides>13</Slides>
  <Notes>6</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  INTRODUCTION </vt:lpstr>
      <vt:lpstr>  Requirement </vt:lpstr>
      <vt:lpstr>Procedure    </vt:lpstr>
      <vt:lpstr>عرض تقديمي في PowerPoint</vt:lpstr>
      <vt:lpstr>عرض تقديمي في PowerPoint</vt:lpstr>
      <vt:lpstr>Differential staining</vt:lpstr>
      <vt:lpstr>عرض تقديمي في PowerPoint</vt:lpstr>
      <vt:lpstr>عرض تقديمي في PowerPoint</vt:lpstr>
      <vt:lpstr>G- bacilli</vt:lpstr>
      <vt:lpstr> E.Coli + Staph.aureus</vt:lpstr>
      <vt:lpstr>Cocci G+, G-</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20</cp:revision>
  <dcterms:created xsi:type="dcterms:W3CDTF">2023-11-21T06:11:11Z</dcterms:created>
  <dcterms:modified xsi:type="dcterms:W3CDTF">2023-11-28T07:58:38Z</dcterms:modified>
</cp:coreProperties>
</file>