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36"/>
  </p:notesMasterIdLst>
  <p:sldIdLst>
    <p:sldId id="256" r:id="rId2"/>
    <p:sldId id="310" r:id="rId3"/>
    <p:sldId id="311" r:id="rId4"/>
    <p:sldId id="260" r:id="rId5"/>
    <p:sldId id="278" r:id="rId6"/>
    <p:sldId id="279" r:id="rId7"/>
    <p:sldId id="280" r:id="rId8"/>
    <p:sldId id="282" r:id="rId9"/>
    <p:sldId id="283" r:id="rId10"/>
    <p:sldId id="284" r:id="rId11"/>
    <p:sldId id="297" r:id="rId12"/>
    <p:sldId id="322" r:id="rId13"/>
    <p:sldId id="320" r:id="rId14"/>
    <p:sldId id="285" r:id="rId15"/>
    <p:sldId id="286" r:id="rId16"/>
    <p:sldId id="314" r:id="rId17"/>
    <p:sldId id="315" r:id="rId18"/>
    <p:sldId id="287" r:id="rId19"/>
    <p:sldId id="316" r:id="rId20"/>
    <p:sldId id="317" r:id="rId21"/>
    <p:sldId id="323" r:id="rId22"/>
    <p:sldId id="289" r:id="rId23"/>
    <p:sldId id="290" r:id="rId24"/>
    <p:sldId id="324" r:id="rId25"/>
    <p:sldId id="325" r:id="rId26"/>
    <p:sldId id="303" r:id="rId27"/>
    <p:sldId id="298" r:id="rId28"/>
    <p:sldId id="291" r:id="rId29"/>
    <p:sldId id="292" r:id="rId30"/>
    <p:sldId id="326" r:id="rId31"/>
    <p:sldId id="318" r:id="rId32"/>
    <p:sldId id="305" r:id="rId33"/>
    <p:sldId id="306" r:id="rId34"/>
    <p:sldId id="307" r:id="rId3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68B6F-0FA1-43F5-8D0B-FBCDE4F450E2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3E370-FCB3-4055-B6B4-A242B1E5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E370-FCB3-4055-B6B4-A242B1E559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5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0C7008-8CAF-46B4-97B6-AF0C783932B5}" type="datetimeFigureOut">
              <a:rPr lang="ar-IQ" smtClean="0"/>
              <a:pPr/>
              <a:t>15/04/1445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AE7310-55F0-46BA-95D5-CACCC26727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008-8CAF-46B4-97B6-AF0C783932B5}" type="datetimeFigureOut">
              <a:rPr lang="ar-IQ" smtClean="0"/>
              <a:pPr/>
              <a:t>15/04/1445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7310-55F0-46BA-95D5-CACCC26727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008-8CAF-46B4-97B6-AF0C783932B5}" type="datetimeFigureOut">
              <a:rPr lang="ar-IQ" smtClean="0"/>
              <a:pPr/>
              <a:t>15/04/1445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7310-55F0-46BA-95D5-CACCC26727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0C7008-8CAF-46B4-97B6-AF0C783932B5}" type="datetimeFigureOut">
              <a:rPr lang="ar-IQ" smtClean="0"/>
              <a:pPr/>
              <a:t>15/04/1445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AE7310-55F0-46BA-95D5-CACCC26727F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0C7008-8CAF-46B4-97B6-AF0C783932B5}" type="datetimeFigureOut">
              <a:rPr lang="ar-IQ" smtClean="0"/>
              <a:pPr/>
              <a:t>15/04/1445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IQ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AE7310-55F0-46BA-95D5-CACCC26727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008-8CAF-46B4-97B6-AF0C783932B5}" type="datetimeFigureOut">
              <a:rPr lang="ar-IQ" smtClean="0"/>
              <a:pPr/>
              <a:t>15/04/1445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7310-55F0-46BA-95D5-CACCC26727F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008-8CAF-46B4-97B6-AF0C783932B5}" type="datetimeFigureOut">
              <a:rPr lang="ar-IQ" smtClean="0"/>
              <a:pPr/>
              <a:t>15/04/1445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7310-55F0-46BA-95D5-CACCC26727F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0C7008-8CAF-46B4-97B6-AF0C783932B5}" type="datetimeFigureOut">
              <a:rPr lang="ar-IQ" smtClean="0"/>
              <a:pPr/>
              <a:t>15/04/1445</a:t>
            </a:fld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AE7310-55F0-46BA-95D5-CACCC26727F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008-8CAF-46B4-97B6-AF0C783932B5}" type="datetimeFigureOut">
              <a:rPr lang="ar-IQ" smtClean="0"/>
              <a:pPr/>
              <a:t>15/04/1445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7310-55F0-46BA-95D5-CACCC26727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0C7008-8CAF-46B4-97B6-AF0C783932B5}" type="datetimeFigureOut">
              <a:rPr lang="ar-IQ" smtClean="0"/>
              <a:pPr/>
              <a:t>15/04/1445</a:t>
            </a:fld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AE7310-55F0-46BA-95D5-CACCC26727F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0C7008-8CAF-46B4-97B6-AF0C783932B5}" type="datetimeFigureOut">
              <a:rPr lang="ar-IQ" smtClean="0"/>
              <a:pPr/>
              <a:t>15/04/1445</a:t>
            </a:fld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AE7310-55F0-46BA-95D5-CACCC26727F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0C7008-8CAF-46B4-97B6-AF0C783932B5}" type="datetimeFigureOut">
              <a:rPr lang="ar-IQ" smtClean="0"/>
              <a:pPr/>
              <a:t>15/04/1445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AE7310-55F0-46BA-95D5-CACCC26727F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936104"/>
          </a:xfrm>
        </p:spPr>
        <p:txBody>
          <a:bodyPr>
            <a:normAutofit fontScale="90000"/>
          </a:bodyPr>
          <a:lstStyle/>
          <a:p>
            <a:pPr rtl="0"/>
            <a:r>
              <a:rPr lang="en-US" sz="5400" dirty="0" smtClean="0">
                <a:solidFill>
                  <a:srgbClr val="FF0000"/>
                </a:solidFill>
                <a:latin typeface="Arial Rounded MT Bold" pitchFamily="34" charset="0"/>
                <a:cs typeface="+mn-cs"/>
              </a:rPr>
              <a:t>Pharmaceutical chemistry</a:t>
            </a:r>
            <a:r>
              <a:rPr lang="en-US" sz="3600" dirty="0" smtClean="0">
                <a:latin typeface="Arial Rounded MT Bold" pitchFamily="34" charset="0"/>
              </a:rPr>
              <a:t/>
            </a:r>
            <a:br>
              <a:rPr lang="en-US" sz="3600" dirty="0" smtClean="0">
                <a:latin typeface="Arial Rounded MT Bold" pitchFamily="34" charset="0"/>
              </a:rPr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ar-IQ" sz="3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53136"/>
            <a:ext cx="6172200" cy="1721786"/>
          </a:xfrm>
        </p:spPr>
        <p:txBody>
          <a:bodyPr>
            <a:normAutofit/>
          </a:bodyPr>
          <a:lstStyle/>
          <a:p>
            <a:pPr algn="ctr"/>
            <a:endParaRPr lang="ar-IQ" sz="2200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4"/>
            <a:ext cx="5022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 smtClean="0">
                <a:solidFill>
                  <a:schemeClr val="accent1"/>
                </a:solidFill>
              </a:rPr>
              <a:t>Nonsteroidal anti-inflammatory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accent1"/>
                </a:solidFill>
              </a:rPr>
              <a:t>drugs</a:t>
            </a:r>
            <a:endParaRPr lang="ar-IQ" sz="3200" dirty="0"/>
          </a:p>
        </p:txBody>
      </p:sp>
      <p:sp>
        <p:nvSpPr>
          <p:cNvPr id="6" name="Rectangle 5"/>
          <p:cNvSpPr/>
          <p:nvPr/>
        </p:nvSpPr>
        <p:spPr>
          <a:xfrm>
            <a:off x="1979712" y="2132856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/>
              <a:t>(Analgesics)</a:t>
            </a:r>
            <a:endParaRPr lang="ar-IQ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rema\Pictures\2014-04-15 karima\Screenshot104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b="5418"/>
          <a:stretch/>
        </p:blipFill>
        <p:spPr bwMode="auto">
          <a:xfrm>
            <a:off x="395536" y="332657"/>
            <a:ext cx="8136904" cy="547260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5517232"/>
            <a:ext cx="1200396" cy="121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ema\Pictures\2014-04-15 karima\Screenshot108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l="2294" r="3093"/>
          <a:stretch/>
        </p:blipFill>
        <p:spPr bwMode="auto">
          <a:xfrm>
            <a:off x="180108" y="260648"/>
            <a:ext cx="7992292" cy="611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 of anthranilic acid derivative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23"/>
          <a:stretch/>
        </p:blipFill>
        <p:spPr bwMode="auto">
          <a:xfrm>
            <a:off x="539552" y="1052736"/>
            <a:ext cx="784887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10"/>
          <a:stretch/>
        </p:blipFill>
        <p:spPr bwMode="auto">
          <a:xfrm>
            <a:off x="251520" y="332656"/>
            <a:ext cx="820891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5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rema\Pictures\2014-04-15 karima\Screenshot105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b="9071"/>
          <a:stretch/>
        </p:blipFill>
        <p:spPr bwMode="auto">
          <a:xfrm>
            <a:off x="395536" y="332657"/>
            <a:ext cx="7704856" cy="489654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51520" y="522920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Paracetamol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(acetaminophen) is generally not considered an NSAID because it has only little anti-inflammatory activity. It treats pain mainly by blocking COX-2 mostly in the central nervous system, but not much in the rest of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rema\Pictures\2014-04-15 karima\Screenshot1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7848872" cy="579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352928" cy="6141296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 of indomethacin can be summarized as follows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Replacement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carboxyl group with 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acidic functionalities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the activity.</a:t>
            </a:r>
          </a:p>
          <a:p>
            <a:pPr marL="0" indent="0" algn="l" rtl="0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acidity of the carboxyl group increases, the anti-inflammatory activity of drug also increases and vice-versa.</a:t>
            </a:r>
          </a:p>
          <a:p>
            <a:pPr marL="0" indent="0" algn="l" rtl="0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Amide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analogues are inactive.</a:t>
            </a:r>
          </a:p>
          <a:p>
            <a:pPr marL="0" indent="0" algn="l" rtl="0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Acylation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indole nitrogen decreases the activity.</a:t>
            </a:r>
          </a:p>
          <a:p>
            <a:pPr marL="0" indent="0" algn="l" rtl="0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N-benzoyl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derivatives substituted in the para-position with fluoro chloro, trifluoromethyl or hiomethyl group are most active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715200" cy="621330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Nitrogen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on the indole ring is not important for the activity of the drug.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Alkyl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at the α-position is more active than the aryl substitutions.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Only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S-(+)-enantiomers shows the anti-inflammatory activity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61662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8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rema\Pictures\2014-04-15 karima\Screenshot1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920880" cy="62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SAR of Sulindac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Isosteric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of the indole ring with the indene ring system (vs. indomethacin)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5-position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(methoxy group) replaced with a fluorine atom → activity ↑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Prodrug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sulfoxide → sulfide (active metabolite)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6"/>
          <a:stretch/>
        </p:blipFill>
        <p:spPr bwMode="auto">
          <a:xfrm>
            <a:off x="2895600" y="3284984"/>
            <a:ext cx="412467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8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cs typeface="+mn-cs"/>
              </a:rPr>
              <a:t>What are nsaids and how do they work?</a:t>
            </a:r>
            <a:endParaRPr lang="ar-IQ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7920880" cy="5688632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Prostaglandins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a family of chemicals that are produced by the cells of the body and have several important functions.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They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promote inflammation that is necessary for healing, but also results in pain, and fever; support the blood clotting function of platelets; and protect the lining of the stomach from the damaging effects of acid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Prostaglandins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produced within the body's cells by the enzyme cyclooxygenase (COX). There are two COX enzymes, COX-1 and COX-2. Both enzymes produce prostaglandins that promote inflammation, pain, and fever. However, only COX-1 produces prostaglandins that support platelets and protect the stomach.</a:t>
            </a:r>
          </a:p>
          <a:p>
            <a:pPr marL="0" indent="0" algn="just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75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7776864" cy="540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8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70485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0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rema\Pictures\2014-04-15 karima\Screenshot1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10039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rema\Pictures\2014-04-15 karima\Screenshot110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t="28047"/>
          <a:stretch/>
        </p:blipFill>
        <p:spPr bwMode="auto">
          <a:xfrm>
            <a:off x="251520" y="620689"/>
            <a:ext cx="8424936" cy="525658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5373216"/>
            <a:ext cx="1944216" cy="1211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5373215"/>
            <a:ext cx="2232248" cy="121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13690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99288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3568" y="3717032"/>
            <a:ext cx="67687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Aryl- and heteroarylpropionic acids.</a:t>
            </a: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8091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7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ema\Pictures\2014-04-15 karima\Screenshot114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t="10038"/>
          <a:stretch/>
        </p:blipFill>
        <p:spPr bwMode="auto">
          <a:xfrm>
            <a:off x="323529" y="332657"/>
            <a:ext cx="7704856" cy="5795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rema\Pictures\2014-04-15 karima\Screenshot111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b="12624"/>
          <a:stretch/>
        </p:blipFill>
        <p:spPr bwMode="auto">
          <a:xfrm>
            <a:off x="251520" y="476672"/>
            <a:ext cx="7848872" cy="547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rema\Pictures\2014-04-15 karima\Screenshot1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643192" cy="6285312"/>
          </a:xfrm>
        </p:spPr>
        <p:txBody>
          <a:bodyPr>
            <a:normAutofit lnSpcReduction="10000"/>
          </a:bodyPr>
          <a:lstStyle/>
          <a:p>
            <a:pPr marL="0" indent="0" algn="just" rtl="0">
              <a:buNone/>
            </a:pPr>
            <a:r>
              <a:rPr lang="en-US" dirty="0" smtClean="0"/>
              <a:t>    Non steroidal anti-inflammatory drugs (NSAIDs) block the COX enzymes and reduce prostaglandins throughout the body. As a consequence, ongoing inflammation, pain, and fever are reduced. </a:t>
            </a:r>
          </a:p>
          <a:p>
            <a:pPr marL="0" indent="0" algn="just" rtl="0">
              <a:buNone/>
            </a:pPr>
            <a:r>
              <a:rPr lang="en-US" dirty="0" smtClean="0"/>
              <a:t>    Since the prostaglandins that protect the stomach and support platelets and blood clotting also are reduced, NSAIDs can cause ulcers in the stomach and promote </a:t>
            </a:r>
            <a:r>
              <a:rPr lang="en-US" dirty="0"/>
              <a:t>bleeding</a:t>
            </a:r>
            <a:r>
              <a:rPr lang="en-US" dirty="0" smtClean="0"/>
              <a:t>.</a:t>
            </a:r>
          </a:p>
          <a:p>
            <a:pPr marL="0" indent="0" algn="just" rtl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Cyclooxygenases (COX-1 and COX-2) are heme-containing, membrane-bound proteins that share a high degree of sequence identity and also have very similar active site topography.</a:t>
            </a:r>
          </a:p>
          <a:p>
            <a:pPr marL="0" indent="0" algn="just" rtl="0">
              <a:buNone/>
            </a:pPr>
            <a:r>
              <a:rPr lang="en-US" dirty="0" smtClean="0"/>
              <a:t>    Most </a:t>
            </a:r>
            <a:r>
              <a:rPr lang="en-US" dirty="0"/>
              <a:t>NSAIDs possess a free </a:t>
            </a:r>
            <a:r>
              <a:rPr lang="en-US" dirty="0">
                <a:solidFill>
                  <a:srgbClr val="FF0000"/>
                </a:solidFill>
              </a:rPr>
              <a:t>carboxylic acid (COOH) </a:t>
            </a:r>
            <a:r>
              <a:rPr lang="en-US" dirty="0"/>
              <a:t>for an ionic interaction with the positively charged arginine residue at the active site of the Cyclooxygenases</a:t>
            </a:r>
          </a:p>
          <a:p>
            <a:pPr marL="0" indent="0" algn="just" rtl="0">
              <a:buNone/>
            </a:pPr>
            <a:r>
              <a:rPr lang="en-US" dirty="0"/>
              <a:t>Arg-120 in COX-1 or Arg-106 in COX-2 isozymes).</a:t>
            </a:r>
            <a:endParaRPr lang="en-US" dirty="0" smtClean="0"/>
          </a:p>
          <a:p>
            <a:pPr marL="0" indent="0" algn="just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80503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7956376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2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6409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5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008"/>
            <a:ext cx="7931224" cy="6429328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SAR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COX-2inhibiter celecoxib</a:t>
            </a:r>
          </a:p>
          <a:p>
            <a:pPr algn="just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two appropriately substituted aromatic rings must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adjacent positions about the central ring for adequate COX-2 inhibition.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modifications can be made to the 1,5-diarylpyrazole moiety to deduce the structure-activity relationship of celecoxib.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para-sulfamoyl phenyl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position 1 of the pyrazole was found to have a higher potency for COX-2 selective inhibition than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para-methoxyphenyl. </a:t>
            </a:r>
          </a:p>
          <a:p>
            <a:pPr algn="just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addition, a 4-(methylsulfonyl) phenyl or 4-sulfamoylphenyl is known to be necessary for COX-2 inhibition. For instance, replacing either of these entities with a –SO2NHCH3 substituent diminishes COX-2 inhibitory activity as noted with a very high inhibitory concentration-50. </a:t>
            </a:r>
          </a:p>
          <a:p>
            <a:pPr algn="just" rtl="0"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715200" cy="6069288"/>
          </a:xfrm>
        </p:spPr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3-position of the pyrazole,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trifluoromethyl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difluoromethyl provides superior selectivity and potency compared to a fluoromethyl or methyl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substitution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The 4-sulfamoylphenyl on the 1-pyrazol substituent is required for COX-2 inhibition and the 4-methyl on the 5-pyrazol system has low steric hindrance to maximize potency, while the 3-trifluoromethyl group provides superior selectivity and potency.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To explain the selectivity of celecoxib, it is necessary to analyze the free energy of binding difference between the drug molecule and COX-1 compared to COX-2 enzymes. </a:t>
            </a:r>
          </a:p>
          <a:p>
            <a:pPr algn="l" rtl="0">
              <a:buFont typeface="Wingdings" pitchFamily="2" charset="2"/>
              <a:buChar char="q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204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algn="just" rtl="0"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structural modifications highlight the importance of binding to residue 523 in the side binding pocket of the cyclooxygenase enzyme, which is an isoleucine in COX-1 and a valine in </a:t>
            </a:r>
            <a:r>
              <a:rPr lang="en-US" dirty="0" smtClean="0"/>
              <a:t>COX-2.</a:t>
            </a:r>
          </a:p>
          <a:p>
            <a:pPr algn="just" rtl="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  This </a:t>
            </a:r>
            <a:r>
              <a:rPr lang="en-US" dirty="0"/>
              <a:t>mutation appears to contribute to COX-2 selectivity by creating steric hindrance between the sulfonamide oxygen and the methyl group of Ile523 that effectively destabilizes the celecoxib-COX-1 </a:t>
            </a:r>
            <a:r>
              <a:rPr lang="en-US" dirty="0" smtClean="0"/>
              <a:t>complex. Thus</a:t>
            </a:r>
            <a:r>
              <a:rPr lang="en-US" dirty="0"/>
              <a:t>, it is reasonable to expect COX-2-selective inhibitors to be more bulky than nonselective NSAIDs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554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Mechanism of Action 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NSAID-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Induced Side Effects</a:t>
            </a:r>
          </a:p>
          <a:p>
            <a:pPr marL="273050" indent="442913" algn="just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classes of NSAIDs strongly inhibit prostaglandin synthesis in various tissues, especially at the site of the tissue damage or inflammation.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442913" algn="just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main adverse drug reactions (ADRs) associated with NSAID use relate to direct and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indirect irritation of the gastrointestinal (GI) tract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NSAIDs cause a dual assault on the GI tract: the acidic molecules directly irritate the gastric mucosa, and inhibition of COX-1 and COX-2 reduces the levels of protective prostaglandins. </a:t>
            </a:r>
            <a:endParaRPr lang="ar-IQ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rema\Pictures\2014-04-15 karima\Screenshot097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b="13562"/>
          <a:stretch/>
        </p:blipFill>
        <p:spPr bwMode="auto">
          <a:xfrm>
            <a:off x="0" y="260648"/>
            <a:ext cx="817240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rema\Pictures\2014-04-15 karima\Screenshot0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7920880" cy="6336704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467544" y="1916832"/>
            <a:ext cx="475252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rema\Pictures\2014-04-15 karima\Screenshot0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11591"/>
          <a:stretch>
            <a:fillRect/>
          </a:stretch>
        </p:blipFill>
        <p:spPr bwMode="auto">
          <a:xfrm>
            <a:off x="251520" y="188640"/>
            <a:ext cx="7848872" cy="5832648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5796136" y="404664"/>
            <a:ext cx="208823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644008" y="1844824"/>
            <a:ext cx="2448272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rema\Pictures\2014-04-15 karima\Screenshot1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7920879" cy="6001022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259632" y="1772816"/>
            <a:ext cx="66967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rema\Pictures\2014-04-15 karima\Screenshot1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776864" cy="5943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2398</TotalTime>
  <Words>849</Words>
  <Application>Microsoft Office PowerPoint</Application>
  <PresentationFormat>On-screen Show (4:3)</PresentationFormat>
  <Paragraphs>44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 Rounded MT Bold</vt:lpstr>
      <vt:lpstr>Calibri</vt:lpstr>
      <vt:lpstr>Century Schoolbook</vt:lpstr>
      <vt:lpstr>Times New Roman</vt:lpstr>
      <vt:lpstr>Wingdings</vt:lpstr>
      <vt:lpstr>Wingdings 2</vt:lpstr>
      <vt:lpstr>Oriel</vt:lpstr>
      <vt:lpstr>Pharmaceutical chemistry  </vt:lpstr>
      <vt:lpstr>What are nsaids and how do they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SAR of anthranilic acid 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Aryl- and heteroarylpropionic acids.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NONSTEROIDAL ANTI-INFLAMMATORY DRUGS</dc:title>
  <dc:creator>phd</dc:creator>
  <cp:lastModifiedBy>Maher</cp:lastModifiedBy>
  <cp:revision>133</cp:revision>
  <dcterms:created xsi:type="dcterms:W3CDTF">2014-10-30T05:45:48Z</dcterms:created>
  <dcterms:modified xsi:type="dcterms:W3CDTF">2023-10-29T22:27:08Z</dcterms:modified>
</cp:coreProperties>
</file>