
<file path=[Content_Types].xml><?xml version="1.0" encoding="utf-8"?>
<Types xmlns="http://schemas.openxmlformats.org/package/2006/content-types">
  <Default Extension="png" ContentType="image/png"/>
  <Default Extension="bin" ContentType="application/vnd.openxmlformats-officedocument.oleObject"/>
  <Default Extension="wmf" ContentType="image/x-wmf"/>
  <Default Extension="emf" ContentType="image/x-e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notesMasterIdLst>
    <p:notesMasterId r:id="rId77"/>
  </p:notesMasterIdLst>
  <p:sldIdLst>
    <p:sldId id="256" r:id="rId2"/>
    <p:sldId id="281" r:id="rId3"/>
    <p:sldId id="293" r:id="rId4"/>
    <p:sldId id="336" r:id="rId5"/>
    <p:sldId id="365" r:id="rId6"/>
    <p:sldId id="337" r:id="rId7"/>
    <p:sldId id="338" r:id="rId8"/>
    <p:sldId id="350" r:id="rId9"/>
    <p:sldId id="361" r:id="rId10"/>
    <p:sldId id="286" r:id="rId11"/>
    <p:sldId id="403" r:id="rId12"/>
    <p:sldId id="404" r:id="rId13"/>
    <p:sldId id="287" r:id="rId14"/>
    <p:sldId id="288" r:id="rId15"/>
    <p:sldId id="289" r:id="rId16"/>
    <p:sldId id="290" r:id="rId17"/>
    <p:sldId id="291" r:id="rId18"/>
    <p:sldId id="402" r:id="rId19"/>
    <p:sldId id="406" r:id="rId20"/>
    <p:sldId id="407" r:id="rId21"/>
    <p:sldId id="408" r:id="rId22"/>
    <p:sldId id="409" r:id="rId23"/>
    <p:sldId id="410" r:id="rId24"/>
    <p:sldId id="411" r:id="rId25"/>
    <p:sldId id="412" r:id="rId26"/>
    <p:sldId id="413" r:id="rId27"/>
    <p:sldId id="414" r:id="rId28"/>
    <p:sldId id="362" r:id="rId29"/>
    <p:sldId id="315" r:id="rId30"/>
    <p:sldId id="366" r:id="rId31"/>
    <p:sldId id="367" r:id="rId32"/>
    <p:sldId id="384" r:id="rId33"/>
    <p:sldId id="385" r:id="rId34"/>
    <p:sldId id="386" r:id="rId35"/>
    <p:sldId id="319" r:id="rId36"/>
    <p:sldId id="371" r:id="rId37"/>
    <p:sldId id="372" r:id="rId38"/>
    <p:sldId id="373" r:id="rId39"/>
    <p:sldId id="374" r:id="rId40"/>
    <p:sldId id="375" r:id="rId41"/>
    <p:sldId id="376" r:id="rId42"/>
    <p:sldId id="377" r:id="rId43"/>
    <p:sldId id="378" r:id="rId44"/>
    <p:sldId id="379" r:id="rId45"/>
    <p:sldId id="380" r:id="rId46"/>
    <p:sldId id="381" r:id="rId47"/>
    <p:sldId id="382" r:id="rId48"/>
    <p:sldId id="383" r:id="rId49"/>
    <p:sldId id="363" r:id="rId50"/>
    <p:sldId id="321" r:id="rId51"/>
    <p:sldId id="322" r:id="rId52"/>
    <p:sldId id="405" r:id="rId53"/>
    <p:sldId id="323" r:id="rId54"/>
    <p:sldId id="324" r:id="rId55"/>
    <p:sldId id="325" r:id="rId56"/>
    <p:sldId id="364" r:id="rId57"/>
    <p:sldId id="327" r:id="rId58"/>
    <p:sldId id="328" r:id="rId59"/>
    <p:sldId id="329" r:id="rId60"/>
    <p:sldId id="330" r:id="rId61"/>
    <p:sldId id="331" r:id="rId62"/>
    <p:sldId id="332" r:id="rId63"/>
    <p:sldId id="333" r:id="rId64"/>
    <p:sldId id="334" r:id="rId65"/>
    <p:sldId id="335" r:id="rId66"/>
    <p:sldId id="390" r:id="rId67"/>
    <p:sldId id="391" r:id="rId68"/>
    <p:sldId id="392" r:id="rId69"/>
    <p:sldId id="393" r:id="rId70"/>
    <p:sldId id="394" r:id="rId71"/>
    <p:sldId id="395" r:id="rId72"/>
    <p:sldId id="396" r:id="rId73"/>
    <p:sldId id="397" r:id="rId74"/>
    <p:sldId id="398" r:id="rId75"/>
    <p:sldId id="399" r:id="rId76"/>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397" autoAdjust="0"/>
    <p:restoredTop sz="94660"/>
  </p:normalViewPr>
  <p:slideViewPr>
    <p:cSldViewPr>
      <p:cViewPr varScale="1">
        <p:scale>
          <a:sx n="42" d="100"/>
          <a:sy n="42" d="100"/>
        </p:scale>
        <p:origin x="1232" y="45"/>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186"/>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6" Type="http://schemas.openxmlformats.org/officeDocument/2006/relationships/slide" Target="slides/slide75.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79" Type="http://schemas.openxmlformats.org/officeDocument/2006/relationships/viewProps" Target="viewProps.xml"/><Relationship Id="rId5" Type="http://schemas.openxmlformats.org/officeDocument/2006/relationships/slide" Target="slides/slide4.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presProps" Target="presProps.xml"/><Relationship Id="rId8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notesMaster" Target="notesMasters/notesMaster1.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theme" Target="theme/theme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2.wmf"/></Relationships>
</file>

<file path=ppt/drawings/_rels/vmlDrawing10.vml.rels><?xml version="1.0" encoding="UTF-8" standalone="yes"?>
<Relationships xmlns="http://schemas.openxmlformats.org/package/2006/relationships"><Relationship Id="rId3" Type="http://schemas.openxmlformats.org/officeDocument/2006/relationships/image" Target="../media/image47.wmf"/><Relationship Id="rId2" Type="http://schemas.openxmlformats.org/officeDocument/2006/relationships/image" Target="../media/image46.wmf"/><Relationship Id="rId1" Type="http://schemas.openxmlformats.org/officeDocument/2006/relationships/image" Target="../media/image45.wmf"/></Relationships>
</file>

<file path=ppt/drawings/_rels/vmlDrawing11.vml.rels><?xml version="1.0" encoding="UTF-8" standalone="yes"?>
<Relationships xmlns="http://schemas.openxmlformats.org/package/2006/relationships"><Relationship Id="rId1" Type="http://schemas.openxmlformats.org/officeDocument/2006/relationships/image" Target="../media/image48.wmf"/></Relationships>
</file>

<file path=ppt/drawings/_rels/vmlDrawing12.vml.rels><?xml version="1.0" encoding="UTF-8" standalone="yes"?>
<Relationships xmlns="http://schemas.openxmlformats.org/package/2006/relationships"><Relationship Id="rId1" Type="http://schemas.openxmlformats.org/officeDocument/2006/relationships/image" Target="../media/image49.wmf"/></Relationships>
</file>

<file path=ppt/drawings/_rels/vmlDrawing13.vml.rels><?xml version="1.0" encoding="UTF-8" standalone="yes"?>
<Relationships xmlns="http://schemas.openxmlformats.org/package/2006/relationships"><Relationship Id="rId3" Type="http://schemas.openxmlformats.org/officeDocument/2006/relationships/image" Target="../media/image52.wmf"/><Relationship Id="rId2" Type="http://schemas.openxmlformats.org/officeDocument/2006/relationships/image" Target="../media/image51.wmf"/><Relationship Id="rId1" Type="http://schemas.openxmlformats.org/officeDocument/2006/relationships/image" Target="../media/image50.wmf"/><Relationship Id="rId6" Type="http://schemas.openxmlformats.org/officeDocument/2006/relationships/image" Target="../media/image55.wmf"/><Relationship Id="rId5" Type="http://schemas.openxmlformats.org/officeDocument/2006/relationships/image" Target="../media/image54.wmf"/><Relationship Id="rId4" Type="http://schemas.openxmlformats.org/officeDocument/2006/relationships/image" Target="../media/image53.wmf"/></Relationships>
</file>

<file path=ppt/drawings/_rels/vmlDrawing14.vml.rels><?xml version="1.0" encoding="UTF-8" standalone="yes"?>
<Relationships xmlns="http://schemas.openxmlformats.org/package/2006/relationships"><Relationship Id="rId1" Type="http://schemas.openxmlformats.org/officeDocument/2006/relationships/image" Target="../media/image57.wmf"/></Relationships>
</file>

<file path=ppt/drawings/_rels/vmlDrawing15.vml.rels><?xml version="1.0" encoding="UTF-8" standalone="yes"?>
<Relationships xmlns="http://schemas.openxmlformats.org/package/2006/relationships"><Relationship Id="rId1" Type="http://schemas.openxmlformats.org/officeDocument/2006/relationships/image" Target="../media/image58.wmf"/></Relationships>
</file>

<file path=ppt/drawings/_rels/vmlDrawing16.vml.rels><?xml version="1.0" encoding="UTF-8" standalone="yes"?>
<Relationships xmlns="http://schemas.openxmlformats.org/package/2006/relationships"><Relationship Id="rId3" Type="http://schemas.openxmlformats.org/officeDocument/2006/relationships/image" Target="../media/image34.wmf"/><Relationship Id="rId2" Type="http://schemas.openxmlformats.org/officeDocument/2006/relationships/image" Target="../media/image33.wmf"/><Relationship Id="rId1" Type="http://schemas.openxmlformats.org/officeDocument/2006/relationships/image" Target="../media/image30.wmf"/></Relationships>
</file>

<file path=ppt/drawings/_rels/vmlDrawing17.vml.rels><?xml version="1.0" encoding="UTF-8" standalone="yes"?>
<Relationships xmlns="http://schemas.openxmlformats.org/package/2006/relationships"><Relationship Id="rId3" Type="http://schemas.openxmlformats.org/officeDocument/2006/relationships/image" Target="../media/image61.wmf"/><Relationship Id="rId2" Type="http://schemas.openxmlformats.org/officeDocument/2006/relationships/image" Target="../media/image60.wmf"/><Relationship Id="rId1" Type="http://schemas.openxmlformats.org/officeDocument/2006/relationships/image" Target="../media/image59.wmf"/></Relationships>
</file>

<file path=ppt/drawings/_rels/vmlDrawing18.vml.rels><?xml version="1.0" encoding="UTF-8" standalone="yes"?>
<Relationships xmlns="http://schemas.openxmlformats.org/package/2006/relationships"><Relationship Id="rId2" Type="http://schemas.openxmlformats.org/officeDocument/2006/relationships/image" Target="../media/image63.wmf"/><Relationship Id="rId1" Type="http://schemas.openxmlformats.org/officeDocument/2006/relationships/image" Target="../media/image62.wmf"/></Relationships>
</file>

<file path=ppt/drawings/_rels/vmlDrawing19.vml.rels><?xml version="1.0" encoding="UTF-8" standalone="yes"?>
<Relationships xmlns="http://schemas.openxmlformats.org/package/2006/relationships"><Relationship Id="rId3" Type="http://schemas.openxmlformats.org/officeDocument/2006/relationships/image" Target="../media/image66.wmf"/><Relationship Id="rId2" Type="http://schemas.openxmlformats.org/officeDocument/2006/relationships/image" Target="../media/image65.wmf"/><Relationship Id="rId1" Type="http://schemas.openxmlformats.org/officeDocument/2006/relationships/image" Target="../media/image64.wmf"/></Relationships>
</file>

<file path=ppt/drawings/_rels/vmlDrawing2.vml.rels><?xml version="1.0" encoding="UTF-8" standalone="yes"?>
<Relationships xmlns="http://schemas.openxmlformats.org/package/2006/relationships"><Relationship Id="rId8" Type="http://schemas.openxmlformats.org/officeDocument/2006/relationships/image" Target="../media/image10.wmf"/><Relationship Id="rId3" Type="http://schemas.openxmlformats.org/officeDocument/2006/relationships/image" Target="../media/image5.wmf"/><Relationship Id="rId7" Type="http://schemas.openxmlformats.org/officeDocument/2006/relationships/image" Target="../media/image9.wmf"/><Relationship Id="rId2" Type="http://schemas.openxmlformats.org/officeDocument/2006/relationships/image" Target="../media/image4.wmf"/><Relationship Id="rId1" Type="http://schemas.openxmlformats.org/officeDocument/2006/relationships/image" Target="../media/image3.wmf"/><Relationship Id="rId6" Type="http://schemas.openxmlformats.org/officeDocument/2006/relationships/image" Target="../media/image8.wmf"/><Relationship Id="rId5" Type="http://schemas.openxmlformats.org/officeDocument/2006/relationships/image" Target="../media/image7.wmf"/><Relationship Id="rId10" Type="http://schemas.openxmlformats.org/officeDocument/2006/relationships/image" Target="../media/image12.wmf"/><Relationship Id="rId4" Type="http://schemas.openxmlformats.org/officeDocument/2006/relationships/image" Target="../media/image6.wmf"/><Relationship Id="rId9" Type="http://schemas.openxmlformats.org/officeDocument/2006/relationships/image" Target="../media/image11.wmf"/></Relationships>
</file>

<file path=ppt/drawings/_rels/vmlDrawing20.vml.rels><?xml version="1.0" encoding="UTF-8" standalone="yes"?>
<Relationships xmlns="http://schemas.openxmlformats.org/package/2006/relationships"><Relationship Id="rId1" Type="http://schemas.openxmlformats.org/officeDocument/2006/relationships/image" Target="../media/image67.emf"/></Relationships>
</file>

<file path=ppt/drawings/_rels/vmlDrawing21.vml.rels><?xml version="1.0" encoding="UTF-8" standalone="yes"?>
<Relationships xmlns="http://schemas.openxmlformats.org/package/2006/relationships"><Relationship Id="rId2" Type="http://schemas.openxmlformats.org/officeDocument/2006/relationships/image" Target="../media/image69.emf"/><Relationship Id="rId1" Type="http://schemas.openxmlformats.org/officeDocument/2006/relationships/image" Target="../media/image68.emf"/></Relationships>
</file>

<file path=ppt/drawings/_rels/vmlDrawing22.vml.rels><?xml version="1.0" encoding="UTF-8" standalone="yes"?>
<Relationships xmlns="http://schemas.openxmlformats.org/package/2006/relationships"><Relationship Id="rId2" Type="http://schemas.openxmlformats.org/officeDocument/2006/relationships/image" Target="../media/image71.emf"/><Relationship Id="rId1" Type="http://schemas.openxmlformats.org/officeDocument/2006/relationships/image" Target="../media/image70.emf"/></Relationships>
</file>

<file path=ppt/drawings/_rels/vmlDrawing23.vml.rels><?xml version="1.0" encoding="UTF-8" standalone="yes"?>
<Relationships xmlns="http://schemas.openxmlformats.org/package/2006/relationships"><Relationship Id="rId2" Type="http://schemas.openxmlformats.org/officeDocument/2006/relationships/image" Target="../media/image73.emf"/><Relationship Id="rId1" Type="http://schemas.openxmlformats.org/officeDocument/2006/relationships/image" Target="../media/image72.emf"/></Relationships>
</file>

<file path=ppt/drawings/_rels/vmlDrawing24.vml.rels><?xml version="1.0" encoding="UTF-8" standalone="yes"?>
<Relationships xmlns="http://schemas.openxmlformats.org/package/2006/relationships"><Relationship Id="rId1" Type="http://schemas.openxmlformats.org/officeDocument/2006/relationships/image" Target="../media/image74.emf"/></Relationships>
</file>

<file path=ppt/drawings/_rels/vmlDrawing3.vml.rels><?xml version="1.0" encoding="UTF-8" standalone="yes"?>
<Relationships xmlns="http://schemas.openxmlformats.org/package/2006/relationships"><Relationship Id="rId8" Type="http://schemas.openxmlformats.org/officeDocument/2006/relationships/image" Target="../media/image20.wmf"/><Relationship Id="rId3" Type="http://schemas.openxmlformats.org/officeDocument/2006/relationships/image" Target="../media/image15.wmf"/><Relationship Id="rId7" Type="http://schemas.openxmlformats.org/officeDocument/2006/relationships/image" Target="../media/image19.wmf"/><Relationship Id="rId2" Type="http://schemas.openxmlformats.org/officeDocument/2006/relationships/image" Target="../media/image14.wmf"/><Relationship Id="rId1" Type="http://schemas.openxmlformats.org/officeDocument/2006/relationships/image" Target="../media/image13.wmf"/><Relationship Id="rId6" Type="http://schemas.openxmlformats.org/officeDocument/2006/relationships/image" Target="../media/image18.wmf"/><Relationship Id="rId5" Type="http://schemas.openxmlformats.org/officeDocument/2006/relationships/image" Target="../media/image17.wmf"/><Relationship Id="rId4" Type="http://schemas.openxmlformats.org/officeDocument/2006/relationships/image" Target="../media/image16.wmf"/><Relationship Id="rId9" Type="http://schemas.openxmlformats.org/officeDocument/2006/relationships/image" Target="../media/image21.w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22.wmf"/></Relationships>
</file>

<file path=ppt/drawings/_rels/vmlDrawing5.vml.rels><?xml version="1.0" encoding="UTF-8" standalone="yes"?>
<Relationships xmlns="http://schemas.openxmlformats.org/package/2006/relationships"><Relationship Id="rId3" Type="http://schemas.openxmlformats.org/officeDocument/2006/relationships/image" Target="../media/image25.wmf"/><Relationship Id="rId2" Type="http://schemas.openxmlformats.org/officeDocument/2006/relationships/image" Target="../media/image24.wmf"/><Relationship Id="rId1" Type="http://schemas.openxmlformats.org/officeDocument/2006/relationships/image" Target="../media/image23.wmf"/><Relationship Id="rId5" Type="http://schemas.openxmlformats.org/officeDocument/2006/relationships/image" Target="../media/image27.wmf"/><Relationship Id="rId4" Type="http://schemas.openxmlformats.org/officeDocument/2006/relationships/image" Target="../media/image26.wmf"/></Relationships>
</file>

<file path=ppt/drawings/_rels/vmlDrawing6.vml.rels><?xml version="1.0" encoding="UTF-8" standalone="yes"?>
<Relationships xmlns="http://schemas.openxmlformats.org/package/2006/relationships"><Relationship Id="rId3" Type="http://schemas.openxmlformats.org/officeDocument/2006/relationships/image" Target="../media/image30.wmf"/><Relationship Id="rId2" Type="http://schemas.openxmlformats.org/officeDocument/2006/relationships/image" Target="../media/image29.wmf"/><Relationship Id="rId1" Type="http://schemas.openxmlformats.org/officeDocument/2006/relationships/image" Target="../media/image28.wmf"/><Relationship Id="rId5" Type="http://schemas.openxmlformats.org/officeDocument/2006/relationships/image" Target="../media/image32.wmf"/><Relationship Id="rId4" Type="http://schemas.openxmlformats.org/officeDocument/2006/relationships/image" Target="../media/image31.wmf"/></Relationships>
</file>

<file path=ppt/drawings/_rels/vmlDrawing7.vml.rels><?xml version="1.0" encoding="UTF-8" standalone="yes"?>
<Relationships xmlns="http://schemas.openxmlformats.org/package/2006/relationships"><Relationship Id="rId3" Type="http://schemas.openxmlformats.org/officeDocument/2006/relationships/image" Target="../media/image34.wmf"/><Relationship Id="rId2" Type="http://schemas.openxmlformats.org/officeDocument/2006/relationships/image" Target="../media/image33.wmf"/><Relationship Id="rId1" Type="http://schemas.openxmlformats.org/officeDocument/2006/relationships/image" Target="../media/image30.wmf"/></Relationships>
</file>

<file path=ppt/drawings/_rels/vmlDrawing8.vml.rels><?xml version="1.0" encoding="UTF-8" standalone="yes"?>
<Relationships xmlns="http://schemas.openxmlformats.org/package/2006/relationships"><Relationship Id="rId1" Type="http://schemas.openxmlformats.org/officeDocument/2006/relationships/image" Target="../media/image35.wmf"/></Relationships>
</file>

<file path=ppt/drawings/_rels/vmlDrawing9.vml.rels><?xml version="1.0" encoding="UTF-8" standalone="yes"?>
<Relationships xmlns="http://schemas.openxmlformats.org/package/2006/relationships"><Relationship Id="rId8" Type="http://schemas.openxmlformats.org/officeDocument/2006/relationships/image" Target="../media/image43.wmf"/><Relationship Id="rId3" Type="http://schemas.openxmlformats.org/officeDocument/2006/relationships/image" Target="../media/image38.wmf"/><Relationship Id="rId7" Type="http://schemas.openxmlformats.org/officeDocument/2006/relationships/image" Target="../media/image42.wmf"/><Relationship Id="rId2" Type="http://schemas.openxmlformats.org/officeDocument/2006/relationships/image" Target="../media/image37.wmf"/><Relationship Id="rId1" Type="http://schemas.openxmlformats.org/officeDocument/2006/relationships/image" Target="../media/image36.wmf"/><Relationship Id="rId6" Type="http://schemas.openxmlformats.org/officeDocument/2006/relationships/image" Target="../media/image41.wmf"/><Relationship Id="rId5" Type="http://schemas.openxmlformats.org/officeDocument/2006/relationships/image" Target="../media/image40.wmf"/><Relationship Id="rId4" Type="http://schemas.openxmlformats.org/officeDocument/2006/relationships/image" Target="../media/image39.wmf"/><Relationship Id="rId9" Type="http://schemas.openxmlformats.org/officeDocument/2006/relationships/image" Target="../media/image44.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19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endParaRPr lang="en-US"/>
          </a:p>
        </p:txBody>
      </p:sp>
      <p:sp>
        <p:nvSpPr>
          <p:cNvPr id="8195"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endParaRPr lang="en-US"/>
          </a:p>
        </p:txBody>
      </p:sp>
      <p:sp>
        <p:nvSpPr>
          <p:cNvPr id="8196"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p:spPr>
      </p:sp>
      <p:sp>
        <p:nvSpPr>
          <p:cNvPr id="8197"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198"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endParaRPr lang="en-US"/>
          </a:p>
        </p:txBody>
      </p:sp>
      <p:sp>
        <p:nvSpPr>
          <p:cNvPr id="8199"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2B85E7D6-B216-40E6-996D-35818E4216B8}" type="slidenum">
              <a:rPr lang="en-US"/>
              <a:pPr/>
              <a:t>‹#›</a:t>
            </a:fld>
            <a:endParaRPr lang="en-US"/>
          </a:p>
        </p:txBody>
      </p:sp>
    </p:spTree>
    <p:extLst>
      <p:ext uri="{BB962C8B-B14F-4D97-AF65-F5344CB8AC3E}">
        <p14:creationId xmlns:p14="http://schemas.microsoft.com/office/powerpoint/2010/main" val="736454456"/>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mn-cs"/>
      </a:defRPr>
    </a:lvl1pPr>
    <a:lvl2pPr marL="457200" algn="l" rtl="0" fontAlgn="base">
      <a:spcBef>
        <a:spcPct val="30000"/>
      </a:spcBef>
      <a:spcAft>
        <a:spcPct val="0"/>
      </a:spcAft>
      <a:defRPr sz="1200" kern="1200">
        <a:solidFill>
          <a:schemeClr val="tx1"/>
        </a:solidFill>
        <a:latin typeface="Arial" charset="0"/>
        <a:ea typeface="+mn-ea"/>
        <a:cs typeface="+mn-cs"/>
      </a:defRPr>
    </a:lvl2pPr>
    <a:lvl3pPr marL="914400" algn="l" rtl="0" fontAlgn="base">
      <a:spcBef>
        <a:spcPct val="30000"/>
      </a:spcBef>
      <a:spcAft>
        <a:spcPct val="0"/>
      </a:spcAft>
      <a:defRPr sz="1200" kern="1200">
        <a:solidFill>
          <a:schemeClr val="tx1"/>
        </a:solidFill>
        <a:latin typeface="Arial" charset="0"/>
        <a:ea typeface="+mn-ea"/>
        <a:cs typeface="+mn-cs"/>
      </a:defRPr>
    </a:lvl3pPr>
    <a:lvl4pPr marL="1371600" algn="l" rtl="0" fontAlgn="base">
      <a:spcBef>
        <a:spcPct val="30000"/>
      </a:spcBef>
      <a:spcAft>
        <a:spcPct val="0"/>
      </a:spcAft>
      <a:defRPr sz="1200" kern="1200">
        <a:solidFill>
          <a:schemeClr val="tx1"/>
        </a:solidFill>
        <a:latin typeface="Arial" charset="0"/>
        <a:ea typeface="+mn-ea"/>
        <a:cs typeface="+mn-cs"/>
      </a:defRPr>
    </a:lvl4pPr>
    <a:lvl5pPr marL="1828800" algn="l" rtl="0" fontAlgn="base">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2494D94-83C9-48BF-902D-527B5B749046}" type="slidenum">
              <a:rPr lang="en-US"/>
              <a:pPr/>
              <a:t>4</a:t>
            </a:fld>
            <a:endParaRPr lang="en-US"/>
          </a:p>
        </p:txBody>
      </p:sp>
      <p:sp>
        <p:nvSpPr>
          <p:cNvPr id="106498" name="Rectangle 2"/>
          <p:cNvSpPr>
            <a:spLocks noGrp="1" noRot="1" noChangeAspect="1" noChangeArrowheads="1" noTextEdit="1"/>
          </p:cNvSpPr>
          <p:nvPr>
            <p:ph type="sldImg"/>
          </p:nvPr>
        </p:nvSpPr>
        <p:spPr>
          <a:xfrm>
            <a:off x="1093788" y="933450"/>
            <a:ext cx="4481512" cy="3362325"/>
          </a:xfrm>
          <a:solidFill>
            <a:srgbClr val="FFFFFF"/>
          </a:solidFill>
          <a:ln/>
        </p:spPr>
      </p:sp>
      <p:sp>
        <p:nvSpPr>
          <p:cNvPr id="106499" name="Text Box 3"/>
          <p:cNvSpPr txBox="1">
            <a:spLocks noGrp="1" noChangeArrowheads="1"/>
          </p:cNvSpPr>
          <p:nvPr>
            <p:ph type="body" idx="1"/>
          </p:nvPr>
        </p:nvSpPr>
        <p:spPr>
          <a:xfrm>
            <a:off x="1031875" y="4624388"/>
            <a:ext cx="4610100" cy="182562"/>
          </a:xfrm>
          <a:noFill/>
          <a:ln/>
        </p:spPr>
        <p:txBody>
          <a:bodyPr lIns="0" tIns="0" rIns="0" bIns="0">
            <a:spAutoFit/>
          </a:bodyPr>
          <a:lstStyle/>
          <a:p>
            <a:r>
              <a:rPr lang="en-US"/>
              <a:t>Jlh: First red bullet needs to be fixed?</a:t>
            </a:r>
          </a:p>
        </p:txBody>
      </p:sp>
    </p:spTree>
    <p:extLst>
      <p:ext uri="{BB962C8B-B14F-4D97-AF65-F5344CB8AC3E}">
        <p14:creationId xmlns:p14="http://schemas.microsoft.com/office/powerpoint/2010/main" val="199462442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7923415-2157-49C0-8E3A-F0876B9B6400}" type="slidenum">
              <a:rPr lang="en-US"/>
              <a:pPr/>
              <a:t>43</a:t>
            </a:fld>
            <a:endParaRPr lang="en-US"/>
          </a:p>
        </p:txBody>
      </p:sp>
      <p:sp>
        <p:nvSpPr>
          <p:cNvPr id="167938" name="Rectangle 2"/>
          <p:cNvSpPr>
            <a:spLocks noGrp="1" noRot="1" noChangeAspect="1" noChangeArrowheads="1" noTextEdit="1"/>
          </p:cNvSpPr>
          <p:nvPr>
            <p:ph type="sldImg"/>
          </p:nvPr>
        </p:nvSpPr>
        <p:spPr>
          <a:ln/>
        </p:spPr>
      </p:sp>
      <p:sp>
        <p:nvSpPr>
          <p:cNvPr id="167939" name="Rectangle 3"/>
          <p:cNvSpPr>
            <a:spLocks noGrp="1" noChangeArrowheads="1"/>
          </p:cNvSpPr>
          <p:nvPr>
            <p:ph type="body" idx="1"/>
          </p:nvPr>
        </p:nvSpPr>
        <p:spPr>
          <a:xfrm>
            <a:off x="914400" y="4343400"/>
            <a:ext cx="5029200" cy="4114800"/>
          </a:xfrm>
        </p:spPr>
        <p:txBody>
          <a:bodyPr/>
          <a:lstStyle/>
          <a:p>
            <a:endParaRPr lang="en-US"/>
          </a:p>
        </p:txBody>
      </p:sp>
    </p:spTree>
    <p:extLst>
      <p:ext uri="{BB962C8B-B14F-4D97-AF65-F5344CB8AC3E}">
        <p14:creationId xmlns:p14="http://schemas.microsoft.com/office/powerpoint/2010/main" val="394017857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6DC3A9F-1F57-46C6-A9B2-FC6DBDDC0D22}" type="slidenum">
              <a:rPr lang="en-US"/>
              <a:pPr/>
              <a:t>44</a:t>
            </a:fld>
            <a:endParaRPr lang="en-US"/>
          </a:p>
        </p:txBody>
      </p:sp>
      <p:sp>
        <p:nvSpPr>
          <p:cNvPr id="169986" name="Rectangle 2"/>
          <p:cNvSpPr>
            <a:spLocks noGrp="1" noRot="1" noChangeAspect="1" noChangeArrowheads="1" noTextEdit="1"/>
          </p:cNvSpPr>
          <p:nvPr>
            <p:ph type="sldImg"/>
          </p:nvPr>
        </p:nvSpPr>
        <p:spPr>
          <a:ln/>
        </p:spPr>
      </p:sp>
      <p:sp>
        <p:nvSpPr>
          <p:cNvPr id="169987" name="Rectangle 3"/>
          <p:cNvSpPr>
            <a:spLocks noGrp="1" noChangeArrowheads="1"/>
          </p:cNvSpPr>
          <p:nvPr>
            <p:ph type="body" idx="1"/>
          </p:nvPr>
        </p:nvSpPr>
        <p:spPr>
          <a:xfrm>
            <a:off x="914400" y="4343400"/>
            <a:ext cx="5029200" cy="4114800"/>
          </a:xfrm>
        </p:spPr>
        <p:txBody>
          <a:bodyPr/>
          <a:lstStyle/>
          <a:p>
            <a:r>
              <a:rPr lang="en-US"/>
              <a:t>Jlh: Can we give more intuition on control actions. This seems real brief considering its importance.</a:t>
            </a:r>
          </a:p>
        </p:txBody>
      </p:sp>
    </p:spTree>
    <p:extLst>
      <p:ext uri="{BB962C8B-B14F-4D97-AF65-F5344CB8AC3E}">
        <p14:creationId xmlns:p14="http://schemas.microsoft.com/office/powerpoint/2010/main" val="313180862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EBE6696-0236-4033-9B11-813487A865D6}" type="slidenum">
              <a:rPr lang="en-US"/>
              <a:pPr/>
              <a:t>6</a:t>
            </a:fld>
            <a:endParaRPr lang="en-US"/>
          </a:p>
        </p:txBody>
      </p:sp>
      <p:sp>
        <p:nvSpPr>
          <p:cNvPr id="108546" name="Rectangle 2"/>
          <p:cNvSpPr>
            <a:spLocks noGrp="1" noRot="1" noChangeAspect="1" noChangeArrowheads="1" noTextEdit="1"/>
          </p:cNvSpPr>
          <p:nvPr>
            <p:ph type="sldImg"/>
          </p:nvPr>
        </p:nvSpPr>
        <p:spPr>
          <a:xfrm>
            <a:off x="1093788" y="933450"/>
            <a:ext cx="4481512" cy="3362325"/>
          </a:xfrm>
          <a:solidFill>
            <a:srgbClr val="FFFFFF"/>
          </a:solidFill>
          <a:ln/>
        </p:spPr>
      </p:sp>
      <p:sp>
        <p:nvSpPr>
          <p:cNvPr id="108547" name="Text Box 3"/>
          <p:cNvSpPr txBox="1">
            <a:spLocks noGrp="1" noChangeArrowheads="1"/>
          </p:cNvSpPr>
          <p:nvPr>
            <p:ph type="body" idx="1"/>
          </p:nvPr>
        </p:nvSpPr>
        <p:spPr>
          <a:xfrm>
            <a:off x="1031875" y="4624388"/>
            <a:ext cx="4610100" cy="182562"/>
          </a:xfrm>
          <a:noFill/>
          <a:ln/>
        </p:spPr>
        <p:txBody>
          <a:bodyPr lIns="0" tIns="0" rIns="0" bIns="0">
            <a:spAutoFit/>
          </a:bodyPr>
          <a:lstStyle/>
          <a:p>
            <a:r>
              <a:rPr lang="en-US"/>
              <a:t>Jlh: function for impulse needs to be fixed</a:t>
            </a:r>
          </a:p>
        </p:txBody>
      </p:sp>
    </p:spTree>
    <p:extLst>
      <p:ext uri="{BB962C8B-B14F-4D97-AF65-F5344CB8AC3E}">
        <p14:creationId xmlns:p14="http://schemas.microsoft.com/office/powerpoint/2010/main" val="116424268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2A244B4-1FED-47E8-8A27-1E4918EA7629}" type="slidenum">
              <a:rPr lang="en-US"/>
              <a:pPr/>
              <a:t>30</a:t>
            </a:fld>
            <a:endParaRPr lang="en-US"/>
          </a:p>
        </p:txBody>
      </p:sp>
      <p:sp>
        <p:nvSpPr>
          <p:cNvPr id="145410" name="Rectangle 2"/>
          <p:cNvSpPr>
            <a:spLocks noGrp="1" noRot="1" noChangeAspect="1" noChangeArrowheads="1" noTextEdit="1"/>
          </p:cNvSpPr>
          <p:nvPr>
            <p:ph type="sldImg"/>
          </p:nvPr>
        </p:nvSpPr>
        <p:spPr>
          <a:xfrm>
            <a:off x="1093788" y="933450"/>
            <a:ext cx="4481512" cy="3362325"/>
          </a:xfrm>
          <a:solidFill>
            <a:srgbClr val="FFFFFF"/>
          </a:solidFill>
          <a:ln/>
        </p:spPr>
      </p:sp>
      <p:sp>
        <p:nvSpPr>
          <p:cNvPr id="145411" name="Rectangle 3"/>
          <p:cNvSpPr txBox="1">
            <a:spLocks noGrp="1" noChangeArrowheads="1"/>
          </p:cNvSpPr>
          <p:nvPr>
            <p:ph type="body" idx="1"/>
          </p:nvPr>
        </p:nvSpPr>
        <p:spPr>
          <a:xfrm>
            <a:off x="1031875" y="4624388"/>
            <a:ext cx="4610100" cy="182562"/>
          </a:xfrm>
          <a:ln/>
        </p:spPr>
        <p:txBody>
          <a:bodyPr lIns="0" tIns="0" rIns="0" bIns="0">
            <a:spAutoFit/>
          </a:bodyPr>
          <a:lstStyle/>
          <a:p>
            <a:endParaRPr lang="en-US"/>
          </a:p>
        </p:txBody>
      </p:sp>
    </p:spTree>
    <p:extLst>
      <p:ext uri="{BB962C8B-B14F-4D97-AF65-F5344CB8AC3E}">
        <p14:creationId xmlns:p14="http://schemas.microsoft.com/office/powerpoint/2010/main" val="7178082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A9948F1-B538-4FBA-8F9D-B755F449CA07}" type="slidenum">
              <a:rPr lang="en-US"/>
              <a:pPr/>
              <a:t>31</a:t>
            </a:fld>
            <a:endParaRPr lang="en-US"/>
          </a:p>
        </p:txBody>
      </p:sp>
      <p:sp>
        <p:nvSpPr>
          <p:cNvPr id="147458" name="Rectangle 2"/>
          <p:cNvSpPr>
            <a:spLocks noGrp="1" noRot="1" noChangeAspect="1" noChangeArrowheads="1" noTextEdit="1"/>
          </p:cNvSpPr>
          <p:nvPr>
            <p:ph type="sldImg"/>
          </p:nvPr>
        </p:nvSpPr>
        <p:spPr>
          <a:xfrm>
            <a:off x="1093788" y="933450"/>
            <a:ext cx="4481512" cy="3362325"/>
          </a:xfrm>
          <a:solidFill>
            <a:srgbClr val="FFFFFF"/>
          </a:solidFill>
          <a:ln/>
        </p:spPr>
      </p:sp>
      <p:sp>
        <p:nvSpPr>
          <p:cNvPr id="147459" name="Rectangle 3"/>
          <p:cNvSpPr txBox="1">
            <a:spLocks noGrp="1" noChangeArrowheads="1"/>
          </p:cNvSpPr>
          <p:nvPr>
            <p:ph type="body" idx="1"/>
          </p:nvPr>
        </p:nvSpPr>
        <p:spPr>
          <a:xfrm>
            <a:off x="1031875" y="4624388"/>
            <a:ext cx="4610100" cy="182562"/>
          </a:xfrm>
          <a:ln/>
        </p:spPr>
        <p:txBody>
          <a:bodyPr lIns="0" tIns="0" rIns="0" bIns="0">
            <a:spAutoFit/>
          </a:bodyPr>
          <a:lstStyle/>
          <a:p>
            <a:endParaRPr lang="en-US"/>
          </a:p>
        </p:txBody>
      </p:sp>
    </p:spTree>
    <p:extLst>
      <p:ext uri="{BB962C8B-B14F-4D97-AF65-F5344CB8AC3E}">
        <p14:creationId xmlns:p14="http://schemas.microsoft.com/office/powerpoint/2010/main" val="419609697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9472344-3363-464D-A405-766D930314AD}" type="slidenum">
              <a:rPr lang="en-US"/>
              <a:pPr/>
              <a:t>36</a:t>
            </a:fld>
            <a:endParaRPr lang="en-US"/>
          </a:p>
        </p:txBody>
      </p:sp>
      <p:sp>
        <p:nvSpPr>
          <p:cNvPr id="155650" name="Rectangle 2"/>
          <p:cNvSpPr>
            <a:spLocks noGrp="1" noRot="1" noChangeAspect="1" noChangeArrowheads="1" noTextEdit="1"/>
          </p:cNvSpPr>
          <p:nvPr>
            <p:ph type="sldImg"/>
          </p:nvPr>
        </p:nvSpPr>
        <p:spPr>
          <a:ln/>
        </p:spPr>
      </p:sp>
      <p:sp>
        <p:nvSpPr>
          <p:cNvPr id="155651" name="Rectangle 3"/>
          <p:cNvSpPr>
            <a:spLocks noGrp="1" noChangeArrowheads="1"/>
          </p:cNvSpPr>
          <p:nvPr>
            <p:ph type="body" idx="1"/>
          </p:nvPr>
        </p:nvSpPr>
        <p:spPr>
          <a:xfrm>
            <a:off x="914400" y="4343400"/>
            <a:ext cx="5029200" cy="4114800"/>
          </a:xfrm>
        </p:spPr>
        <p:txBody>
          <a:bodyPr/>
          <a:lstStyle/>
          <a:p>
            <a:r>
              <a:rPr lang="en-US"/>
              <a:t>Jlh: Need to give insights into why poles and zeroes are important. Otherwise, the audience will be overwhelmed.</a:t>
            </a:r>
          </a:p>
        </p:txBody>
      </p:sp>
    </p:spTree>
    <p:extLst>
      <p:ext uri="{BB962C8B-B14F-4D97-AF65-F5344CB8AC3E}">
        <p14:creationId xmlns:p14="http://schemas.microsoft.com/office/powerpoint/2010/main" val="164497916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CAD411C-B001-46D8-B70A-8067E595BFC1}" type="slidenum">
              <a:rPr lang="en-US"/>
              <a:pPr/>
              <a:t>37</a:t>
            </a:fld>
            <a:endParaRPr lang="en-US"/>
          </a:p>
        </p:txBody>
      </p:sp>
      <p:sp>
        <p:nvSpPr>
          <p:cNvPr id="157698" name="Rectangle 2"/>
          <p:cNvSpPr>
            <a:spLocks noGrp="1" noRot="1" noChangeAspect="1" noChangeArrowheads="1" noTextEdit="1"/>
          </p:cNvSpPr>
          <p:nvPr>
            <p:ph type="sldImg"/>
          </p:nvPr>
        </p:nvSpPr>
        <p:spPr>
          <a:xfrm>
            <a:off x="1131888" y="704850"/>
            <a:ext cx="4594225" cy="3446463"/>
          </a:xfrm>
          <a:ln/>
        </p:spPr>
      </p:sp>
      <p:sp>
        <p:nvSpPr>
          <p:cNvPr id="157699" name="Rectangle 3"/>
          <p:cNvSpPr>
            <a:spLocks noGrp="1" noChangeArrowheads="1"/>
          </p:cNvSpPr>
          <p:nvPr>
            <p:ph type="body" idx="1"/>
          </p:nvPr>
        </p:nvSpPr>
        <p:spPr>
          <a:xfrm>
            <a:off x="914400" y="4308475"/>
            <a:ext cx="5029200" cy="4151313"/>
          </a:xfrm>
        </p:spPr>
        <p:txBody>
          <a:bodyPr/>
          <a:lstStyle/>
          <a:p>
            <a:r>
              <a:rPr lang="en-US"/>
              <a:t>Examples of transducers in computer systems are mainly surrogate variables. For example, we may not be able to measure end-user response times. However, we can measure internal system queueing. So we use the latter as a surrogate for the former and sometimes use simple equations (e.g., Little’s result) to convert between the two.</a:t>
            </a:r>
          </a:p>
          <a:p>
            <a:r>
              <a:rPr lang="en-US"/>
              <a:t>Use the approximation to simplify the following analysis</a:t>
            </a:r>
          </a:p>
          <a:p>
            <a:endParaRPr lang="en-US"/>
          </a:p>
          <a:p>
            <a:r>
              <a:rPr lang="en-US"/>
              <a:t>Another aspect of the transducer are the delays it introduces. Typically, measurements are sampled. The sample rate cannot be too fast if the performance of the plant (e.g., database server) is </a:t>
            </a:r>
          </a:p>
        </p:txBody>
      </p:sp>
    </p:spTree>
    <p:extLst>
      <p:ext uri="{BB962C8B-B14F-4D97-AF65-F5344CB8AC3E}">
        <p14:creationId xmlns:p14="http://schemas.microsoft.com/office/powerpoint/2010/main" val="305365870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210DBCA-49C3-4492-839D-B3BEA8883BF9}" type="slidenum">
              <a:rPr lang="en-US"/>
              <a:pPr/>
              <a:t>38</a:t>
            </a:fld>
            <a:endParaRPr lang="en-US"/>
          </a:p>
        </p:txBody>
      </p:sp>
      <p:sp>
        <p:nvSpPr>
          <p:cNvPr id="159746" name="Rectangle 2"/>
          <p:cNvSpPr>
            <a:spLocks noGrp="1" noRot="1" noChangeAspect="1" noChangeArrowheads="1" noTextEdit="1"/>
          </p:cNvSpPr>
          <p:nvPr>
            <p:ph type="sldImg"/>
          </p:nvPr>
        </p:nvSpPr>
        <p:spPr>
          <a:ln/>
        </p:spPr>
      </p:sp>
      <p:sp>
        <p:nvSpPr>
          <p:cNvPr id="159747" name="Rectangle 3"/>
          <p:cNvSpPr>
            <a:spLocks noGrp="1" noChangeArrowheads="1"/>
          </p:cNvSpPr>
          <p:nvPr>
            <p:ph type="body" idx="1"/>
          </p:nvPr>
        </p:nvSpPr>
        <p:spPr>
          <a:xfrm>
            <a:off x="914400" y="4343400"/>
            <a:ext cx="5029200" cy="4114800"/>
          </a:xfrm>
        </p:spPr>
        <p:txBody>
          <a:bodyPr/>
          <a:lstStyle/>
          <a:p>
            <a:r>
              <a:rPr lang="en-US"/>
              <a:t>Jlh: Haven’t explained the relationship between poles and oscillations</a:t>
            </a:r>
          </a:p>
        </p:txBody>
      </p:sp>
    </p:spTree>
    <p:extLst>
      <p:ext uri="{BB962C8B-B14F-4D97-AF65-F5344CB8AC3E}">
        <p14:creationId xmlns:p14="http://schemas.microsoft.com/office/powerpoint/2010/main" val="281188296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1D9ED2C-014B-4FBB-8E65-6493A68325E9}" type="slidenum">
              <a:rPr lang="en-US"/>
              <a:pPr/>
              <a:t>39</a:t>
            </a:fld>
            <a:endParaRPr lang="en-US"/>
          </a:p>
        </p:txBody>
      </p:sp>
      <p:sp>
        <p:nvSpPr>
          <p:cNvPr id="161794" name="Rectangle 2"/>
          <p:cNvSpPr>
            <a:spLocks noGrp="1" noRot="1" noChangeAspect="1" noChangeArrowheads="1" noTextEdit="1"/>
          </p:cNvSpPr>
          <p:nvPr>
            <p:ph type="sldImg"/>
          </p:nvPr>
        </p:nvSpPr>
        <p:spPr>
          <a:xfrm>
            <a:off x="1131888" y="704850"/>
            <a:ext cx="4594225" cy="3446463"/>
          </a:xfrm>
          <a:ln/>
        </p:spPr>
      </p:sp>
      <p:sp>
        <p:nvSpPr>
          <p:cNvPr id="161795" name="Rectangle 3"/>
          <p:cNvSpPr>
            <a:spLocks noGrp="1" noChangeArrowheads="1"/>
          </p:cNvSpPr>
          <p:nvPr>
            <p:ph type="body" idx="1"/>
          </p:nvPr>
        </p:nvSpPr>
        <p:spPr>
          <a:xfrm>
            <a:off x="914400" y="4308475"/>
            <a:ext cx="5029200" cy="4151313"/>
          </a:xfrm>
        </p:spPr>
        <p:txBody>
          <a:bodyPr/>
          <a:lstStyle/>
          <a:p>
            <a:r>
              <a:rPr lang="en-US"/>
              <a:t>Get oscillatory response if have poles that have non-zero Im values.</a:t>
            </a:r>
          </a:p>
        </p:txBody>
      </p:sp>
    </p:spTree>
    <p:extLst>
      <p:ext uri="{BB962C8B-B14F-4D97-AF65-F5344CB8AC3E}">
        <p14:creationId xmlns:p14="http://schemas.microsoft.com/office/powerpoint/2010/main" val="202650873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D00C9AB-938B-49C8-B81C-3090899E478D}" type="slidenum">
              <a:rPr lang="en-US"/>
              <a:pPr/>
              <a:t>40</a:t>
            </a:fld>
            <a:endParaRPr lang="en-US"/>
          </a:p>
        </p:txBody>
      </p:sp>
      <p:sp>
        <p:nvSpPr>
          <p:cNvPr id="163842" name="Rectangle 2"/>
          <p:cNvSpPr>
            <a:spLocks noGrp="1" noRot="1" noChangeAspect="1" noChangeArrowheads="1" noTextEdit="1"/>
          </p:cNvSpPr>
          <p:nvPr>
            <p:ph type="sldImg"/>
          </p:nvPr>
        </p:nvSpPr>
        <p:spPr>
          <a:xfrm>
            <a:off x="1131888" y="704850"/>
            <a:ext cx="4594225" cy="3446463"/>
          </a:xfrm>
          <a:ln/>
        </p:spPr>
      </p:sp>
      <p:sp>
        <p:nvSpPr>
          <p:cNvPr id="163843" name="Rectangle 3"/>
          <p:cNvSpPr>
            <a:spLocks noGrp="1" noChangeArrowheads="1"/>
          </p:cNvSpPr>
          <p:nvPr>
            <p:ph type="body" idx="1"/>
          </p:nvPr>
        </p:nvSpPr>
        <p:spPr>
          <a:xfrm>
            <a:off x="914400" y="4308475"/>
            <a:ext cx="5029200" cy="4151313"/>
          </a:xfrm>
        </p:spPr>
        <p:txBody>
          <a:bodyPr/>
          <a:lstStyle/>
          <a:p>
            <a:r>
              <a:rPr lang="en-US"/>
              <a:t>Get oscillatory response if have poles that have non-zero Im values.</a:t>
            </a:r>
          </a:p>
        </p:txBody>
      </p:sp>
    </p:spTree>
    <p:extLst>
      <p:ext uri="{BB962C8B-B14F-4D97-AF65-F5344CB8AC3E}">
        <p14:creationId xmlns:p14="http://schemas.microsoft.com/office/powerpoint/2010/main" val="125915723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5122" name="Rectangle 2"/>
          <p:cNvSpPr>
            <a:spLocks noGrp="1" noChangeArrowheads="1"/>
          </p:cNvSpPr>
          <p:nvPr>
            <p:ph type="ctrTitle"/>
          </p:nvPr>
        </p:nvSpPr>
        <p:spPr>
          <a:xfrm>
            <a:off x="914400" y="1524000"/>
            <a:ext cx="7623175" cy="1752600"/>
          </a:xfrm>
        </p:spPr>
        <p:txBody>
          <a:bodyPr/>
          <a:lstStyle>
            <a:lvl1pPr>
              <a:defRPr sz="5000"/>
            </a:lvl1pPr>
          </a:lstStyle>
          <a:p>
            <a:r>
              <a:rPr lang="en-US" altLang="en-US"/>
              <a:t>Click to edit Master title style</a:t>
            </a:r>
          </a:p>
        </p:txBody>
      </p:sp>
      <p:sp>
        <p:nvSpPr>
          <p:cNvPr id="5123" name="Rectangle 3"/>
          <p:cNvSpPr>
            <a:spLocks noGrp="1" noChangeArrowheads="1"/>
          </p:cNvSpPr>
          <p:nvPr>
            <p:ph type="subTitle" idx="1"/>
          </p:nvPr>
        </p:nvSpPr>
        <p:spPr>
          <a:xfrm>
            <a:off x="1981200" y="3962400"/>
            <a:ext cx="6553200" cy="1752600"/>
          </a:xfrm>
        </p:spPr>
        <p:txBody>
          <a:bodyPr/>
          <a:lstStyle>
            <a:lvl1pPr marL="0" indent="0">
              <a:buFont typeface="Wingdings" pitchFamily="2" charset="2"/>
              <a:buNone/>
              <a:defRPr sz="2800"/>
            </a:lvl1pPr>
          </a:lstStyle>
          <a:p>
            <a:r>
              <a:rPr lang="en-US" altLang="en-US"/>
              <a:t>Click to edit Master subtitle style</a:t>
            </a:r>
          </a:p>
        </p:txBody>
      </p:sp>
      <p:sp>
        <p:nvSpPr>
          <p:cNvPr id="5124" name="Rectangle 4"/>
          <p:cNvSpPr>
            <a:spLocks noGrp="1" noChangeArrowheads="1"/>
          </p:cNvSpPr>
          <p:nvPr>
            <p:ph type="dt" sz="half" idx="2"/>
          </p:nvPr>
        </p:nvSpPr>
        <p:spPr/>
        <p:txBody>
          <a:bodyPr/>
          <a:lstStyle>
            <a:lvl1pPr>
              <a:defRPr/>
            </a:lvl1pPr>
          </a:lstStyle>
          <a:p>
            <a:endParaRPr lang="en-US" altLang="en-US"/>
          </a:p>
        </p:txBody>
      </p:sp>
      <p:sp>
        <p:nvSpPr>
          <p:cNvPr id="5125" name="Rectangle 5"/>
          <p:cNvSpPr>
            <a:spLocks noGrp="1" noChangeArrowheads="1"/>
          </p:cNvSpPr>
          <p:nvPr>
            <p:ph type="ftr" sz="quarter" idx="3"/>
          </p:nvPr>
        </p:nvSpPr>
        <p:spPr>
          <a:xfrm>
            <a:off x="3124200" y="6243638"/>
            <a:ext cx="2895600" cy="457200"/>
          </a:xfrm>
        </p:spPr>
        <p:txBody>
          <a:bodyPr/>
          <a:lstStyle>
            <a:lvl1pPr>
              <a:defRPr/>
            </a:lvl1pPr>
          </a:lstStyle>
          <a:p>
            <a:endParaRPr lang="en-US" altLang="en-US"/>
          </a:p>
        </p:txBody>
      </p:sp>
      <p:sp>
        <p:nvSpPr>
          <p:cNvPr id="5126" name="Rectangle 6"/>
          <p:cNvSpPr>
            <a:spLocks noGrp="1" noChangeArrowheads="1"/>
          </p:cNvSpPr>
          <p:nvPr>
            <p:ph type="sldNum" sz="quarter" idx="4"/>
          </p:nvPr>
        </p:nvSpPr>
        <p:spPr/>
        <p:txBody>
          <a:bodyPr/>
          <a:lstStyle>
            <a:lvl1pPr>
              <a:defRPr/>
            </a:lvl1pPr>
          </a:lstStyle>
          <a:p>
            <a:fld id="{7161EC57-87BD-43E8-A281-FC5A2686E915}" type="slidenum">
              <a:rPr lang="en-US" altLang="en-US"/>
              <a:pPr/>
              <a:t>‹#›</a:t>
            </a:fld>
            <a:endParaRPr lang="en-US" altLang="en-US"/>
          </a:p>
        </p:txBody>
      </p:sp>
      <p:sp>
        <p:nvSpPr>
          <p:cNvPr id="5127" name="Freeform 7"/>
          <p:cNvSpPr>
            <a:spLocks noChangeArrowheads="1"/>
          </p:cNvSpPr>
          <p:nvPr/>
        </p:nvSpPr>
        <p:spPr bwMode="auto">
          <a:xfrm>
            <a:off x="609600" y="1219200"/>
            <a:ext cx="7924800" cy="914400"/>
          </a:xfrm>
          <a:custGeom>
            <a:avLst/>
            <a:gdLst/>
            <a:ahLst/>
            <a:cxnLst>
              <a:cxn ang="0">
                <a:pos x="0" y="1000"/>
              </a:cxn>
              <a:cxn ang="0">
                <a:pos x="0" y="0"/>
              </a:cxn>
              <a:cxn ang="0">
                <a:pos x="1000" y="0"/>
              </a:cxn>
            </a:cxnLst>
            <a:rect l="0" t="0" r="r" b="b"/>
            <a:pathLst>
              <a:path w="1000" h="1000">
                <a:moveTo>
                  <a:pt x="0" y="1000"/>
                </a:moveTo>
                <a:lnTo>
                  <a:pt x="0" y="0"/>
                </a:lnTo>
                <a:lnTo>
                  <a:pt x="1000" y="0"/>
                </a:lnTo>
              </a:path>
            </a:pathLst>
          </a:custGeom>
          <a:noFill/>
          <a:ln w="25400" cap="flat" cmpd="sng">
            <a:solidFill>
              <a:schemeClr val="accent1"/>
            </a:solidFill>
            <a:prstDash val="solid"/>
            <a:miter lim="800000"/>
            <a:headEnd/>
            <a:tailEnd/>
          </a:ln>
        </p:spPr>
        <p:txBody>
          <a:bodyPr/>
          <a:lstStyle/>
          <a:p>
            <a:endParaRPr lang="en-US"/>
          </a:p>
        </p:txBody>
      </p:sp>
      <p:sp>
        <p:nvSpPr>
          <p:cNvPr id="5128" name="Line 8"/>
          <p:cNvSpPr>
            <a:spLocks noChangeShapeType="1"/>
          </p:cNvSpPr>
          <p:nvPr/>
        </p:nvSpPr>
        <p:spPr bwMode="auto">
          <a:xfrm>
            <a:off x="1981200" y="3962400"/>
            <a:ext cx="6511925" cy="0"/>
          </a:xfrm>
          <a:prstGeom prst="line">
            <a:avLst/>
          </a:prstGeom>
          <a:noFill/>
          <a:ln w="19050">
            <a:solidFill>
              <a:schemeClr val="accent1"/>
            </a:solidFill>
            <a:round/>
            <a:headEnd/>
            <a:tailEnd/>
          </a:ln>
          <a:effectLst/>
        </p:spPr>
        <p:txBody>
          <a:bodyPr/>
          <a:lstStyle/>
          <a:p>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endParaRPr lang="en-US" altLang="en-US"/>
          </a:p>
        </p:txBody>
      </p:sp>
      <p:sp>
        <p:nvSpPr>
          <p:cNvPr id="5" name="Footer Placeholder 4"/>
          <p:cNvSpPr>
            <a:spLocks noGrp="1"/>
          </p:cNvSpPr>
          <p:nvPr>
            <p:ph type="ftr" sz="quarter" idx="11"/>
          </p:nvPr>
        </p:nvSpPr>
        <p:spPr/>
        <p:txBody>
          <a:bodyPr/>
          <a:lstStyle>
            <a:lvl1pPr>
              <a:defRPr/>
            </a:lvl1pPr>
          </a:lstStyle>
          <a:p>
            <a:endParaRPr lang="en-US" altLang="en-US"/>
          </a:p>
        </p:txBody>
      </p:sp>
      <p:sp>
        <p:nvSpPr>
          <p:cNvPr id="6" name="Slide Number Placeholder 5"/>
          <p:cNvSpPr>
            <a:spLocks noGrp="1"/>
          </p:cNvSpPr>
          <p:nvPr>
            <p:ph type="sldNum" sz="quarter" idx="12"/>
          </p:nvPr>
        </p:nvSpPr>
        <p:spPr/>
        <p:txBody>
          <a:bodyPr/>
          <a:lstStyle>
            <a:lvl1pPr>
              <a:defRPr/>
            </a:lvl1pPr>
          </a:lstStyle>
          <a:p>
            <a:fld id="{EFDF9944-4B36-4D26-B03B-F8A287FD2179}" type="slidenum">
              <a:rPr lang="en-US" altLang="en-US"/>
              <a:pPr/>
              <a:t>‹#›</a:t>
            </a:fld>
            <a:endParaRPr lang="en-US"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7813"/>
            <a:ext cx="2057400" cy="5853112"/>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7813"/>
            <a:ext cx="6019800" cy="5853112"/>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endParaRPr lang="en-US" altLang="en-US"/>
          </a:p>
        </p:txBody>
      </p:sp>
      <p:sp>
        <p:nvSpPr>
          <p:cNvPr id="5" name="Footer Placeholder 4"/>
          <p:cNvSpPr>
            <a:spLocks noGrp="1"/>
          </p:cNvSpPr>
          <p:nvPr>
            <p:ph type="ftr" sz="quarter" idx="11"/>
          </p:nvPr>
        </p:nvSpPr>
        <p:spPr/>
        <p:txBody>
          <a:bodyPr/>
          <a:lstStyle>
            <a:lvl1pPr>
              <a:defRPr/>
            </a:lvl1pPr>
          </a:lstStyle>
          <a:p>
            <a:endParaRPr lang="en-US" altLang="en-US"/>
          </a:p>
        </p:txBody>
      </p:sp>
      <p:sp>
        <p:nvSpPr>
          <p:cNvPr id="6" name="Slide Number Placeholder 5"/>
          <p:cNvSpPr>
            <a:spLocks noGrp="1"/>
          </p:cNvSpPr>
          <p:nvPr>
            <p:ph type="sldNum" sz="quarter" idx="12"/>
          </p:nvPr>
        </p:nvSpPr>
        <p:spPr/>
        <p:txBody>
          <a:bodyPr/>
          <a:lstStyle>
            <a:lvl1pPr>
              <a:defRPr/>
            </a:lvl1pPr>
          </a:lstStyle>
          <a:p>
            <a:fld id="{4F2B28FB-F6A1-4A00-96FA-754C7662BC98}" type="slidenum">
              <a:rPr lang="en-US" altLang="en-US"/>
              <a:pPr/>
              <a:t>‹#›</a:t>
            </a:fld>
            <a:endParaRPr lang="en-US" alt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chartAndTx" preserve="1">
  <p:cSld name="Title, Chart and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277813"/>
            <a:ext cx="8229600" cy="1139825"/>
          </a:xfrm>
        </p:spPr>
        <p:txBody>
          <a:bodyPr/>
          <a:lstStyle/>
          <a:p>
            <a:r>
              <a:rPr lang="en-US"/>
              <a:t>Click to edit Master title style</a:t>
            </a:r>
          </a:p>
        </p:txBody>
      </p:sp>
      <p:sp>
        <p:nvSpPr>
          <p:cNvPr id="3" name="Chart Placeholder 2"/>
          <p:cNvSpPr>
            <a:spLocks noGrp="1"/>
          </p:cNvSpPr>
          <p:nvPr>
            <p:ph type="chart" sz="half" idx="1"/>
          </p:nvPr>
        </p:nvSpPr>
        <p:spPr>
          <a:xfrm>
            <a:off x="457200" y="1600200"/>
            <a:ext cx="4038600" cy="4530725"/>
          </a:xfrm>
        </p:spPr>
        <p:txBody>
          <a:bodyPr/>
          <a:lstStyle/>
          <a:p>
            <a:endParaRPr lang="en-US"/>
          </a:p>
        </p:txBody>
      </p:sp>
      <p:sp>
        <p:nvSpPr>
          <p:cNvPr id="4" name="Text Placeholder 3"/>
          <p:cNvSpPr>
            <a:spLocks noGrp="1"/>
          </p:cNvSpPr>
          <p:nvPr>
            <p:ph type="body" sz="half" idx="2"/>
          </p:nvPr>
        </p:nvSpPr>
        <p:spPr>
          <a:xfrm>
            <a:off x="4648200" y="1600200"/>
            <a:ext cx="4038600" cy="45307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a:xfrm>
            <a:off x="457200" y="6243638"/>
            <a:ext cx="2133600" cy="457200"/>
          </a:xfrm>
        </p:spPr>
        <p:txBody>
          <a:bodyPr/>
          <a:lstStyle>
            <a:lvl1pPr>
              <a:defRPr/>
            </a:lvl1pPr>
          </a:lstStyle>
          <a:p>
            <a:endParaRPr lang="en-US" altLang="en-US"/>
          </a:p>
        </p:txBody>
      </p:sp>
      <p:sp>
        <p:nvSpPr>
          <p:cNvPr id="6" name="Footer Placeholder 5"/>
          <p:cNvSpPr>
            <a:spLocks noGrp="1"/>
          </p:cNvSpPr>
          <p:nvPr>
            <p:ph type="ftr" sz="quarter" idx="11"/>
          </p:nvPr>
        </p:nvSpPr>
        <p:spPr>
          <a:xfrm>
            <a:off x="3124200" y="6248400"/>
            <a:ext cx="2895600" cy="457200"/>
          </a:xfrm>
        </p:spPr>
        <p:txBody>
          <a:bodyPr/>
          <a:lstStyle>
            <a:lvl1pPr>
              <a:defRPr/>
            </a:lvl1pPr>
          </a:lstStyle>
          <a:p>
            <a:endParaRPr lang="en-US" altLang="en-US"/>
          </a:p>
        </p:txBody>
      </p:sp>
      <p:sp>
        <p:nvSpPr>
          <p:cNvPr id="7" name="Slide Number Placeholder 6"/>
          <p:cNvSpPr>
            <a:spLocks noGrp="1"/>
          </p:cNvSpPr>
          <p:nvPr>
            <p:ph type="sldNum" sz="quarter" idx="12"/>
          </p:nvPr>
        </p:nvSpPr>
        <p:spPr>
          <a:xfrm>
            <a:off x="6553200" y="6243638"/>
            <a:ext cx="2133600" cy="457200"/>
          </a:xfrm>
        </p:spPr>
        <p:txBody>
          <a:bodyPr/>
          <a:lstStyle>
            <a:lvl1pPr>
              <a:defRPr/>
            </a:lvl1pPr>
          </a:lstStyle>
          <a:p>
            <a:fld id="{C585DDE5-DA29-4CB5-B85C-5EFD7D4BDF7F}" type="slidenum">
              <a:rPr lang="en-US" altLang="en-US"/>
              <a:pPr/>
              <a:t>‹#›</a:t>
            </a:fld>
            <a:endParaRPr lang="en-US" alt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57200" y="277813"/>
            <a:ext cx="8229600" cy="1139825"/>
          </a:xfrm>
        </p:spPr>
        <p:txBody>
          <a:bodyPr/>
          <a:lstStyle/>
          <a:p>
            <a:r>
              <a:rPr lang="en-US"/>
              <a:t>Click to edit Master title style</a:t>
            </a:r>
          </a:p>
        </p:txBody>
      </p:sp>
      <p:sp>
        <p:nvSpPr>
          <p:cNvPr id="3" name="Table Placeholder 2"/>
          <p:cNvSpPr>
            <a:spLocks noGrp="1"/>
          </p:cNvSpPr>
          <p:nvPr>
            <p:ph type="tbl" idx="1"/>
          </p:nvPr>
        </p:nvSpPr>
        <p:spPr>
          <a:xfrm>
            <a:off x="457200" y="1600200"/>
            <a:ext cx="8229600" cy="4530725"/>
          </a:xfrm>
        </p:spPr>
        <p:txBody>
          <a:bodyPr/>
          <a:lstStyle/>
          <a:p>
            <a:endParaRPr lang="en-US"/>
          </a:p>
        </p:txBody>
      </p:sp>
      <p:sp>
        <p:nvSpPr>
          <p:cNvPr id="4" name="Date Placeholder 3"/>
          <p:cNvSpPr>
            <a:spLocks noGrp="1"/>
          </p:cNvSpPr>
          <p:nvPr>
            <p:ph type="dt" sz="half" idx="10"/>
          </p:nvPr>
        </p:nvSpPr>
        <p:spPr>
          <a:xfrm>
            <a:off x="457200" y="6243638"/>
            <a:ext cx="2133600" cy="457200"/>
          </a:xfrm>
        </p:spPr>
        <p:txBody>
          <a:bodyPr/>
          <a:lstStyle>
            <a:lvl1pPr>
              <a:defRPr/>
            </a:lvl1pPr>
          </a:lstStyle>
          <a:p>
            <a:endParaRPr lang="en-US" altLang="en-US"/>
          </a:p>
        </p:txBody>
      </p:sp>
      <p:sp>
        <p:nvSpPr>
          <p:cNvPr id="5" name="Footer Placeholder 4"/>
          <p:cNvSpPr>
            <a:spLocks noGrp="1"/>
          </p:cNvSpPr>
          <p:nvPr>
            <p:ph type="ftr" sz="quarter" idx="11"/>
          </p:nvPr>
        </p:nvSpPr>
        <p:spPr>
          <a:xfrm>
            <a:off x="3124200" y="6248400"/>
            <a:ext cx="2895600" cy="457200"/>
          </a:xfrm>
        </p:spPr>
        <p:txBody>
          <a:bodyPr/>
          <a:lstStyle>
            <a:lvl1pPr>
              <a:defRPr/>
            </a:lvl1pPr>
          </a:lstStyle>
          <a:p>
            <a:endParaRPr lang="en-US" altLang="en-US"/>
          </a:p>
        </p:txBody>
      </p:sp>
      <p:sp>
        <p:nvSpPr>
          <p:cNvPr id="6" name="Slide Number Placeholder 5"/>
          <p:cNvSpPr>
            <a:spLocks noGrp="1"/>
          </p:cNvSpPr>
          <p:nvPr>
            <p:ph type="sldNum" sz="quarter" idx="12"/>
          </p:nvPr>
        </p:nvSpPr>
        <p:spPr>
          <a:xfrm>
            <a:off x="6553200" y="6243638"/>
            <a:ext cx="2133600" cy="457200"/>
          </a:xfrm>
        </p:spPr>
        <p:txBody>
          <a:bodyPr/>
          <a:lstStyle>
            <a:lvl1pPr>
              <a:defRPr/>
            </a:lvl1pPr>
          </a:lstStyle>
          <a:p>
            <a:fld id="{9B15A4CF-5DFB-4AD2-87FC-FFDDB49CFAE6}" type="slidenum">
              <a:rPr lang="en-US" altLang="en-US"/>
              <a:pPr/>
              <a:t>‹#›</a:t>
            </a:fld>
            <a:endParaRPr lang="en-US" alt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clipArtAndTx" preserve="1">
  <p:cSld name="Title, Clip Art and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277813"/>
            <a:ext cx="8229600" cy="1139825"/>
          </a:xfrm>
        </p:spPr>
        <p:txBody>
          <a:bodyPr/>
          <a:lstStyle/>
          <a:p>
            <a:r>
              <a:rPr lang="en-US"/>
              <a:t>Click to edit Master title style</a:t>
            </a:r>
          </a:p>
        </p:txBody>
      </p:sp>
      <p:sp>
        <p:nvSpPr>
          <p:cNvPr id="3" name="ClipArt Placeholder 2"/>
          <p:cNvSpPr>
            <a:spLocks noGrp="1"/>
          </p:cNvSpPr>
          <p:nvPr>
            <p:ph type="clipArt" sz="half" idx="1"/>
          </p:nvPr>
        </p:nvSpPr>
        <p:spPr>
          <a:xfrm>
            <a:off x="457200" y="1600200"/>
            <a:ext cx="4038600" cy="4530725"/>
          </a:xfrm>
        </p:spPr>
        <p:txBody>
          <a:bodyPr/>
          <a:lstStyle/>
          <a:p>
            <a:endParaRPr lang="en-US"/>
          </a:p>
        </p:txBody>
      </p:sp>
      <p:sp>
        <p:nvSpPr>
          <p:cNvPr id="4" name="Text Placeholder 3"/>
          <p:cNvSpPr>
            <a:spLocks noGrp="1"/>
          </p:cNvSpPr>
          <p:nvPr>
            <p:ph type="body" sz="half" idx="2"/>
          </p:nvPr>
        </p:nvSpPr>
        <p:spPr>
          <a:xfrm>
            <a:off x="4648200" y="1600200"/>
            <a:ext cx="4038600" cy="45307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a:xfrm>
            <a:off x="457200" y="6243638"/>
            <a:ext cx="2133600" cy="457200"/>
          </a:xfrm>
        </p:spPr>
        <p:txBody>
          <a:bodyPr/>
          <a:lstStyle>
            <a:lvl1pPr>
              <a:defRPr/>
            </a:lvl1pPr>
          </a:lstStyle>
          <a:p>
            <a:endParaRPr lang="en-US" altLang="en-US"/>
          </a:p>
        </p:txBody>
      </p:sp>
      <p:sp>
        <p:nvSpPr>
          <p:cNvPr id="6" name="Footer Placeholder 5"/>
          <p:cNvSpPr>
            <a:spLocks noGrp="1"/>
          </p:cNvSpPr>
          <p:nvPr>
            <p:ph type="ftr" sz="quarter" idx="11"/>
          </p:nvPr>
        </p:nvSpPr>
        <p:spPr>
          <a:xfrm>
            <a:off x="3124200" y="6248400"/>
            <a:ext cx="2895600" cy="457200"/>
          </a:xfrm>
        </p:spPr>
        <p:txBody>
          <a:bodyPr/>
          <a:lstStyle>
            <a:lvl1pPr>
              <a:defRPr/>
            </a:lvl1pPr>
          </a:lstStyle>
          <a:p>
            <a:endParaRPr lang="en-US" altLang="en-US"/>
          </a:p>
        </p:txBody>
      </p:sp>
      <p:sp>
        <p:nvSpPr>
          <p:cNvPr id="7" name="Slide Number Placeholder 6"/>
          <p:cNvSpPr>
            <a:spLocks noGrp="1"/>
          </p:cNvSpPr>
          <p:nvPr>
            <p:ph type="sldNum" sz="quarter" idx="12"/>
          </p:nvPr>
        </p:nvSpPr>
        <p:spPr>
          <a:xfrm>
            <a:off x="6553200" y="6243638"/>
            <a:ext cx="2133600" cy="457200"/>
          </a:xfrm>
        </p:spPr>
        <p:txBody>
          <a:bodyPr/>
          <a:lstStyle>
            <a:lvl1pPr>
              <a:defRPr/>
            </a:lvl1pPr>
          </a:lstStyle>
          <a:p>
            <a:fld id="{74907458-BFB3-417B-A973-9DB59C5DA3E9}" type="slidenum">
              <a:rPr lang="en-US" altLang="en-US"/>
              <a:pPr/>
              <a:t>‹#›</a:t>
            </a:fld>
            <a:endParaRPr lang="en-US" alt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OverTx" preserve="1">
  <p:cSld name="Title and Content over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277813"/>
            <a:ext cx="8229600" cy="1139825"/>
          </a:xfrm>
        </p:spPr>
        <p:txBody>
          <a:bodyPr/>
          <a:lstStyle/>
          <a:p>
            <a:r>
              <a:rPr lang="en-US"/>
              <a:t>Click to edit Master title style</a:t>
            </a:r>
          </a:p>
        </p:txBody>
      </p:sp>
      <p:sp>
        <p:nvSpPr>
          <p:cNvPr id="3" name="Content Placeholder 2"/>
          <p:cNvSpPr>
            <a:spLocks noGrp="1"/>
          </p:cNvSpPr>
          <p:nvPr>
            <p:ph sz="half" idx="1"/>
          </p:nvPr>
        </p:nvSpPr>
        <p:spPr>
          <a:xfrm>
            <a:off x="457200" y="1600200"/>
            <a:ext cx="8229600" cy="21891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3941763"/>
            <a:ext cx="8229600" cy="21891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a:xfrm>
            <a:off x="457200" y="6243638"/>
            <a:ext cx="2133600" cy="457200"/>
          </a:xfrm>
        </p:spPr>
        <p:txBody>
          <a:bodyPr/>
          <a:lstStyle>
            <a:lvl1pPr>
              <a:defRPr/>
            </a:lvl1pPr>
          </a:lstStyle>
          <a:p>
            <a:endParaRPr lang="en-US" altLang="en-US"/>
          </a:p>
        </p:txBody>
      </p:sp>
      <p:sp>
        <p:nvSpPr>
          <p:cNvPr id="6" name="Footer Placeholder 5"/>
          <p:cNvSpPr>
            <a:spLocks noGrp="1"/>
          </p:cNvSpPr>
          <p:nvPr>
            <p:ph type="ftr" sz="quarter" idx="11"/>
          </p:nvPr>
        </p:nvSpPr>
        <p:spPr>
          <a:xfrm>
            <a:off x="3124200" y="6248400"/>
            <a:ext cx="2895600" cy="457200"/>
          </a:xfrm>
        </p:spPr>
        <p:txBody>
          <a:bodyPr/>
          <a:lstStyle>
            <a:lvl1pPr>
              <a:defRPr/>
            </a:lvl1pPr>
          </a:lstStyle>
          <a:p>
            <a:endParaRPr lang="en-US" altLang="en-US"/>
          </a:p>
        </p:txBody>
      </p:sp>
      <p:sp>
        <p:nvSpPr>
          <p:cNvPr id="7" name="Slide Number Placeholder 6"/>
          <p:cNvSpPr>
            <a:spLocks noGrp="1"/>
          </p:cNvSpPr>
          <p:nvPr>
            <p:ph type="sldNum" sz="quarter" idx="12"/>
          </p:nvPr>
        </p:nvSpPr>
        <p:spPr>
          <a:xfrm>
            <a:off x="6553200" y="6243638"/>
            <a:ext cx="2133600" cy="457200"/>
          </a:xfrm>
        </p:spPr>
        <p:txBody>
          <a:bodyPr/>
          <a:lstStyle>
            <a:lvl1pPr>
              <a:defRPr/>
            </a:lvl1pPr>
          </a:lstStyle>
          <a:p>
            <a:fld id="{E7B2F340-4A58-4162-ACD5-FD687787ED2C}" type="slidenum">
              <a:rPr lang="en-US" altLang="en-US"/>
              <a:pPr/>
              <a:t>‹#›</a:t>
            </a:fld>
            <a:endParaRPr lang="en-US"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endParaRPr lang="en-US" altLang="en-US"/>
          </a:p>
        </p:txBody>
      </p:sp>
      <p:sp>
        <p:nvSpPr>
          <p:cNvPr id="5" name="Footer Placeholder 4"/>
          <p:cNvSpPr>
            <a:spLocks noGrp="1"/>
          </p:cNvSpPr>
          <p:nvPr>
            <p:ph type="ftr" sz="quarter" idx="11"/>
          </p:nvPr>
        </p:nvSpPr>
        <p:spPr/>
        <p:txBody>
          <a:bodyPr/>
          <a:lstStyle>
            <a:lvl1pPr>
              <a:defRPr/>
            </a:lvl1pPr>
          </a:lstStyle>
          <a:p>
            <a:endParaRPr lang="en-US" altLang="en-US"/>
          </a:p>
        </p:txBody>
      </p:sp>
      <p:sp>
        <p:nvSpPr>
          <p:cNvPr id="6" name="Slide Number Placeholder 5"/>
          <p:cNvSpPr>
            <a:spLocks noGrp="1"/>
          </p:cNvSpPr>
          <p:nvPr>
            <p:ph type="sldNum" sz="quarter" idx="12"/>
          </p:nvPr>
        </p:nvSpPr>
        <p:spPr/>
        <p:txBody>
          <a:bodyPr/>
          <a:lstStyle>
            <a:lvl1pPr>
              <a:defRPr/>
            </a:lvl1pPr>
          </a:lstStyle>
          <a:p>
            <a:fld id="{788F6B14-C20B-4E6F-BA3D-410A2E026057}" type="slidenum">
              <a:rPr lang="en-US" altLang="en-US"/>
              <a:pPr/>
              <a:t>‹#›</a:t>
            </a:fld>
            <a:endParaRPr lang="en-US"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endParaRPr lang="en-US" altLang="en-US"/>
          </a:p>
        </p:txBody>
      </p:sp>
      <p:sp>
        <p:nvSpPr>
          <p:cNvPr id="5" name="Footer Placeholder 4"/>
          <p:cNvSpPr>
            <a:spLocks noGrp="1"/>
          </p:cNvSpPr>
          <p:nvPr>
            <p:ph type="ftr" sz="quarter" idx="11"/>
          </p:nvPr>
        </p:nvSpPr>
        <p:spPr/>
        <p:txBody>
          <a:bodyPr/>
          <a:lstStyle>
            <a:lvl1pPr>
              <a:defRPr/>
            </a:lvl1pPr>
          </a:lstStyle>
          <a:p>
            <a:endParaRPr lang="en-US" altLang="en-US"/>
          </a:p>
        </p:txBody>
      </p:sp>
      <p:sp>
        <p:nvSpPr>
          <p:cNvPr id="6" name="Slide Number Placeholder 5"/>
          <p:cNvSpPr>
            <a:spLocks noGrp="1"/>
          </p:cNvSpPr>
          <p:nvPr>
            <p:ph type="sldNum" sz="quarter" idx="12"/>
          </p:nvPr>
        </p:nvSpPr>
        <p:spPr/>
        <p:txBody>
          <a:bodyPr/>
          <a:lstStyle>
            <a:lvl1pPr>
              <a:defRPr/>
            </a:lvl1pPr>
          </a:lstStyle>
          <a:p>
            <a:fld id="{00C0FEDB-866C-4D3A-9993-8B8D4CC3D00E}" type="slidenum">
              <a:rPr lang="en-US" altLang="en-US"/>
              <a:pPr/>
              <a:t>‹#›</a:t>
            </a:fld>
            <a:endParaRPr lang="en-US"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lvl1pPr>
              <a:defRPr/>
            </a:lvl1pPr>
          </a:lstStyle>
          <a:p>
            <a:endParaRPr lang="en-US" altLang="en-US"/>
          </a:p>
        </p:txBody>
      </p:sp>
      <p:sp>
        <p:nvSpPr>
          <p:cNvPr id="6" name="Footer Placeholder 5"/>
          <p:cNvSpPr>
            <a:spLocks noGrp="1"/>
          </p:cNvSpPr>
          <p:nvPr>
            <p:ph type="ftr" sz="quarter" idx="11"/>
          </p:nvPr>
        </p:nvSpPr>
        <p:spPr/>
        <p:txBody>
          <a:bodyPr/>
          <a:lstStyle>
            <a:lvl1pPr>
              <a:defRPr/>
            </a:lvl1pPr>
          </a:lstStyle>
          <a:p>
            <a:endParaRPr lang="en-US" altLang="en-US"/>
          </a:p>
        </p:txBody>
      </p:sp>
      <p:sp>
        <p:nvSpPr>
          <p:cNvPr id="7" name="Slide Number Placeholder 6"/>
          <p:cNvSpPr>
            <a:spLocks noGrp="1"/>
          </p:cNvSpPr>
          <p:nvPr>
            <p:ph type="sldNum" sz="quarter" idx="12"/>
          </p:nvPr>
        </p:nvSpPr>
        <p:spPr/>
        <p:txBody>
          <a:bodyPr/>
          <a:lstStyle>
            <a:lvl1pPr>
              <a:defRPr/>
            </a:lvl1pPr>
          </a:lstStyle>
          <a:p>
            <a:fld id="{CC631AE0-F8A1-4743-90B3-87531587C1E2}" type="slidenum">
              <a:rPr lang="en-US" altLang="en-US"/>
              <a:pPr/>
              <a:t>‹#›</a:t>
            </a:fld>
            <a:endParaRPr lang="en-US"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lvl1pPr>
              <a:defRPr/>
            </a:lvl1pPr>
          </a:lstStyle>
          <a:p>
            <a:endParaRPr lang="en-US" altLang="en-US"/>
          </a:p>
        </p:txBody>
      </p:sp>
      <p:sp>
        <p:nvSpPr>
          <p:cNvPr id="8" name="Footer Placeholder 7"/>
          <p:cNvSpPr>
            <a:spLocks noGrp="1"/>
          </p:cNvSpPr>
          <p:nvPr>
            <p:ph type="ftr" sz="quarter" idx="11"/>
          </p:nvPr>
        </p:nvSpPr>
        <p:spPr/>
        <p:txBody>
          <a:bodyPr/>
          <a:lstStyle>
            <a:lvl1pPr>
              <a:defRPr/>
            </a:lvl1pPr>
          </a:lstStyle>
          <a:p>
            <a:endParaRPr lang="en-US" altLang="en-US"/>
          </a:p>
        </p:txBody>
      </p:sp>
      <p:sp>
        <p:nvSpPr>
          <p:cNvPr id="9" name="Slide Number Placeholder 8"/>
          <p:cNvSpPr>
            <a:spLocks noGrp="1"/>
          </p:cNvSpPr>
          <p:nvPr>
            <p:ph type="sldNum" sz="quarter" idx="12"/>
          </p:nvPr>
        </p:nvSpPr>
        <p:spPr/>
        <p:txBody>
          <a:bodyPr/>
          <a:lstStyle>
            <a:lvl1pPr>
              <a:defRPr/>
            </a:lvl1pPr>
          </a:lstStyle>
          <a:p>
            <a:fld id="{AD525875-3DD5-42D9-A1CD-C09513A58015}" type="slidenum">
              <a:rPr lang="en-US" altLang="en-US"/>
              <a:pPr/>
              <a:t>‹#›</a:t>
            </a:fld>
            <a:endParaRPr lang="en-US"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lvl1pPr>
              <a:defRPr/>
            </a:lvl1pPr>
          </a:lstStyle>
          <a:p>
            <a:endParaRPr lang="en-US" altLang="en-US"/>
          </a:p>
        </p:txBody>
      </p:sp>
      <p:sp>
        <p:nvSpPr>
          <p:cNvPr id="4" name="Footer Placeholder 3"/>
          <p:cNvSpPr>
            <a:spLocks noGrp="1"/>
          </p:cNvSpPr>
          <p:nvPr>
            <p:ph type="ftr" sz="quarter" idx="11"/>
          </p:nvPr>
        </p:nvSpPr>
        <p:spPr/>
        <p:txBody>
          <a:bodyPr/>
          <a:lstStyle>
            <a:lvl1pPr>
              <a:defRPr/>
            </a:lvl1pPr>
          </a:lstStyle>
          <a:p>
            <a:endParaRPr lang="en-US" altLang="en-US"/>
          </a:p>
        </p:txBody>
      </p:sp>
      <p:sp>
        <p:nvSpPr>
          <p:cNvPr id="5" name="Slide Number Placeholder 4"/>
          <p:cNvSpPr>
            <a:spLocks noGrp="1"/>
          </p:cNvSpPr>
          <p:nvPr>
            <p:ph type="sldNum" sz="quarter" idx="12"/>
          </p:nvPr>
        </p:nvSpPr>
        <p:spPr/>
        <p:txBody>
          <a:bodyPr/>
          <a:lstStyle>
            <a:lvl1pPr>
              <a:defRPr/>
            </a:lvl1pPr>
          </a:lstStyle>
          <a:p>
            <a:fld id="{94BA916A-E2D8-4BF9-8137-94E32CC497DA}" type="slidenum">
              <a:rPr lang="en-US" altLang="en-US"/>
              <a:pPr/>
              <a:t>‹#›</a:t>
            </a:fld>
            <a:endParaRPr lang="en-US"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ltLang="en-US"/>
          </a:p>
        </p:txBody>
      </p:sp>
      <p:sp>
        <p:nvSpPr>
          <p:cNvPr id="3" name="Footer Placeholder 2"/>
          <p:cNvSpPr>
            <a:spLocks noGrp="1"/>
          </p:cNvSpPr>
          <p:nvPr>
            <p:ph type="ftr" sz="quarter" idx="11"/>
          </p:nvPr>
        </p:nvSpPr>
        <p:spPr/>
        <p:txBody>
          <a:bodyPr/>
          <a:lstStyle>
            <a:lvl1pPr>
              <a:defRPr/>
            </a:lvl1pPr>
          </a:lstStyle>
          <a:p>
            <a:endParaRPr lang="en-US" altLang="en-US"/>
          </a:p>
        </p:txBody>
      </p:sp>
      <p:sp>
        <p:nvSpPr>
          <p:cNvPr id="4" name="Slide Number Placeholder 3"/>
          <p:cNvSpPr>
            <a:spLocks noGrp="1"/>
          </p:cNvSpPr>
          <p:nvPr>
            <p:ph type="sldNum" sz="quarter" idx="12"/>
          </p:nvPr>
        </p:nvSpPr>
        <p:spPr/>
        <p:txBody>
          <a:bodyPr/>
          <a:lstStyle>
            <a:lvl1pPr>
              <a:defRPr/>
            </a:lvl1pPr>
          </a:lstStyle>
          <a:p>
            <a:fld id="{F8EB2ECD-BFB2-481C-AA84-563FAE52E5B9}" type="slidenum">
              <a:rPr lang="en-US" altLang="en-US"/>
              <a:pPr/>
              <a:t>‹#›</a:t>
            </a:fld>
            <a:endParaRPr lang="en-US"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lvl1pPr>
          </a:lstStyle>
          <a:p>
            <a:endParaRPr lang="en-US" altLang="en-US"/>
          </a:p>
        </p:txBody>
      </p:sp>
      <p:sp>
        <p:nvSpPr>
          <p:cNvPr id="6" name="Footer Placeholder 5"/>
          <p:cNvSpPr>
            <a:spLocks noGrp="1"/>
          </p:cNvSpPr>
          <p:nvPr>
            <p:ph type="ftr" sz="quarter" idx="11"/>
          </p:nvPr>
        </p:nvSpPr>
        <p:spPr/>
        <p:txBody>
          <a:bodyPr/>
          <a:lstStyle>
            <a:lvl1pPr>
              <a:defRPr/>
            </a:lvl1pPr>
          </a:lstStyle>
          <a:p>
            <a:endParaRPr lang="en-US" altLang="en-US"/>
          </a:p>
        </p:txBody>
      </p:sp>
      <p:sp>
        <p:nvSpPr>
          <p:cNvPr id="7" name="Slide Number Placeholder 6"/>
          <p:cNvSpPr>
            <a:spLocks noGrp="1"/>
          </p:cNvSpPr>
          <p:nvPr>
            <p:ph type="sldNum" sz="quarter" idx="12"/>
          </p:nvPr>
        </p:nvSpPr>
        <p:spPr/>
        <p:txBody>
          <a:bodyPr/>
          <a:lstStyle>
            <a:lvl1pPr>
              <a:defRPr/>
            </a:lvl1pPr>
          </a:lstStyle>
          <a:p>
            <a:fld id="{4AAF7516-BC81-4C46-88D5-9C7DD3B2B2A7}" type="slidenum">
              <a:rPr lang="en-US" altLang="en-US"/>
              <a:pPr/>
              <a:t>‹#›</a:t>
            </a:fld>
            <a:endParaRPr lang="en-US"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lvl1pPr>
          </a:lstStyle>
          <a:p>
            <a:endParaRPr lang="en-US" altLang="en-US"/>
          </a:p>
        </p:txBody>
      </p:sp>
      <p:sp>
        <p:nvSpPr>
          <p:cNvPr id="6" name="Footer Placeholder 5"/>
          <p:cNvSpPr>
            <a:spLocks noGrp="1"/>
          </p:cNvSpPr>
          <p:nvPr>
            <p:ph type="ftr" sz="quarter" idx="11"/>
          </p:nvPr>
        </p:nvSpPr>
        <p:spPr/>
        <p:txBody>
          <a:bodyPr/>
          <a:lstStyle>
            <a:lvl1pPr>
              <a:defRPr/>
            </a:lvl1pPr>
          </a:lstStyle>
          <a:p>
            <a:endParaRPr lang="en-US" altLang="en-US"/>
          </a:p>
        </p:txBody>
      </p:sp>
      <p:sp>
        <p:nvSpPr>
          <p:cNvPr id="7" name="Slide Number Placeholder 6"/>
          <p:cNvSpPr>
            <a:spLocks noGrp="1"/>
          </p:cNvSpPr>
          <p:nvPr>
            <p:ph type="sldNum" sz="quarter" idx="12"/>
          </p:nvPr>
        </p:nvSpPr>
        <p:spPr/>
        <p:txBody>
          <a:bodyPr/>
          <a:lstStyle>
            <a:lvl1pPr>
              <a:defRPr/>
            </a:lvl1pPr>
          </a:lstStyle>
          <a:p>
            <a:fld id="{24991B63-74D0-4FB3-9DF5-C8C002DD37E4}" type="slidenum">
              <a:rPr lang="en-US" altLang="en-US"/>
              <a:pPr/>
              <a:t>‹#›</a:t>
            </a:fld>
            <a:endParaRPr lang="en-US"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bwMode="auto">
          <a:xfrm>
            <a:off x="457200" y="277813"/>
            <a:ext cx="8229600" cy="11398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altLang="en-US"/>
              <a:t>Click to edit Master title style</a:t>
            </a:r>
          </a:p>
        </p:txBody>
      </p:sp>
      <p:sp>
        <p:nvSpPr>
          <p:cNvPr id="4099" name="Rectangle 3"/>
          <p:cNvSpPr>
            <a:spLocks noGrp="1" noChangeArrowheads="1"/>
          </p:cNvSpPr>
          <p:nvPr>
            <p:ph type="body" idx="1"/>
          </p:nvPr>
        </p:nvSpPr>
        <p:spPr bwMode="auto">
          <a:xfrm>
            <a:off x="457200" y="1600200"/>
            <a:ext cx="8229600" cy="45307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100" name="Rectangle 4"/>
          <p:cNvSpPr>
            <a:spLocks noGrp="1" noChangeArrowheads="1"/>
          </p:cNvSpPr>
          <p:nvPr>
            <p:ph type="dt" sz="half" idx="2"/>
          </p:nvPr>
        </p:nvSpPr>
        <p:spPr bwMode="auto">
          <a:xfrm>
            <a:off x="457200" y="6243638"/>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mj-lt"/>
              </a:defRPr>
            </a:lvl1pPr>
          </a:lstStyle>
          <a:p>
            <a:endParaRPr lang="en-US" altLang="en-US"/>
          </a:p>
        </p:txBody>
      </p:sp>
      <p:sp>
        <p:nvSpPr>
          <p:cNvPr id="4101" name="Rectangle 5"/>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a:defRPr sz="1200">
                <a:latin typeface="+mj-lt"/>
              </a:defRPr>
            </a:lvl1pPr>
          </a:lstStyle>
          <a:p>
            <a:endParaRPr lang="en-US" altLang="en-US"/>
          </a:p>
        </p:txBody>
      </p:sp>
      <p:sp>
        <p:nvSpPr>
          <p:cNvPr id="4102" name="Rectangle 6"/>
          <p:cNvSpPr>
            <a:spLocks noGrp="1" noChangeArrowheads="1"/>
          </p:cNvSpPr>
          <p:nvPr>
            <p:ph type="sldNum" sz="quarter" idx="4"/>
          </p:nvPr>
        </p:nvSpPr>
        <p:spPr bwMode="auto">
          <a:xfrm>
            <a:off x="6553200" y="6243638"/>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mj-lt"/>
              </a:defRPr>
            </a:lvl1pPr>
          </a:lstStyle>
          <a:p>
            <a:fld id="{129B0194-DB19-48A6-93F0-E00D5DDAF931}" type="slidenum">
              <a:rPr lang="en-US" altLang="en-US"/>
              <a:pPr/>
              <a:t>‹#›</a:t>
            </a:fld>
            <a:endParaRPr lang="en-US" altLang="en-US"/>
          </a:p>
        </p:txBody>
      </p:sp>
      <p:sp>
        <p:nvSpPr>
          <p:cNvPr id="4103" name="Freeform 7"/>
          <p:cNvSpPr>
            <a:spLocks noChangeArrowheads="1"/>
          </p:cNvSpPr>
          <p:nvPr/>
        </p:nvSpPr>
        <p:spPr bwMode="auto">
          <a:xfrm>
            <a:off x="381000" y="228600"/>
            <a:ext cx="8229600" cy="609600"/>
          </a:xfrm>
          <a:custGeom>
            <a:avLst/>
            <a:gdLst/>
            <a:ahLst/>
            <a:cxnLst>
              <a:cxn ang="0">
                <a:pos x="0" y="1000"/>
              </a:cxn>
              <a:cxn ang="0">
                <a:pos x="0" y="0"/>
              </a:cxn>
              <a:cxn ang="0">
                <a:pos x="1000" y="0"/>
              </a:cxn>
            </a:cxnLst>
            <a:rect l="0" t="0" r="r" b="b"/>
            <a:pathLst>
              <a:path w="1000" h="1000">
                <a:moveTo>
                  <a:pt x="0" y="1000"/>
                </a:moveTo>
                <a:lnTo>
                  <a:pt x="0" y="0"/>
                </a:lnTo>
                <a:lnTo>
                  <a:pt x="1000" y="0"/>
                </a:lnTo>
              </a:path>
            </a:pathLst>
          </a:custGeom>
          <a:noFill/>
          <a:ln w="19050" cap="flat" cmpd="sng">
            <a:solidFill>
              <a:schemeClr val="accent1"/>
            </a:solidFill>
            <a:prstDash val="solid"/>
            <a:miter lim="800000"/>
            <a:headEnd/>
            <a:tailEnd/>
          </a:ln>
        </p:spPr>
        <p:txBody>
          <a:bodyPr/>
          <a:lstStyle/>
          <a:p>
            <a:endParaRPr lang="en-US"/>
          </a:p>
        </p:txBody>
      </p:sp>
      <p:sp>
        <p:nvSpPr>
          <p:cNvPr id="4104" name="Line 8"/>
          <p:cNvSpPr>
            <a:spLocks noChangeShapeType="1"/>
          </p:cNvSpPr>
          <p:nvPr/>
        </p:nvSpPr>
        <p:spPr bwMode="auto">
          <a:xfrm>
            <a:off x="457200" y="6172200"/>
            <a:ext cx="8229600" cy="0"/>
          </a:xfrm>
          <a:prstGeom prst="line">
            <a:avLst/>
          </a:prstGeom>
          <a:noFill/>
          <a:ln w="19050">
            <a:solidFill>
              <a:schemeClr val="accent1"/>
            </a:solidFill>
            <a:round/>
            <a:headEnd/>
            <a:tailEnd/>
          </a:ln>
          <a:effectLst/>
        </p:spPr>
        <p:txBody>
          <a:bodyPr/>
          <a:lstStyle/>
          <a:p>
            <a:endParaRPr lang="en-US"/>
          </a:p>
        </p:txBody>
      </p:sp>
    </p:spTree>
  </p:cSld>
  <p:clrMap bg1="lt1" tx1="dk1" bg2="lt2" tx2="dk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 id="2147483661" r:id="rId12"/>
    <p:sldLayoutId id="2147483662" r:id="rId13"/>
    <p:sldLayoutId id="2147483663" r:id="rId14"/>
    <p:sldLayoutId id="2147483664" r:id="rId15"/>
  </p:sldLayoutIdLst>
  <p:txStyles>
    <p:titleStyle>
      <a:lvl1pPr algn="l" rtl="0" fontAlgn="base">
        <a:spcBef>
          <a:spcPct val="0"/>
        </a:spcBef>
        <a:spcAft>
          <a:spcPct val="0"/>
        </a:spcAft>
        <a:defRPr sz="4200">
          <a:solidFill>
            <a:schemeClr val="tx2"/>
          </a:solidFill>
          <a:latin typeface="+mj-lt"/>
          <a:ea typeface="+mj-ea"/>
          <a:cs typeface="+mj-cs"/>
        </a:defRPr>
      </a:lvl1pPr>
      <a:lvl2pPr algn="l" rtl="0" fontAlgn="base">
        <a:spcBef>
          <a:spcPct val="0"/>
        </a:spcBef>
        <a:spcAft>
          <a:spcPct val="0"/>
        </a:spcAft>
        <a:defRPr sz="4200">
          <a:solidFill>
            <a:schemeClr val="tx2"/>
          </a:solidFill>
          <a:latin typeface="Garamond" pitchFamily="18" charset="0"/>
        </a:defRPr>
      </a:lvl2pPr>
      <a:lvl3pPr algn="l" rtl="0" fontAlgn="base">
        <a:spcBef>
          <a:spcPct val="0"/>
        </a:spcBef>
        <a:spcAft>
          <a:spcPct val="0"/>
        </a:spcAft>
        <a:defRPr sz="4200">
          <a:solidFill>
            <a:schemeClr val="tx2"/>
          </a:solidFill>
          <a:latin typeface="Garamond" pitchFamily="18" charset="0"/>
        </a:defRPr>
      </a:lvl3pPr>
      <a:lvl4pPr algn="l" rtl="0" fontAlgn="base">
        <a:spcBef>
          <a:spcPct val="0"/>
        </a:spcBef>
        <a:spcAft>
          <a:spcPct val="0"/>
        </a:spcAft>
        <a:defRPr sz="4200">
          <a:solidFill>
            <a:schemeClr val="tx2"/>
          </a:solidFill>
          <a:latin typeface="Garamond" pitchFamily="18" charset="0"/>
        </a:defRPr>
      </a:lvl4pPr>
      <a:lvl5pPr algn="l" rtl="0" fontAlgn="base">
        <a:spcBef>
          <a:spcPct val="0"/>
        </a:spcBef>
        <a:spcAft>
          <a:spcPct val="0"/>
        </a:spcAft>
        <a:defRPr sz="4200">
          <a:solidFill>
            <a:schemeClr val="tx2"/>
          </a:solidFill>
          <a:latin typeface="Garamond" pitchFamily="18" charset="0"/>
        </a:defRPr>
      </a:lvl5pPr>
      <a:lvl6pPr marL="457200" algn="l" rtl="0" fontAlgn="base">
        <a:spcBef>
          <a:spcPct val="0"/>
        </a:spcBef>
        <a:spcAft>
          <a:spcPct val="0"/>
        </a:spcAft>
        <a:defRPr sz="4200">
          <a:solidFill>
            <a:schemeClr val="tx2"/>
          </a:solidFill>
          <a:latin typeface="Garamond" pitchFamily="18" charset="0"/>
        </a:defRPr>
      </a:lvl6pPr>
      <a:lvl7pPr marL="914400" algn="l" rtl="0" fontAlgn="base">
        <a:spcBef>
          <a:spcPct val="0"/>
        </a:spcBef>
        <a:spcAft>
          <a:spcPct val="0"/>
        </a:spcAft>
        <a:defRPr sz="4200">
          <a:solidFill>
            <a:schemeClr val="tx2"/>
          </a:solidFill>
          <a:latin typeface="Garamond" pitchFamily="18" charset="0"/>
        </a:defRPr>
      </a:lvl7pPr>
      <a:lvl8pPr marL="1371600" algn="l" rtl="0" fontAlgn="base">
        <a:spcBef>
          <a:spcPct val="0"/>
        </a:spcBef>
        <a:spcAft>
          <a:spcPct val="0"/>
        </a:spcAft>
        <a:defRPr sz="4200">
          <a:solidFill>
            <a:schemeClr val="tx2"/>
          </a:solidFill>
          <a:latin typeface="Garamond" pitchFamily="18" charset="0"/>
        </a:defRPr>
      </a:lvl8pPr>
      <a:lvl9pPr marL="1828800" algn="l" rtl="0" fontAlgn="base">
        <a:spcBef>
          <a:spcPct val="0"/>
        </a:spcBef>
        <a:spcAft>
          <a:spcPct val="0"/>
        </a:spcAft>
        <a:defRPr sz="4200">
          <a:solidFill>
            <a:schemeClr val="tx2"/>
          </a:solidFill>
          <a:latin typeface="Garamond" pitchFamily="18" charset="0"/>
        </a:defRPr>
      </a:lvl9pPr>
    </p:titleStyle>
    <p:bodyStyle>
      <a:lvl1pPr marL="342900" indent="-342900" algn="l" rtl="0" fontAlgn="base">
        <a:spcBef>
          <a:spcPct val="20000"/>
        </a:spcBef>
        <a:spcAft>
          <a:spcPct val="0"/>
        </a:spcAft>
        <a:buClr>
          <a:schemeClr val="accent1"/>
        </a:buClr>
        <a:buSzPct val="65000"/>
        <a:buFont typeface="Wingdings" pitchFamily="2" charset="2"/>
        <a:buChar char="n"/>
        <a:defRPr sz="3000">
          <a:solidFill>
            <a:schemeClr val="tx1"/>
          </a:solidFill>
          <a:latin typeface="+mn-lt"/>
          <a:ea typeface="+mn-ea"/>
          <a:cs typeface="+mn-cs"/>
        </a:defRPr>
      </a:lvl1pPr>
      <a:lvl2pPr marL="669925" indent="-325438" algn="l" rtl="0" fontAlgn="base">
        <a:spcBef>
          <a:spcPct val="20000"/>
        </a:spcBef>
        <a:spcAft>
          <a:spcPct val="0"/>
        </a:spcAft>
        <a:buClr>
          <a:schemeClr val="accent2"/>
        </a:buClr>
        <a:buSzPct val="60000"/>
        <a:buFont typeface="Wingdings" pitchFamily="2" charset="2"/>
        <a:buChar char="q"/>
        <a:defRPr sz="2600">
          <a:solidFill>
            <a:schemeClr val="tx1"/>
          </a:solidFill>
          <a:latin typeface="+mn-lt"/>
        </a:defRPr>
      </a:lvl2pPr>
      <a:lvl3pPr marL="1022350" indent="-350838" algn="l" rtl="0" fontAlgn="base">
        <a:spcBef>
          <a:spcPct val="20000"/>
        </a:spcBef>
        <a:spcAft>
          <a:spcPct val="0"/>
        </a:spcAft>
        <a:buClr>
          <a:schemeClr val="accent1"/>
        </a:buClr>
        <a:buSzPct val="65000"/>
        <a:buFont typeface="Wingdings" pitchFamily="2" charset="2"/>
        <a:buChar char="n"/>
        <a:defRPr sz="2200">
          <a:solidFill>
            <a:schemeClr val="tx1"/>
          </a:solidFill>
          <a:latin typeface="+mn-lt"/>
        </a:defRPr>
      </a:lvl3pPr>
      <a:lvl4pPr marL="1339850" indent="-315913" algn="l" rtl="0" fontAlgn="base">
        <a:spcBef>
          <a:spcPct val="20000"/>
        </a:spcBef>
        <a:spcAft>
          <a:spcPct val="0"/>
        </a:spcAft>
        <a:buClr>
          <a:schemeClr val="accent2"/>
        </a:buClr>
        <a:buSzPct val="70000"/>
        <a:buFont typeface="Wingdings" pitchFamily="2" charset="2"/>
        <a:buChar char="q"/>
        <a:defRPr sz="2000">
          <a:solidFill>
            <a:schemeClr val="tx1"/>
          </a:solidFill>
          <a:latin typeface="+mn-lt"/>
        </a:defRPr>
      </a:lvl4pPr>
      <a:lvl5pPr marL="1681163" indent="-339725" algn="l" rtl="0" fontAlgn="base">
        <a:spcBef>
          <a:spcPct val="20000"/>
        </a:spcBef>
        <a:spcAft>
          <a:spcPct val="0"/>
        </a:spcAft>
        <a:buClr>
          <a:schemeClr val="accent1"/>
        </a:buClr>
        <a:buSzPct val="75000"/>
        <a:buFont typeface="Wingdings" pitchFamily="2" charset="2"/>
        <a:buChar char="§"/>
        <a:defRPr sz="2000">
          <a:solidFill>
            <a:schemeClr val="tx1"/>
          </a:solidFill>
          <a:latin typeface="+mn-lt"/>
        </a:defRPr>
      </a:lvl5pPr>
      <a:lvl6pPr marL="2138363" indent="-339725" algn="l" rtl="0" fontAlgn="base">
        <a:spcBef>
          <a:spcPct val="20000"/>
        </a:spcBef>
        <a:spcAft>
          <a:spcPct val="0"/>
        </a:spcAft>
        <a:buClr>
          <a:schemeClr val="accent1"/>
        </a:buClr>
        <a:buSzPct val="75000"/>
        <a:buFont typeface="Wingdings" pitchFamily="2" charset="2"/>
        <a:buChar char="§"/>
        <a:defRPr sz="2000">
          <a:solidFill>
            <a:schemeClr val="tx1"/>
          </a:solidFill>
          <a:latin typeface="+mn-lt"/>
        </a:defRPr>
      </a:lvl6pPr>
      <a:lvl7pPr marL="2595563" indent="-339725" algn="l" rtl="0" fontAlgn="base">
        <a:spcBef>
          <a:spcPct val="20000"/>
        </a:spcBef>
        <a:spcAft>
          <a:spcPct val="0"/>
        </a:spcAft>
        <a:buClr>
          <a:schemeClr val="accent1"/>
        </a:buClr>
        <a:buSzPct val="75000"/>
        <a:buFont typeface="Wingdings" pitchFamily="2" charset="2"/>
        <a:buChar char="§"/>
        <a:defRPr sz="2000">
          <a:solidFill>
            <a:schemeClr val="tx1"/>
          </a:solidFill>
          <a:latin typeface="+mn-lt"/>
        </a:defRPr>
      </a:lvl7pPr>
      <a:lvl8pPr marL="3052763" indent="-339725" algn="l" rtl="0" fontAlgn="base">
        <a:spcBef>
          <a:spcPct val="20000"/>
        </a:spcBef>
        <a:spcAft>
          <a:spcPct val="0"/>
        </a:spcAft>
        <a:buClr>
          <a:schemeClr val="accent1"/>
        </a:buClr>
        <a:buSzPct val="75000"/>
        <a:buFont typeface="Wingdings" pitchFamily="2" charset="2"/>
        <a:buChar char="§"/>
        <a:defRPr sz="2000">
          <a:solidFill>
            <a:schemeClr val="tx1"/>
          </a:solidFill>
          <a:latin typeface="+mn-lt"/>
        </a:defRPr>
      </a:lvl8pPr>
      <a:lvl9pPr marL="3509963" indent="-339725" algn="l" rtl="0" fontAlgn="base">
        <a:spcBef>
          <a:spcPct val="20000"/>
        </a:spcBef>
        <a:spcAft>
          <a:spcPct val="0"/>
        </a:spcAft>
        <a:buClr>
          <a:schemeClr val="accent1"/>
        </a:buClr>
        <a:buSzPct val="75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8" Type="http://schemas.openxmlformats.org/officeDocument/2006/relationships/image" Target="../media/image25.wmf"/><Relationship Id="rId3" Type="http://schemas.openxmlformats.org/officeDocument/2006/relationships/oleObject" Target="../embeddings/oleObject23.bin"/><Relationship Id="rId7" Type="http://schemas.openxmlformats.org/officeDocument/2006/relationships/oleObject" Target="../embeddings/oleObject25.bin"/><Relationship Id="rId12" Type="http://schemas.openxmlformats.org/officeDocument/2006/relationships/image" Target="../media/image27.wmf"/><Relationship Id="rId2" Type="http://schemas.openxmlformats.org/officeDocument/2006/relationships/slideLayout" Target="../slideLayouts/slideLayout12.xml"/><Relationship Id="rId1" Type="http://schemas.openxmlformats.org/officeDocument/2006/relationships/vmlDrawing" Target="../drawings/vmlDrawing5.vml"/><Relationship Id="rId6" Type="http://schemas.openxmlformats.org/officeDocument/2006/relationships/image" Target="../media/image24.wmf"/><Relationship Id="rId11" Type="http://schemas.openxmlformats.org/officeDocument/2006/relationships/oleObject" Target="../embeddings/oleObject27.bin"/><Relationship Id="rId5" Type="http://schemas.openxmlformats.org/officeDocument/2006/relationships/oleObject" Target="../embeddings/oleObject24.bin"/><Relationship Id="rId10" Type="http://schemas.openxmlformats.org/officeDocument/2006/relationships/image" Target="../media/image26.wmf"/><Relationship Id="rId4" Type="http://schemas.openxmlformats.org/officeDocument/2006/relationships/image" Target="../media/image23.wmf"/><Relationship Id="rId9" Type="http://schemas.openxmlformats.org/officeDocument/2006/relationships/oleObject" Target="../embeddings/oleObject26.bin"/></Relationships>
</file>

<file path=ppt/slides/_rels/slide12.xml.rels><?xml version="1.0" encoding="UTF-8" standalone="yes"?>
<Relationships xmlns="http://schemas.openxmlformats.org/package/2006/relationships"><Relationship Id="rId8" Type="http://schemas.openxmlformats.org/officeDocument/2006/relationships/image" Target="../media/image30.wmf"/><Relationship Id="rId3" Type="http://schemas.openxmlformats.org/officeDocument/2006/relationships/oleObject" Target="../embeddings/oleObject28.bin"/><Relationship Id="rId7" Type="http://schemas.openxmlformats.org/officeDocument/2006/relationships/oleObject" Target="../embeddings/oleObject30.bin"/><Relationship Id="rId12" Type="http://schemas.openxmlformats.org/officeDocument/2006/relationships/image" Target="../media/image32.wmf"/><Relationship Id="rId2" Type="http://schemas.openxmlformats.org/officeDocument/2006/relationships/slideLayout" Target="../slideLayouts/slideLayout12.xml"/><Relationship Id="rId1" Type="http://schemas.openxmlformats.org/officeDocument/2006/relationships/vmlDrawing" Target="../drawings/vmlDrawing6.vml"/><Relationship Id="rId6" Type="http://schemas.openxmlformats.org/officeDocument/2006/relationships/image" Target="../media/image29.wmf"/><Relationship Id="rId11" Type="http://schemas.openxmlformats.org/officeDocument/2006/relationships/oleObject" Target="../embeddings/oleObject32.bin"/><Relationship Id="rId5" Type="http://schemas.openxmlformats.org/officeDocument/2006/relationships/oleObject" Target="../embeddings/oleObject29.bin"/><Relationship Id="rId10" Type="http://schemas.openxmlformats.org/officeDocument/2006/relationships/image" Target="../media/image31.wmf"/><Relationship Id="rId4" Type="http://schemas.openxmlformats.org/officeDocument/2006/relationships/image" Target="../media/image28.wmf"/><Relationship Id="rId9" Type="http://schemas.openxmlformats.org/officeDocument/2006/relationships/oleObject" Target="../embeddings/oleObject31.bin"/></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8" Type="http://schemas.openxmlformats.org/officeDocument/2006/relationships/image" Target="../media/image34.wmf"/><Relationship Id="rId3" Type="http://schemas.openxmlformats.org/officeDocument/2006/relationships/oleObject" Target="../embeddings/oleObject33.bin"/><Relationship Id="rId7" Type="http://schemas.openxmlformats.org/officeDocument/2006/relationships/oleObject" Target="../embeddings/oleObject35.bin"/><Relationship Id="rId2" Type="http://schemas.openxmlformats.org/officeDocument/2006/relationships/slideLayout" Target="../slideLayouts/slideLayout12.xml"/><Relationship Id="rId1" Type="http://schemas.openxmlformats.org/officeDocument/2006/relationships/vmlDrawing" Target="../drawings/vmlDrawing7.vml"/><Relationship Id="rId6" Type="http://schemas.openxmlformats.org/officeDocument/2006/relationships/image" Target="../media/image33.wmf"/><Relationship Id="rId5" Type="http://schemas.openxmlformats.org/officeDocument/2006/relationships/oleObject" Target="../embeddings/oleObject34.bin"/><Relationship Id="rId4" Type="http://schemas.openxmlformats.org/officeDocument/2006/relationships/image" Target="../media/image30.wmf"/></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6.xml"/><Relationship Id="rId1" Type="http://schemas.openxmlformats.org/officeDocument/2006/relationships/vmlDrawing" Target="../drawings/vmlDrawing8.vml"/><Relationship Id="rId5" Type="http://schemas.openxmlformats.org/officeDocument/2006/relationships/image" Target="../media/image35.wmf"/><Relationship Id="rId4" Type="http://schemas.openxmlformats.org/officeDocument/2006/relationships/oleObject" Target="../embeddings/oleObject36.bin"/></Relationships>
</file>

<file path=ppt/slides/_rels/slide37.xml.rels><?xml version="1.0" encoding="UTF-8" standalone="yes"?>
<Relationships xmlns="http://schemas.openxmlformats.org/package/2006/relationships"><Relationship Id="rId8" Type="http://schemas.openxmlformats.org/officeDocument/2006/relationships/oleObject" Target="../embeddings/oleObject39.bin"/><Relationship Id="rId13" Type="http://schemas.openxmlformats.org/officeDocument/2006/relationships/image" Target="../media/image40.wmf"/><Relationship Id="rId18" Type="http://schemas.openxmlformats.org/officeDocument/2006/relationships/oleObject" Target="../embeddings/oleObject44.bin"/><Relationship Id="rId3" Type="http://schemas.openxmlformats.org/officeDocument/2006/relationships/notesSlide" Target="../notesSlides/notesSlide6.xml"/><Relationship Id="rId21" Type="http://schemas.openxmlformats.org/officeDocument/2006/relationships/image" Target="../media/image44.wmf"/><Relationship Id="rId7" Type="http://schemas.openxmlformats.org/officeDocument/2006/relationships/image" Target="../media/image37.wmf"/><Relationship Id="rId12" Type="http://schemas.openxmlformats.org/officeDocument/2006/relationships/oleObject" Target="../embeddings/oleObject41.bin"/><Relationship Id="rId17" Type="http://schemas.openxmlformats.org/officeDocument/2006/relationships/image" Target="../media/image42.wmf"/><Relationship Id="rId2" Type="http://schemas.openxmlformats.org/officeDocument/2006/relationships/slideLayout" Target="../slideLayouts/slideLayout6.xml"/><Relationship Id="rId16" Type="http://schemas.openxmlformats.org/officeDocument/2006/relationships/oleObject" Target="../embeddings/oleObject43.bin"/><Relationship Id="rId20" Type="http://schemas.openxmlformats.org/officeDocument/2006/relationships/oleObject" Target="../embeddings/oleObject45.bin"/><Relationship Id="rId1" Type="http://schemas.openxmlformats.org/officeDocument/2006/relationships/vmlDrawing" Target="../drawings/vmlDrawing9.vml"/><Relationship Id="rId6" Type="http://schemas.openxmlformats.org/officeDocument/2006/relationships/oleObject" Target="../embeddings/oleObject38.bin"/><Relationship Id="rId11" Type="http://schemas.openxmlformats.org/officeDocument/2006/relationships/image" Target="../media/image39.wmf"/><Relationship Id="rId5" Type="http://schemas.openxmlformats.org/officeDocument/2006/relationships/image" Target="../media/image36.wmf"/><Relationship Id="rId15" Type="http://schemas.openxmlformats.org/officeDocument/2006/relationships/image" Target="../media/image41.wmf"/><Relationship Id="rId10" Type="http://schemas.openxmlformats.org/officeDocument/2006/relationships/oleObject" Target="../embeddings/oleObject40.bin"/><Relationship Id="rId19" Type="http://schemas.openxmlformats.org/officeDocument/2006/relationships/image" Target="../media/image43.wmf"/><Relationship Id="rId4" Type="http://schemas.openxmlformats.org/officeDocument/2006/relationships/oleObject" Target="../embeddings/oleObject37.bin"/><Relationship Id="rId9" Type="http://schemas.openxmlformats.org/officeDocument/2006/relationships/image" Target="../media/image38.wmf"/><Relationship Id="rId14" Type="http://schemas.openxmlformats.org/officeDocument/2006/relationships/oleObject" Target="../embeddings/oleObject42.bin"/></Relationships>
</file>

<file path=ppt/slides/_rels/slide38.xml.rels><?xml version="1.0" encoding="UTF-8" standalone="yes"?>
<Relationships xmlns="http://schemas.openxmlformats.org/package/2006/relationships"><Relationship Id="rId8" Type="http://schemas.openxmlformats.org/officeDocument/2006/relationships/oleObject" Target="../embeddings/oleObject48.bin"/><Relationship Id="rId3" Type="http://schemas.openxmlformats.org/officeDocument/2006/relationships/notesSlide" Target="../notesSlides/notesSlide7.xml"/><Relationship Id="rId7" Type="http://schemas.openxmlformats.org/officeDocument/2006/relationships/image" Target="../media/image46.wmf"/><Relationship Id="rId2" Type="http://schemas.openxmlformats.org/officeDocument/2006/relationships/slideLayout" Target="../slideLayouts/slideLayout13.xml"/><Relationship Id="rId1" Type="http://schemas.openxmlformats.org/officeDocument/2006/relationships/vmlDrawing" Target="../drawings/vmlDrawing10.vml"/><Relationship Id="rId6" Type="http://schemas.openxmlformats.org/officeDocument/2006/relationships/oleObject" Target="../embeddings/oleObject47.bin"/><Relationship Id="rId5" Type="http://schemas.openxmlformats.org/officeDocument/2006/relationships/image" Target="../media/image45.wmf"/><Relationship Id="rId4" Type="http://schemas.openxmlformats.org/officeDocument/2006/relationships/oleObject" Target="../embeddings/oleObject46.bin"/><Relationship Id="rId9" Type="http://schemas.openxmlformats.org/officeDocument/2006/relationships/image" Target="../media/image47.wmf"/></Relationships>
</file>

<file path=ppt/slides/_rels/slide39.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6.xml"/><Relationship Id="rId1" Type="http://schemas.openxmlformats.org/officeDocument/2006/relationships/vmlDrawing" Target="../drawings/vmlDrawing11.vml"/><Relationship Id="rId5" Type="http://schemas.openxmlformats.org/officeDocument/2006/relationships/image" Target="../media/image48.wmf"/><Relationship Id="rId4" Type="http://schemas.openxmlformats.org/officeDocument/2006/relationships/oleObject" Target="../embeddings/oleObject49.bin"/></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2.xml"/><Relationship Id="rId1" Type="http://schemas.openxmlformats.org/officeDocument/2006/relationships/vmlDrawing" Target="../drawings/vmlDrawing1.vml"/><Relationship Id="rId5" Type="http://schemas.openxmlformats.org/officeDocument/2006/relationships/image" Target="../media/image2.wmf"/><Relationship Id="rId4" Type="http://schemas.openxmlformats.org/officeDocument/2006/relationships/oleObject" Target="../embeddings/oleObject1.bin"/></Relationships>
</file>

<file path=ppt/slides/_rels/slide40.xml.rels><?xml version="1.0" encoding="UTF-8" standalone="yes"?>
<Relationships xmlns="http://schemas.openxmlformats.org/package/2006/relationships"><Relationship Id="rId3" Type="http://schemas.openxmlformats.org/officeDocument/2006/relationships/notesSlide" Target="../notesSlides/notesSlide9.xml"/><Relationship Id="rId2" Type="http://schemas.openxmlformats.org/officeDocument/2006/relationships/slideLayout" Target="../slideLayouts/slideLayout6.xml"/><Relationship Id="rId1" Type="http://schemas.openxmlformats.org/officeDocument/2006/relationships/vmlDrawing" Target="../drawings/vmlDrawing12.vml"/><Relationship Id="rId5" Type="http://schemas.openxmlformats.org/officeDocument/2006/relationships/image" Target="../media/image49.wmf"/><Relationship Id="rId4" Type="http://schemas.openxmlformats.org/officeDocument/2006/relationships/oleObject" Target="../embeddings/oleObject50.bin"/></Relationships>
</file>

<file path=ppt/slides/_rels/slide41.xml.rels><?xml version="1.0" encoding="UTF-8" standalone="yes"?>
<Relationships xmlns="http://schemas.openxmlformats.org/package/2006/relationships"><Relationship Id="rId8" Type="http://schemas.openxmlformats.org/officeDocument/2006/relationships/oleObject" Target="../embeddings/oleObject53.bin"/><Relationship Id="rId13" Type="http://schemas.openxmlformats.org/officeDocument/2006/relationships/image" Target="../media/image54.wmf"/><Relationship Id="rId3" Type="http://schemas.openxmlformats.org/officeDocument/2006/relationships/oleObject" Target="../embeddings/oleObject51.bin"/><Relationship Id="rId7" Type="http://schemas.openxmlformats.org/officeDocument/2006/relationships/image" Target="../media/image51.wmf"/><Relationship Id="rId12" Type="http://schemas.openxmlformats.org/officeDocument/2006/relationships/oleObject" Target="../embeddings/oleObject55.bin"/><Relationship Id="rId2" Type="http://schemas.openxmlformats.org/officeDocument/2006/relationships/slideLayout" Target="../slideLayouts/slideLayout6.xml"/><Relationship Id="rId1" Type="http://schemas.openxmlformats.org/officeDocument/2006/relationships/vmlDrawing" Target="../drawings/vmlDrawing13.vml"/><Relationship Id="rId6" Type="http://schemas.openxmlformats.org/officeDocument/2006/relationships/oleObject" Target="../embeddings/oleObject52.bin"/><Relationship Id="rId11" Type="http://schemas.openxmlformats.org/officeDocument/2006/relationships/image" Target="../media/image53.wmf"/><Relationship Id="rId5" Type="http://schemas.openxmlformats.org/officeDocument/2006/relationships/image" Target="../media/image56.wmf"/><Relationship Id="rId15" Type="http://schemas.openxmlformats.org/officeDocument/2006/relationships/image" Target="../media/image55.wmf"/><Relationship Id="rId10" Type="http://schemas.openxmlformats.org/officeDocument/2006/relationships/oleObject" Target="../embeddings/oleObject54.bin"/><Relationship Id="rId4" Type="http://schemas.openxmlformats.org/officeDocument/2006/relationships/image" Target="../media/image50.wmf"/><Relationship Id="rId9" Type="http://schemas.openxmlformats.org/officeDocument/2006/relationships/image" Target="../media/image52.wmf"/><Relationship Id="rId14" Type="http://schemas.openxmlformats.org/officeDocument/2006/relationships/oleObject" Target="../embeddings/oleObject56.bin"/></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6.xml"/></Relationships>
</file>

<file path=ppt/slides/_rels/slide44.xml.rels><?xml version="1.0" encoding="UTF-8" standalone="yes"?>
<Relationships xmlns="http://schemas.openxmlformats.org/package/2006/relationships"><Relationship Id="rId3" Type="http://schemas.openxmlformats.org/officeDocument/2006/relationships/notesSlide" Target="../notesSlides/notesSlide11.xml"/><Relationship Id="rId2" Type="http://schemas.openxmlformats.org/officeDocument/2006/relationships/slideLayout" Target="../slideLayouts/slideLayout6.xml"/><Relationship Id="rId1" Type="http://schemas.openxmlformats.org/officeDocument/2006/relationships/vmlDrawing" Target="../drawings/vmlDrawing14.vml"/><Relationship Id="rId5" Type="http://schemas.openxmlformats.org/officeDocument/2006/relationships/image" Target="../media/image57.wmf"/><Relationship Id="rId4" Type="http://schemas.openxmlformats.org/officeDocument/2006/relationships/oleObject" Target="../embeddings/oleObject57.bin"/></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3" Type="http://schemas.openxmlformats.org/officeDocument/2006/relationships/oleObject" Target="../embeddings/oleObject58.bin"/><Relationship Id="rId2" Type="http://schemas.openxmlformats.org/officeDocument/2006/relationships/slideLayout" Target="../slideLayouts/slideLayout2.xml"/><Relationship Id="rId1" Type="http://schemas.openxmlformats.org/officeDocument/2006/relationships/vmlDrawing" Target="../drawings/vmlDrawing15.vml"/><Relationship Id="rId4" Type="http://schemas.openxmlformats.org/officeDocument/2006/relationships/image" Target="../media/image58.wmf"/></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8" Type="http://schemas.openxmlformats.org/officeDocument/2006/relationships/image" Target="../media/image5.wmf"/><Relationship Id="rId13" Type="http://schemas.openxmlformats.org/officeDocument/2006/relationships/oleObject" Target="../embeddings/oleObject7.bin"/><Relationship Id="rId18" Type="http://schemas.openxmlformats.org/officeDocument/2006/relationships/image" Target="../media/image10.wmf"/><Relationship Id="rId3" Type="http://schemas.openxmlformats.org/officeDocument/2006/relationships/oleObject" Target="../embeddings/oleObject2.bin"/><Relationship Id="rId21" Type="http://schemas.openxmlformats.org/officeDocument/2006/relationships/oleObject" Target="../embeddings/oleObject11.bin"/><Relationship Id="rId7" Type="http://schemas.openxmlformats.org/officeDocument/2006/relationships/oleObject" Target="../embeddings/oleObject4.bin"/><Relationship Id="rId12" Type="http://schemas.openxmlformats.org/officeDocument/2006/relationships/image" Target="../media/image7.wmf"/><Relationship Id="rId17" Type="http://schemas.openxmlformats.org/officeDocument/2006/relationships/oleObject" Target="../embeddings/oleObject9.bin"/><Relationship Id="rId2" Type="http://schemas.openxmlformats.org/officeDocument/2006/relationships/slideLayout" Target="../slideLayouts/slideLayout6.xml"/><Relationship Id="rId16" Type="http://schemas.openxmlformats.org/officeDocument/2006/relationships/image" Target="../media/image9.wmf"/><Relationship Id="rId20" Type="http://schemas.openxmlformats.org/officeDocument/2006/relationships/image" Target="../media/image11.wmf"/><Relationship Id="rId1" Type="http://schemas.openxmlformats.org/officeDocument/2006/relationships/vmlDrawing" Target="../drawings/vmlDrawing2.vml"/><Relationship Id="rId6" Type="http://schemas.openxmlformats.org/officeDocument/2006/relationships/image" Target="../media/image4.wmf"/><Relationship Id="rId11" Type="http://schemas.openxmlformats.org/officeDocument/2006/relationships/oleObject" Target="../embeddings/oleObject6.bin"/><Relationship Id="rId5" Type="http://schemas.openxmlformats.org/officeDocument/2006/relationships/oleObject" Target="../embeddings/oleObject3.bin"/><Relationship Id="rId15" Type="http://schemas.openxmlformats.org/officeDocument/2006/relationships/oleObject" Target="../embeddings/oleObject8.bin"/><Relationship Id="rId23" Type="http://schemas.openxmlformats.org/officeDocument/2006/relationships/oleObject" Target="../embeddings/oleObject12.bin"/><Relationship Id="rId10" Type="http://schemas.openxmlformats.org/officeDocument/2006/relationships/image" Target="../media/image6.wmf"/><Relationship Id="rId19" Type="http://schemas.openxmlformats.org/officeDocument/2006/relationships/oleObject" Target="../embeddings/oleObject10.bin"/><Relationship Id="rId4" Type="http://schemas.openxmlformats.org/officeDocument/2006/relationships/image" Target="../media/image3.wmf"/><Relationship Id="rId9" Type="http://schemas.openxmlformats.org/officeDocument/2006/relationships/oleObject" Target="../embeddings/oleObject5.bin"/><Relationship Id="rId14" Type="http://schemas.openxmlformats.org/officeDocument/2006/relationships/image" Target="../media/image8.wmf"/><Relationship Id="rId22" Type="http://schemas.openxmlformats.org/officeDocument/2006/relationships/image" Target="../media/image12.wmf"/></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8" Type="http://schemas.openxmlformats.org/officeDocument/2006/relationships/image" Target="../media/image34.wmf"/><Relationship Id="rId3" Type="http://schemas.openxmlformats.org/officeDocument/2006/relationships/oleObject" Target="../embeddings/oleObject59.bin"/><Relationship Id="rId7" Type="http://schemas.openxmlformats.org/officeDocument/2006/relationships/oleObject" Target="../embeddings/oleObject61.bin"/><Relationship Id="rId2" Type="http://schemas.openxmlformats.org/officeDocument/2006/relationships/slideLayout" Target="../slideLayouts/slideLayout12.xml"/><Relationship Id="rId1" Type="http://schemas.openxmlformats.org/officeDocument/2006/relationships/vmlDrawing" Target="../drawings/vmlDrawing16.vml"/><Relationship Id="rId6" Type="http://schemas.openxmlformats.org/officeDocument/2006/relationships/image" Target="../media/image33.wmf"/><Relationship Id="rId5" Type="http://schemas.openxmlformats.org/officeDocument/2006/relationships/oleObject" Target="../embeddings/oleObject60.bin"/><Relationship Id="rId4" Type="http://schemas.openxmlformats.org/officeDocument/2006/relationships/image" Target="../media/image30.wmf"/></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8" Type="http://schemas.openxmlformats.org/officeDocument/2006/relationships/oleObject" Target="../embeddings/oleObject15.bin"/><Relationship Id="rId13" Type="http://schemas.openxmlformats.org/officeDocument/2006/relationships/image" Target="../media/image17.wmf"/><Relationship Id="rId18" Type="http://schemas.openxmlformats.org/officeDocument/2006/relationships/oleObject" Target="../embeddings/oleObject20.bin"/><Relationship Id="rId3" Type="http://schemas.openxmlformats.org/officeDocument/2006/relationships/notesSlide" Target="../notesSlides/notesSlide2.xml"/><Relationship Id="rId21" Type="http://schemas.openxmlformats.org/officeDocument/2006/relationships/image" Target="../media/image21.wmf"/><Relationship Id="rId7" Type="http://schemas.openxmlformats.org/officeDocument/2006/relationships/image" Target="../media/image14.wmf"/><Relationship Id="rId12" Type="http://schemas.openxmlformats.org/officeDocument/2006/relationships/oleObject" Target="../embeddings/oleObject17.bin"/><Relationship Id="rId17" Type="http://schemas.openxmlformats.org/officeDocument/2006/relationships/image" Target="../media/image19.wmf"/><Relationship Id="rId2" Type="http://schemas.openxmlformats.org/officeDocument/2006/relationships/slideLayout" Target="../slideLayouts/slideLayout6.xml"/><Relationship Id="rId16" Type="http://schemas.openxmlformats.org/officeDocument/2006/relationships/oleObject" Target="../embeddings/oleObject19.bin"/><Relationship Id="rId20" Type="http://schemas.openxmlformats.org/officeDocument/2006/relationships/oleObject" Target="../embeddings/oleObject21.bin"/><Relationship Id="rId1" Type="http://schemas.openxmlformats.org/officeDocument/2006/relationships/vmlDrawing" Target="../drawings/vmlDrawing3.vml"/><Relationship Id="rId6" Type="http://schemas.openxmlformats.org/officeDocument/2006/relationships/oleObject" Target="../embeddings/oleObject14.bin"/><Relationship Id="rId11" Type="http://schemas.openxmlformats.org/officeDocument/2006/relationships/image" Target="../media/image16.wmf"/><Relationship Id="rId5" Type="http://schemas.openxmlformats.org/officeDocument/2006/relationships/image" Target="../media/image13.wmf"/><Relationship Id="rId15" Type="http://schemas.openxmlformats.org/officeDocument/2006/relationships/image" Target="../media/image18.wmf"/><Relationship Id="rId10" Type="http://schemas.openxmlformats.org/officeDocument/2006/relationships/oleObject" Target="../embeddings/oleObject16.bin"/><Relationship Id="rId19" Type="http://schemas.openxmlformats.org/officeDocument/2006/relationships/image" Target="../media/image20.wmf"/><Relationship Id="rId4" Type="http://schemas.openxmlformats.org/officeDocument/2006/relationships/oleObject" Target="../embeddings/oleObject13.bin"/><Relationship Id="rId9" Type="http://schemas.openxmlformats.org/officeDocument/2006/relationships/image" Target="../media/image15.wmf"/><Relationship Id="rId14" Type="http://schemas.openxmlformats.org/officeDocument/2006/relationships/oleObject" Target="../embeddings/oleObject18.bin"/></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8" Type="http://schemas.openxmlformats.org/officeDocument/2006/relationships/image" Target="../media/image61.wmf"/><Relationship Id="rId3" Type="http://schemas.openxmlformats.org/officeDocument/2006/relationships/oleObject" Target="../embeddings/oleObject62.bin"/><Relationship Id="rId7" Type="http://schemas.openxmlformats.org/officeDocument/2006/relationships/oleObject" Target="../embeddings/oleObject64.bin"/><Relationship Id="rId2" Type="http://schemas.openxmlformats.org/officeDocument/2006/relationships/slideLayout" Target="../slideLayouts/slideLayout14.xml"/><Relationship Id="rId1" Type="http://schemas.openxmlformats.org/officeDocument/2006/relationships/vmlDrawing" Target="../drawings/vmlDrawing17.vml"/><Relationship Id="rId6" Type="http://schemas.openxmlformats.org/officeDocument/2006/relationships/image" Target="../media/image60.wmf"/><Relationship Id="rId5" Type="http://schemas.openxmlformats.org/officeDocument/2006/relationships/oleObject" Target="../embeddings/oleObject63.bin"/><Relationship Id="rId4" Type="http://schemas.openxmlformats.org/officeDocument/2006/relationships/image" Target="../media/image59.wmf"/></Relationships>
</file>

<file path=ppt/slides/_rels/slide68.xml.rels><?xml version="1.0" encoding="UTF-8" standalone="yes"?>
<Relationships xmlns="http://schemas.openxmlformats.org/package/2006/relationships"><Relationship Id="rId3" Type="http://schemas.openxmlformats.org/officeDocument/2006/relationships/oleObject" Target="../embeddings/oleObject65.bin"/><Relationship Id="rId2" Type="http://schemas.openxmlformats.org/officeDocument/2006/relationships/slideLayout" Target="../slideLayouts/slideLayout14.xml"/><Relationship Id="rId1" Type="http://schemas.openxmlformats.org/officeDocument/2006/relationships/vmlDrawing" Target="../drawings/vmlDrawing18.vml"/><Relationship Id="rId6" Type="http://schemas.openxmlformats.org/officeDocument/2006/relationships/image" Target="../media/image63.wmf"/><Relationship Id="rId5" Type="http://schemas.openxmlformats.org/officeDocument/2006/relationships/oleObject" Target="../embeddings/oleObject66.bin"/><Relationship Id="rId4" Type="http://schemas.openxmlformats.org/officeDocument/2006/relationships/image" Target="../media/image62.wmf"/></Relationships>
</file>

<file path=ppt/slides/_rels/slide69.xml.rels><?xml version="1.0" encoding="UTF-8" standalone="yes"?>
<Relationships xmlns="http://schemas.openxmlformats.org/package/2006/relationships"><Relationship Id="rId8" Type="http://schemas.openxmlformats.org/officeDocument/2006/relationships/image" Target="../media/image66.wmf"/><Relationship Id="rId3" Type="http://schemas.openxmlformats.org/officeDocument/2006/relationships/oleObject" Target="../embeddings/oleObject67.bin"/><Relationship Id="rId7" Type="http://schemas.openxmlformats.org/officeDocument/2006/relationships/oleObject" Target="../embeddings/oleObject69.bin"/><Relationship Id="rId2" Type="http://schemas.openxmlformats.org/officeDocument/2006/relationships/slideLayout" Target="../slideLayouts/slideLayout15.xml"/><Relationship Id="rId1" Type="http://schemas.openxmlformats.org/officeDocument/2006/relationships/vmlDrawing" Target="../drawings/vmlDrawing19.vml"/><Relationship Id="rId6" Type="http://schemas.openxmlformats.org/officeDocument/2006/relationships/image" Target="../media/image65.wmf"/><Relationship Id="rId5" Type="http://schemas.openxmlformats.org/officeDocument/2006/relationships/oleObject" Target="../embeddings/oleObject68.bin"/><Relationship Id="rId4" Type="http://schemas.openxmlformats.org/officeDocument/2006/relationships/image" Target="../media/image64.wmf"/></Relationships>
</file>

<file path=ppt/slides/_rels/slide7.xml.rels><?xml version="1.0" encoding="UTF-8" standalone="yes"?>
<Relationships xmlns="http://schemas.openxmlformats.org/package/2006/relationships"><Relationship Id="rId3" Type="http://schemas.openxmlformats.org/officeDocument/2006/relationships/oleObject" Target="../embeddings/oleObject22.bin"/><Relationship Id="rId2" Type="http://schemas.openxmlformats.org/officeDocument/2006/relationships/slideLayout" Target="../slideLayouts/slideLayout6.xml"/><Relationship Id="rId1" Type="http://schemas.openxmlformats.org/officeDocument/2006/relationships/vmlDrawing" Target="../drawings/vmlDrawing4.vml"/><Relationship Id="rId4" Type="http://schemas.openxmlformats.org/officeDocument/2006/relationships/image" Target="../media/image22.wmf"/></Relationships>
</file>

<file path=ppt/slides/_rels/slide70.xml.rels><?xml version="1.0" encoding="UTF-8" standalone="yes"?>
<Relationships xmlns="http://schemas.openxmlformats.org/package/2006/relationships"><Relationship Id="rId3" Type="http://schemas.openxmlformats.org/officeDocument/2006/relationships/oleObject" Target="../embeddings/oleObject70.bin"/><Relationship Id="rId2" Type="http://schemas.openxmlformats.org/officeDocument/2006/relationships/slideLayout" Target="../slideLayouts/slideLayout2.xml"/><Relationship Id="rId1" Type="http://schemas.openxmlformats.org/officeDocument/2006/relationships/vmlDrawing" Target="../drawings/vmlDrawing20.vml"/><Relationship Id="rId4" Type="http://schemas.openxmlformats.org/officeDocument/2006/relationships/image" Target="../media/image67.emf"/></Relationships>
</file>

<file path=ppt/slides/_rels/slide71.xml.rels><?xml version="1.0" encoding="UTF-8" standalone="yes"?>
<Relationships xmlns="http://schemas.openxmlformats.org/package/2006/relationships"><Relationship Id="rId3" Type="http://schemas.openxmlformats.org/officeDocument/2006/relationships/oleObject" Target="../embeddings/oleObject71.bin"/><Relationship Id="rId2" Type="http://schemas.openxmlformats.org/officeDocument/2006/relationships/slideLayout" Target="../slideLayouts/slideLayout2.xml"/><Relationship Id="rId1" Type="http://schemas.openxmlformats.org/officeDocument/2006/relationships/vmlDrawing" Target="../drawings/vmlDrawing21.vml"/><Relationship Id="rId6" Type="http://schemas.openxmlformats.org/officeDocument/2006/relationships/image" Target="../media/image69.emf"/><Relationship Id="rId5" Type="http://schemas.openxmlformats.org/officeDocument/2006/relationships/oleObject" Target="../embeddings/oleObject72.bin"/><Relationship Id="rId4" Type="http://schemas.openxmlformats.org/officeDocument/2006/relationships/image" Target="../media/image68.emf"/></Relationships>
</file>

<file path=ppt/slides/_rels/slide72.xml.rels><?xml version="1.0" encoding="UTF-8" standalone="yes"?>
<Relationships xmlns="http://schemas.openxmlformats.org/package/2006/relationships"><Relationship Id="rId3" Type="http://schemas.openxmlformats.org/officeDocument/2006/relationships/oleObject" Target="../embeddings/oleObject73.bin"/><Relationship Id="rId2" Type="http://schemas.openxmlformats.org/officeDocument/2006/relationships/slideLayout" Target="../slideLayouts/slideLayout2.xml"/><Relationship Id="rId1" Type="http://schemas.openxmlformats.org/officeDocument/2006/relationships/vmlDrawing" Target="../drawings/vmlDrawing22.vml"/><Relationship Id="rId6" Type="http://schemas.openxmlformats.org/officeDocument/2006/relationships/image" Target="../media/image71.emf"/><Relationship Id="rId5" Type="http://schemas.openxmlformats.org/officeDocument/2006/relationships/oleObject" Target="../embeddings/oleObject74.bin"/><Relationship Id="rId4" Type="http://schemas.openxmlformats.org/officeDocument/2006/relationships/image" Target="../media/image70.emf"/></Relationships>
</file>

<file path=ppt/slides/_rels/slide73.xml.rels><?xml version="1.0" encoding="UTF-8" standalone="yes"?>
<Relationships xmlns="http://schemas.openxmlformats.org/package/2006/relationships"><Relationship Id="rId3" Type="http://schemas.openxmlformats.org/officeDocument/2006/relationships/oleObject" Target="../embeddings/oleObject75.bin"/><Relationship Id="rId2" Type="http://schemas.openxmlformats.org/officeDocument/2006/relationships/slideLayout" Target="../slideLayouts/slideLayout2.xml"/><Relationship Id="rId1" Type="http://schemas.openxmlformats.org/officeDocument/2006/relationships/vmlDrawing" Target="../drawings/vmlDrawing23.vml"/><Relationship Id="rId6" Type="http://schemas.openxmlformats.org/officeDocument/2006/relationships/image" Target="../media/image73.emf"/><Relationship Id="rId5" Type="http://schemas.openxmlformats.org/officeDocument/2006/relationships/oleObject" Target="../embeddings/oleObject76.bin"/><Relationship Id="rId4" Type="http://schemas.openxmlformats.org/officeDocument/2006/relationships/image" Target="../media/image72.emf"/></Relationships>
</file>

<file path=ppt/slides/_rels/slide74.xml.rels><?xml version="1.0" encoding="UTF-8" standalone="yes"?>
<Relationships xmlns="http://schemas.openxmlformats.org/package/2006/relationships"><Relationship Id="rId3" Type="http://schemas.openxmlformats.org/officeDocument/2006/relationships/oleObject" Target="../embeddings/oleObject77.bin"/><Relationship Id="rId2" Type="http://schemas.openxmlformats.org/officeDocument/2006/relationships/slideLayout" Target="../slideLayouts/slideLayout2.xml"/><Relationship Id="rId1" Type="http://schemas.openxmlformats.org/officeDocument/2006/relationships/vmlDrawing" Target="../drawings/vmlDrawing24.vml"/><Relationship Id="rId4" Type="http://schemas.openxmlformats.org/officeDocument/2006/relationships/image" Target="../media/image74.emf"/></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381000" y="2209800"/>
            <a:ext cx="7623175" cy="1752600"/>
          </a:xfrm>
        </p:spPr>
        <p:txBody>
          <a:bodyPr/>
          <a:lstStyle/>
          <a:p>
            <a:r>
              <a:rPr lang="en-US" dirty="0"/>
              <a:t>INVERSE  LAPLACE TRANSFORM             </a:t>
            </a:r>
          </a:p>
        </p:txBody>
      </p:sp>
      <p:pic>
        <p:nvPicPr>
          <p:cNvPr id="4" name="Picture 3">
            <a:extLst>
              <a:ext uri="{FF2B5EF4-FFF2-40B4-BE49-F238E27FC236}">
                <a16:creationId xmlns:a16="http://schemas.microsoft.com/office/drawing/2014/main" id="{4947B623-82D2-41AD-B410-B6A659123B75}"/>
              </a:ext>
            </a:extLst>
          </p:cNvPr>
          <p:cNvPicPr/>
          <p:nvPr/>
        </p:nvPicPr>
        <p:blipFill>
          <a:blip r:embed="rId2" cstate="print">
            <a:extLst>
              <a:ext uri="{28A0092B-C50C-407E-A947-70E740481C1C}">
                <a14:useLocalDpi xmlns:a14="http://schemas.microsoft.com/office/drawing/2010/main" val="0"/>
              </a:ext>
            </a:extLst>
          </a:blip>
          <a:stretch>
            <a:fillRect/>
          </a:stretch>
        </p:blipFill>
        <p:spPr>
          <a:xfrm>
            <a:off x="6915150" y="-57150"/>
            <a:ext cx="1797050" cy="2133600"/>
          </a:xfrm>
          <a:prstGeom prst="rect">
            <a:avLst/>
          </a:prstGeom>
        </p:spPr>
      </p:pic>
      <p:sp>
        <p:nvSpPr>
          <p:cNvPr id="3" name="Subtitle 2">
            <a:extLst>
              <a:ext uri="{FF2B5EF4-FFF2-40B4-BE49-F238E27FC236}">
                <a16:creationId xmlns:a16="http://schemas.microsoft.com/office/drawing/2014/main" id="{4F86F1A2-02E5-4E84-9123-23AE682AED3E}"/>
              </a:ext>
            </a:extLst>
          </p:cNvPr>
          <p:cNvSpPr>
            <a:spLocks noGrp="1"/>
          </p:cNvSpPr>
          <p:nvPr>
            <p:ph type="subTitle" idx="1"/>
          </p:nvPr>
        </p:nvSpPr>
        <p:spPr/>
        <p:txBody>
          <a:bodyPr/>
          <a:lstStyle/>
          <a:p>
            <a:endParaRPr lang="en-US" dirty="0"/>
          </a:p>
        </p:txBody>
      </p:sp>
      <p:sp>
        <p:nvSpPr>
          <p:cNvPr id="7" name="Subtitle 2">
            <a:extLst>
              <a:ext uri="{FF2B5EF4-FFF2-40B4-BE49-F238E27FC236}">
                <a16:creationId xmlns:a16="http://schemas.microsoft.com/office/drawing/2014/main" id="{7608A958-27B7-425C-A1FB-0A94B4F860D7}"/>
              </a:ext>
            </a:extLst>
          </p:cNvPr>
          <p:cNvSpPr txBox="1">
            <a:spLocks/>
          </p:cNvSpPr>
          <p:nvPr/>
        </p:nvSpPr>
        <p:spPr bwMode="auto">
          <a:xfrm>
            <a:off x="361950" y="5010150"/>
            <a:ext cx="6553200" cy="17526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0" indent="0" algn="l" rtl="0" fontAlgn="base">
              <a:spcBef>
                <a:spcPct val="20000"/>
              </a:spcBef>
              <a:spcAft>
                <a:spcPct val="0"/>
              </a:spcAft>
              <a:buClr>
                <a:schemeClr val="accent1"/>
              </a:buClr>
              <a:buSzPct val="65000"/>
              <a:buFont typeface="Wingdings" pitchFamily="2" charset="2"/>
              <a:buNone/>
              <a:defRPr sz="2800">
                <a:solidFill>
                  <a:schemeClr val="tx1"/>
                </a:solidFill>
                <a:latin typeface="+mn-lt"/>
                <a:ea typeface="+mn-ea"/>
                <a:cs typeface="+mn-cs"/>
              </a:defRPr>
            </a:lvl1pPr>
            <a:lvl2pPr marL="669925" indent="-325438" algn="l" rtl="0" fontAlgn="base">
              <a:spcBef>
                <a:spcPct val="20000"/>
              </a:spcBef>
              <a:spcAft>
                <a:spcPct val="0"/>
              </a:spcAft>
              <a:buClr>
                <a:schemeClr val="accent2"/>
              </a:buClr>
              <a:buSzPct val="60000"/>
              <a:buFont typeface="Wingdings" pitchFamily="2" charset="2"/>
              <a:buChar char="q"/>
              <a:defRPr sz="2600">
                <a:solidFill>
                  <a:schemeClr val="tx1"/>
                </a:solidFill>
                <a:latin typeface="+mn-lt"/>
              </a:defRPr>
            </a:lvl2pPr>
            <a:lvl3pPr marL="1022350" indent="-350838" algn="l" rtl="0" fontAlgn="base">
              <a:spcBef>
                <a:spcPct val="20000"/>
              </a:spcBef>
              <a:spcAft>
                <a:spcPct val="0"/>
              </a:spcAft>
              <a:buClr>
                <a:schemeClr val="accent1"/>
              </a:buClr>
              <a:buSzPct val="65000"/>
              <a:buFont typeface="Wingdings" pitchFamily="2" charset="2"/>
              <a:buChar char="n"/>
              <a:defRPr sz="2200">
                <a:solidFill>
                  <a:schemeClr val="tx1"/>
                </a:solidFill>
                <a:latin typeface="+mn-lt"/>
              </a:defRPr>
            </a:lvl3pPr>
            <a:lvl4pPr marL="1339850" indent="-315913" algn="l" rtl="0" fontAlgn="base">
              <a:spcBef>
                <a:spcPct val="20000"/>
              </a:spcBef>
              <a:spcAft>
                <a:spcPct val="0"/>
              </a:spcAft>
              <a:buClr>
                <a:schemeClr val="accent2"/>
              </a:buClr>
              <a:buSzPct val="70000"/>
              <a:buFont typeface="Wingdings" pitchFamily="2" charset="2"/>
              <a:buChar char="q"/>
              <a:defRPr sz="2000">
                <a:solidFill>
                  <a:schemeClr val="tx1"/>
                </a:solidFill>
                <a:latin typeface="+mn-lt"/>
              </a:defRPr>
            </a:lvl4pPr>
            <a:lvl5pPr marL="1681163" indent="-339725" algn="l" rtl="0" fontAlgn="base">
              <a:spcBef>
                <a:spcPct val="20000"/>
              </a:spcBef>
              <a:spcAft>
                <a:spcPct val="0"/>
              </a:spcAft>
              <a:buClr>
                <a:schemeClr val="accent1"/>
              </a:buClr>
              <a:buSzPct val="75000"/>
              <a:buFont typeface="Wingdings" pitchFamily="2" charset="2"/>
              <a:buChar char="§"/>
              <a:defRPr sz="2000">
                <a:solidFill>
                  <a:schemeClr val="tx1"/>
                </a:solidFill>
                <a:latin typeface="+mn-lt"/>
              </a:defRPr>
            </a:lvl5pPr>
            <a:lvl6pPr marL="2138363" indent="-339725" algn="l" rtl="0" fontAlgn="base">
              <a:spcBef>
                <a:spcPct val="20000"/>
              </a:spcBef>
              <a:spcAft>
                <a:spcPct val="0"/>
              </a:spcAft>
              <a:buClr>
                <a:schemeClr val="accent1"/>
              </a:buClr>
              <a:buSzPct val="75000"/>
              <a:buFont typeface="Wingdings" pitchFamily="2" charset="2"/>
              <a:buChar char="§"/>
              <a:defRPr sz="2000">
                <a:solidFill>
                  <a:schemeClr val="tx1"/>
                </a:solidFill>
                <a:latin typeface="+mn-lt"/>
              </a:defRPr>
            </a:lvl6pPr>
            <a:lvl7pPr marL="2595563" indent="-339725" algn="l" rtl="0" fontAlgn="base">
              <a:spcBef>
                <a:spcPct val="20000"/>
              </a:spcBef>
              <a:spcAft>
                <a:spcPct val="0"/>
              </a:spcAft>
              <a:buClr>
                <a:schemeClr val="accent1"/>
              </a:buClr>
              <a:buSzPct val="75000"/>
              <a:buFont typeface="Wingdings" pitchFamily="2" charset="2"/>
              <a:buChar char="§"/>
              <a:defRPr sz="2000">
                <a:solidFill>
                  <a:schemeClr val="tx1"/>
                </a:solidFill>
                <a:latin typeface="+mn-lt"/>
              </a:defRPr>
            </a:lvl7pPr>
            <a:lvl8pPr marL="3052763" indent="-339725" algn="l" rtl="0" fontAlgn="base">
              <a:spcBef>
                <a:spcPct val="20000"/>
              </a:spcBef>
              <a:spcAft>
                <a:spcPct val="0"/>
              </a:spcAft>
              <a:buClr>
                <a:schemeClr val="accent1"/>
              </a:buClr>
              <a:buSzPct val="75000"/>
              <a:buFont typeface="Wingdings" pitchFamily="2" charset="2"/>
              <a:buChar char="§"/>
              <a:defRPr sz="2000">
                <a:solidFill>
                  <a:schemeClr val="tx1"/>
                </a:solidFill>
                <a:latin typeface="+mn-lt"/>
              </a:defRPr>
            </a:lvl8pPr>
            <a:lvl9pPr marL="3509963" indent="-339725" algn="l" rtl="0" fontAlgn="base">
              <a:spcBef>
                <a:spcPct val="20000"/>
              </a:spcBef>
              <a:spcAft>
                <a:spcPct val="0"/>
              </a:spcAft>
              <a:buClr>
                <a:schemeClr val="accent1"/>
              </a:buClr>
              <a:buSzPct val="75000"/>
              <a:buFont typeface="Wingdings" pitchFamily="2" charset="2"/>
              <a:buChar char="§"/>
              <a:defRPr sz="2000">
                <a:solidFill>
                  <a:schemeClr val="tx1"/>
                </a:solidFill>
                <a:latin typeface="+mn-lt"/>
              </a:defRPr>
            </a:lvl9pPr>
          </a:lstStyle>
          <a:p>
            <a:endParaRPr lang="en-US" kern="0" dirty="0"/>
          </a:p>
        </p:txBody>
      </p:sp>
      <p:sp>
        <p:nvSpPr>
          <p:cNvPr id="8" name="Subtitle 2">
            <a:extLst>
              <a:ext uri="{FF2B5EF4-FFF2-40B4-BE49-F238E27FC236}">
                <a16:creationId xmlns:a16="http://schemas.microsoft.com/office/drawing/2014/main" id="{EA701E07-B481-468E-B91B-24D30D8D2B19}"/>
              </a:ext>
            </a:extLst>
          </p:cNvPr>
          <p:cNvSpPr txBox="1">
            <a:spLocks/>
          </p:cNvSpPr>
          <p:nvPr/>
        </p:nvSpPr>
        <p:spPr bwMode="auto">
          <a:xfrm>
            <a:off x="8004175" y="2057400"/>
            <a:ext cx="6553200" cy="17526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0" indent="0" algn="l" rtl="0" fontAlgn="base">
              <a:spcBef>
                <a:spcPct val="20000"/>
              </a:spcBef>
              <a:spcAft>
                <a:spcPct val="0"/>
              </a:spcAft>
              <a:buClr>
                <a:schemeClr val="accent1"/>
              </a:buClr>
              <a:buSzPct val="65000"/>
              <a:buFont typeface="Wingdings" pitchFamily="2" charset="2"/>
              <a:buNone/>
              <a:defRPr sz="2800">
                <a:solidFill>
                  <a:schemeClr val="tx1"/>
                </a:solidFill>
                <a:latin typeface="+mn-lt"/>
                <a:ea typeface="+mn-ea"/>
                <a:cs typeface="+mn-cs"/>
              </a:defRPr>
            </a:lvl1pPr>
            <a:lvl2pPr marL="669925" indent="-325438" algn="l" rtl="0" fontAlgn="base">
              <a:spcBef>
                <a:spcPct val="20000"/>
              </a:spcBef>
              <a:spcAft>
                <a:spcPct val="0"/>
              </a:spcAft>
              <a:buClr>
                <a:schemeClr val="accent2"/>
              </a:buClr>
              <a:buSzPct val="60000"/>
              <a:buFont typeface="Wingdings" pitchFamily="2" charset="2"/>
              <a:buChar char="q"/>
              <a:defRPr sz="2600">
                <a:solidFill>
                  <a:schemeClr val="tx1"/>
                </a:solidFill>
                <a:latin typeface="+mn-lt"/>
              </a:defRPr>
            </a:lvl2pPr>
            <a:lvl3pPr marL="1022350" indent="-350838" algn="l" rtl="0" fontAlgn="base">
              <a:spcBef>
                <a:spcPct val="20000"/>
              </a:spcBef>
              <a:spcAft>
                <a:spcPct val="0"/>
              </a:spcAft>
              <a:buClr>
                <a:schemeClr val="accent1"/>
              </a:buClr>
              <a:buSzPct val="65000"/>
              <a:buFont typeface="Wingdings" pitchFamily="2" charset="2"/>
              <a:buChar char="n"/>
              <a:defRPr sz="2200">
                <a:solidFill>
                  <a:schemeClr val="tx1"/>
                </a:solidFill>
                <a:latin typeface="+mn-lt"/>
              </a:defRPr>
            </a:lvl3pPr>
            <a:lvl4pPr marL="1339850" indent="-315913" algn="l" rtl="0" fontAlgn="base">
              <a:spcBef>
                <a:spcPct val="20000"/>
              </a:spcBef>
              <a:spcAft>
                <a:spcPct val="0"/>
              </a:spcAft>
              <a:buClr>
                <a:schemeClr val="accent2"/>
              </a:buClr>
              <a:buSzPct val="70000"/>
              <a:buFont typeface="Wingdings" pitchFamily="2" charset="2"/>
              <a:buChar char="q"/>
              <a:defRPr sz="2000">
                <a:solidFill>
                  <a:schemeClr val="tx1"/>
                </a:solidFill>
                <a:latin typeface="+mn-lt"/>
              </a:defRPr>
            </a:lvl4pPr>
            <a:lvl5pPr marL="1681163" indent="-339725" algn="l" rtl="0" fontAlgn="base">
              <a:spcBef>
                <a:spcPct val="20000"/>
              </a:spcBef>
              <a:spcAft>
                <a:spcPct val="0"/>
              </a:spcAft>
              <a:buClr>
                <a:schemeClr val="accent1"/>
              </a:buClr>
              <a:buSzPct val="75000"/>
              <a:buFont typeface="Wingdings" pitchFamily="2" charset="2"/>
              <a:buChar char="§"/>
              <a:defRPr sz="2000">
                <a:solidFill>
                  <a:schemeClr val="tx1"/>
                </a:solidFill>
                <a:latin typeface="+mn-lt"/>
              </a:defRPr>
            </a:lvl5pPr>
            <a:lvl6pPr marL="2138363" indent="-339725" algn="l" rtl="0" fontAlgn="base">
              <a:spcBef>
                <a:spcPct val="20000"/>
              </a:spcBef>
              <a:spcAft>
                <a:spcPct val="0"/>
              </a:spcAft>
              <a:buClr>
                <a:schemeClr val="accent1"/>
              </a:buClr>
              <a:buSzPct val="75000"/>
              <a:buFont typeface="Wingdings" pitchFamily="2" charset="2"/>
              <a:buChar char="§"/>
              <a:defRPr sz="2000">
                <a:solidFill>
                  <a:schemeClr val="tx1"/>
                </a:solidFill>
                <a:latin typeface="+mn-lt"/>
              </a:defRPr>
            </a:lvl6pPr>
            <a:lvl7pPr marL="2595563" indent="-339725" algn="l" rtl="0" fontAlgn="base">
              <a:spcBef>
                <a:spcPct val="20000"/>
              </a:spcBef>
              <a:spcAft>
                <a:spcPct val="0"/>
              </a:spcAft>
              <a:buClr>
                <a:schemeClr val="accent1"/>
              </a:buClr>
              <a:buSzPct val="75000"/>
              <a:buFont typeface="Wingdings" pitchFamily="2" charset="2"/>
              <a:buChar char="§"/>
              <a:defRPr sz="2000">
                <a:solidFill>
                  <a:schemeClr val="tx1"/>
                </a:solidFill>
                <a:latin typeface="+mn-lt"/>
              </a:defRPr>
            </a:lvl7pPr>
            <a:lvl8pPr marL="3052763" indent="-339725" algn="l" rtl="0" fontAlgn="base">
              <a:spcBef>
                <a:spcPct val="20000"/>
              </a:spcBef>
              <a:spcAft>
                <a:spcPct val="0"/>
              </a:spcAft>
              <a:buClr>
                <a:schemeClr val="accent1"/>
              </a:buClr>
              <a:buSzPct val="75000"/>
              <a:buFont typeface="Wingdings" pitchFamily="2" charset="2"/>
              <a:buChar char="§"/>
              <a:defRPr sz="2000">
                <a:solidFill>
                  <a:schemeClr val="tx1"/>
                </a:solidFill>
                <a:latin typeface="+mn-lt"/>
              </a:defRPr>
            </a:lvl8pPr>
            <a:lvl9pPr marL="3509963" indent="-339725" algn="l" rtl="0" fontAlgn="base">
              <a:spcBef>
                <a:spcPct val="20000"/>
              </a:spcBef>
              <a:spcAft>
                <a:spcPct val="0"/>
              </a:spcAft>
              <a:buClr>
                <a:schemeClr val="accent1"/>
              </a:buClr>
              <a:buSzPct val="75000"/>
              <a:buFont typeface="Wingdings" pitchFamily="2" charset="2"/>
              <a:buChar char="§"/>
              <a:defRPr sz="2000">
                <a:solidFill>
                  <a:schemeClr val="tx1"/>
                </a:solidFill>
                <a:latin typeface="+mn-lt"/>
              </a:defRPr>
            </a:lvl9pPr>
          </a:lstStyle>
          <a:p>
            <a:endParaRPr lang="en-US" kern="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2"/>
          <p:cNvSpPr>
            <a:spLocks noGrp="1" noChangeArrowheads="1"/>
          </p:cNvSpPr>
          <p:nvPr>
            <p:ph type="title"/>
          </p:nvPr>
        </p:nvSpPr>
        <p:spPr/>
        <p:txBody>
          <a:bodyPr/>
          <a:lstStyle/>
          <a:p>
            <a:r>
              <a:rPr lang="en-US"/>
              <a:t>Definition</a:t>
            </a:r>
          </a:p>
        </p:txBody>
      </p:sp>
      <p:sp>
        <p:nvSpPr>
          <p:cNvPr id="54275" name="Rectangle 3"/>
          <p:cNvSpPr>
            <a:spLocks noGrp="1" noChangeArrowheads="1"/>
          </p:cNvSpPr>
          <p:nvPr>
            <p:ph type="body" idx="1"/>
          </p:nvPr>
        </p:nvSpPr>
        <p:spPr>
          <a:xfrm>
            <a:off x="304800" y="1066800"/>
            <a:ext cx="8382000" cy="5181600"/>
          </a:xfrm>
        </p:spPr>
        <p:txBody>
          <a:bodyPr/>
          <a:lstStyle/>
          <a:p>
            <a:r>
              <a:rPr lang="en-US"/>
              <a:t>Definition -- Partial fractions are several fractions whose sum equals a given fraction</a:t>
            </a:r>
          </a:p>
          <a:p>
            <a:r>
              <a:rPr lang="en-US"/>
              <a:t>Purpose -- Working with transforms requires breaking complex fractions into simpler fractions to allow use of tables of transforms</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8658" name="Rectangle 2"/>
          <p:cNvSpPr>
            <a:spLocks noGrp="1" noChangeArrowheads="1"/>
          </p:cNvSpPr>
          <p:nvPr>
            <p:ph type="title"/>
          </p:nvPr>
        </p:nvSpPr>
        <p:spPr>
          <a:xfrm>
            <a:off x="685800" y="228600"/>
            <a:ext cx="7772400" cy="1143000"/>
          </a:xfrm>
        </p:spPr>
        <p:txBody>
          <a:bodyPr/>
          <a:lstStyle/>
          <a:p>
            <a:r>
              <a:rPr lang="en-US"/>
              <a:t>Partial Fraction Expansions</a:t>
            </a:r>
          </a:p>
        </p:txBody>
      </p:sp>
      <p:graphicFrame>
        <p:nvGraphicFramePr>
          <p:cNvPr id="198659" name="Object 3"/>
          <p:cNvGraphicFramePr>
            <a:graphicFrameLocks noGrp="1" noChangeAspect="1"/>
          </p:cNvGraphicFramePr>
          <p:nvPr>
            <p:ph type="chart" sz="half" idx="1"/>
          </p:nvPr>
        </p:nvGraphicFramePr>
        <p:xfrm>
          <a:off x="685800" y="1600200"/>
          <a:ext cx="3492500" cy="844550"/>
        </p:xfrm>
        <a:graphic>
          <a:graphicData uri="http://schemas.openxmlformats.org/presentationml/2006/ole">
            <mc:AlternateContent xmlns:mc="http://schemas.openxmlformats.org/markup-compatibility/2006">
              <mc:Choice xmlns:v="urn:schemas-microsoft-com:vml" Requires="v">
                <p:oleObj spid="_x0000_s198695" name="Equation" r:id="rId3" imgW="1777680" imgH="431640" progId="Equation.3">
                  <p:embed/>
                </p:oleObj>
              </mc:Choice>
              <mc:Fallback>
                <p:oleObj name="Equation" r:id="rId3" imgW="1777680" imgH="431640" progId="Equation.3">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85800" y="1600200"/>
                        <a:ext cx="3492500" cy="8445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98660" name="Rectangle 4"/>
          <p:cNvSpPr>
            <a:spLocks noGrp="1" noChangeArrowheads="1"/>
          </p:cNvSpPr>
          <p:nvPr>
            <p:ph type="body" sz="half" idx="2"/>
          </p:nvPr>
        </p:nvSpPr>
        <p:spPr>
          <a:xfrm>
            <a:off x="4572000" y="1676400"/>
            <a:ext cx="4343400" cy="4114800"/>
          </a:xfrm>
        </p:spPr>
        <p:txBody>
          <a:bodyPr/>
          <a:lstStyle/>
          <a:p>
            <a:r>
              <a:rPr lang="en-US" sz="2600"/>
              <a:t>Expand into a term for each factor in the denominator.</a:t>
            </a:r>
          </a:p>
          <a:p>
            <a:r>
              <a:rPr lang="en-US" sz="2600"/>
              <a:t>Recombine RHS</a:t>
            </a:r>
          </a:p>
          <a:p>
            <a:endParaRPr lang="en-US" sz="2600"/>
          </a:p>
          <a:p>
            <a:r>
              <a:rPr lang="en-US" sz="2600"/>
              <a:t>Equate terms in s and constant terms.  Solve.</a:t>
            </a:r>
          </a:p>
          <a:p>
            <a:r>
              <a:rPr lang="en-US" sz="2600"/>
              <a:t>Each term is in a form so that inverse Laplace transforms can be applied.</a:t>
            </a:r>
          </a:p>
          <a:p>
            <a:endParaRPr lang="en-US" sz="2600"/>
          </a:p>
        </p:txBody>
      </p:sp>
      <p:graphicFrame>
        <p:nvGraphicFramePr>
          <p:cNvPr id="198661" name="Object 5"/>
          <p:cNvGraphicFramePr>
            <a:graphicFrameLocks noChangeAspect="1"/>
          </p:cNvGraphicFramePr>
          <p:nvPr/>
        </p:nvGraphicFramePr>
        <p:xfrm>
          <a:off x="533400" y="2895600"/>
          <a:ext cx="3975100" cy="792163"/>
        </p:xfrm>
        <a:graphic>
          <a:graphicData uri="http://schemas.openxmlformats.org/presentationml/2006/ole">
            <mc:AlternateContent xmlns:mc="http://schemas.openxmlformats.org/markup-compatibility/2006">
              <mc:Choice xmlns:v="urn:schemas-microsoft-com:vml" Requires="v">
                <p:oleObj spid="_x0000_s198696" name="Equation" r:id="rId5" imgW="2158920" imgH="431640" progId="Equation.3">
                  <p:embed/>
                </p:oleObj>
              </mc:Choice>
              <mc:Fallback>
                <p:oleObj name="Equation" r:id="rId5" imgW="2158920" imgH="431640" progId="Equation.3">
                  <p:embed/>
                  <p:pic>
                    <p:nvPicPr>
                      <p:cNvPr id="0" name="Picture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33400" y="2895600"/>
                        <a:ext cx="3975100" cy="7921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98662" name="Object 6"/>
          <p:cNvGraphicFramePr>
            <a:graphicFrameLocks noChangeAspect="1"/>
          </p:cNvGraphicFramePr>
          <p:nvPr/>
        </p:nvGraphicFramePr>
        <p:xfrm>
          <a:off x="838200" y="5029200"/>
          <a:ext cx="3352800" cy="822325"/>
        </p:xfrm>
        <a:graphic>
          <a:graphicData uri="http://schemas.openxmlformats.org/presentationml/2006/ole">
            <mc:AlternateContent xmlns:mc="http://schemas.openxmlformats.org/markup-compatibility/2006">
              <mc:Choice xmlns:v="urn:schemas-microsoft-com:vml" Requires="v">
                <p:oleObj spid="_x0000_s198697" name="Equation" r:id="rId7" imgW="1752480" imgH="431640" progId="Equation.3">
                  <p:embed/>
                </p:oleObj>
              </mc:Choice>
              <mc:Fallback>
                <p:oleObj name="Equation" r:id="rId7" imgW="1752480" imgH="431640" progId="Equation.3">
                  <p:embed/>
                  <p:pic>
                    <p:nvPicPr>
                      <p:cNvPr id="0" name="Picture 6"/>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838200" y="5029200"/>
                        <a:ext cx="3352800"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98663" name="Object 7"/>
          <p:cNvGraphicFramePr>
            <a:graphicFrameLocks noChangeAspect="1"/>
          </p:cNvGraphicFramePr>
          <p:nvPr/>
        </p:nvGraphicFramePr>
        <p:xfrm>
          <a:off x="762000" y="4191000"/>
          <a:ext cx="1154113" cy="425450"/>
        </p:xfrm>
        <a:graphic>
          <a:graphicData uri="http://schemas.openxmlformats.org/presentationml/2006/ole">
            <mc:AlternateContent xmlns:mc="http://schemas.openxmlformats.org/markup-compatibility/2006">
              <mc:Choice xmlns:v="urn:schemas-microsoft-com:vml" Requires="v">
                <p:oleObj spid="_x0000_s198698" name="Equation" r:id="rId9" imgW="545760" imgH="203040" progId="Equation.3">
                  <p:embed/>
                </p:oleObj>
              </mc:Choice>
              <mc:Fallback>
                <p:oleObj name="Equation" r:id="rId9" imgW="545760" imgH="203040" progId="Equation.3">
                  <p:embed/>
                  <p:pic>
                    <p:nvPicPr>
                      <p:cNvPr id="0" name="Picture 7"/>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762000" y="4191000"/>
                        <a:ext cx="1154113" cy="4254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98664" name="Object 8"/>
          <p:cNvGraphicFramePr>
            <a:graphicFrameLocks noChangeAspect="1"/>
          </p:cNvGraphicFramePr>
          <p:nvPr/>
        </p:nvGraphicFramePr>
        <p:xfrm>
          <a:off x="2590800" y="4191000"/>
          <a:ext cx="1536700" cy="442913"/>
        </p:xfrm>
        <a:graphic>
          <a:graphicData uri="http://schemas.openxmlformats.org/presentationml/2006/ole">
            <mc:AlternateContent xmlns:mc="http://schemas.openxmlformats.org/markup-compatibility/2006">
              <mc:Choice xmlns:v="urn:schemas-microsoft-com:vml" Requires="v">
                <p:oleObj spid="_x0000_s198699" name="Equation" r:id="rId11" imgW="698400" imgH="203040" progId="Equation.3">
                  <p:embed/>
                </p:oleObj>
              </mc:Choice>
              <mc:Fallback>
                <p:oleObj name="Equation" r:id="rId11" imgW="698400" imgH="203040" progId="Equation.3">
                  <p:embed/>
                  <p:pic>
                    <p:nvPicPr>
                      <p:cNvPr id="0" name="Picture 8"/>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2590800" y="4191000"/>
                        <a:ext cx="1536700" cy="4429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9682" name="Rectangle 2"/>
          <p:cNvSpPr>
            <a:spLocks noGrp="1" noChangeArrowheads="1"/>
          </p:cNvSpPr>
          <p:nvPr>
            <p:ph type="title"/>
          </p:nvPr>
        </p:nvSpPr>
        <p:spPr>
          <a:xfrm>
            <a:off x="685800" y="228600"/>
            <a:ext cx="7772400" cy="1143000"/>
          </a:xfrm>
        </p:spPr>
        <p:txBody>
          <a:bodyPr/>
          <a:lstStyle/>
          <a:p>
            <a:r>
              <a:rPr lang="en-US"/>
              <a:t>Example of Solution of an ODE</a:t>
            </a:r>
          </a:p>
        </p:txBody>
      </p:sp>
      <p:graphicFrame>
        <p:nvGraphicFramePr>
          <p:cNvPr id="199683" name="Object 3"/>
          <p:cNvGraphicFramePr>
            <a:graphicFrameLocks noGrp="1" noChangeAspect="1"/>
          </p:cNvGraphicFramePr>
          <p:nvPr>
            <p:ph type="chart" sz="half" idx="1"/>
          </p:nvPr>
        </p:nvGraphicFramePr>
        <p:xfrm>
          <a:off x="152400" y="1524000"/>
          <a:ext cx="4572000" cy="781050"/>
        </p:xfrm>
        <a:graphic>
          <a:graphicData uri="http://schemas.openxmlformats.org/presentationml/2006/ole">
            <mc:AlternateContent xmlns:mc="http://schemas.openxmlformats.org/markup-compatibility/2006">
              <mc:Choice xmlns:v="urn:schemas-microsoft-com:vml" Requires="v">
                <p:oleObj spid="_x0000_s199719" name="Equation" r:id="rId3" imgW="2450880" imgH="419040" progId="Equation.3">
                  <p:embed/>
                </p:oleObj>
              </mc:Choice>
              <mc:Fallback>
                <p:oleObj name="Equation" r:id="rId3" imgW="2450880" imgH="419040" progId="Equation.3">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52400" y="1524000"/>
                        <a:ext cx="4572000" cy="7810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99684" name="Rectangle 4"/>
          <p:cNvSpPr>
            <a:spLocks noGrp="1" noChangeArrowheads="1"/>
          </p:cNvSpPr>
          <p:nvPr>
            <p:ph type="body" sz="half" idx="2"/>
          </p:nvPr>
        </p:nvSpPr>
        <p:spPr>
          <a:xfrm>
            <a:off x="4648200" y="1600200"/>
            <a:ext cx="4114800" cy="4114800"/>
          </a:xfrm>
        </p:spPr>
        <p:txBody>
          <a:bodyPr/>
          <a:lstStyle/>
          <a:p>
            <a:r>
              <a:rPr lang="en-US" sz="2600"/>
              <a:t>ODE w/initial conditions</a:t>
            </a:r>
          </a:p>
          <a:p>
            <a:endParaRPr lang="en-US" sz="2600"/>
          </a:p>
          <a:p>
            <a:r>
              <a:rPr lang="en-US" sz="2600"/>
              <a:t>Apply Laplace transform to each term</a:t>
            </a:r>
          </a:p>
          <a:p>
            <a:r>
              <a:rPr lang="en-US" sz="2600"/>
              <a:t>Solve for Y(s)</a:t>
            </a:r>
          </a:p>
          <a:p>
            <a:endParaRPr lang="en-US" sz="2600"/>
          </a:p>
          <a:p>
            <a:r>
              <a:rPr lang="en-US" sz="2600"/>
              <a:t>Apply partial fraction expansion</a:t>
            </a:r>
          </a:p>
          <a:p>
            <a:r>
              <a:rPr lang="en-US" sz="2600"/>
              <a:t>Apply inverse Laplace transform to each term</a:t>
            </a:r>
          </a:p>
          <a:p>
            <a:endParaRPr lang="en-US" sz="2600"/>
          </a:p>
          <a:p>
            <a:endParaRPr lang="en-US" sz="2600"/>
          </a:p>
        </p:txBody>
      </p:sp>
      <p:graphicFrame>
        <p:nvGraphicFramePr>
          <p:cNvPr id="199685" name="Object 5"/>
          <p:cNvGraphicFramePr>
            <a:graphicFrameLocks noChangeAspect="1"/>
          </p:cNvGraphicFramePr>
          <p:nvPr/>
        </p:nvGraphicFramePr>
        <p:xfrm>
          <a:off x="838200" y="2667000"/>
          <a:ext cx="3606800" cy="406400"/>
        </p:xfrm>
        <a:graphic>
          <a:graphicData uri="http://schemas.openxmlformats.org/presentationml/2006/ole">
            <mc:AlternateContent xmlns:mc="http://schemas.openxmlformats.org/markup-compatibility/2006">
              <mc:Choice xmlns:v="urn:schemas-microsoft-com:vml" Requires="v">
                <p:oleObj spid="_x0000_s199720" name="Equation" r:id="rId5" imgW="2031840" imgH="228600" progId="Equation.3">
                  <p:embed/>
                </p:oleObj>
              </mc:Choice>
              <mc:Fallback>
                <p:oleObj name="Equation" r:id="rId5" imgW="2031840" imgH="228600" progId="Equation.3">
                  <p:embed/>
                  <p:pic>
                    <p:nvPicPr>
                      <p:cNvPr id="0" name="Picture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838200" y="2667000"/>
                        <a:ext cx="3606800" cy="406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99686" name="Object 6"/>
          <p:cNvGraphicFramePr>
            <a:graphicFrameLocks noChangeAspect="1"/>
          </p:cNvGraphicFramePr>
          <p:nvPr/>
        </p:nvGraphicFramePr>
        <p:xfrm>
          <a:off x="1828800" y="3429000"/>
          <a:ext cx="2514600" cy="788988"/>
        </p:xfrm>
        <a:graphic>
          <a:graphicData uri="http://schemas.openxmlformats.org/presentationml/2006/ole">
            <mc:AlternateContent xmlns:mc="http://schemas.openxmlformats.org/markup-compatibility/2006">
              <mc:Choice xmlns:v="urn:schemas-microsoft-com:vml" Requires="v">
                <p:oleObj spid="_x0000_s199721" name="Equation" r:id="rId7" imgW="1371600" imgH="431640" progId="Equation.3">
                  <p:embed/>
                </p:oleObj>
              </mc:Choice>
              <mc:Fallback>
                <p:oleObj name="Equation" r:id="rId7" imgW="1371600" imgH="431640" progId="Equation.3">
                  <p:embed/>
                  <p:pic>
                    <p:nvPicPr>
                      <p:cNvPr id="0" name="Picture 6"/>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828800" y="3429000"/>
                        <a:ext cx="2514600" cy="7889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99687" name="Object 7"/>
          <p:cNvGraphicFramePr>
            <a:graphicFrameLocks noChangeAspect="1"/>
          </p:cNvGraphicFramePr>
          <p:nvPr/>
        </p:nvGraphicFramePr>
        <p:xfrm>
          <a:off x="762000" y="4495800"/>
          <a:ext cx="3721100" cy="781050"/>
        </p:xfrm>
        <a:graphic>
          <a:graphicData uri="http://schemas.openxmlformats.org/presentationml/2006/ole">
            <mc:AlternateContent xmlns:mc="http://schemas.openxmlformats.org/markup-compatibility/2006">
              <mc:Choice xmlns:v="urn:schemas-microsoft-com:vml" Requires="v">
                <p:oleObj spid="_x0000_s199722" name="Equation" r:id="rId9" imgW="2044440" imgH="431640" progId="Equation.3">
                  <p:embed/>
                </p:oleObj>
              </mc:Choice>
              <mc:Fallback>
                <p:oleObj name="Equation" r:id="rId9" imgW="2044440" imgH="431640" progId="Equation.3">
                  <p:embed/>
                  <p:pic>
                    <p:nvPicPr>
                      <p:cNvPr id="0" name="Picture 7"/>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762000" y="4495800"/>
                        <a:ext cx="3721100" cy="7810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99688" name="Object 8"/>
          <p:cNvGraphicFramePr>
            <a:graphicFrameLocks noChangeAspect="1"/>
          </p:cNvGraphicFramePr>
          <p:nvPr/>
        </p:nvGraphicFramePr>
        <p:xfrm>
          <a:off x="1752600" y="5410200"/>
          <a:ext cx="2540000" cy="763588"/>
        </p:xfrm>
        <a:graphic>
          <a:graphicData uri="http://schemas.openxmlformats.org/presentationml/2006/ole">
            <mc:AlternateContent xmlns:mc="http://schemas.openxmlformats.org/markup-compatibility/2006">
              <mc:Choice xmlns:v="urn:schemas-microsoft-com:vml" Requires="v">
                <p:oleObj spid="_x0000_s199723" name="Equation" r:id="rId11" imgW="1396800" imgH="419040" progId="Equation.3">
                  <p:embed/>
                </p:oleObj>
              </mc:Choice>
              <mc:Fallback>
                <p:oleObj name="Equation" r:id="rId11" imgW="1396800" imgH="419040" progId="Equation.3">
                  <p:embed/>
                  <p:pic>
                    <p:nvPicPr>
                      <p:cNvPr id="0" name="Picture 8"/>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1752600" y="5410200"/>
                        <a:ext cx="2540000" cy="7635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2"/>
          <p:cNvSpPr>
            <a:spLocks noGrp="1" noChangeArrowheads="1"/>
          </p:cNvSpPr>
          <p:nvPr>
            <p:ph type="title"/>
          </p:nvPr>
        </p:nvSpPr>
        <p:spPr/>
        <p:txBody>
          <a:bodyPr/>
          <a:lstStyle/>
          <a:p>
            <a:r>
              <a:rPr lang="en-US"/>
              <a:t>Different terms of 1st degree</a:t>
            </a:r>
          </a:p>
        </p:txBody>
      </p:sp>
      <p:sp>
        <p:nvSpPr>
          <p:cNvPr id="55299" name="Rectangle 3"/>
          <p:cNvSpPr>
            <a:spLocks noGrp="1" noChangeArrowheads="1"/>
          </p:cNvSpPr>
          <p:nvPr>
            <p:ph type="body" idx="1"/>
          </p:nvPr>
        </p:nvSpPr>
        <p:spPr>
          <a:xfrm>
            <a:off x="685800" y="1066800"/>
            <a:ext cx="7772400" cy="4876800"/>
          </a:xfrm>
        </p:spPr>
        <p:txBody>
          <a:bodyPr/>
          <a:lstStyle/>
          <a:p>
            <a:r>
              <a:rPr lang="en-US"/>
              <a:t>To separate a fraction into partial fractions when its denominator can be divided into different terms of first degree, assume an unknown numerator for each fraction</a:t>
            </a:r>
          </a:p>
          <a:p>
            <a:r>
              <a:rPr lang="en-US"/>
              <a:t>Example -- </a:t>
            </a:r>
          </a:p>
          <a:p>
            <a:pPr marL="742950" lvl="1" indent="-285750"/>
            <a:r>
              <a:rPr lang="en-US"/>
              <a:t>(11x-1)/(X</a:t>
            </a:r>
            <a:r>
              <a:rPr lang="en-US" baseline="30000"/>
              <a:t>2</a:t>
            </a:r>
            <a:r>
              <a:rPr lang="en-US"/>
              <a:t> - 1) = A/(x+1) + B/(x-1)</a:t>
            </a:r>
          </a:p>
          <a:p>
            <a:pPr marL="742950" lvl="1" indent="-285750"/>
            <a:r>
              <a:rPr lang="en-US"/>
              <a:t>= [A(x-1) +B(x+1)]/[(x+1)(x-1))]</a:t>
            </a:r>
          </a:p>
          <a:p>
            <a:pPr marL="742950" lvl="1" indent="-285750"/>
            <a:r>
              <a:rPr lang="en-US"/>
              <a:t>A+B=11</a:t>
            </a:r>
          </a:p>
          <a:p>
            <a:pPr marL="742950" lvl="1" indent="-285750"/>
            <a:r>
              <a:rPr lang="en-US"/>
              <a:t>-A+B=-1</a:t>
            </a:r>
          </a:p>
          <a:p>
            <a:pPr marL="742950" lvl="1" indent="-285750"/>
            <a:r>
              <a:rPr lang="en-US"/>
              <a:t>A=6, B=5</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2"/>
          <p:cNvSpPr>
            <a:spLocks noGrp="1" noChangeArrowheads="1"/>
          </p:cNvSpPr>
          <p:nvPr>
            <p:ph type="title"/>
          </p:nvPr>
        </p:nvSpPr>
        <p:spPr>
          <a:xfrm>
            <a:off x="228600" y="0"/>
            <a:ext cx="8610600" cy="609600"/>
          </a:xfrm>
        </p:spPr>
        <p:txBody>
          <a:bodyPr/>
          <a:lstStyle/>
          <a:p>
            <a:r>
              <a:rPr lang="en-US"/>
              <a:t>Repeated terms of 1st degree (1 of 2)</a:t>
            </a:r>
          </a:p>
        </p:txBody>
      </p:sp>
      <p:sp>
        <p:nvSpPr>
          <p:cNvPr id="56323" name="Rectangle 3"/>
          <p:cNvSpPr>
            <a:spLocks noGrp="1" noChangeArrowheads="1"/>
          </p:cNvSpPr>
          <p:nvPr>
            <p:ph type="body" idx="1"/>
          </p:nvPr>
        </p:nvSpPr>
        <p:spPr>
          <a:xfrm>
            <a:off x="685800" y="914400"/>
            <a:ext cx="7772400" cy="4724400"/>
          </a:xfrm>
        </p:spPr>
        <p:txBody>
          <a:bodyPr/>
          <a:lstStyle/>
          <a:p>
            <a:r>
              <a:rPr lang="en-US"/>
              <a:t>When the factors of the denominator are of the first degree but some are repeated, assume unknown numerators for each factor</a:t>
            </a:r>
          </a:p>
          <a:p>
            <a:pPr marL="742950" lvl="1" indent="-285750"/>
            <a:r>
              <a:rPr lang="en-US"/>
              <a:t>If a term is present twice, make the fractions the corresponding term and its second power</a:t>
            </a:r>
          </a:p>
          <a:p>
            <a:pPr marL="742950" lvl="1" indent="-285750"/>
            <a:r>
              <a:rPr lang="en-US"/>
              <a:t>If a term is present three times, make the fractions the term and its second and third powers</a:t>
            </a:r>
          </a:p>
        </p:txBody>
      </p:sp>
      <p:sp>
        <p:nvSpPr>
          <p:cNvPr id="56324" name="Text Box 4"/>
          <p:cNvSpPr txBox="1">
            <a:spLocks noChangeArrowheads="1"/>
          </p:cNvSpPr>
          <p:nvPr/>
        </p:nvSpPr>
        <p:spPr bwMode="auto">
          <a:xfrm>
            <a:off x="3581400" y="6248400"/>
            <a:ext cx="1949450" cy="336550"/>
          </a:xfrm>
          <a:prstGeom prst="rect">
            <a:avLst/>
          </a:prstGeom>
          <a:noFill/>
          <a:ln w="9525">
            <a:noFill/>
            <a:miter lim="800000"/>
            <a:headEnd/>
            <a:tailEnd/>
          </a:ln>
          <a:effectLst/>
        </p:spPr>
        <p:txBody>
          <a:bodyPr wrap="none">
            <a:spAutoFit/>
          </a:bodyPr>
          <a:lstStyle/>
          <a:p>
            <a:pPr eaLnBrk="0" hangingPunct="0"/>
            <a:r>
              <a:rPr lang="en-US" sz="1600" b="1"/>
              <a:t>3. Partial fractions</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2"/>
          <p:cNvSpPr>
            <a:spLocks noGrp="1" noChangeArrowheads="1"/>
          </p:cNvSpPr>
          <p:nvPr>
            <p:ph type="title"/>
          </p:nvPr>
        </p:nvSpPr>
        <p:spPr>
          <a:xfrm>
            <a:off x="304800" y="0"/>
            <a:ext cx="8610600" cy="609600"/>
          </a:xfrm>
        </p:spPr>
        <p:txBody>
          <a:bodyPr/>
          <a:lstStyle/>
          <a:p>
            <a:r>
              <a:rPr lang="en-US"/>
              <a:t>Repeated terms of 1st degree (2 of 2)</a:t>
            </a:r>
          </a:p>
        </p:txBody>
      </p:sp>
      <p:sp>
        <p:nvSpPr>
          <p:cNvPr id="57347" name="Rectangle 3"/>
          <p:cNvSpPr>
            <a:spLocks noGrp="1" noChangeArrowheads="1"/>
          </p:cNvSpPr>
          <p:nvPr>
            <p:ph type="body" idx="1"/>
          </p:nvPr>
        </p:nvSpPr>
        <p:spPr>
          <a:xfrm>
            <a:off x="609600" y="914400"/>
            <a:ext cx="7772400" cy="4724400"/>
          </a:xfrm>
        </p:spPr>
        <p:txBody>
          <a:bodyPr/>
          <a:lstStyle/>
          <a:p>
            <a:r>
              <a:rPr lang="en-US"/>
              <a:t>Example -- </a:t>
            </a:r>
          </a:p>
          <a:p>
            <a:pPr marL="742950" lvl="1" indent="-285750"/>
            <a:r>
              <a:rPr lang="en-US"/>
              <a:t>(x</a:t>
            </a:r>
            <a:r>
              <a:rPr lang="en-US" baseline="30000"/>
              <a:t>2</a:t>
            </a:r>
            <a:r>
              <a:rPr lang="en-US"/>
              <a:t>+3x+4)/(x+1)</a:t>
            </a:r>
            <a:r>
              <a:rPr lang="en-US" baseline="30000"/>
              <a:t>3</a:t>
            </a:r>
            <a:r>
              <a:rPr lang="en-US"/>
              <a:t>=</a:t>
            </a:r>
            <a:r>
              <a:rPr lang="en-US" baseline="30000"/>
              <a:t>  </a:t>
            </a:r>
            <a:r>
              <a:rPr lang="en-US"/>
              <a:t>A/(x+1) + B/(x+1)</a:t>
            </a:r>
            <a:r>
              <a:rPr lang="en-US" baseline="30000"/>
              <a:t>2</a:t>
            </a:r>
            <a:r>
              <a:rPr lang="en-US"/>
              <a:t> + C/(x+1)</a:t>
            </a:r>
            <a:r>
              <a:rPr lang="en-US" baseline="30000"/>
              <a:t>3</a:t>
            </a:r>
            <a:r>
              <a:rPr lang="en-US"/>
              <a:t> </a:t>
            </a:r>
          </a:p>
          <a:p>
            <a:pPr marL="742950" lvl="1" indent="-285750"/>
            <a:r>
              <a:rPr lang="en-US"/>
              <a:t>x</a:t>
            </a:r>
            <a:r>
              <a:rPr lang="en-US" baseline="30000"/>
              <a:t>2</a:t>
            </a:r>
            <a:r>
              <a:rPr lang="en-US"/>
              <a:t>+3x+4 = A(x+1)</a:t>
            </a:r>
            <a:r>
              <a:rPr lang="en-US" baseline="30000"/>
              <a:t>2</a:t>
            </a:r>
            <a:r>
              <a:rPr lang="en-US"/>
              <a:t> + B(x+1) + C</a:t>
            </a:r>
          </a:p>
          <a:p>
            <a:pPr marL="742950" lvl="1" indent="-285750"/>
            <a:r>
              <a:rPr lang="en-US"/>
              <a:t>= Ax</a:t>
            </a:r>
            <a:r>
              <a:rPr lang="en-US" baseline="30000"/>
              <a:t>2</a:t>
            </a:r>
            <a:r>
              <a:rPr lang="en-US"/>
              <a:t> + (2A+B)x + (A+B+C)</a:t>
            </a:r>
          </a:p>
          <a:p>
            <a:pPr marL="742950" lvl="1" indent="-285750"/>
            <a:r>
              <a:rPr lang="en-US"/>
              <a:t>A=1</a:t>
            </a:r>
          </a:p>
          <a:p>
            <a:pPr marL="742950" lvl="1" indent="-285750"/>
            <a:r>
              <a:rPr lang="en-US"/>
              <a:t>2A+B = 3</a:t>
            </a:r>
          </a:p>
          <a:p>
            <a:pPr marL="742950" lvl="1" indent="-285750"/>
            <a:r>
              <a:rPr lang="en-US"/>
              <a:t>A+B+C = 4</a:t>
            </a:r>
          </a:p>
          <a:p>
            <a:pPr marL="742950" lvl="1" indent="-285750"/>
            <a:r>
              <a:rPr lang="en-US"/>
              <a:t>A=1, B=1, C=2</a:t>
            </a:r>
          </a:p>
        </p:txBody>
      </p:sp>
      <p:sp>
        <p:nvSpPr>
          <p:cNvPr id="57348" name="Text Box 4"/>
          <p:cNvSpPr txBox="1">
            <a:spLocks noChangeArrowheads="1"/>
          </p:cNvSpPr>
          <p:nvPr/>
        </p:nvSpPr>
        <p:spPr bwMode="auto">
          <a:xfrm>
            <a:off x="3581400" y="6248400"/>
            <a:ext cx="1949450" cy="336550"/>
          </a:xfrm>
          <a:prstGeom prst="rect">
            <a:avLst/>
          </a:prstGeom>
          <a:noFill/>
          <a:ln w="9525">
            <a:noFill/>
            <a:miter lim="800000"/>
            <a:headEnd/>
            <a:tailEnd/>
          </a:ln>
          <a:effectLst/>
        </p:spPr>
        <p:txBody>
          <a:bodyPr wrap="none">
            <a:spAutoFit/>
          </a:bodyPr>
          <a:lstStyle/>
          <a:p>
            <a:pPr eaLnBrk="0" hangingPunct="0"/>
            <a:r>
              <a:rPr lang="en-US" sz="1600" b="1"/>
              <a:t>3. Partial fractions</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2"/>
          <p:cNvSpPr>
            <a:spLocks noGrp="1" noChangeArrowheads="1"/>
          </p:cNvSpPr>
          <p:nvPr>
            <p:ph type="title"/>
          </p:nvPr>
        </p:nvSpPr>
        <p:spPr/>
        <p:txBody>
          <a:bodyPr/>
          <a:lstStyle/>
          <a:p>
            <a:r>
              <a:rPr lang="en-US"/>
              <a:t>Different quadratic terms</a:t>
            </a:r>
          </a:p>
        </p:txBody>
      </p:sp>
      <p:sp>
        <p:nvSpPr>
          <p:cNvPr id="58371" name="Rectangle 3"/>
          <p:cNvSpPr>
            <a:spLocks noGrp="1" noChangeArrowheads="1"/>
          </p:cNvSpPr>
          <p:nvPr>
            <p:ph type="body" idx="1"/>
          </p:nvPr>
        </p:nvSpPr>
        <p:spPr>
          <a:xfrm>
            <a:off x="609600" y="762000"/>
            <a:ext cx="7772400" cy="5486400"/>
          </a:xfrm>
        </p:spPr>
        <p:txBody>
          <a:bodyPr/>
          <a:lstStyle/>
          <a:p>
            <a:r>
              <a:rPr lang="en-US"/>
              <a:t>When there is a quadratic term, assume a numerator of the form Ax + B</a:t>
            </a:r>
          </a:p>
          <a:p>
            <a:r>
              <a:rPr lang="en-US"/>
              <a:t>Example --</a:t>
            </a:r>
          </a:p>
          <a:p>
            <a:pPr marL="742950" lvl="1" indent="-285750"/>
            <a:r>
              <a:rPr lang="en-US"/>
              <a:t>1/[(x+1) (x</a:t>
            </a:r>
            <a:r>
              <a:rPr lang="en-US" baseline="30000"/>
              <a:t>2</a:t>
            </a:r>
            <a:r>
              <a:rPr lang="en-US"/>
              <a:t> + x + 2)] = A/(x+1) + (Bx +C)/ (x</a:t>
            </a:r>
            <a:r>
              <a:rPr lang="en-US" baseline="30000"/>
              <a:t>2</a:t>
            </a:r>
            <a:r>
              <a:rPr lang="en-US"/>
              <a:t> + x + 2)</a:t>
            </a:r>
          </a:p>
          <a:p>
            <a:pPr marL="742950" lvl="1" indent="-285750"/>
            <a:r>
              <a:rPr lang="en-US"/>
              <a:t>1 = A (x</a:t>
            </a:r>
            <a:r>
              <a:rPr lang="en-US" baseline="30000"/>
              <a:t>2</a:t>
            </a:r>
            <a:r>
              <a:rPr lang="en-US"/>
              <a:t> + x + 2) + Bx(x+1) + C(x+1) </a:t>
            </a:r>
          </a:p>
          <a:p>
            <a:pPr marL="742950" lvl="1" indent="-285750"/>
            <a:r>
              <a:rPr lang="en-US"/>
              <a:t>1 = (A+B) x</a:t>
            </a:r>
            <a:r>
              <a:rPr lang="en-US" baseline="30000"/>
              <a:t>2</a:t>
            </a:r>
            <a:r>
              <a:rPr lang="en-US"/>
              <a:t> + (A+B+C)x +(2A+C)</a:t>
            </a:r>
          </a:p>
          <a:p>
            <a:pPr marL="742950" lvl="1" indent="-285750"/>
            <a:r>
              <a:rPr lang="en-US"/>
              <a:t>A+B=0</a:t>
            </a:r>
          </a:p>
          <a:p>
            <a:pPr marL="742950" lvl="1" indent="-285750"/>
            <a:r>
              <a:rPr lang="en-US"/>
              <a:t>A+B+C=0</a:t>
            </a:r>
          </a:p>
          <a:p>
            <a:pPr marL="742950" lvl="1" indent="-285750"/>
            <a:r>
              <a:rPr lang="en-US"/>
              <a:t>2A+C=1</a:t>
            </a:r>
          </a:p>
          <a:p>
            <a:pPr marL="742950" lvl="1" indent="-285750"/>
            <a:r>
              <a:rPr lang="en-US"/>
              <a:t>A=0.5, B=-0.5, C=0</a:t>
            </a:r>
          </a:p>
        </p:txBody>
      </p:sp>
      <p:sp>
        <p:nvSpPr>
          <p:cNvPr id="58372" name="Text Box 4"/>
          <p:cNvSpPr txBox="1">
            <a:spLocks noChangeArrowheads="1"/>
          </p:cNvSpPr>
          <p:nvPr/>
        </p:nvSpPr>
        <p:spPr bwMode="auto">
          <a:xfrm>
            <a:off x="3581400" y="6248400"/>
            <a:ext cx="1949450" cy="336550"/>
          </a:xfrm>
          <a:prstGeom prst="rect">
            <a:avLst/>
          </a:prstGeom>
          <a:noFill/>
          <a:ln w="9525">
            <a:noFill/>
            <a:miter lim="800000"/>
            <a:headEnd/>
            <a:tailEnd/>
          </a:ln>
          <a:effectLst/>
        </p:spPr>
        <p:txBody>
          <a:bodyPr wrap="none">
            <a:spAutoFit/>
          </a:bodyPr>
          <a:lstStyle/>
          <a:p>
            <a:pPr eaLnBrk="0" hangingPunct="0"/>
            <a:r>
              <a:rPr lang="en-US" sz="1600" b="1"/>
              <a:t>3. Partial fractions</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2"/>
          <p:cNvSpPr>
            <a:spLocks noGrp="1" noChangeArrowheads="1"/>
          </p:cNvSpPr>
          <p:nvPr>
            <p:ph type="title"/>
          </p:nvPr>
        </p:nvSpPr>
        <p:spPr/>
        <p:txBody>
          <a:bodyPr/>
          <a:lstStyle/>
          <a:p>
            <a:r>
              <a:rPr lang="en-US"/>
              <a:t>Repeated quadratic terms</a:t>
            </a:r>
          </a:p>
        </p:txBody>
      </p:sp>
      <p:sp>
        <p:nvSpPr>
          <p:cNvPr id="59395" name="Rectangle 3"/>
          <p:cNvSpPr>
            <a:spLocks noGrp="1" noChangeArrowheads="1"/>
          </p:cNvSpPr>
          <p:nvPr>
            <p:ph type="body" idx="1"/>
          </p:nvPr>
        </p:nvSpPr>
        <p:spPr>
          <a:xfrm>
            <a:off x="533400" y="762000"/>
            <a:ext cx="7772400" cy="5486400"/>
          </a:xfrm>
        </p:spPr>
        <p:txBody>
          <a:bodyPr/>
          <a:lstStyle/>
          <a:p>
            <a:r>
              <a:rPr lang="en-US"/>
              <a:t>Example -- </a:t>
            </a:r>
          </a:p>
          <a:p>
            <a:pPr marL="742950" lvl="1" indent="-285750"/>
            <a:r>
              <a:rPr lang="en-US"/>
              <a:t>1/[(x+1) (x</a:t>
            </a:r>
            <a:r>
              <a:rPr lang="en-US" baseline="30000"/>
              <a:t>2</a:t>
            </a:r>
            <a:r>
              <a:rPr lang="en-US"/>
              <a:t> + x + 2)</a:t>
            </a:r>
            <a:r>
              <a:rPr lang="en-US" baseline="30000"/>
              <a:t>2</a:t>
            </a:r>
            <a:r>
              <a:rPr lang="en-US"/>
              <a:t>] = A/(x+1) + (Bx +C)/ (x</a:t>
            </a:r>
            <a:r>
              <a:rPr lang="en-US" baseline="30000"/>
              <a:t>2</a:t>
            </a:r>
            <a:r>
              <a:rPr lang="en-US"/>
              <a:t> + x + 2) + (Dx +E)/ (x</a:t>
            </a:r>
            <a:r>
              <a:rPr lang="en-US" baseline="30000"/>
              <a:t>2</a:t>
            </a:r>
            <a:r>
              <a:rPr lang="en-US"/>
              <a:t> + x + 2)</a:t>
            </a:r>
            <a:r>
              <a:rPr lang="en-US" baseline="30000"/>
              <a:t>2</a:t>
            </a:r>
            <a:endParaRPr lang="en-US"/>
          </a:p>
          <a:p>
            <a:pPr marL="742950" lvl="1" indent="-285750"/>
            <a:r>
              <a:rPr lang="en-US"/>
              <a:t>1 = A(x</a:t>
            </a:r>
            <a:r>
              <a:rPr lang="en-US" baseline="30000"/>
              <a:t>2</a:t>
            </a:r>
            <a:r>
              <a:rPr lang="en-US"/>
              <a:t> + x + 2)</a:t>
            </a:r>
            <a:r>
              <a:rPr lang="en-US" baseline="30000"/>
              <a:t>2</a:t>
            </a:r>
            <a:r>
              <a:rPr lang="en-US"/>
              <a:t> + Bx(x+1) (x</a:t>
            </a:r>
            <a:r>
              <a:rPr lang="en-US" baseline="30000"/>
              <a:t>2</a:t>
            </a:r>
            <a:r>
              <a:rPr lang="en-US"/>
              <a:t> + x + 2) + C(x+1) (x</a:t>
            </a:r>
            <a:r>
              <a:rPr lang="en-US" baseline="30000"/>
              <a:t>2</a:t>
            </a:r>
            <a:r>
              <a:rPr lang="en-US"/>
              <a:t> + x + 2) + Dx(x+1) + E(x+1)</a:t>
            </a:r>
          </a:p>
          <a:p>
            <a:pPr marL="742950" lvl="1" indent="-285750"/>
            <a:r>
              <a:rPr lang="en-US"/>
              <a:t>A+B=0</a:t>
            </a:r>
          </a:p>
          <a:p>
            <a:pPr marL="742950" lvl="1" indent="-285750"/>
            <a:r>
              <a:rPr lang="en-US"/>
              <a:t>2A+2B+C=0</a:t>
            </a:r>
          </a:p>
          <a:p>
            <a:pPr marL="742950" lvl="1" indent="-285750"/>
            <a:r>
              <a:rPr lang="en-US"/>
              <a:t>5A+3B+2C+D=0</a:t>
            </a:r>
          </a:p>
          <a:p>
            <a:pPr marL="742950" lvl="1" indent="-285750"/>
            <a:r>
              <a:rPr lang="en-US"/>
              <a:t>4A+2B+3C+D+E=0</a:t>
            </a:r>
          </a:p>
          <a:p>
            <a:pPr marL="742950" lvl="1" indent="-285750"/>
            <a:r>
              <a:rPr lang="en-US"/>
              <a:t>4A+2C+E=1</a:t>
            </a:r>
          </a:p>
          <a:p>
            <a:pPr marL="742950" lvl="1" indent="-285750"/>
            <a:r>
              <a:rPr lang="en-US"/>
              <a:t>A=0.25, B=-0.25, C=0, D=-0.5, E=0</a:t>
            </a:r>
          </a:p>
        </p:txBody>
      </p:sp>
      <p:sp>
        <p:nvSpPr>
          <p:cNvPr id="59396" name="Text Box 4"/>
          <p:cNvSpPr txBox="1">
            <a:spLocks noChangeArrowheads="1"/>
          </p:cNvSpPr>
          <p:nvPr/>
        </p:nvSpPr>
        <p:spPr bwMode="auto">
          <a:xfrm>
            <a:off x="3581400" y="6248400"/>
            <a:ext cx="1949450" cy="336550"/>
          </a:xfrm>
          <a:prstGeom prst="rect">
            <a:avLst/>
          </a:prstGeom>
          <a:noFill/>
          <a:ln w="9525">
            <a:noFill/>
            <a:miter lim="800000"/>
            <a:headEnd/>
            <a:tailEnd/>
          </a:ln>
          <a:effectLst/>
        </p:spPr>
        <p:txBody>
          <a:bodyPr wrap="none">
            <a:spAutoFit/>
          </a:bodyPr>
          <a:lstStyle/>
          <a:p>
            <a:pPr eaLnBrk="0" hangingPunct="0"/>
            <a:r>
              <a:rPr lang="en-US" sz="1600" b="1"/>
              <a:t>3. Partial fractions</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7634" name="Rectangle 2"/>
          <p:cNvSpPr>
            <a:spLocks noGrp="1" noChangeArrowheads="1"/>
          </p:cNvSpPr>
          <p:nvPr>
            <p:ph type="title"/>
          </p:nvPr>
        </p:nvSpPr>
        <p:spPr>
          <a:xfrm>
            <a:off x="685800" y="228600"/>
            <a:ext cx="7772400" cy="1143000"/>
          </a:xfrm>
        </p:spPr>
        <p:txBody>
          <a:bodyPr/>
          <a:lstStyle/>
          <a:p>
            <a:r>
              <a:rPr lang="en-US"/>
              <a:t>Apply Initial- and Final-Value Theorems to this Example</a:t>
            </a:r>
          </a:p>
        </p:txBody>
      </p:sp>
      <p:sp>
        <p:nvSpPr>
          <p:cNvPr id="197635" name="Rectangle 3"/>
          <p:cNvSpPr>
            <a:spLocks noGrp="1" noChangeArrowheads="1"/>
          </p:cNvSpPr>
          <p:nvPr>
            <p:ph type="body" sz="half" idx="2"/>
          </p:nvPr>
        </p:nvSpPr>
        <p:spPr>
          <a:xfrm>
            <a:off x="5562600" y="1905000"/>
            <a:ext cx="3048000" cy="4114800"/>
          </a:xfrm>
        </p:spPr>
        <p:txBody>
          <a:bodyPr/>
          <a:lstStyle/>
          <a:p>
            <a:r>
              <a:rPr lang="en-US" sz="2600"/>
              <a:t>Laplace transform of the function.</a:t>
            </a:r>
          </a:p>
          <a:p>
            <a:endParaRPr lang="en-US" sz="2600"/>
          </a:p>
          <a:p>
            <a:r>
              <a:rPr lang="en-US" sz="2600"/>
              <a:t>Apply final-value theorem</a:t>
            </a:r>
          </a:p>
          <a:p>
            <a:endParaRPr lang="en-US" sz="2600"/>
          </a:p>
          <a:p>
            <a:r>
              <a:rPr lang="en-US" sz="2600"/>
              <a:t>Apply initial-value theorem</a:t>
            </a:r>
          </a:p>
          <a:p>
            <a:endParaRPr lang="en-US" sz="2600"/>
          </a:p>
        </p:txBody>
      </p:sp>
      <p:graphicFrame>
        <p:nvGraphicFramePr>
          <p:cNvPr id="197636" name="Object 4"/>
          <p:cNvGraphicFramePr>
            <a:graphicFrameLocks noGrp="1" noChangeAspect="1"/>
          </p:cNvGraphicFramePr>
          <p:nvPr>
            <p:ph type="chart" sz="half" idx="1"/>
          </p:nvPr>
        </p:nvGraphicFramePr>
        <p:xfrm>
          <a:off x="1524000" y="1905000"/>
          <a:ext cx="3352800" cy="1052513"/>
        </p:xfrm>
        <a:graphic>
          <a:graphicData uri="http://schemas.openxmlformats.org/presentationml/2006/ole">
            <mc:AlternateContent xmlns:mc="http://schemas.openxmlformats.org/markup-compatibility/2006">
              <mc:Choice xmlns:v="urn:schemas-microsoft-com:vml" Requires="v">
                <p:oleObj spid="_x0000_s197657" name="Equation" r:id="rId3" imgW="1371600" imgH="431640" progId="Equation.3">
                  <p:embed/>
                </p:oleObj>
              </mc:Choice>
              <mc:Fallback>
                <p:oleObj name="Equation" r:id="rId3" imgW="1371600" imgH="431640" progId="Equation.3">
                  <p:embed/>
                  <p:pic>
                    <p:nvPicPr>
                      <p:cNvPr id="0"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524000" y="1905000"/>
                        <a:ext cx="3352800" cy="10525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97637" name="Object 5"/>
          <p:cNvGraphicFramePr>
            <a:graphicFrameLocks noChangeAspect="1"/>
          </p:cNvGraphicFramePr>
          <p:nvPr/>
        </p:nvGraphicFramePr>
        <p:xfrm>
          <a:off x="304800" y="3581400"/>
          <a:ext cx="4724400" cy="911225"/>
        </p:xfrm>
        <a:graphic>
          <a:graphicData uri="http://schemas.openxmlformats.org/presentationml/2006/ole">
            <mc:AlternateContent xmlns:mc="http://schemas.openxmlformats.org/markup-compatibility/2006">
              <mc:Choice xmlns:v="urn:schemas-microsoft-com:vml" Requires="v">
                <p:oleObj spid="_x0000_s197658" name="Equation" r:id="rId5" imgW="2234880" imgH="431640" progId="Equation.3">
                  <p:embed/>
                </p:oleObj>
              </mc:Choice>
              <mc:Fallback>
                <p:oleObj name="Equation" r:id="rId5" imgW="2234880" imgH="431640" progId="Equation.3">
                  <p:embed/>
                  <p:pic>
                    <p:nvPicPr>
                      <p:cNvPr id="0" name="Picture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04800" y="3581400"/>
                        <a:ext cx="4724400" cy="9112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97638" name="Object 6"/>
          <p:cNvGraphicFramePr>
            <a:graphicFrameLocks noChangeAspect="1"/>
          </p:cNvGraphicFramePr>
          <p:nvPr/>
        </p:nvGraphicFramePr>
        <p:xfrm>
          <a:off x="457200" y="5105400"/>
          <a:ext cx="4584700" cy="858838"/>
        </p:xfrm>
        <a:graphic>
          <a:graphicData uri="http://schemas.openxmlformats.org/presentationml/2006/ole">
            <mc:AlternateContent xmlns:mc="http://schemas.openxmlformats.org/markup-compatibility/2006">
              <mc:Choice xmlns:v="urn:schemas-microsoft-com:vml" Requires="v">
                <p:oleObj spid="_x0000_s197659" name="Equation" r:id="rId7" imgW="2298600" imgH="431640" progId="Equation.3">
                  <p:embed/>
                </p:oleObj>
              </mc:Choice>
              <mc:Fallback>
                <p:oleObj name="Equation" r:id="rId7" imgW="2298600" imgH="431640" progId="Equation.3">
                  <p:embed/>
                  <p:pic>
                    <p:nvPicPr>
                      <p:cNvPr id="0" name="Picture 6"/>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57200" y="5105400"/>
                        <a:ext cx="4584700" cy="8588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1730" name="Rectangle 2"/>
          <p:cNvSpPr>
            <a:spLocks noGrp="1" noChangeArrowheads="1"/>
          </p:cNvSpPr>
          <p:nvPr>
            <p:ph type="ctrTitle"/>
          </p:nvPr>
        </p:nvSpPr>
        <p:spPr/>
        <p:txBody>
          <a:bodyPr/>
          <a:lstStyle/>
          <a:p>
            <a:r>
              <a:rPr lang="en-US"/>
              <a:t>LAPLACE TRANSFORMS</a:t>
            </a:r>
          </a:p>
        </p:txBody>
      </p:sp>
      <p:sp>
        <p:nvSpPr>
          <p:cNvPr id="201731" name="Rectangle 3"/>
          <p:cNvSpPr>
            <a:spLocks noGrp="1" noChangeArrowheads="1"/>
          </p:cNvSpPr>
          <p:nvPr>
            <p:ph type="subTitle" idx="1"/>
          </p:nvPr>
        </p:nvSpPr>
        <p:spPr/>
        <p:txBody>
          <a:bodyPr/>
          <a:lstStyle/>
          <a:p>
            <a:r>
              <a:rPr lang="en-US"/>
              <a:t>SOLUTION PROCESS</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2"/>
          <p:cNvSpPr>
            <a:spLocks noGrp="1" noChangeArrowheads="1"/>
          </p:cNvSpPr>
          <p:nvPr>
            <p:ph type="title"/>
          </p:nvPr>
        </p:nvSpPr>
        <p:spPr/>
        <p:txBody>
          <a:bodyPr/>
          <a:lstStyle/>
          <a:p>
            <a:r>
              <a:rPr lang="en-US"/>
              <a:t>Definition</a:t>
            </a:r>
          </a:p>
        </p:txBody>
      </p:sp>
      <p:sp>
        <p:nvSpPr>
          <p:cNvPr id="49155" name="Rectangle 3"/>
          <p:cNvSpPr>
            <a:spLocks noGrp="1" noChangeArrowheads="1"/>
          </p:cNvSpPr>
          <p:nvPr>
            <p:ph type="body" idx="1"/>
          </p:nvPr>
        </p:nvSpPr>
        <p:spPr>
          <a:xfrm>
            <a:off x="609600" y="990600"/>
            <a:ext cx="7772400" cy="1295400"/>
          </a:xfrm>
        </p:spPr>
        <p:txBody>
          <a:bodyPr/>
          <a:lstStyle/>
          <a:p>
            <a:r>
              <a:rPr lang="en-US"/>
              <a:t>Transforms -- a mathematical conversion from one way of thinking to another to make a problem easier to solve</a:t>
            </a:r>
          </a:p>
        </p:txBody>
      </p:sp>
      <p:sp>
        <p:nvSpPr>
          <p:cNvPr id="49156" name="Rectangle 4"/>
          <p:cNvSpPr>
            <a:spLocks noChangeArrowheads="1"/>
          </p:cNvSpPr>
          <p:nvPr/>
        </p:nvSpPr>
        <p:spPr bwMode="auto">
          <a:xfrm>
            <a:off x="1600200" y="3429000"/>
            <a:ext cx="1752600" cy="1066800"/>
          </a:xfrm>
          <a:prstGeom prst="rect">
            <a:avLst/>
          </a:prstGeom>
          <a:solidFill>
            <a:srgbClr val="CC6600"/>
          </a:solidFill>
          <a:ln w="38100">
            <a:solidFill>
              <a:schemeClr val="tx1"/>
            </a:solidFill>
            <a:miter lim="800000"/>
            <a:headEnd/>
            <a:tailEnd/>
          </a:ln>
          <a:effectLst/>
        </p:spPr>
        <p:txBody>
          <a:bodyPr wrap="none" anchor="ctr"/>
          <a:lstStyle/>
          <a:p>
            <a:pPr algn="ctr" eaLnBrk="0" hangingPunct="0"/>
            <a:r>
              <a:rPr lang="en-US" sz="2000" b="1"/>
              <a:t>transform</a:t>
            </a:r>
          </a:p>
        </p:txBody>
      </p:sp>
      <p:sp>
        <p:nvSpPr>
          <p:cNvPr id="49157" name="Rectangle 5"/>
          <p:cNvSpPr>
            <a:spLocks noChangeArrowheads="1"/>
          </p:cNvSpPr>
          <p:nvPr/>
        </p:nvSpPr>
        <p:spPr bwMode="auto">
          <a:xfrm>
            <a:off x="3657600" y="3429000"/>
            <a:ext cx="1905000" cy="1524000"/>
          </a:xfrm>
          <a:prstGeom prst="rect">
            <a:avLst/>
          </a:prstGeom>
          <a:solidFill>
            <a:srgbClr val="CC6600"/>
          </a:solidFill>
          <a:ln w="38100">
            <a:solidFill>
              <a:schemeClr val="tx1"/>
            </a:solidFill>
            <a:miter lim="800000"/>
            <a:headEnd/>
            <a:tailEnd/>
          </a:ln>
          <a:effectLst/>
        </p:spPr>
        <p:txBody>
          <a:bodyPr wrap="none" anchor="ctr"/>
          <a:lstStyle/>
          <a:p>
            <a:pPr algn="ctr" eaLnBrk="0" hangingPunct="0"/>
            <a:r>
              <a:rPr lang="en-US" sz="2000" b="1"/>
              <a:t>solution</a:t>
            </a:r>
          </a:p>
          <a:p>
            <a:pPr algn="ctr" eaLnBrk="0" hangingPunct="0"/>
            <a:r>
              <a:rPr lang="en-US" sz="2000" b="1"/>
              <a:t>in transform</a:t>
            </a:r>
          </a:p>
          <a:p>
            <a:pPr algn="ctr" eaLnBrk="0" hangingPunct="0"/>
            <a:r>
              <a:rPr lang="en-US" sz="2000" b="1"/>
              <a:t>way of</a:t>
            </a:r>
          </a:p>
          <a:p>
            <a:pPr algn="ctr" eaLnBrk="0" hangingPunct="0"/>
            <a:r>
              <a:rPr lang="en-US" sz="2000" b="1"/>
              <a:t> thinking</a:t>
            </a:r>
          </a:p>
        </p:txBody>
      </p:sp>
      <p:sp>
        <p:nvSpPr>
          <p:cNvPr id="49158" name="Rectangle 6"/>
          <p:cNvSpPr>
            <a:spLocks noChangeArrowheads="1"/>
          </p:cNvSpPr>
          <p:nvPr/>
        </p:nvSpPr>
        <p:spPr bwMode="auto">
          <a:xfrm>
            <a:off x="5867400" y="3429000"/>
            <a:ext cx="1752600" cy="1066800"/>
          </a:xfrm>
          <a:prstGeom prst="rect">
            <a:avLst/>
          </a:prstGeom>
          <a:solidFill>
            <a:srgbClr val="CC6600"/>
          </a:solidFill>
          <a:ln w="38100">
            <a:solidFill>
              <a:schemeClr val="tx1"/>
            </a:solidFill>
            <a:miter lim="800000"/>
            <a:headEnd/>
            <a:tailEnd/>
          </a:ln>
          <a:effectLst/>
        </p:spPr>
        <p:txBody>
          <a:bodyPr wrap="none" anchor="ctr"/>
          <a:lstStyle/>
          <a:p>
            <a:pPr algn="ctr" eaLnBrk="0" hangingPunct="0"/>
            <a:r>
              <a:rPr lang="en-US" sz="2000" b="1"/>
              <a:t>inverse</a:t>
            </a:r>
          </a:p>
          <a:p>
            <a:pPr algn="ctr" eaLnBrk="0" hangingPunct="0"/>
            <a:r>
              <a:rPr lang="en-US" sz="2000" b="1"/>
              <a:t>transform</a:t>
            </a:r>
          </a:p>
        </p:txBody>
      </p:sp>
      <p:sp>
        <p:nvSpPr>
          <p:cNvPr id="49159" name="Line 7"/>
          <p:cNvSpPr>
            <a:spLocks noChangeShapeType="1"/>
          </p:cNvSpPr>
          <p:nvPr/>
        </p:nvSpPr>
        <p:spPr bwMode="auto">
          <a:xfrm>
            <a:off x="3352800" y="3962400"/>
            <a:ext cx="304800" cy="0"/>
          </a:xfrm>
          <a:prstGeom prst="line">
            <a:avLst/>
          </a:prstGeom>
          <a:noFill/>
          <a:ln w="38100">
            <a:solidFill>
              <a:schemeClr val="tx1"/>
            </a:solidFill>
            <a:round/>
            <a:headEnd/>
            <a:tailEnd type="triangle" w="med" len="med"/>
          </a:ln>
          <a:effectLst/>
        </p:spPr>
        <p:txBody>
          <a:bodyPr wrap="none" anchor="ctr"/>
          <a:lstStyle/>
          <a:p>
            <a:endParaRPr lang="en-US"/>
          </a:p>
        </p:txBody>
      </p:sp>
      <p:sp>
        <p:nvSpPr>
          <p:cNvPr id="49160" name="Line 8"/>
          <p:cNvSpPr>
            <a:spLocks noChangeShapeType="1"/>
          </p:cNvSpPr>
          <p:nvPr/>
        </p:nvSpPr>
        <p:spPr bwMode="auto">
          <a:xfrm>
            <a:off x="5562600" y="3962400"/>
            <a:ext cx="304800" cy="0"/>
          </a:xfrm>
          <a:prstGeom prst="line">
            <a:avLst/>
          </a:prstGeom>
          <a:noFill/>
          <a:ln w="38100">
            <a:solidFill>
              <a:schemeClr val="tx1"/>
            </a:solidFill>
            <a:round/>
            <a:headEnd/>
            <a:tailEnd type="triangle" w="med" len="med"/>
          </a:ln>
          <a:effectLst/>
        </p:spPr>
        <p:txBody>
          <a:bodyPr wrap="none" anchor="ctr"/>
          <a:lstStyle/>
          <a:p>
            <a:endParaRPr lang="en-US"/>
          </a:p>
        </p:txBody>
      </p:sp>
      <p:sp>
        <p:nvSpPr>
          <p:cNvPr id="49161" name="Line 9"/>
          <p:cNvSpPr>
            <a:spLocks noChangeShapeType="1"/>
          </p:cNvSpPr>
          <p:nvPr/>
        </p:nvSpPr>
        <p:spPr bwMode="auto">
          <a:xfrm>
            <a:off x="1295400" y="3962400"/>
            <a:ext cx="304800" cy="0"/>
          </a:xfrm>
          <a:prstGeom prst="line">
            <a:avLst/>
          </a:prstGeom>
          <a:noFill/>
          <a:ln w="38100">
            <a:solidFill>
              <a:schemeClr val="tx1"/>
            </a:solidFill>
            <a:round/>
            <a:headEnd/>
            <a:tailEnd type="triangle" w="med" len="med"/>
          </a:ln>
          <a:effectLst/>
        </p:spPr>
        <p:txBody>
          <a:bodyPr wrap="none" anchor="ctr"/>
          <a:lstStyle/>
          <a:p>
            <a:endParaRPr lang="en-US"/>
          </a:p>
        </p:txBody>
      </p:sp>
      <p:sp>
        <p:nvSpPr>
          <p:cNvPr id="49162" name="Line 10"/>
          <p:cNvSpPr>
            <a:spLocks noChangeShapeType="1"/>
          </p:cNvSpPr>
          <p:nvPr/>
        </p:nvSpPr>
        <p:spPr bwMode="auto">
          <a:xfrm>
            <a:off x="7620000" y="3962400"/>
            <a:ext cx="304800" cy="0"/>
          </a:xfrm>
          <a:prstGeom prst="line">
            <a:avLst/>
          </a:prstGeom>
          <a:noFill/>
          <a:ln w="38100">
            <a:solidFill>
              <a:schemeClr val="tx1"/>
            </a:solidFill>
            <a:round/>
            <a:headEnd/>
            <a:tailEnd type="triangle" w="med" len="med"/>
          </a:ln>
          <a:effectLst/>
        </p:spPr>
        <p:txBody>
          <a:bodyPr wrap="none" anchor="ctr"/>
          <a:lstStyle/>
          <a:p>
            <a:endParaRPr lang="en-US"/>
          </a:p>
        </p:txBody>
      </p:sp>
      <p:sp>
        <p:nvSpPr>
          <p:cNvPr id="49163" name="Text Box 11"/>
          <p:cNvSpPr txBox="1">
            <a:spLocks noChangeArrowheads="1"/>
          </p:cNvSpPr>
          <p:nvPr/>
        </p:nvSpPr>
        <p:spPr bwMode="auto">
          <a:xfrm>
            <a:off x="7467600" y="2438400"/>
            <a:ext cx="1463675" cy="1311275"/>
          </a:xfrm>
          <a:prstGeom prst="rect">
            <a:avLst/>
          </a:prstGeom>
          <a:noFill/>
          <a:ln w="9525">
            <a:noFill/>
            <a:miter lim="800000"/>
            <a:headEnd/>
            <a:tailEnd/>
          </a:ln>
          <a:effectLst/>
        </p:spPr>
        <p:txBody>
          <a:bodyPr>
            <a:spAutoFit/>
          </a:bodyPr>
          <a:lstStyle/>
          <a:p>
            <a:pPr algn="ctr" eaLnBrk="0" hangingPunct="0"/>
            <a:r>
              <a:rPr lang="en-US" sz="2000" b="1"/>
              <a:t>solution in original way of thinking</a:t>
            </a:r>
          </a:p>
        </p:txBody>
      </p:sp>
      <p:sp>
        <p:nvSpPr>
          <p:cNvPr id="49164" name="Text Box 12"/>
          <p:cNvSpPr txBox="1">
            <a:spLocks noChangeArrowheads="1"/>
          </p:cNvSpPr>
          <p:nvPr/>
        </p:nvSpPr>
        <p:spPr bwMode="auto">
          <a:xfrm>
            <a:off x="228600" y="2438400"/>
            <a:ext cx="1463675" cy="1311275"/>
          </a:xfrm>
          <a:prstGeom prst="rect">
            <a:avLst/>
          </a:prstGeom>
          <a:noFill/>
          <a:ln w="9525">
            <a:noFill/>
            <a:miter lim="800000"/>
            <a:headEnd/>
            <a:tailEnd/>
          </a:ln>
          <a:effectLst/>
        </p:spPr>
        <p:txBody>
          <a:bodyPr>
            <a:spAutoFit/>
          </a:bodyPr>
          <a:lstStyle/>
          <a:p>
            <a:pPr algn="ctr" eaLnBrk="0" hangingPunct="0"/>
            <a:r>
              <a:rPr lang="en-US" sz="2000" b="1"/>
              <a:t>problem in original way of thinking</a:t>
            </a:r>
          </a:p>
        </p:txBody>
      </p:sp>
      <p:sp>
        <p:nvSpPr>
          <p:cNvPr id="49165" name="Text Box 13"/>
          <p:cNvSpPr txBox="1">
            <a:spLocks noChangeArrowheads="1"/>
          </p:cNvSpPr>
          <p:nvPr/>
        </p:nvSpPr>
        <p:spPr bwMode="auto">
          <a:xfrm>
            <a:off x="3581400" y="6248400"/>
            <a:ext cx="1528763" cy="336550"/>
          </a:xfrm>
          <a:prstGeom prst="rect">
            <a:avLst/>
          </a:prstGeom>
          <a:noFill/>
          <a:ln w="9525">
            <a:noFill/>
            <a:miter lim="800000"/>
            <a:headEnd/>
            <a:tailEnd/>
          </a:ln>
          <a:effectLst/>
        </p:spPr>
        <p:txBody>
          <a:bodyPr wrap="none">
            <a:spAutoFit/>
          </a:bodyPr>
          <a:lstStyle/>
          <a:p>
            <a:pPr eaLnBrk="0" hangingPunct="0"/>
            <a:r>
              <a:rPr lang="en-US" sz="1600" b="1"/>
              <a:t>2. Transforms</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2754" name="Rectangle 2"/>
          <p:cNvSpPr>
            <a:spLocks noGrp="1" noChangeArrowheads="1"/>
          </p:cNvSpPr>
          <p:nvPr>
            <p:ph type="title"/>
          </p:nvPr>
        </p:nvSpPr>
        <p:spPr/>
        <p:txBody>
          <a:bodyPr/>
          <a:lstStyle/>
          <a:p>
            <a:r>
              <a:rPr lang="en-US"/>
              <a:t>Solution process (1 of 8)</a:t>
            </a:r>
          </a:p>
        </p:txBody>
      </p:sp>
      <p:sp>
        <p:nvSpPr>
          <p:cNvPr id="202755" name="Rectangle 3"/>
          <p:cNvSpPr>
            <a:spLocks noGrp="1" noChangeArrowheads="1"/>
          </p:cNvSpPr>
          <p:nvPr>
            <p:ph type="body" idx="1"/>
          </p:nvPr>
        </p:nvSpPr>
        <p:spPr>
          <a:xfrm>
            <a:off x="609600" y="1371600"/>
            <a:ext cx="7772400" cy="4114800"/>
          </a:xfrm>
        </p:spPr>
        <p:txBody>
          <a:bodyPr/>
          <a:lstStyle/>
          <a:p>
            <a:r>
              <a:rPr lang="en-US"/>
              <a:t>Any nonhomogeneous linear differential equation with constant coefficients can be solved with the following procedure, which reduces the solution to algebra</a:t>
            </a:r>
          </a:p>
        </p:txBody>
      </p:sp>
      <p:sp>
        <p:nvSpPr>
          <p:cNvPr id="202756" name="Text Box 4"/>
          <p:cNvSpPr txBox="1">
            <a:spLocks noChangeArrowheads="1"/>
          </p:cNvSpPr>
          <p:nvPr/>
        </p:nvSpPr>
        <p:spPr bwMode="auto">
          <a:xfrm>
            <a:off x="3505200" y="6248400"/>
            <a:ext cx="2286000" cy="336550"/>
          </a:xfrm>
          <a:prstGeom prst="rect">
            <a:avLst/>
          </a:prstGeom>
          <a:noFill/>
          <a:ln w="9525">
            <a:noFill/>
            <a:miter lim="800000"/>
            <a:headEnd/>
            <a:tailEnd/>
          </a:ln>
          <a:effectLst/>
        </p:spPr>
        <p:txBody>
          <a:bodyPr wrap="none">
            <a:spAutoFit/>
          </a:bodyPr>
          <a:lstStyle/>
          <a:p>
            <a:pPr eaLnBrk="0" hangingPunct="0"/>
            <a:r>
              <a:rPr lang="en-US" sz="1600" b="1"/>
              <a:t>4. Laplace transforms</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3778" name="Rectangle 1026"/>
          <p:cNvSpPr>
            <a:spLocks noGrp="1" noChangeArrowheads="1"/>
          </p:cNvSpPr>
          <p:nvPr>
            <p:ph type="title"/>
          </p:nvPr>
        </p:nvSpPr>
        <p:spPr/>
        <p:txBody>
          <a:bodyPr/>
          <a:lstStyle/>
          <a:p>
            <a:r>
              <a:rPr lang="en-US"/>
              <a:t>Solution process (2 of 8)</a:t>
            </a:r>
          </a:p>
        </p:txBody>
      </p:sp>
      <p:sp>
        <p:nvSpPr>
          <p:cNvPr id="203779" name="Rectangle 1027"/>
          <p:cNvSpPr>
            <a:spLocks noGrp="1" noChangeArrowheads="1"/>
          </p:cNvSpPr>
          <p:nvPr>
            <p:ph type="body" idx="1"/>
          </p:nvPr>
        </p:nvSpPr>
        <p:spPr>
          <a:xfrm>
            <a:off x="533400" y="1752600"/>
            <a:ext cx="8001000" cy="4114800"/>
          </a:xfrm>
        </p:spPr>
        <p:txBody>
          <a:bodyPr/>
          <a:lstStyle/>
          <a:p>
            <a:r>
              <a:rPr lang="en-US"/>
              <a:t>Step 1: Put differential equation into standard form</a:t>
            </a:r>
          </a:p>
          <a:p>
            <a:pPr marL="742950" lvl="1" indent="-285750"/>
            <a:r>
              <a:rPr lang="en-US"/>
              <a:t>D</a:t>
            </a:r>
            <a:r>
              <a:rPr lang="en-US" baseline="30000"/>
              <a:t>2</a:t>
            </a:r>
            <a:r>
              <a:rPr lang="en-US"/>
              <a:t> y + 2D y + 2y = cos </a:t>
            </a:r>
            <a:r>
              <a:rPr lang="en-US">
                <a:sym typeface="Symbol" pitchFamily="18" charset="2"/>
              </a:rPr>
              <a:t>t</a:t>
            </a:r>
          </a:p>
          <a:p>
            <a:pPr marL="742950" lvl="1" indent="-285750"/>
            <a:r>
              <a:rPr lang="en-US">
                <a:sym typeface="Symbol" pitchFamily="18" charset="2"/>
              </a:rPr>
              <a:t>y(0) = 1</a:t>
            </a:r>
          </a:p>
          <a:p>
            <a:pPr marL="742950" lvl="1" indent="-285750"/>
            <a:r>
              <a:rPr lang="en-US">
                <a:sym typeface="Symbol" pitchFamily="18" charset="2"/>
              </a:rPr>
              <a:t>D y(0) = 0</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02" name="Rectangle 2"/>
          <p:cNvSpPr>
            <a:spLocks noGrp="1" noChangeArrowheads="1"/>
          </p:cNvSpPr>
          <p:nvPr>
            <p:ph type="title"/>
          </p:nvPr>
        </p:nvSpPr>
        <p:spPr/>
        <p:txBody>
          <a:bodyPr/>
          <a:lstStyle/>
          <a:p>
            <a:r>
              <a:rPr lang="en-US"/>
              <a:t>Solution process (3 of 8)</a:t>
            </a:r>
          </a:p>
        </p:txBody>
      </p:sp>
      <p:sp>
        <p:nvSpPr>
          <p:cNvPr id="204803" name="Rectangle 3"/>
          <p:cNvSpPr>
            <a:spLocks noGrp="1" noChangeArrowheads="1"/>
          </p:cNvSpPr>
          <p:nvPr>
            <p:ph type="body" idx="1"/>
          </p:nvPr>
        </p:nvSpPr>
        <p:spPr>
          <a:xfrm>
            <a:off x="457200" y="1828800"/>
            <a:ext cx="7772400" cy="4114800"/>
          </a:xfrm>
        </p:spPr>
        <p:txBody>
          <a:bodyPr/>
          <a:lstStyle/>
          <a:p>
            <a:r>
              <a:rPr lang="en-US"/>
              <a:t>Step 2: Take the Laplace transform of both sides</a:t>
            </a:r>
          </a:p>
          <a:p>
            <a:pPr marL="742950" lvl="1" indent="-285750"/>
            <a:r>
              <a:rPr lang="en-US"/>
              <a:t>L{D</a:t>
            </a:r>
            <a:r>
              <a:rPr lang="en-US" baseline="30000"/>
              <a:t>2</a:t>
            </a:r>
            <a:r>
              <a:rPr lang="en-US"/>
              <a:t> y} + L{2D y} + L{2y} = L{cos </a:t>
            </a:r>
            <a:r>
              <a:rPr lang="en-US">
                <a:sym typeface="Symbol" pitchFamily="18" charset="2"/>
              </a:rPr>
              <a:t>t}</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826" name="Rectangle 2"/>
          <p:cNvSpPr>
            <a:spLocks noGrp="1" noChangeArrowheads="1"/>
          </p:cNvSpPr>
          <p:nvPr>
            <p:ph type="title"/>
          </p:nvPr>
        </p:nvSpPr>
        <p:spPr/>
        <p:txBody>
          <a:bodyPr/>
          <a:lstStyle/>
          <a:p>
            <a:r>
              <a:rPr lang="en-US">
                <a:sym typeface="Symbol" pitchFamily="18" charset="2"/>
              </a:rPr>
              <a:t>Solution process </a:t>
            </a:r>
            <a:r>
              <a:rPr lang="en-US"/>
              <a:t>(4 of 8)</a:t>
            </a:r>
            <a:endParaRPr lang="en-US">
              <a:sym typeface="Symbol" pitchFamily="18" charset="2"/>
            </a:endParaRPr>
          </a:p>
        </p:txBody>
      </p:sp>
      <p:sp>
        <p:nvSpPr>
          <p:cNvPr id="205827" name="Rectangle 3"/>
          <p:cNvSpPr>
            <a:spLocks noGrp="1" noChangeArrowheads="1"/>
          </p:cNvSpPr>
          <p:nvPr>
            <p:ph type="body" idx="1"/>
          </p:nvPr>
        </p:nvSpPr>
        <p:spPr>
          <a:xfrm>
            <a:off x="533400" y="1447800"/>
            <a:ext cx="8077200" cy="4724400"/>
          </a:xfrm>
        </p:spPr>
        <p:txBody>
          <a:bodyPr/>
          <a:lstStyle/>
          <a:p>
            <a:r>
              <a:rPr lang="en-US">
                <a:sym typeface="Symbol" pitchFamily="18" charset="2"/>
              </a:rPr>
              <a:t>Step 3: Use table of transforms to express equation in s-domain</a:t>
            </a:r>
          </a:p>
          <a:p>
            <a:pPr marL="742950" lvl="1" indent="-285750"/>
            <a:r>
              <a:rPr lang="en-US"/>
              <a:t>L{D</a:t>
            </a:r>
            <a:r>
              <a:rPr lang="en-US" baseline="30000"/>
              <a:t>2</a:t>
            </a:r>
            <a:r>
              <a:rPr lang="en-US"/>
              <a:t> y} + L{2D y} + L{2y} = L{cos </a:t>
            </a:r>
            <a:r>
              <a:rPr lang="en-US">
                <a:sym typeface="Symbol" pitchFamily="18" charset="2"/>
              </a:rPr>
              <a:t> t}</a:t>
            </a:r>
          </a:p>
          <a:p>
            <a:pPr marL="742950" lvl="1" indent="-285750"/>
            <a:r>
              <a:rPr lang="en-US"/>
              <a:t>L{D</a:t>
            </a:r>
            <a:r>
              <a:rPr lang="en-US" baseline="30000"/>
              <a:t>2</a:t>
            </a:r>
            <a:r>
              <a:rPr lang="en-US"/>
              <a:t> y} = s</a:t>
            </a:r>
            <a:r>
              <a:rPr lang="en-US" baseline="30000"/>
              <a:t>2</a:t>
            </a:r>
            <a:r>
              <a:rPr lang="en-US"/>
              <a:t> Y(s) - sy(0) - D y(0)</a:t>
            </a:r>
          </a:p>
          <a:p>
            <a:pPr marL="742950" lvl="1" indent="-285750"/>
            <a:r>
              <a:rPr lang="en-US"/>
              <a:t>L{2D y} = 2[ s Y(s) - y(0)]</a:t>
            </a:r>
          </a:p>
          <a:p>
            <a:pPr marL="742950" lvl="1" indent="-285750"/>
            <a:r>
              <a:rPr lang="en-US"/>
              <a:t>L{2y} = 2 Y(s)</a:t>
            </a:r>
          </a:p>
          <a:p>
            <a:pPr marL="742950" lvl="1" indent="-285750"/>
            <a:r>
              <a:rPr lang="en-US"/>
              <a:t>L{cos </a:t>
            </a:r>
            <a:r>
              <a:rPr lang="en-US">
                <a:sym typeface="Symbol" pitchFamily="18" charset="2"/>
              </a:rPr>
              <a:t>t} = </a:t>
            </a:r>
            <a:r>
              <a:rPr lang="en-US" b="1"/>
              <a:t>s/(</a:t>
            </a:r>
            <a:r>
              <a:rPr lang="en-US"/>
              <a:t>s</a:t>
            </a:r>
            <a:r>
              <a:rPr lang="en-US" baseline="30000"/>
              <a:t>2</a:t>
            </a:r>
            <a:r>
              <a:rPr lang="en-US"/>
              <a:t> + </a:t>
            </a:r>
            <a:r>
              <a:rPr lang="en-US">
                <a:sym typeface="Symbol" pitchFamily="18" charset="2"/>
              </a:rPr>
              <a:t>1</a:t>
            </a:r>
            <a:r>
              <a:rPr lang="en-US" b="1">
                <a:sym typeface="Symbol" pitchFamily="18" charset="2"/>
              </a:rPr>
              <a:t>)</a:t>
            </a:r>
            <a:r>
              <a:rPr lang="en-US" b="1"/>
              <a:t> </a:t>
            </a:r>
          </a:p>
          <a:p>
            <a:pPr marL="742950" lvl="1" indent="-285750"/>
            <a:r>
              <a:rPr lang="en-US"/>
              <a:t>s</a:t>
            </a:r>
            <a:r>
              <a:rPr lang="en-US" baseline="30000"/>
              <a:t>2</a:t>
            </a:r>
            <a:r>
              <a:rPr lang="en-US"/>
              <a:t> Y(s) - s + 2s Y(s) - 2 + 2 Y(s) = s /(s</a:t>
            </a:r>
            <a:r>
              <a:rPr lang="en-US" baseline="30000"/>
              <a:t>2</a:t>
            </a:r>
            <a:r>
              <a:rPr lang="en-US"/>
              <a:t> + </a:t>
            </a:r>
            <a:r>
              <a:rPr lang="en-US">
                <a:sym typeface="Symbol" pitchFamily="18" charset="2"/>
              </a:rPr>
              <a:t>1)</a:t>
            </a:r>
            <a:r>
              <a:rPr lang="en-US" b="1"/>
              <a:t> </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6850" name="Rectangle 2"/>
          <p:cNvSpPr>
            <a:spLocks noGrp="1" noChangeArrowheads="1"/>
          </p:cNvSpPr>
          <p:nvPr>
            <p:ph type="title"/>
          </p:nvPr>
        </p:nvSpPr>
        <p:spPr/>
        <p:txBody>
          <a:bodyPr/>
          <a:lstStyle/>
          <a:p>
            <a:r>
              <a:rPr lang="en-US"/>
              <a:t>Solution process (5 of 8)</a:t>
            </a:r>
          </a:p>
        </p:txBody>
      </p:sp>
      <p:sp>
        <p:nvSpPr>
          <p:cNvPr id="206851" name="Rectangle 3"/>
          <p:cNvSpPr>
            <a:spLocks noGrp="1" noChangeArrowheads="1"/>
          </p:cNvSpPr>
          <p:nvPr>
            <p:ph type="body" idx="1"/>
          </p:nvPr>
        </p:nvSpPr>
        <p:spPr>
          <a:xfrm>
            <a:off x="304800" y="1295400"/>
            <a:ext cx="8458200" cy="2819400"/>
          </a:xfrm>
        </p:spPr>
        <p:txBody>
          <a:bodyPr/>
          <a:lstStyle/>
          <a:p>
            <a:r>
              <a:rPr lang="en-US"/>
              <a:t>Step 4: Solve for Y(s)</a:t>
            </a:r>
          </a:p>
          <a:p>
            <a:pPr marL="742950" lvl="1" indent="-285750"/>
            <a:r>
              <a:rPr lang="en-US"/>
              <a:t>s</a:t>
            </a:r>
            <a:r>
              <a:rPr lang="en-US" baseline="30000"/>
              <a:t>2</a:t>
            </a:r>
            <a:r>
              <a:rPr lang="en-US"/>
              <a:t> Y(s) - s + 2s Y(s) - 2 + 2 Y(s) = </a:t>
            </a:r>
            <a:r>
              <a:rPr lang="en-US" b="1"/>
              <a:t>s/(</a:t>
            </a:r>
            <a:r>
              <a:rPr lang="en-US"/>
              <a:t>s</a:t>
            </a:r>
            <a:r>
              <a:rPr lang="en-US" baseline="30000"/>
              <a:t>2</a:t>
            </a:r>
            <a:r>
              <a:rPr lang="en-US"/>
              <a:t> + </a:t>
            </a:r>
            <a:r>
              <a:rPr lang="en-US">
                <a:sym typeface="Symbol" pitchFamily="18" charset="2"/>
              </a:rPr>
              <a:t>1</a:t>
            </a:r>
            <a:r>
              <a:rPr lang="en-US" b="1">
                <a:sym typeface="Symbol" pitchFamily="18" charset="2"/>
              </a:rPr>
              <a:t>)</a:t>
            </a:r>
          </a:p>
          <a:p>
            <a:pPr marL="742950" lvl="1" indent="-285750"/>
            <a:r>
              <a:rPr lang="en-US">
                <a:sym typeface="Symbol" pitchFamily="18" charset="2"/>
              </a:rPr>
              <a:t>(</a:t>
            </a:r>
            <a:r>
              <a:rPr lang="en-US"/>
              <a:t>s</a:t>
            </a:r>
            <a:r>
              <a:rPr lang="en-US" baseline="30000"/>
              <a:t>2</a:t>
            </a:r>
            <a:r>
              <a:rPr lang="en-US">
                <a:sym typeface="Symbol" pitchFamily="18" charset="2"/>
              </a:rPr>
              <a:t> + 2s + 2) Y(s) = </a:t>
            </a:r>
            <a:r>
              <a:rPr lang="en-US" b="1"/>
              <a:t>s/(</a:t>
            </a:r>
            <a:r>
              <a:rPr lang="en-US"/>
              <a:t>s</a:t>
            </a:r>
            <a:r>
              <a:rPr lang="en-US" baseline="30000"/>
              <a:t>2</a:t>
            </a:r>
            <a:r>
              <a:rPr lang="en-US"/>
              <a:t> + </a:t>
            </a:r>
            <a:r>
              <a:rPr lang="en-US">
                <a:sym typeface="Symbol" pitchFamily="18" charset="2"/>
              </a:rPr>
              <a:t>1</a:t>
            </a:r>
            <a:r>
              <a:rPr lang="en-US" b="1">
                <a:sym typeface="Symbol" pitchFamily="18" charset="2"/>
              </a:rPr>
              <a:t>) + </a:t>
            </a:r>
            <a:r>
              <a:rPr lang="en-US">
                <a:sym typeface="Symbol" pitchFamily="18" charset="2"/>
              </a:rPr>
              <a:t>s + 2 </a:t>
            </a:r>
          </a:p>
          <a:p>
            <a:pPr marL="742950" lvl="1" indent="-285750"/>
            <a:r>
              <a:rPr lang="en-US">
                <a:sym typeface="Symbol" pitchFamily="18" charset="2"/>
              </a:rPr>
              <a:t>Y(s) = [</a:t>
            </a:r>
            <a:r>
              <a:rPr lang="en-US" b="1"/>
              <a:t>s/(</a:t>
            </a:r>
            <a:r>
              <a:rPr lang="en-US"/>
              <a:t>s</a:t>
            </a:r>
            <a:r>
              <a:rPr lang="en-US" baseline="30000"/>
              <a:t>2</a:t>
            </a:r>
            <a:r>
              <a:rPr lang="en-US"/>
              <a:t> + </a:t>
            </a:r>
            <a:r>
              <a:rPr lang="en-US">
                <a:sym typeface="Symbol" pitchFamily="18" charset="2"/>
              </a:rPr>
              <a:t>1</a:t>
            </a:r>
            <a:r>
              <a:rPr lang="en-US" b="1">
                <a:sym typeface="Symbol" pitchFamily="18" charset="2"/>
              </a:rPr>
              <a:t>) + </a:t>
            </a:r>
            <a:r>
              <a:rPr lang="en-US">
                <a:sym typeface="Symbol" pitchFamily="18" charset="2"/>
              </a:rPr>
              <a:t>s + 2]/ (</a:t>
            </a:r>
            <a:r>
              <a:rPr lang="en-US"/>
              <a:t>s</a:t>
            </a:r>
            <a:r>
              <a:rPr lang="en-US" baseline="30000"/>
              <a:t>2</a:t>
            </a:r>
            <a:r>
              <a:rPr lang="en-US">
                <a:sym typeface="Symbol" pitchFamily="18" charset="2"/>
              </a:rPr>
              <a:t> + 2s + 2) </a:t>
            </a:r>
          </a:p>
          <a:p>
            <a:pPr marL="742950" lvl="1" indent="-285750"/>
            <a:r>
              <a:rPr lang="en-US">
                <a:sym typeface="Symbol" pitchFamily="18" charset="2"/>
              </a:rPr>
              <a:t>= (</a:t>
            </a:r>
            <a:r>
              <a:rPr lang="en-US"/>
              <a:t>s</a:t>
            </a:r>
            <a:r>
              <a:rPr lang="en-US" baseline="30000"/>
              <a:t>3</a:t>
            </a:r>
            <a:r>
              <a:rPr lang="en-US">
                <a:sym typeface="Symbol" pitchFamily="18" charset="2"/>
              </a:rPr>
              <a:t> + 2 </a:t>
            </a:r>
            <a:r>
              <a:rPr lang="en-US"/>
              <a:t>s</a:t>
            </a:r>
            <a:r>
              <a:rPr lang="en-US" baseline="30000"/>
              <a:t>2</a:t>
            </a:r>
            <a:r>
              <a:rPr lang="en-US">
                <a:sym typeface="Symbol" pitchFamily="18" charset="2"/>
              </a:rPr>
              <a:t> + 2s + 2)/[(</a:t>
            </a:r>
            <a:r>
              <a:rPr lang="en-US"/>
              <a:t>s</a:t>
            </a:r>
            <a:r>
              <a:rPr lang="en-US" baseline="30000"/>
              <a:t>2</a:t>
            </a:r>
            <a:r>
              <a:rPr lang="en-US"/>
              <a:t> + </a:t>
            </a:r>
            <a:r>
              <a:rPr lang="en-US">
                <a:sym typeface="Symbol" pitchFamily="18" charset="2"/>
              </a:rPr>
              <a:t>1</a:t>
            </a:r>
            <a:r>
              <a:rPr lang="en-US" b="1">
                <a:sym typeface="Symbol" pitchFamily="18" charset="2"/>
              </a:rPr>
              <a:t>) </a:t>
            </a:r>
            <a:r>
              <a:rPr lang="en-US">
                <a:sym typeface="Symbol" pitchFamily="18" charset="2"/>
              </a:rPr>
              <a:t>(</a:t>
            </a:r>
            <a:r>
              <a:rPr lang="en-US"/>
              <a:t>s</a:t>
            </a:r>
            <a:r>
              <a:rPr lang="en-US" baseline="30000"/>
              <a:t>2</a:t>
            </a:r>
            <a:r>
              <a:rPr lang="en-US">
                <a:sym typeface="Symbol" pitchFamily="18" charset="2"/>
              </a:rPr>
              <a:t> + 2s + 2)]</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7874" name="Rectangle 2"/>
          <p:cNvSpPr>
            <a:spLocks noGrp="1" noChangeArrowheads="1"/>
          </p:cNvSpPr>
          <p:nvPr>
            <p:ph type="title"/>
          </p:nvPr>
        </p:nvSpPr>
        <p:spPr/>
        <p:txBody>
          <a:bodyPr/>
          <a:lstStyle/>
          <a:p>
            <a:r>
              <a:rPr lang="en-US"/>
              <a:t>Solution process (6 of 8)</a:t>
            </a:r>
          </a:p>
        </p:txBody>
      </p:sp>
      <p:sp>
        <p:nvSpPr>
          <p:cNvPr id="207875" name="Rectangle 3"/>
          <p:cNvSpPr>
            <a:spLocks noGrp="1" noChangeArrowheads="1"/>
          </p:cNvSpPr>
          <p:nvPr>
            <p:ph type="body" idx="1"/>
          </p:nvPr>
        </p:nvSpPr>
        <p:spPr>
          <a:xfrm>
            <a:off x="152400" y="1066800"/>
            <a:ext cx="8610600" cy="5486400"/>
          </a:xfrm>
        </p:spPr>
        <p:txBody>
          <a:bodyPr/>
          <a:lstStyle/>
          <a:p>
            <a:r>
              <a:rPr lang="en-US"/>
              <a:t>Step 5: Expand equation into format covered by table</a:t>
            </a:r>
          </a:p>
          <a:p>
            <a:pPr marL="742950" lvl="1" indent="-285750"/>
            <a:r>
              <a:rPr lang="en-US"/>
              <a:t>Y(s) </a:t>
            </a:r>
            <a:r>
              <a:rPr lang="en-US">
                <a:sym typeface="Symbol" pitchFamily="18" charset="2"/>
              </a:rPr>
              <a:t>= (</a:t>
            </a:r>
            <a:r>
              <a:rPr lang="en-US"/>
              <a:t>s</a:t>
            </a:r>
            <a:r>
              <a:rPr lang="en-US" baseline="30000"/>
              <a:t>3</a:t>
            </a:r>
            <a:r>
              <a:rPr lang="en-US">
                <a:sym typeface="Symbol" pitchFamily="18" charset="2"/>
              </a:rPr>
              <a:t> + 2 </a:t>
            </a:r>
            <a:r>
              <a:rPr lang="en-US"/>
              <a:t>s</a:t>
            </a:r>
            <a:r>
              <a:rPr lang="en-US" baseline="30000"/>
              <a:t>2</a:t>
            </a:r>
            <a:r>
              <a:rPr lang="en-US">
                <a:sym typeface="Symbol" pitchFamily="18" charset="2"/>
              </a:rPr>
              <a:t> + 2s + 2)/[(</a:t>
            </a:r>
            <a:r>
              <a:rPr lang="en-US"/>
              <a:t>s</a:t>
            </a:r>
            <a:r>
              <a:rPr lang="en-US" baseline="30000"/>
              <a:t>2</a:t>
            </a:r>
            <a:r>
              <a:rPr lang="en-US"/>
              <a:t> + </a:t>
            </a:r>
            <a:r>
              <a:rPr lang="en-US">
                <a:sym typeface="Symbol" pitchFamily="18" charset="2"/>
              </a:rPr>
              <a:t>1</a:t>
            </a:r>
            <a:r>
              <a:rPr lang="en-US" b="1">
                <a:sym typeface="Symbol" pitchFamily="18" charset="2"/>
              </a:rPr>
              <a:t>) </a:t>
            </a:r>
            <a:r>
              <a:rPr lang="en-US">
                <a:sym typeface="Symbol" pitchFamily="18" charset="2"/>
              </a:rPr>
              <a:t>(</a:t>
            </a:r>
            <a:r>
              <a:rPr lang="en-US"/>
              <a:t>s</a:t>
            </a:r>
            <a:r>
              <a:rPr lang="en-US" baseline="30000"/>
              <a:t>2</a:t>
            </a:r>
            <a:r>
              <a:rPr lang="en-US">
                <a:sym typeface="Symbol" pitchFamily="18" charset="2"/>
              </a:rPr>
              <a:t> + 2s + 2)]</a:t>
            </a:r>
          </a:p>
          <a:p>
            <a:pPr marL="742950" lvl="1" indent="-285750"/>
            <a:r>
              <a:rPr lang="en-US">
                <a:sym typeface="Symbol" pitchFamily="18" charset="2"/>
              </a:rPr>
              <a:t>= (As + B)/ </a:t>
            </a:r>
            <a:r>
              <a:rPr lang="en-US"/>
              <a:t>(s</a:t>
            </a:r>
            <a:r>
              <a:rPr lang="en-US" baseline="30000"/>
              <a:t>2</a:t>
            </a:r>
            <a:r>
              <a:rPr lang="en-US"/>
              <a:t> + </a:t>
            </a:r>
            <a:r>
              <a:rPr lang="en-US">
                <a:sym typeface="Symbol" pitchFamily="18" charset="2"/>
              </a:rPr>
              <a:t>1) + (Cs + E)/ (</a:t>
            </a:r>
            <a:r>
              <a:rPr lang="en-US"/>
              <a:t>s</a:t>
            </a:r>
            <a:r>
              <a:rPr lang="en-US" baseline="30000"/>
              <a:t>2</a:t>
            </a:r>
            <a:r>
              <a:rPr lang="en-US">
                <a:sym typeface="Symbol" pitchFamily="18" charset="2"/>
              </a:rPr>
              <a:t> + 2s + 2)</a:t>
            </a:r>
          </a:p>
          <a:p>
            <a:pPr marL="742950" lvl="1" indent="-285750"/>
            <a:r>
              <a:rPr lang="en-US">
                <a:sym typeface="Symbol" pitchFamily="18" charset="2"/>
              </a:rPr>
              <a:t>(A+C)</a:t>
            </a:r>
            <a:r>
              <a:rPr lang="en-US"/>
              <a:t>s</a:t>
            </a:r>
            <a:r>
              <a:rPr lang="en-US" baseline="30000"/>
              <a:t>3</a:t>
            </a:r>
            <a:r>
              <a:rPr lang="en-US">
                <a:sym typeface="Symbol" pitchFamily="18" charset="2"/>
              </a:rPr>
              <a:t> + (2A + B + E) </a:t>
            </a:r>
            <a:r>
              <a:rPr lang="en-US"/>
              <a:t>s</a:t>
            </a:r>
            <a:r>
              <a:rPr lang="en-US" baseline="30000"/>
              <a:t>2</a:t>
            </a:r>
            <a:r>
              <a:rPr lang="en-US">
                <a:sym typeface="Symbol" pitchFamily="18" charset="2"/>
              </a:rPr>
              <a:t> + (2A + 2B + C)s + (2B +E)</a:t>
            </a:r>
            <a:endParaRPr lang="en-US"/>
          </a:p>
          <a:p>
            <a:pPr marL="742950" lvl="1" indent="-285750"/>
            <a:r>
              <a:rPr lang="en-US"/>
              <a:t>1 = A + C</a:t>
            </a:r>
          </a:p>
          <a:p>
            <a:pPr marL="742950" lvl="1" indent="-285750"/>
            <a:r>
              <a:rPr lang="en-US"/>
              <a:t>2 = 2A + B + E</a:t>
            </a:r>
          </a:p>
          <a:p>
            <a:pPr marL="742950" lvl="1" indent="-285750"/>
            <a:r>
              <a:rPr lang="en-US"/>
              <a:t>2 = 2A + 2B + C</a:t>
            </a:r>
          </a:p>
          <a:p>
            <a:pPr marL="742950" lvl="1" indent="-285750"/>
            <a:r>
              <a:rPr lang="en-US"/>
              <a:t>2 = 2B + E</a:t>
            </a:r>
          </a:p>
          <a:p>
            <a:pPr marL="742950" lvl="1" indent="-285750"/>
            <a:r>
              <a:rPr lang="en-US"/>
              <a:t>A = 0.2, B = 0.4, C = 0.8, E = 1.2</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8898" name="Rectangle 2"/>
          <p:cNvSpPr>
            <a:spLocks noGrp="1" noChangeArrowheads="1"/>
          </p:cNvSpPr>
          <p:nvPr>
            <p:ph type="title"/>
          </p:nvPr>
        </p:nvSpPr>
        <p:spPr/>
        <p:txBody>
          <a:bodyPr/>
          <a:lstStyle/>
          <a:p>
            <a:r>
              <a:rPr lang="en-US"/>
              <a:t>Solution process (7 of 8)</a:t>
            </a:r>
          </a:p>
        </p:txBody>
      </p:sp>
      <p:sp>
        <p:nvSpPr>
          <p:cNvPr id="208899" name="Rectangle 3"/>
          <p:cNvSpPr>
            <a:spLocks noGrp="1" noChangeArrowheads="1"/>
          </p:cNvSpPr>
          <p:nvPr>
            <p:ph type="body" idx="1"/>
          </p:nvPr>
        </p:nvSpPr>
        <p:spPr>
          <a:xfrm>
            <a:off x="228600" y="1524000"/>
            <a:ext cx="8686800" cy="4114800"/>
          </a:xfrm>
        </p:spPr>
        <p:txBody>
          <a:bodyPr/>
          <a:lstStyle/>
          <a:p>
            <a:pPr marL="742950" lvl="1" indent="-285750"/>
            <a:r>
              <a:rPr lang="en-US">
                <a:sym typeface="Symbol" pitchFamily="18" charset="2"/>
              </a:rPr>
              <a:t>(0.2s + 0.4)/ </a:t>
            </a:r>
            <a:r>
              <a:rPr lang="en-US"/>
              <a:t>(s</a:t>
            </a:r>
            <a:r>
              <a:rPr lang="en-US" baseline="30000"/>
              <a:t>2</a:t>
            </a:r>
            <a:r>
              <a:rPr lang="en-US"/>
              <a:t> + </a:t>
            </a:r>
            <a:r>
              <a:rPr lang="en-US">
                <a:sym typeface="Symbol" pitchFamily="18" charset="2"/>
              </a:rPr>
              <a:t>1) </a:t>
            </a:r>
          </a:p>
          <a:p>
            <a:pPr marL="742950" lvl="1" indent="-285750"/>
            <a:r>
              <a:rPr lang="en-US">
                <a:sym typeface="Symbol" pitchFamily="18" charset="2"/>
              </a:rPr>
              <a:t>= 0.2 s/ </a:t>
            </a:r>
            <a:r>
              <a:rPr lang="en-US"/>
              <a:t>(s</a:t>
            </a:r>
            <a:r>
              <a:rPr lang="en-US" baseline="30000"/>
              <a:t>2</a:t>
            </a:r>
            <a:r>
              <a:rPr lang="en-US"/>
              <a:t> + </a:t>
            </a:r>
            <a:r>
              <a:rPr lang="en-US">
                <a:sym typeface="Symbol" pitchFamily="18" charset="2"/>
              </a:rPr>
              <a:t>1) + 0.4 / </a:t>
            </a:r>
            <a:r>
              <a:rPr lang="en-US"/>
              <a:t>(s</a:t>
            </a:r>
            <a:r>
              <a:rPr lang="en-US" baseline="30000"/>
              <a:t>2</a:t>
            </a:r>
            <a:r>
              <a:rPr lang="en-US"/>
              <a:t> + </a:t>
            </a:r>
            <a:r>
              <a:rPr lang="en-US">
                <a:sym typeface="Symbol" pitchFamily="18" charset="2"/>
              </a:rPr>
              <a:t>1)</a:t>
            </a:r>
          </a:p>
          <a:p>
            <a:pPr marL="742950" lvl="1" indent="-285750"/>
            <a:r>
              <a:rPr lang="en-US">
                <a:sym typeface="Symbol" pitchFamily="18" charset="2"/>
              </a:rPr>
              <a:t>(0.8s + 1.2)/ (</a:t>
            </a:r>
            <a:r>
              <a:rPr lang="en-US"/>
              <a:t>s</a:t>
            </a:r>
            <a:r>
              <a:rPr lang="en-US" baseline="30000"/>
              <a:t>2</a:t>
            </a:r>
            <a:r>
              <a:rPr lang="en-US">
                <a:sym typeface="Symbol" pitchFamily="18" charset="2"/>
              </a:rPr>
              <a:t> + 2s + 2)</a:t>
            </a:r>
          </a:p>
          <a:p>
            <a:pPr marL="742950" lvl="1" indent="-285750"/>
            <a:r>
              <a:rPr lang="en-US">
                <a:sym typeface="Symbol" pitchFamily="18" charset="2"/>
              </a:rPr>
              <a:t> = 0.8 (s+1)/[(s+1)</a:t>
            </a:r>
            <a:r>
              <a:rPr lang="en-US" baseline="30000">
                <a:sym typeface="Symbol" pitchFamily="18" charset="2"/>
              </a:rPr>
              <a:t>2</a:t>
            </a:r>
            <a:r>
              <a:rPr lang="en-US">
                <a:sym typeface="Symbol" pitchFamily="18" charset="2"/>
              </a:rPr>
              <a:t> + 1] + 0.4/ [(s+1)</a:t>
            </a:r>
            <a:r>
              <a:rPr lang="en-US" baseline="30000">
                <a:sym typeface="Symbol" pitchFamily="18" charset="2"/>
              </a:rPr>
              <a:t>2</a:t>
            </a:r>
            <a:r>
              <a:rPr lang="en-US">
                <a:sym typeface="Symbol" pitchFamily="18" charset="2"/>
              </a:rPr>
              <a:t> + 1] </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9922" name="Rectangle 1026"/>
          <p:cNvSpPr>
            <a:spLocks noGrp="1" noChangeArrowheads="1"/>
          </p:cNvSpPr>
          <p:nvPr>
            <p:ph type="title"/>
          </p:nvPr>
        </p:nvSpPr>
        <p:spPr/>
        <p:txBody>
          <a:bodyPr/>
          <a:lstStyle/>
          <a:p>
            <a:r>
              <a:rPr lang="en-US">
                <a:sym typeface="Symbol" pitchFamily="18" charset="2"/>
              </a:rPr>
              <a:t>Solution process </a:t>
            </a:r>
            <a:r>
              <a:rPr lang="en-US"/>
              <a:t>(8 of 8)</a:t>
            </a:r>
            <a:endParaRPr lang="en-US">
              <a:sym typeface="Symbol" pitchFamily="18" charset="2"/>
            </a:endParaRPr>
          </a:p>
        </p:txBody>
      </p:sp>
      <p:sp>
        <p:nvSpPr>
          <p:cNvPr id="209923" name="Rectangle 1027"/>
          <p:cNvSpPr>
            <a:spLocks noGrp="1" noChangeArrowheads="1"/>
          </p:cNvSpPr>
          <p:nvPr>
            <p:ph type="body" idx="1"/>
          </p:nvPr>
        </p:nvSpPr>
        <p:spPr>
          <a:xfrm>
            <a:off x="609600" y="1219200"/>
            <a:ext cx="7772400" cy="4419600"/>
          </a:xfrm>
        </p:spPr>
        <p:txBody>
          <a:bodyPr/>
          <a:lstStyle/>
          <a:p>
            <a:r>
              <a:rPr lang="en-US">
                <a:sym typeface="Symbol" pitchFamily="18" charset="2"/>
              </a:rPr>
              <a:t>Step 6: Use table to convert s-domain to time domain</a:t>
            </a:r>
          </a:p>
          <a:p>
            <a:pPr marL="742950" lvl="1" indent="-285750"/>
            <a:r>
              <a:rPr lang="en-US">
                <a:sym typeface="Symbol" pitchFamily="18" charset="2"/>
              </a:rPr>
              <a:t>0.2 s/ </a:t>
            </a:r>
            <a:r>
              <a:rPr lang="en-US"/>
              <a:t>(s</a:t>
            </a:r>
            <a:r>
              <a:rPr lang="en-US" baseline="30000"/>
              <a:t>2</a:t>
            </a:r>
            <a:r>
              <a:rPr lang="en-US"/>
              <a:t> + </a:t>
            </a:r>
            <a:r>
              <a:rPr lang="en-US">
                <a:sym typeface="Symbol" pitchFamily="18" charset="2"/>
              </a:rPr>
              <a:t>1) becomes 0.2 cos t</a:t>
            </a:r>
          </a:p>
          <a:p>
            <a:pPr marL="742950" lvl="1" indent="-285750"/>
            <a:r>
              <a:rPr lang="en-US">
                <a:sym typeface="Symbol" pitchFamily="18" charset="2"/>
              </a:rPr>
              <a:t>0.4 / </a:t>
            </a:r>
            <a:r>
              <a:rPr lang="en-US"/>
              <a:t>(s</a:t>
            </a:r>
            <a:r>
              <a:rPr lang="en-US" baseline="30000"/>
              <a:t>2</a:t>
            </a:r>
            <a:r>
              <a:rPr lang="en-US"/>
              <a:t> + </a:t>
            </a:r>
            <a:r>
              <a:rPr lang="en-US">
                <a:sym typeface="Symbol" pitchFamily="18" charset="2"/>
              </a:rPr>
              <a:t>1) becomes 0.4 sin t</a:t>
            </a:r>
          </a:p>
          <a:p>
            <a:pPr marL="742950" lvl="1" indent="-285750"/>
            <a:r>
              <a:rPr lang="en-US">
                <a:sym typeface="Symbol" pitchFamily="18" charset="2"/>
              </a:rPr>
              <a:t>0.8 (s+1)/[(s+1)</a:t>
            </a:r>
            <a:r>
              <a:rPr lang="en-US" baseline="30000">
                <a:sym typeface="Symbol" pitchFamily="18" charset="2"/>
              </a:rPr>
              <a:t>2</a:t>
            </a:r>
            <a:r>
              <a:rPr lang="en-US">
                <a:sym typeface="Symbol" pitchFamily="18" charset="2"/>
              </a:rPr>
              <a:t> + 1]  becomes 0.8 e</a:t>
            </a:r>
            <a:r>
              <a:rPr lang="en-US" baseline="30000">
                <a:sym typeface="Symbol" pitchFamily="18" charset="2"/>
              </a:rPr>
              <a:t>-t</a:t>
            </a:r>
            <a:r>
              <a:rPr lang="en-US">
                <a:sym typeface="Symbol" pitchFamily="18" charset="2"/>
              </a:rPr>
              <a:t> cos t</a:t>
            </a:r>
          </a:p>
          <a:p>
            <a:pPr marL="742950" lvl="1" indent="-285750"/>
            <a:r>
              <a:rPr lang="en-US">
                <a:sym typeface="Symbol" pitchFamily="18" charset="2"/>
              </a:rPr>
              <a:t>0.4/ [(s+1)</a:t>
            </a:r>
            <a:r>
              <a:rPr lang="en-US" baseline="30000">
                <a:sym typeface="Symbol" pitchFamily="18" charset="2"/>
              </a:rPr>
              <a:t>2</a:t>
            </a:r>
            <a:r>
              <a:rPr lang="en-US">
                <a:sym typeface="Symbol" pitchFamily="18" charset="2"/>
              </a:rPr>
              <a:t> + 1] becomes 0.4 e</a:t>
            </a:r>
            <a:r>
              <a:rPr lang="en-US" baseline="30000">
                <a:sym typeface="Symbol" pitchFamily="18" charset="2"/>
              </a:rPr>
              <a:t>-t</a:t>
            </a:r>
            <a:r>
              <a:rPr lang="en-US">
                <a:sym typeface="Symbol" pitchFamily="18" charset="2"/>
              </a:rPr>
              <a:t> sin t</a:t>
            </a:r>
          </a:p>
          <a:p>
            <a:pPr marL="742950" lvl="1" indent="-285750"/>
            <a:r>
              <a:rPr lang="en-US">
                <a:sym typeface="Symbol" pitchFamily="18" charset="2"/>
              </a:rPr>
              <a:t>y(t) = 0.2 cos t + 0.4 sin t + 0.8 e</a:t>
            </a:r>
            <a:r>
              <a:rPr lang="en-US" baseline="30000">
                <a:sym typeface="Symbol" pitchFamily="18" charset="2"/>
              </a:rPr>
              <a:t>-t</a:t>
            </a:r>
            <a:r>
              <a:rPr lang="en-US">
                <a:sym typeface="Symbol" pitchFamily="18" charset="2"/>
              </a:rPr>
              <a:t> cos t + 0.4 e</a:t>
            </a:r>
            <a:r>
              <a:rPr lang="en-US" baseline="30000">
                <a:sym typeface="Symbol" pitchFamily="18" charset="2"/>
              </a:rPr>
              <a:t>-t</a:t>
            </a:r>
            <a:r>
              <a:rPr lang="en-US">
                <a:sym typeface="Symbol" pitchFamily="18" charset="2"/>
              </a:rPr>
              <a:t> sin t</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7220" name="Rectangle 4"/>
          <p:cNvSpPr>
            <a:spLocks noGrp="1" noChangeArrowheads="1"/>
          </p:cNvSpPr>
          <p:nvPr>
            <p:ph type="ctrTitle"/>
          </p:nvPr>
        </p:nvSpPr>
        <p:spPr/>
        <p:txBody>
          <a:bodyPr/>
          <a:lstStyle/>
          <a:p>
            <a:r>
              <a:rPr lang="en-US"/>
              <a:t>LAPLACE TRANSFORMS</a:t>
            </a:r>
          </a:p>
        </p:txBody>
      </p:sp>
      <p:sp>
        <p:nvSpPr>
          <p:cNvPr id="137221" name="Rectangle 5"/>
          <p:cNvSpPr>
            <a:spLocks noGrp="1" noChangeArrowheads="1"/>
          </p:cNvSpPr>
          <p:nvPr>
            <p:ph type="subTitle" idx="1"/>
          </p:nvPr>
        </p:nvSpPr>
        <p:spPr/>
        <p:txBody>
          <a:bodyPr/>
          <a:lstStyle/>
          <a:p>
            <a:r>
              <a:rPr lang="en-US"/>
              <a:t>TRANSFER FUNCTIONS</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Rectangle 2"/>
          <p:cNvSpPr>
            <a:spLocks noGrp="1" noChangeArrowheads="1"/>
          </p:cNvSpPr>
          <p:nvPr>
            <p:ph type="title"/>
          </p:nvPr>
        </p:nvSpPr>
        <p:spPr/>
        <p:txBody>
          <a:bodyPr/>
          <a:lstStyle/>
          <a:p>
            <a:r>
              <a:rPr lang="en-US"/>
              <a:t>Introduction</a:t>
            </a:r>
          </a:p>
        </p:txBody>
      </p:sp>
      <p:sp>
        <p:nvSpPr>
          <p:cNvPr id="83971" name="Rectangle 3"/>
          <p:cNvSpPr>
            <a:spLocks noGrp="1" noChangeArrowheads="1"/>
          </p:cNvSpPr>
          <p:nvPr>
            <p:ph type="body" idx="1"/>
          </p:nvPr>
        </p:nvSpPr>
        <p:spPr>
          <a:xfrm>
            <a:off x="685800" y="914400"/>
            <a:ext cx="7772400" cy="1524000"/>
          </a:xfrm>
        </p:spPr>
        <p:txBody>
          <a:bodyPr/>
          <a:lstStyle/>
          <a:p>
            <a:r>
              <a:rPr lang="en-US"/>
              <a:t>Definition --  a transfer function is an expression that relates the output to the input in the s-domain</a:t>
            </a:r>
          </a:p>
        </p:txBody>
      </p:sp>
      <p:sp>
        <p:nvSpPr>
          <p:cNvPr id="83972" name="Rectangle 4"/>
          <p:cNvSpPr>
            <a:spLocks noChangeArrowheads="1"/>
          </p:cNvSpPr>
          <p:nvPr/>
        </p:nvSpPr>
        <p:spPr bwMode="auto">
          <a:xfrm>
            <a:off x="3429000" y="2743200"/>
            <a:ext cx="1981200" cy="914400"/>
          </a:xfrm>
          <a:prstGeom prst="rect">
            <a:avLst/>
          </a:prstGeom>
          <a:solidFill>
            <a:srgbClr val="CC6600"/>
          </a:solidFill>
          <a:ln w="38100">
            <a:solidFill>
              <a:schemeClr val="tx1"/>
            </a:solidFill>
            <a:miter lim="800000"/>
            <a:headEnd/>
            <a:tailEnd/>
          </a:ln>
          <a:effectLst/>
        </p:spPr>
        <p:txBody>
          <a:bodyPr wrap="none" anchor="ctr"/>
          <a:lstStyle/>
          <a:p>
            <a:pPr algn="ctr" eaLnBrk="0" hangingPunct="0"/>
            <a:r>
              <a:rPr lang="en-US" sz="2000" b="1"/>
              <a:t>differential</a:t>
            </a:r>
          </a:p>
          <a:p>
            <a:pPr algn="ctr" eaLnBrk="0" hangingPunct="0"/>
            <a:r>
              <a:rPr lang="en-US" sz="2000" b="1"/>
              <a:t>equation</a:t>
            </a:r>
          </a:p>
        </p:txBody>
      </p:sp>
      <p:sp>
        <p:nvSpPr>
          <p:cNvPr id="83973" name="Line 5"/>
          <p:cNvSpPr>
            <a:spLocks noChangeShapeType="1"/>
          </p:cNvSpPr>
          <p:nvPr/>
        </p:nvSpPr>
        <p:spPr bwMode="auto">
          <a:xfrm>
            <a:off x="2286000" y="3200400"/>
            <a:ext cx="1143000" cy="0"/>
          </a:xfrm>
          <a:prstGeom prst="line">
            <a:avLst/>
          </a:prstGeom>
          <a:noFill/>
          <a:ln w="38100">
            <a:solidFill>
              <a:schemeClr val="tx1"/>
            </a:solidFill>
            <a:round/>
            <a:headEnd/>
            <a:tailEnd type="triangle" w="med" len="med"/>
          </a:ln>
          <a:effectLst/>
        </p:spPr>
        <p:txBody>
          <a:bodyPr wrap="none" anchor="ctr"/>
          <a:lstStyle/>
          <a:p>
            <a:endParaRPr lang="en-US"/>
          </a:p>
        </p:txBody>
      </p:sp>
      <p:sp>
        <p:nvSpPr>
          <p:cNvPr id="83974" name="Line 6"/>
          <p:cNvSpPr>
            <a:spLocks noChangeShapeType="1"/>
          </p:cNvSpPr>
          <p:nvPr/>
        </p:nvSpPr>
        <p:spPr bwMode="auto">
          <a:xfrm>
            <a:off x="5410200" y="3200400"/>
            <a:ext cx="914400" cy="0"/>
          </a:xfrm>
          <a:prstGeom prst="line">
            <a:avLst/>
          </a:prstGeom>
          <a:noFill/>
          <a:ln w="38100">
            <a:solidFill>
              <a:schemeClr val="tx1"/>
            </a:solidFill>
            <a:round/>
            <a:headEnd/>
            <a:tailEnd type="triangle" w="med" len="med"/>
          </a:ln>
          <a:effectLst/>
        </p:spPr>
        <p:txBody>
          <a:bodyPr wrap="none" anchor="ctr"/>
          <a:lstStyle/>
          <a:p>
            <a:endParaRPr lang="en-US"/>
          </a:p>
        </p:txBody>
      </p:sp>
      <p:sp>
        <p:nvSpPr>
          <p:cNvPr id="83975" name="Text Box 7"/>
          <p:cNvSpPr txBox="1">
            <a:spLocks noChangeArrowheads="1"/>
          </p:cNvSpPr>
          <p:nvPr/>
        </p:nvSpPr>
        <p:spPr bwMode="auto">
          <a:xfrm>
            <a:off x="2193925" y="2754313"/>
            <a:ext cx="534988" cy="396875"/>
          </a:xfrm>
          <a:prstGeom prst="rect">
            <a:avLst/>
          </a:prstGeom>
          <a:noFill/>
          <a:ln w="9525">
            <a:noFill/>
            <a:miter lim="800000"/>
            <a:headEnd/>
            <a:tailEnd/>
          </a:ln>
          <a:effectLst/>
        </p:spPr>
        <p:txBody>
          <a:bodyPr wrap="none">
            <a:spAutoFit/>
          </a:bodyPr>
          <a:lstStyle/>
          <a:p>
            <a:pPr eaLnBrk="0" hangingPunct="0"/>
            <a:r>
              <a:rPr lang="en-US" sz="2000" b="1"/>
              <a:t>r(t)</a:t>
            </a:r>
          </a:p>
        </p:txBody>
      </p:sp>
      <p:sp>
        <p:nvSpPr>
          <p:cNvPr id="83976" name="Text Box 8"/>
          <p:cNvSpPr txBox="1">
            <a:spLocks noChangeArrowheads="1"/>
          </p:cNvSpPr>
          <p:nvPr/>
        </p:nvSpPr>
        <p:spPr bwMode="auto">
          <a:xfrm>
            <a:off x="6003925" y="2678113"/>
            <a:ext cx="577850" cy="396875"/>
          </a:xfrm>
          <a:prstGeom prst="rect">
            <a:avLst/>
          </a:prstGeom>
          <a:noFill/>
          <a:ln w="9525">
            <a:noFill/>
            <a:miter lim="800000"/>
            <a:headEnd/>
            <a:tailEnd/>
          </a:ln>
          <a:effectLst/>
        </p:spPr>
        <p:txBody>
          <a:bodyPr wrap="none">
            <a:spAutoFit/>
          </a:bodyPr>
          <a:lstStyle/>
          <a:p>
            <a:pPr eaLnBrk="0" hangingPunct="0"/>
            <a:r>
              <a:rPr lang="en-US" sz="2000" b="1"/>
              <a:t>y(t)</a:t>
            </a:r>
          </a:p>
        </p:txBody>
      </p:sp>
      <p:sp>
        <p:nvSpPr>
          <p:cNvPr id="83977" name="Rectangle 9"/>
          <p:cNvSpPr>
            <a:spLocks noChangeArrowheads="1"/>
          </p:cNvSpPr>
          <p:nvPr/>
        </p:nvSpPr>
        <p:spPr bwMode="auto">
          <a:xfrm>
            <a:off x="3505200" y="4495800"/>
            <a:ext cx="1981200" cy="914400"/>
          </a:xfrm>
          <a:prstGeom prst="rect">
            <a:avLst/>
          </a:prstGeom>
          <a:solidFill>
            <a:srgbClr val="009900"/>
          </a:solidFill>
          <a:ln w="38100">
            <a:solidFill>
              <a:schemeClr val="tx1"/>
            </a:solidFill>
            <a:miter lim="800000"/>
            <a:headEnd/>
            <a:tailEnd/>
          </a:ln>
          <a:effectLst/>
        </p:spPr>
        <p:txBody>
          <a:bodyPr wrap="none" anchor="ctr"/>
          <a:lstStyle/>
          <a:p>
            <a:pPr algn="ctr" eaLnBrk="0" hangingPunct="0"/>
            <a:r>
              <a:rPr lang="en-US" sz="2000" b="1"/>
              <a:t>transfer</a:t>
            </a:r>
          </a:p>
          <a:p>
            <a:pPr algn="ctr" eaLnBrk="0" hangingPunct="0"/>
            <a:r>
              <a:rPr lang="en-US" sz="2000" b="1"/>
              <a:t>function</a:t>
            </a:r>
          </a:p>
        </p:txBody>
      </p:sp>
      <p:sp>
        <p:nvSpPr>
          <p:cNvPr id="83978" name="Line 10"/>
          <p:cNvSpPr>
            <a:spLocks noChangeShapeType="1"/>
          </p:cNvSpPr>
          <p:nvPr/>
        </p:nvSpPr>
        <p:spPr bwMode="auto">
          <a:xfrm>
            <a:off x="2362200" y="4953000"/>
            <a:ext cx="1143000" cy="0"/>
          </a:xfrm>
          <a:prstGeom prst="line">
            <a:avLst/>
          </a:prstGeom>
          <a:noFill/>
          <a:ln w="38100">
            <a:solidFill>
              <a:schemeClr val="tx1"/>
            </a:solidFill>
            <a:round/>
            <a:headEnd/>
            <a:tailEnd type="triangle" w="med" len="med"/>
          </a:ln>
          <a:effectLst/>
        </p:spPr>
        <p:txBody>
          <a:bodyPr wrap="none" anchor="ctr"/>
          <a:lstStyle/>
          <a:p>
            <a:endParaRPr lang="en-US"/>
          </a:p>
        </p:txBody>
      </p:sp>
      <p:sp>
        <p:nvSpPr>
          <p:cNvPr id="83979" name="Line 11"/>
          <p:cNvSpPr>
            <a:spLocks noChangeShapeType="1"/>
          </p:cNvSpPr>
          <p:nvPr/>
        </p:nvSpPr>
        <p:spPr bwMode="auto">
          <a:xfrm>
            <a:off x="5486400" y="4953000"/>
            <a:ext cx="914400" cy="0"/>
          </a:xfrm>
          <a:prstGeom prst="line">
            <a:avLst/>
          </a:prstGeom>
          <a:noFill/>
          <a:ln w="38100">
            <a:solidFill>
              <a:schemeClr val="tx1"/>
            </a:solidFill>
            <a:round/>
            <a:headEnd/>
            <a:tailEnd type="triangle" w="med" len="med"/>
          </a:ln>
          <a:effectLst/>
        </p:spPr>
        <p:txBody>
          <a:bodyPr wrap="none" anchor="ctr"/>
          <a:lstStyle/>
          <a:p>
            <a:endParaRPr lang="en-US"/>
          </a:p>
        </p:txBody>
      </p:sp>
      <p:sp>
        <p:nvSpPr>
          <p:cNvPr id="83980" name="Text Box 12"/>
          <p:cNvSpPr txBox="1">
            <a:spLocks noChangeArrowheads="1"/>
          </p:cNvSpPr>
          <p:nvPr/>
        </p:nvSpPr>
        <p:spPr bwMode="auto">
          <a:xfrm>
            <a:off x="2270125" y="4506913"/>
            <a:ext cx="592138" cy="396875"/>
          </a:xfrm>
          <a:prstGeom prst="rect">
            <a:avLst/>
          </a:prstGeom>
          <a:noFill/>
          <a:ln w="9525">
            <a:noFill/>
            <a:miter lim="800000"/>
            <a:headEnd/>
            <a:tailEnd/>
          </a:ln>
          <a:effectLst/>
        </p:spPr>
        <p:txBody>
          <a:bodyPr wrap="none">
            <a:spAutoFit/>
          </a:bodyPr>
          <a:lstStyle/>
          <a:p>
            <a:pPr eaLnBrk="0" hangingPunct="0"/>
            <a:r>
              <a:rPr lang="en-US" sz="2000" b="1"/>
              <a:t>r(s)</a:t>
            </a:r>
          </a:p>
        </p:txBody>
      </p:sp>
      <p:sp>
        <p:nvSpPr>
          <p:cNvPr id="83981" name="Text Box 13"/>
          <p:cNvSpPr txBox="1">
            <a:spLocks noChangeArrowheads="1"/>
          </p:cNvSpPr>
          <p:nvPr/>
        </p:nvSpPr>
        <p:spPr bwMode="auto">
          <a:xfrm>
            <a:off x="6080125" y="4430713"/>
            <a:ext cx="635000" cy="396875"/>
          </a:xfrm>
          <a:prstGeom prst="rect">
            <a:avLst/>
          </a:prstGeom>
          <a:noFill/>
          <a:ln w="9525">
            <a:noFill/>
            <a:miter lim="800000"/>
            <a:headEnd/>
            <a:tailEnd/>
          </a:ln>
          <a:effectLst/>
        </p:spPr>
        <p:txBody>
          <a:bodyPr wrap="none">
            <a:spAutoFit/>
          </a:bodyPr>
          <a:lstStyle/>
          <a:p>
            <a:pPr eaLnBrk="0" hangingPunct="0"/>
            <a:r>
              <a:rPr lang="en-US" sz="2000" b="1"/>
              <a:t>y(s)</a:t>
            </a:r>
          </a:p>
        </p:txBody>
      </p:sp>
      <p:sp>
        <p:nvSpPr>
          <p:cNvPr id="83982" name="Text Box 14"/>
          <p:cNvSpPr txBox="1">
            <a:spLocks noChangeArrowheads="1"/>
          </p:cNvSpPr>
          <p:nvPr/>
        </p:nvSpPr>
        <p:spPr bwMode="auto">
          <a:xfrm>
            <a:off x="3505200" y="6248400"/>
            <a:ext cx="2195513" cy="336550"/>
          </a:xfrm>
          <a:prstGeom prst="rect">
            <a:avLst/>
          </a:prstGeom>
          <a:noFill/>
          <a:ln w="9525">
            <a:noFill/>
            <a:miter lim="800000"/>
            <a:headEnd/>
            <a:tailEnd/>
          </a:ln>
          <a:effectLst/>
        </p:spPr>
        <p:txBody>
          <a:bodyPr wrap="none">
            <a:spAutoFit/>
          </a:bodyPr>
          <a:lstStyle/>
          <a:p>
            <a:pPr eaLnBrk="0" hangingPunct="0"/>
            <a:r>
              <a:rPr lang="en-US" sz="1600" b="1"/>
              <a:t>5. Transfer functions</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2"/>
          <p:cNvSpPr>
            <a:spLocks noGrp="1" noChangeArrowheads="1"/>
          </p:cNvSpPr>
          <p:nvPr>
            <p:ph type="title"/>
          </p:nvPr>
        </p:nvSpPr>
        <p:spPr/>
        <p:txBody>
          <a:bodyPr/>
          <a:lstStyle/>
          <a:p>
            <a:r>
              <a:rPr lang="en-US"/>
              <a:t>Laplace transformation</a:t>
            </a:r>
          </a:p>
        </p:txBody>
      </p:sp>
      <p:sp>
        <p:nvSpPr>
          <p:cNvPr id="61443" name="Rectangle 3"/>
          <p:cNvSpPr>
            <a:spLocks noChangeArrowheads="1"/>
          </p:cNvSpPr>
          <p:nvPr/>
        </p:nvSpPr>
        <p:spPr bwMode="auto">
          <a:xfrm>
            <a:off x="1524000" y="1676400"/>
            <a:ext cx="1828800" cy="1143000"/>
          </a:xfrm>
          <a:prstGeom prst="rect">
            <a:avLst/>
          </a:prstGeom>
          <a:solidFill>
            <a:srgbClr val="CC6600"/>
          </a:solidFill>
          <a:ln w="38100">
            <a:solidFill>
              <a:schemeClr val="tx1"/>
            </a:solidFill>
            <a:miter lim="800000"/>
            <a:headEnd/>
            <a:tailEnd/>
          </a:ln>
          <a:effectLst/>
        </p:spPr>
        <p:txBody>
          <a:bodyPr wrap="none" anchor="ctr"/>
          <a:lstStyle/>
          <a:p>
            <a:pPr algn="ctr" eaLnBrk="0" hangingPunct="0"/>
            <a:r>
              <a:rPr lang="en-US" sz="2000" b="1"/>
              <a:t>linear</a:t>
            </a:r>
          </a:p>
          <a:p>
            <a:pPr algn="ctr" eaLnBrk="0" hangingPunct="0"/>
            <a:r>
              <a:rPr lang="en-US" sz="2000" b="1"/>
              <a:t> differential</a:t>
            </a:r>
          </a:p>
          <a:p>
            <a:pPr algn="ctr" eaLnBrk="0" hangingPunct="0"/>
            <a:r>
              <a:rPr lang="en-US" sz="2000" b="1"/>
              <a:t> equation</a:t>
            </a:r>
          </a:p>
        </p:txBody>
      </p:sp>
      <p:sp>
        <p:nvSpPr>
          <p:cNvPr id="61444" name="Rectangle 4"/>
          <p:cNvSpPr>
            <a:spLocks noChangeArrowheads="1"/>
          </p:cNvSpPr>
          <p:nvPr/>
        </p:nvSpPr>
        <p:spPr bwMode="auto">
          <a:xfrm>
            <a:off x="5257800" y="1676400"/>
            <a:ext cx="1828800" cy="1143000"/>
          </a:xfrm>
          <a:prstGeom prst="rect">
            <a:avLst/>
          </a:prstGeom>
          <a:solidFill>
            <a:srgbClr val="CC6600"/>
          </a:solidFill>
          <a:ln w="38100">
            <a:solidFill>
              <a:schemeClr val="tx1"/>
            </a:solidFill>
            <a:miter lim="800000"/>
            <a:headEnd/>
            <a:tailEnd/>
          </a:ln>
          <a:effectLst/>
        </p:spPr>
        <p:txBody>
          <a:bodyPr wrap="none" anchor="ctr"/>
          <a:lstStyle/>
          <a:p>
            <a:pPr algn="ctr" eaLnBrk="0" hangingPunct="0"/>
            <a:r>
              <a:rPr lang="en-US" sz="2000" b="1"/>
              <a:t>time</a:t>
            </a:r>
          </a:p>
          <a:p>
            <a:pPr algn="ctr" eaLnBrk="0" hangingPunct="0"/>
            <a:r>
              <a:rPr lang="en-US" sz="2000" b="1"/>
              <a:t>domain</a:t>
            </a:r>
          </a:p>
          <a:p>
            <a:pPr algn="ctr" eaLnBrk="0" hangingPunct="0"/>
            <a:r>
              <a:rPr lang="en-US" sz="2000" b="1"/>
              <a:t>solution</a:t>
            </a:r>
          </a:p>
        </p:txBody>
      </p:sp>
      <p:sp>
        <p:nvSpPr>
          <p:cNvPr id="61445" name="Rectangle 5"/>
          <p:cNvSpPr>
            <a:spLocks noChangeArrowheads="1"/>
          </p:cNvSpPr>
          <p:nvPr/>
        </p:nvSpPr>
        <p:spPr bwMode="auto">
          <a:xfrm>
            <a:off x="1524000" y="4114800"/>
            <a:ext cx="1828800" cy="1143000"/>
          </a:xfrm>
          <a:prstGeom prst="rect">
            <a:avLst/>
          </a:prstGeom>
          <a:solidFill>
            <a:srgbClr val="009900"/>
          </a:solidFill>
          <a:ln w="38100">
            <a:solidFill>
              <a:schemeClr val="tx1"/>
            </a:solidFill>
            <a:miter lim="800000"/>
            <a:headEnd/>
            <a:tailEnd/>
          </a:ln>
          <a:effectLst/>
        </p:spPr>
        <p:txBody>
          <a:bodyPr wrap="none" anchor="ctr"/>
          <a:lstStyle/>
          <a:p>
            <a:pPr algn="ctr" eaLnBrk="0" hangingPunct="0"/>
            <a:r>
              <a:rPr lang="en-US" sz="2000" b="1"/>
              <a:t>Laplace</a:t>
            </a:r>
          </a:p>
          <a:p>
            <a:pPr algn="ctr" eaLnBrk="0" hangingPunct="0"/>
            <a:r>
              <a:rPr lang="en-US" sz="2000" b="1"/>
              <a:t>transformed</a:t>
            </a:r>
          </a:p>
          <a:p>
            <a:pPr algn="ctr" eaLnBrk="0" hangingPunct="0"/>
            <a:r>
              <a:rPr lang="en-US" sz="2000" b="1"/>
              <a:t>equation</a:t>
            </a:r>
          </a:p>
        </p:txBody>
      </p:sp>
      <p:sp>
        <p:nvSpPr>
          <p:cNvPr id="61446" name="Rectangle 6"/>
          <p:cNvSpPr>
            <a:spLocks noChangeArrowheads="1"/>
          </p:cNvSpPr>
          <p:nvPr/>
        </p:nvSpPr>
        <p:spPr bwMode="auto">
          <a:xfrm>
            <a:off x="5257800" y="4114800"/>
            <a:ext cx="1828800" cy="1143000"/>
          </a:xfrm>
          <a:prstGeom prst="rect">
            <a:avLst/>
          </a:prstGeom>
          <a:solidFill>
            <a:srgbClr val="009900"/>
          </a:solidFill>
          <a:ln w="38100">
            <a:solidFill>
              <a:schemeClr val="tx1"/>
            </a:solidFill>
            <a:miter lim="800000"/>
            <a:headEnd/>
            <a:tailEnd/>
          </a:ln>
          <a:effectLst/>
        </p:spPr>
        <p:txBody>
          <a:bodyPr wrap="none" anchor="ctr"/>
          <a:lstStyle/>
          <a:p>
            <a:pPr algn="ctr" eaLnBrk="0" hangingPunct="0"/>
            <a:r>
              <a:rPr lang="en-US" sz="2000" b="1"/>
              <a:t>Laplace</a:t>
            </a:r>
          </a:p>
          <a:p>
            <a:pPr algn="ctr" eaLnBrk="0" hangingPunct="0"/>
            <a:r>
              <a:rPr lang="en-US" sz="2000" b="1"/>
              <a:t>solution</a:t>
            </a:r>
          </a:p>
        </p:txBody>
      </p:sp>
      <p:sp>
        <p:nvSpPr>
          <p:cNvPr id="61447" name="Line 7"/>
          <p:cNvSpPr>
            <a:spLocks noChangeShapeType="1"/>
          </p:cNvSpPr>
          <p:nvPr/>
        </p:nvSpPr>
        <p:spPr bwMode="auto">
          <a:xfrm>
            <a:off x="609600" y="3505200"/>
            <a:ext cx="7543800" cy="0"/>
          </a:xfrm>
          <a:prstGeom prst="line">
            <a:avLst/>
          </a:prstGeom>
          <a:noFill/>
          <a:ln w="38100">
            <a:solidFill>
              <a:schemeClr val="tx1"/>
            </a:solidFill>
            <a:prstDash val="sysDot"/>
            <a:round/>
            <a:headEnd/>
            <a:tailEnd/>
          </a:ln>
          <a:effectLst/>
        </p:spPr>
        <p:txBody>
          <a:bodyPr wrap="none" anchor="ctr"/>
          <a:lstStyle/>
          <a:p>
            <a:endParaRPr lang="en-US"/>
          </a:p>
        </p:txBody>
      </p:sp>
      <p:sp>
        <p:nvSpPr>
          <p:cNvPr id="61448" name="Text Box 8"/>
          <p:cNvSpPr txBox="1">
            <a:spLocks noChangeArrowheads="1"/>
          </p:cNvSpPr>
          <p:nvPr/>
        </p:nvSpPr>
        <p:spPr bwMode="auto">
          <a:xfrm>
            <a:off x="381000" y="941388"/>
            <a:ext cx="1677988" cy="396875"/>
          </a:xfrm>
          <a:prstGeom prst="rect">
            <a:avLst/>
          </a:prstGeom>
          <a:noFill/>
          <a:ln w="9525">
            <a:noFill/>
            <a:miter lim="800000"/>
            <a:headEnd/>
            <a:tailEnd/>
          </a:ln>
          <a:effectLst/>
        </p:spPr>
        <p:txBody>
          <a:bodyPr wrap="none">
            <a:spAutoFit/>
          </a:bodyPr>
          <a:lstStyle/>
          <a:p>
            <a:pPr eaLnBrk="0" hangingPunct="0"/>
            <a:r>
              <a:rPr lang="en-US" sz="2000" b="1"/>
              <a:t>time domain</a:t>
            </a:r>
          </a:p>
        </p:txBody>
      </p:sp>
      <p:sp>
        <p:nvSpPr>
          <p:cNvPr id="61449" name="Text Box 9"/>
          <p:cNvSpPr txBox="1">
            <a:spLocks noChangeArrowheads="1"/>
          </p:cNvSpPr>
          <p:nvPr/>
        </p:nvSpPr>
        <p:spPr bwMode="auto">
          <a:xfrm>
            <a:off x="304800" y="5437188"/>
            <a:ext cx="3471863" cy="1006475"/>
          </a:xfrm>
          <a:prstGeom prst="rect">
            <a:avLst/>
          </a:prstGeom>
          <a:noFill/>
          <a:ln w="9525">
            <a:noFill/>
            <a:miter lim="800000"/>
            <a:headEnd/>
            <a:tailEnd/>
          </a:ln>
          <a:effectLst/>
        </p:spPr>
        <p:txBody>
          <a:bodyPr wrap="none">
            <a:spAutoFit/>
          </a:bodyPr>
          <a:lstStyle/>
          <a:p>
            <a:pPr eaLnBrk="0" hangingPunct="0"/>
            <a:r>
              <a:rPr lang="en-US" sz="2000" b="1"/>
              <a:t>Laplace domain or</a:t>
            </a:r>
          </a:p>
          <a:p>
            <a:pPr eaLnBrk="0" hangingPunct="0"/>
            <a:r>
              <a:rPr lang="en-US" sz="2000" b="1"/>
              <a:t>complex frequency domain</a:t>
            </a:r>
          </a:p>
          <a:p>
            <a:pPr eaLnBrk="0" hangingPunct="0"/>
            <a:endParaRPr lang="en-US" sz="2000" b="1"/>
          </a:p>
        </p:txBody>
      </p:sp>
      <p:sp>
        <p:nvSpPr>
          <p:cNvPr id="61451" name="Text Box 11"/>
          <p:cNvSpPr txBox="1">
            <a:spLocks noChangeArrowheads="1"/>
          </p:cNvSpPr>
          <p:nvPr/>
        </p:nvSpPr>
        <p:spPr bwMode="auto">
          <a:xfrm>
            <a:off x="3810000" y="4294188"/>
            <a:ext cx="1087438" cy="396875"/>
          </a:xfrm>
          <a:prstGeom prst="rect">
            <a:avLst/>
          </a:prstGeom>
          <a:noFill/>
          <a:ln w="9525">
            <a:noFill/>
            <a:miter lim="800000"/>
            <a:headEnd/>
            <a:tailEnd/>
          </a:ln>
          <a:effectLst/>
        </p:spPr>
        <p:txBody>
          <a:bodyPr wrap="none">
            <a:spAutoFit/>
          </a:bodyPr>
          <a:lstStyle/>
          <a:p>
            <a:pPr eaLnBrk="0" hangingPunct="0"/>
            <a:r>
              <a:rPr lang="en-US" sz="2000" b="1"/>
              <a:t>algebra</a:t>
            </a:r>
          </a:p>
        </p:txBody>
      </p:sp>
      <p:sp>
        <p:nvSpPr>
          <p:cNvPr id="61452" name="Line 12"/>
          <p:cNvSpPr>
            <a:spLocks noChangeShapeType="1"/>
          </p:cNvSpPr>
          <p:nvPr/>
        </p:nvSpPr>
        <p:spPr bwMode="auto">
          <a:xfrm>
            <a:off x="3352800" y="2209800"/>
            <a:ext cx="1905000" cy="0"/>
          </a:xfrm>
          <a:prstGeom prst="line">
            <a:avLst/>
          </a:prstGeom>
          <a:noFill/>
          <a:ln w="38100">
            <a:solidFill>
              <a:schemeClr val="tx1"/>
            </a:solidFill>
            <a:round/>
            <a:headEnd/>
            <a:tailEnd type="triangle" w="med" len="med"/>
          </a:ln>
          <a:effectLst/>
        </p:spPr>
        <p:txBody>
          <a:bodyPr wrap="none" anchor="ctr"/>
          <a:lstStyle/>
          <a:p>
            <a:endParaRPr lang="en-US"/>
          </a:p>
        </p:txBody>
      </p:sp>
      <p:sp>
        <p:nvSpPr>
          <p:cNvPr id="61453" name="Line 13"/>
          <p:cNvSpPr>
            <a:spLocks noChangeShapeType="1"/>
          </p:cNvSpPr>
          <p:nvPr/>
        </p:nvSpPr>
        <p:spPr bwMode="auto">
          <a:xfrm>
            <a:off x="3352800" y="4724400"/>
            <a:ext cx="1905000" cy="0"/>
          </a:xfrm>
          <a:prstGeom prst="line">
            <a:avLst/>
          </a:prstGeom>
          <a:noFill/>
          <a:ln w="38100">
            <a:solidFill>
              <a:schemeClr val="tx1"/>
            </a:solidFill>
            <a:round/>
            <a:headEnd/>
            <a:tailEnd type="triangle" w="med" len="med"/>
          </a:ln>
          <a:effectLst/>
        </p:spPr>
        <p:txBody>
          <a:bodyPr wrap="none" anchor="ctr"/>
          <a:lstStyle/>
          <a:p>
            <a:endParaRPr lang="en-US"/>
          </a:p>
        </p:txBody>
      </p:sp>
      <p:sp>
        <p:nvSpPr>
          <p:cNvPr id="61454" name="Line 14"/>
          <p:cNvSpPr>
            <a:spLocks noChangeShapeType="1"/>
          </p:cNvSpPr>
          <p:nvPr/>
        </p:nvSpPr>
        <p:spPr bwMode="auto">
          <a:xfrm>
            <a:off x="2362200" y="2819400"/>
            <a:ext cx="0" cy="1295400"/>
          </a:xfrm>
          <a:prstGeom prst="line">
            <a:avLst/>
          </a:prstGeom>
          <a:noFill/>
          <a:ln w="38100">
            <a:solidFill>
              <a:schemeClr val="tx1"/>
            </a:solidFill>
            <a:round/>
            <a:headEnd/>
            <a:tailEnd type="triangle" w="med" len="med"/>
          </a:ln>
          <a:effectLst/>
        </p:spPr>
        <p:txBody>
          <a:bodyPr wrap="none" anchor="ctr"/>
          <a:lstStyle/>
          <a:p>
            <a:endParaRPr lang="en-US"/>
          </a:p>
        </p:txBody>
      </p:sp>
      <p:sp>
        <p:nvSpPr>
          <p:cNvPr id="61455" name="Line 15"/>
          <p:cNvSpPr>
            <a:spLocks noChangeShapeType="1"/>
          </p:cNvSpPr>
          <p:nvPr/>
        </p:nvSpPr>
        <p:spPr bwMode="auto">
          <a:xfrm flipV="1">
            <a:off x="6172200" y="2819400"/>
            <a:ext cx="0" cy="1295400"/>
          </a:xfrm>
          <a:prstGeom prst="line">
            <a:avLst/>
          </a:prstGeom>
          <a:noFill/>
          <a:ln w="38100">
            <a:solidFill>
              <a:schemeClr val="tx1"/>
            </a:solidFill>
            <a:round/>
            <a:headEnd/>
            <a:tailEnd type="triangle" w="med" len="med"/>
          </a:ln>
          <a:effectLst/>
        </p:spPr>
        <p:txBody>
          <a:bodyPr wrap="none" anchor="ctr"/>
          <a:lstStyle/>
          <a:p>
            <a:endParaRPr lang="en-US"/>
          </a:p>
        </p:txBody>
      </p:sp>
      <p:sp>
        <p:nvSpPr>
          <p:cNvPr id="61456" name="Text Box 16"/>
          <p:cNvSpPr txBox="1">
            <a:spLocks noChangeArrowheads="1"/>
          </p:cNvSpPr>
          <p:nvPr/>
        </p:nvSpPr>
        <p:spPr bwMode="auto">
          <a:xfrm>
            <a:off x="2362200" y="2998788"/>
            <a:ext cx="2384425" cy="396875"/>
          </a:xfrm>
          <a:prstGeom prst="rect">
            <a:avLst/>
          </a:prstGeom>
          <a:noFill/>
          <a:ln w="9525">
            <a:noFill/>
            <a:miter lim="800000"/>
            <a:headEnd/>
            <a:tailEnd/>
          </a:ln>
          <a:effectLst/>
        </p:spPr>
        <p:txBody>
          <a:bodyPr wrap="none">
            <a:spAutoFit/>
          </a:bodyPr>
          <a:lstStyle/>
          <a:p>
            <a:pPr eaLnBrk="0" hangingPunct="0"/>
            <a:r>
              <a:rPr lang="en-US" sz="2000" b="1"/>
              <a:t>Laplace transform</a:t>
            </a:r>
          </a:p>
        </p:txBody>
      </p:sp>
      <p:sp>
        <p:nvSpPr>
          <p:cNvPr id="61457" name="Text Box 17"/>
          <p:cNvSpPr txBox="1">
            <a:spLocks noChangeArrowheads="1"/>
          </p:cNvSpPr>
          <p:nvPr/>
        </p:nvSpPr>
        <p:spPr bwMode="auto">
          <a:xfrm>
            <a:off x="6172200" y="3429000"/>
            <a:ext cx="2089150" cy="701675"/>
          </a:xfrm>
          <a:prstGeom prst="rect">
            <a:avLst/>
          </a:prstGeom>
          <a:noFill/>
          <a:ln w="9525">
            <a:noFill/>
            <a:miter lim="800000"/>
            <a:headEnd/>
            <a:tailEnd/>
          </a:ln>
          <a:effectLst/>
        </p:spPr>
        <p:txBody>
          <a:bodyPr wrap="none">
            <a:spAutoFit/>
          </a:bodyPr>
          <a:lstStyle/>
          <a:p>
            <a:pPr eaLnBrk="0" hangingPunct="0"/>
            <a:r>
              <a:rPr lang="en-US" sz="2000" b="1"/>
              <a:t>inverse Laplace</a:t>
            </a:r>
          </a:p>
          <a:p>
            <a:pPr eaLnBrk="0" hangingPunct="0"/>
            <a:r>
              <a:rPr lang="en-US" sz="2000" b="1"/>
              <a:t> transform</a:t>
            </a:r>
          </a:p>
        </p:txBody>
      </p:sp>
      <p:sp>
        <p:nvSpPr>
          <p:cNvPr id="61458" name="Text Box 18"/>
          <p:cNvSpPr txBox="1">
            <a:spLocks noChangeArrowheads="1"/>
          </p:cNvSpPr>
          <p:nvPr/>
        </p:nvSpPr>
        <p:spPr bwMode="auto">
          <a:xfrm>
            <a:off x="3505200" y="6248400"/>
            <a:ext cx="2286000" cy="336550"/>
          </a:xfrm>
          <a:prstGeom prst="rect">
            <a:avLst/>
          </a:prstGeom>
          <a:noFill/>
          <a:ln w="9525">
            <a:noFill/>
            <a:miter lim="800000"/>
            <a:headEnd/>
            <a:tailEnd/>
          </a:ln>
          <a:effectLst/>
        </p:spPr>
        <p:txBody>
          <a:bodyPr wrap="none">
            <a:spAutoFit/>
          </a:bodyPr>
          <a:lstStyle/>
          <a:p>
            <a:pPr eaLnBrk="0" hangingPunct="0"/>
            <a:r>
              <a:rPr lang="en-US" sz="1600" b="1"/>
              <a:t>4. Laplace transforms</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6" name="Rectangle 2"/>
          <p:cNvSpPr>
            <a:spLocks noGrp="1" noChangeArrowheads="1"/>
          </p:cNvSpPr>
          <p:nvPr>
            <p:ph type="title"/>
          </p:nvPr>
        </p:nvSpPr>
        <p:spPr/>
        <p:txBody>
          <a:bodyPr/>
          <a:lstStyle/>
          <a:p>
            <a:r>
              <a:rPr lang="en-GB"/>
              <a:t>Transfer Function</a:t>
            </a:r>
          </a:p>
        </p:txBody>
      </p:sp>
      <p:sp>
        <p:nvSpPr>
          <p:cNvPr id="144387" name="Rectangle 3"/>
          <p:cNvSpPr>
            <a:spLocks noGrp="1" noChangeArrowheads="1"/>
          </p:cNvSpPr>
          <p:nvPr>
            <p:ph type="body" idx="1"/>
          </p:nvPr>
        </p:nvSpPr>
        <p:spPr/>
        <p:txBody>
          <a:bodyPr/>
          <a:lstStyle/>
          <a:p>
            <a:pPr>
              <a:lnSpc>
                <a:spcPct val="90000"/>
              </a:lnSpc>
            </a:pPr>
            <a:r>
              <a:rPr lang="en-GB"/>
              <a:t>Definition</a:t>
            </a:r>
          </a:p>
          <a:p>
            <a:pPr marL="742950" lvl="1" indent="-285750">
              <a:lnSpc>
                <a:spcPct val="90000"/>
              </a:lnSpc>
            </a:pPr>
            <a:r>
              <a:rPr lang="en-GB"/>
              <a:t>H(s) = Y(s) / X(s)</a:t>
            </a:r>
          </a:p>
          <a:p>
            <a:pPr>
              <a:lnSpc>
                <a:spcPct val="90000"/>
              </a:lnSpc>
            </a:pPr>
            <a:r>
              <a:rPr lang="en-GB"/>
              <a:t>Relates the output of a linear system (or component) to its input</a:t>
            </a:r>
          </a:p>
          <a:p>
            <a:pPr>
              <a:lnSpc>
                <a:spcPct val="90000"/>
              </a:lnSpc>
            </a:pPr>
            <a:r>
              <a:rPr lang="en-GB"/>
              <a:t>Describes how a linear system responds to an impulse</a:t>
            </a:r>
          </a:p>
          <a:p>
            <a:pPr>
              <a:lnSpc>
                <a:spcPct val="90000"/>
              </a:lnSpc>
            </a:pPr>
            <a:r>
              <a:rPr lang="en-GB"/>
              <a:t>All linear operations allowed</a:t>
            </a:r>
          </a:p>
          <a:p>
            <a:pPr marL="742950" lvl="1" indent="-285750">
              <a:lnSpc>
                <a:spcPct val="90000"/>
              </a:lnSpc>
            </a:pPr>
            <a:r>
              <a:rPr lang="en-GB"/>
              <a:t>Scaling, addition, multiplication</a:t>
            </a:r>
          </a:p>
          <a:p>
            <a:pPr>
              <a:lnSpc>
                <a:spcPct val="90000"/>
              </a:lnSpc>
            </a:pPr>
            <a:endParaRPr lang="en-GB"/>
          </a:p>
        </p:txBody>
      </p:sp>
      <p:sp>
        <p:nvSpPr>
          <p:cNvPr id="144388" name="AutoShape 4"/>
          <p:cNvSpPr>
            <a:spLocks noChangeAspect="1" noChangeArrowheads="1"/>
          </p:cNvSpPr>
          <p:nvPr/>
        </p:nvSpPr>
        <p:spPr bwMode="auto">
          <a:xfrm>
            <a:off x="2400300" y="3914775"/>
            <a:ext cx="3046413" cy="1570038"/>
          </a:xfrm>
          <a:prstGeom prst="rect">
            <a:avLst/>
          </a:prstGeom>
          <a:noFill/>
        </p:spPr>
        <p:txBody>
          <a:bodyPr/>
          <a:lstStyle/>
          <a:p>
            <a:endParaRPr lang="en-US"/>
          </a:p>
        </p:txBody>
      </p:sp>
      <p:sp>
        <p:nvSpPr>
          <p:cNvPr id="144389" name="Rectangle 5"/>
          <p:cNvSpPr>
            <a:spLocks noChangeArrowheads="1"/>
          </p:cNvSpPr>
          <p:nvPr/>
        </p:nvSpPr>
        <p:spPr bwMode="auto">
          <a:xfrm>
            <a:off x="6324600" y="2057400"/>
            <a:ext cx="914400" cy="533400"/>
          </a:xfrm>
          <a:prstGeom prst="rect">
            <a:avLst/>
          </a:prstGeom>
          <a:solidFill>
            <a:srgbClr val="FFCC00"/>
          </a:solidFill>
          <a:ln w="9525">
            <a:solidFill>
              <a:schemeClr val="tx1"/>
            </a:solidFill>
            <a:miter lim="800000"/>
            <a:headEnd/>
            <a:tailEnd/>
          </a:ln>
          <a:effectLst/>
        </p:spPr>
        <p:txBody>
          <a:bodyPr wrap="none" anchor="ctr"/>
          <a:lstStyle/>
          <a:p>
            <a:pPr algn="ctr"/>
            <a:r>
              <a:rPr lang="en-US" sz="2400" i="1">
                <a:latin typeface="Times New Roman" pitchFamily="18" charset="0"/>
                <a:cs typeface="Times New Roman" pitchFamily="18" charset="0"/>
              </a:rPr>
              <a:t>H</a:t>
            </a:r>
            <a:r>
              <a:rPr lang="en-US" sz="2400">
                <a:latin typeface="Times New Roman" pitchFamily="18" charset="0"/>
                <a:cs typeface="Times New Roman" pitchFamily="18" charset="0"/>
              </a:rPr>
              <a:t>(</a:t>
            </a:r>
            <a:r>
              <a:rPr lang="en-US" sz="2400" i="1">
                <a:latin typeface="Times New Roman" pitchFamily="18" charset="0"/>
                <a:cs typeface="Times New Roman" pitchFamily="18" charset="0"/>
              </a:rPr>
              <a:t>s</a:t>
            </a:r>
            <a:r>
              <a:rPr lang="en-US" sz="2400">
                <a:latin typeface="Times New Roman" pitchFamily="18" charset="0"/>
                <a:cs typeface="Times New Roman" pitchFamily="18" charset="0"/>
              </a:rPr>
              <a:t>)</a:t>
            </a:r>
            <a:endParaRPr lang="en-US" sz="2400" i="1">
              <a:latin typeface="Times New Roman" pitchFamily="18" charset="0"/>
              <a:cs typeface="Times New Roman" pitchFamily="18" charset="0"/>
            </a:endParaRPr>
          </a:p>
        </p:txBody>
      </p:sp>
      <p:sp>
        <p:nvSpPr>
          <p:cNvPr id="144390" name="Text Box 6"/>
          <p:cNvSpPr txBox="1">
            <a:spLocks noChangeArrowheads="1"/>
          </p:cNvSpPr>
          <p:nvPr/>
        </p:nvSpPr>
        <p:spPr bwMode="auto">
          <a:xfrm>
            <a:off x="5257800" y="2095500"/>
            <a:ext cx="692150" cy="457200"/>
          </a:xfrm>
          <a:prstGeom prst="rect">
            <a:avLst/>
          </a:prstGeom>
          <a:noFill/>
          <a:ln w="9525">
            <a:noFill/>
            <a:miter lim="800000"/>
            <a:headEnd/>
            <a:tailEnd/>
          </a:ln>
          <a:effectLst/>
        </p:spPr>
        <p:txBody>
          <a:bodyPr wrap="none">
            <a:spAutoFit/>
          </a:bodyPr>
          <a:lstStyle/>
          <a:p>
            <a:r>
              <a:rPr lang="en-US" sz="2400" i="1">
                <a:latin typeface="Times New Roman" pitchFamily="18" charset="0"/>
                <a:cs typeface="Times New Roman" pitchFamily="18" charset="0"/>
              </a:rPr>
              <a:t>X</a:t>
            </a:r>
            <a:r>
              <a:rPr lang="en-US" sz="2400">
                <a:latin typeface="Times New Roman" pitchFamily="18" charset="0"/>
                <a:cs typeface="Times New Roman" pitchFamily="18" charset="0"/>
              </a:rPr>
              <a:t>(</a:t>
            </a:r>
            <a:r>
              <a:rPr lang="en-US" sz="2400" i="1">
                <a:latin typeface="Times New Roman" pitchFamily="18" charset="0"/>
                <a:cs typeface="Times New Roman" pitchFamily="18" charset="0"/>
              </a:rPr>
              <a:t>s</a:t>
            </a:r>
            <a:r>
              <a:rPr lang="en-US" sz="2400">
                <a:latin typeface="Times New Roman" pitchFamily="18" charset="0"/>
                <a:cs typeface="Times New Roman" pitchFamily="18" charset="0"/>
              </a:rPr>
              <a:t>)</a:t>
            </a:r>
          </a:p>
        </p:txBody>
      </p:sp>
      <p:sp>
        <p:nvSpPr>
          <p:cNvPr id="144391" name="Text Box 7"/>
          <p:cNvSpPr txBox="1">
            <a:spLocks noChangeArrowheads="1"/>
          </p:cNvSpPr>
          <p:nvPr/>
        </p:nvSpPr>
        <p:spPr bwMode="auto">
          <a:xfrm>
            <a:off x="7604125" y="2095500"/>
            <a:ext cx="676275" cy="457200"/>
          </a:xfrm>
          <a:prstGeom prst="rect">
            <a:avLst/>
          </a:prstGeom>
          <a:noFill/>
          <a:ln w="9525">
            <a:noFill/>
            <a:miter lim="800000"/>
            <a:headEnd/>
            <a:tailEnd/>
          </a:ln>
          <a:effectLst/>
        </p:spPr>
        <p:txBody>
          <a:bodyPr wrap="none">
            <a:spAutoFit/>
          </a:bodyPr>
          <a:lstStyle/>
          <a:p>
            <a:r>
              <a:rPr lang="en-US" sz="2400" i="1">
                <a:latin typeface="Times New Roman" pitchFamily="18" charset="0"/>
                <a:cs typeface="Times New Roman" pitchFamily="18" charset="0"/>
              </a:rPr>
              <a:t>Y</a:t>
            </a:r>
            <a:r>
              <a:rPr lang="en-US" sz="2400">
                <a:latin typeface="Times New Roman" pitchFamily="18" charset="0"/>
                <a:cs typeface="Times New Roman" pitchFamily="18" charset="0"/>
              </a:rPr>
              <a:t>(</a:t>
            </a:r>
            <a:r>
              <a:rPr lang="en-US" sz="2400" i="1">
                <a:latin typeface="Times New Roman" pitchFamily="18" charset="0"/>
                <a:cs typeface="Times New Roman" pitchFamily="18" charset="0"/>
              </a:rPr>
              <a:t>s</a:t>
            </a:r>
            <a:r>
              <a:rPr lang="en-US" sz="2400">
                <a:latin typeface="Times New Roman" pitchFamily="18" charset="0"/>
                <a:cs typeface="Times New Roman" pitchFamily="18" charset="0"/>
              </a:rPr>
              <a:t>)</a:t>
            </a:r>
          </a:p>
        </p:txBody>
      </p:sp>
      <p:cxnSp>
        <p:nvCxnSpPr>
          <p:cNvPr id="144392" name="AutoShape 8"/>
          <p:cNvCxnSpPr>
            <a:cxnSpLocks noChangeShapeType="1"/>
            <a:stCxn id="144390" idx="3"/>
            <a:endCxn id="144389" idx="1"/>
          </p:cNvCxnSpPr>
          <p:nvPr/>
        </p:nvCxnSpPr>
        <p:spPr bwMode="auto">
          <a:xfrm>
            <a:off x="5949950" y="2324100"/>
            <a:ext cx="374650" cy="0"/>
          </a:xfrm>
          <a:prstGeom prst="straightConnector1">
            <a:avLst/>
          </a:prstGeom>
          <a:noFill/>
          <a:ln w="28575">
            <a:solidFill>
              <a:schemeClr val="tx1"/>
            </a:solidFill>
            <a:miter lim="800000"/>
            <a:headEnd/>
            <a:tailEnd type="triangle" w="med" len="med"/>
          </a:ln>
          <a:effectLst/>
        </p:spPr>
      </p:cxnSp>
      <p:cxnSp>
        <p:nvCxnSpPr>
          <p:cNvPr id="144393" name="AutoShape 9"/>
          <p:cNvCxnSpPr>
            <a:cxnSpLocks noChangeShapeType="1"/>
            <a:stCxn id="144389" idx="3"/>
            <a:endCxn id="144391" idx="1"/>
          </p:cNvCxnSpPr>
          <p:nvPr/>
        </p:nvCxnSpPr>
        <p:spPr bwMode="auto">
          <a:xfrm>
            <a:off x="7239000" y="2324100"/>
            <a:ext cx="365125" cy="0"/>
          </a:xfrm>
          <a:prstGeom prst="straightConnector1">
            <a:avLst/>
          </a:prstGeom>
          <a:noFill/>
          <a:ln w="28575">
            <a:solidFill>
              <a:schemeClr val="tx1"/>
            </a:solidFill>
            <a:miter lim="800000"/>
            <a:headEnd/>
            <a:tailEnd type="triangle" w="med" len="med"/>
          </a:ln>
          <a:effectLst/>
        </p:spPr>
      </p:cxn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434" name="Rectangle 2"/>
          <p:cNvSpPr>
            <a:spLocks noGrp="1" noChangeArrowheads="1"/>
          </p:cNvSpPr>
          <p:nvPr>
            <p:ph type="title"/>
          </p:nvPr>
        </p:nvSpPr>
        <p:spPr/>
        <p:txBody>
          <a:bodyPr/>
          <a:lstStyle/>
          <a:p>
            <a:r>
              <a:rPr lang="en-GB"/>
              <a:t>Block Diagrams</a:t>
            </a:r>
          </a:p>
        </p:txBody>
      </p:sp>
      <p:sp>
        <p:nvSpPr>
          <p:cNvPr id="146435" name="Rectangle 3"/>
          <p:cNvSpPr>
            <a:spLocks noGrp="1" noChangeArrowheads="1"/>
          </p:cNvSpPr>
          <p:nvPr>
            <p:ph type="body" idx="1"/>
          </p:nvPr>
        </p:nvSpPr>
        <p:spPr/>
        <p:txBody>
          <a:bodyPr/>
          <a:lstStyle/>
          <a:p>
            <a:r>
              <a:rPr lang="en-GB" sz="2600"/>
              <a:t>Pictorially expresses flows and relationships between elements in system</a:t>
            </a:r>
          </a:p>
          <a:p>
            <a:r>
              <a:rPr lang="en-GB" sz="2600"/>
              <a:t>Blocks may recursively be systems</a:t>
            </a:r>
          </a:p>
          <a:p>
            <a:r>
              <a:rPr lang="en-GB" sz="2600"/>
              <a:t>Rules</a:t>
            </a:r>
          </a:p>
          <a:p>
            <a:pPr marL="742950" lvl="1" indent="-285750"/>
            <a:r>
              <a:rPr lang="en-GB" sz="2200"/>
              <a:t>Cascaded (non-loading) elements: convolution</a:t>
            </a:r>
          </a:p>
          <a:p>
            <a:pPr marL="742950" lvl="1" indent="-285750"/>
            <a:r>
              <a:rPr lang="en-GB" sz="2200"/>
              <a:t>Summation and difference elements</a:t>
            </a:r>
          </a:p>
          <a:p>
            <a:r>
              <a:rPr lang="en-GB" sz="2600"/>
              <a:t>Can simplify</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5106" name="Rectangle 2"/>
          <p:cNvSpPr>
            <a:spLocks noGrp="1" noChangeArrowheads="1"/>
          </p:cNvSpPr>
          <p:nvPr>
            <p:ph type="title"/>
          </p:nvPr>
        </p:nvSpPr>
        <p:spPr/>
        <p:txBody>
          <a:bodyPr/>
          <a:lstStyle/>
          <a:p>
            <a:r>
              <a:rPr lang="en-US">
                <a:sym typeface="Symbol" pitchFamily="18" charset="2"/>
              </a:rPr>
              <a:t>Typical block diagram</a:t>
            </a:r>
          </a:p>
        </p:txBody>
      </p:sp>
      <p:sp>
        <p:nvSpPr>
          <p:cNvPr id="175107" name="Oval 3"/>
          <p:cNvSpPr>
            <a:spLocks noChangeArrowheads="1"/>
          </p:cNvSpPr>
          <p:nvPr/>
        </p:nvSpPr>
        <p:spPr bwMode="auto">
          <a:xfrm>
            <a:off x="2438400" y="2514600"/>
            <a:ext cx="533400" cy="533400"/>
          </a:xfrm>
          <a:prstGeom prst="ellipse">
            <a:avLst/>
          </a:prstGeom>
          <a:solidFill>
            <a:schemeClr val="accent1"/>
          </a:solidFill>
          <a:ln w="38100">
            <a:solidFill>
              <a:schemeClr val="tx1"/>
            </a:solidFill>
            <a:round/>
            <a:headEnd/>
            <a:tailEnd/>
          </a:ln>
          <a:effectLst/>
        </p:spPr>
        <p:txBody>
          <a:bodyPr wrap="none" anchor="ctr"/>
          <a:lstStyle/>
          <a:p>
            <a:endParaRPr lang="en-US"/>
          </a:p>
        </p:txBody>
      </p:sp>
      <p:sp>
        <p:nvSpPr>
          <p:cNvPr id="175108" name="Rectangle 4"/>
          <p:cNvSpPr>
            <a:spLocks noChangeArrowheads="1"/>
          </p:cNvSpPr>
          <p:nvPr/>
        </p:nvSpPr>
        <p:spPr bwMode="auto">
          <a:xfrm>
            <a:off x="3429000" y="2438400"/>
            <a:ext cx="1295400" cy="685800"/>
          </a:xfrm>
          <a:prstGeom prst="rect">
            <a:avLst/>
          </a:prstGeom>
          <a:solidFill>
            <a:srgbClr val="CC6600"/>
          </a:solidFill>
          <a:ln w="38100">
            <a:solidFill>
              <a:schemeClr val="tx1"/>
            </a:solidFill>
            <a:miter lim="800000"/>
            <a:headEnd/>
            <a:tailEnd/>
          </a:ln>
          <a:effectLst/>
        </p:spPr>
        <p:txBody>
          <a:bodyPr wrap="none" anchor="ctr"/>
          <a:lstStyle/>
          <a:p>
            <a:pPr algn="ctr" eaLnBrk="0" hangingPunct="0"/>
            <a:r>
              <a:rPr lang="en-US" sz="2000" b="1"/>
              <a:t>control</a:t>
            </a:r>
          </a:p>
          <a:p>
            <a:pPr algn="ctr" eaLnBrk="0" hangingPunct="0"/>
            <a:r>
              <a:rPr lang="en-US" sz="2000" b="1"/>
              <a:t>G</a:t>
            </a:r>
            <a:r>
              <a:rPr lang="en-US" sz="2000" b="1" baseline="-25000"/>
              <a:t>c</a:t>
            </a:r>
            <a:r>
              <a:rPr lang="en-US" sz="2000" b="1"/>
              <a:t>(s)</a:t>
            </a:r>
          </a:p>
        </p:txBody>
      </p:sp>
      <p:sp>
        <p:nvSpPr>
          <p:cNvPr id="175109" name="Text Box 5"/>
          <p:cNvSpPr txBox="1">
            <a:spLocks noChangeArrowheads="1"/>
          </p:cNvSpPr>
          <p:nvPr/>
        </p:nvSpPr>
        <p:spPr bwMode="auto">
          <a:xfrm>
            <a:off x="3336925" y="5268913"/>
            <a:ext cx="184150" cy="396875"/>
          </a:xfrm>
          <a:prstGeom prst="rect">
            <a:avLst/>
          </a:prstGeom>
          <a:noFill/>
          <a:ln w="9525">
            <a:noFill/>
            <a:miter lim="800000"/>
            <a:headEnd/>
            <a:tailEnd/>
          </a:ln>
          <a:effectLst/>
        </p:spPr>
        <p:txBody>
          <a:bodyPr wrap="none">
            <a:spAutoFit/>
          </a:bodyPr>
          <a:lstStyle/>
          <a:p>
            <a:pPr eaLnBrk="0" hangingPunct="0"/>
            <a:endParaRPr lang="en-US" sz="2000" b="1"/>
          </a:p>
        </p:txBody>
      </p:sp>
      <p:sp>
        <p:nvSpPr>
          <p:cNvPr id="175110" name="Rectangle 6"/>
          <p:cNvSpPr>
            <a:spLocks noChangeArrowheads="1"/>
          </p:cNvSpPr>
          <p:nvPr/>
        </p:nvSpPr>
        <p:spPr bwMode="auto">
          <a:xfrm>
            <a:off x="5257800" y="2438400"/>
            <a:ext cx="1295400" cy="685800"/>
          </a:xfrm>
          <a:prstGeom prst="rect">
            <a:avLst/>
          </a:prstGeom>
          <a:solidFill>
            <a:srgbClr val="CC6600"/>
          </a:solidFill>
          <a:ln w="38100">
            <a:solidFill>
              <a:schemeClr val="tx1"/>
            </a:solidFill>
            <a:miter lim="800000"/>
            <a:headEnd/>
            <a:tailEnd/>
          </a:ln>
          <a:effectLst/>
        </p:spPr>
        <p:txBody>
          <a:bodyPr wrap="none" anchor="ctr"/>
          <a:lstStyle/>
          <a:p>
            <a:pPr algn="ctr" eaLnBrk="0" hangingPunct="0"/>
            <a:r>
              <a:rPr lang="en-US" sz="2000" b="1"/>
              <a:t>plant</a:t>
            </a:r>
          </a:p>
          <a:p>
            <a:pPr algn="ctr" eaLnBrk="0" hangingPunct="0"/>
            <a:r>
              <a:rPr lang="en-US" sz="2000" b="1"/>
              <a:t>G</a:t>
            </a:r>
            <a:r>
              <a:rPr lang="en-US" sz="2000" b="1" baseline="-25000"/>
              <a:t>p</a:t>
            </a:r>
            <a:r>
              <a:rPr lang="en-US" sz="2000" b="1"/>
              <a:t>(s)</a:t>
            </a:r>
          </a:p>
        </p:txBody>
      </p:sp>
      <p:sp>
        <p:nvSpPr>
          <p:cNvPr id="175111" name="Rectangle 7"/>
          <p:cNvSpPr>
            <a:spLocks noChangeArrowheads="1"/>
          </p:cNvSpPr>
          <p:nvPr/>
        </p:nvSpPr>
        <p:spPr bwMode="auto">
          <a:xfrm>
            <a:off x="4191000" y="3886200"/>
            <a:ext cx="1295400" cy="685800"/>
          </a:xfrm>
          <a:prstGeom prst="rect">
            <a:avLst/>
          </a:prstGeom>
          <a:solidFill>
            <a:srgbClr val="CC6600"/>
          </a:solidFill>
          <a:ln w="38100">
            <a:solidFill>
              <a:schemeClr val="tx1"/>
            </a:solidFill>
            <a:miter lim="800000"/>
            <a:headEnd/>
            <a:tailEnd/>
          </a:ln>
          <a:effectLst/>
        </p:spPr>
        <p:txBody>
          <a:bodyPr wrap="none" anchor="ctr"/>
          <a:lstStyle/>
          <a:p>
            <a:pPr algn="ctr" eaLnBrk="0" hangingPunct="0"/>
            <a:r>
              <a:rPr lang="en-US" sz="2000" b="1"/>
              <a:t>feedback</a:t>
            </a:r>
          </a:p>
          <a:p>
            <a:pPr algn="ctr" eaLnBrk="0" hangingPunct="0"/>
            <a:r>
              <a:rPr lang="en-US" sz="2000" b="1"/>
              <a:t>H(s)</a:t>
            </a:r>
          </a:p>
        </p:txBody>
      </p:sp>
      <p:sp>
        <p:nvSpPr>
          <p:cNvPr id="175112" name="Rectangle 8"/>
          <p:cNvSpPr>
            <a:spLocks noChangeArrowheads="1"/>
          </p:cNvSpPr>
          <p:nvPr/>
        </p:nvSpPr>
        <p:spPr bwMode="auto">
          <a:xfrm>
            <a:off x="685800" y="2438400"/>
            <a:ext cx="1295400" cy="685800"/>
          </a:xfrm>
          <a:prstGeom prst="rect">
            <a:avLst/>
          </a:prstGeom>
          <a:solidFill>
            <a:srgbClr val="CC6600"/>
          </a:solidFill>
          <a:ln w="38100">
            <a:solidFill>
              <a:schemeClr val="tx1"/>
            </a:solidFill>
            <a:miter lim="800000"/>
            <a:headEnd/>
            <a:tailEnd/>
          </a:ln>
          <a:effectLst/>
        </p:spPr>
        <p:txBody>
          <a:bodyPr wrap="none" anchor="ctr"/>
          <a:lstStyle/>
          <a:p>
            <a:pPr algn="ctr" eaLnBrk="0" hangingPunct="0"/>
            <a:r>
              <a:rPr lang="en-US" sz="2000" b="1"/>
              <a:t>pre-filter</a:t>
            </a:r>
          </a:p>
          <a:p>
            <a:pPr algn="ctr" eaLnBrk="0" hangingPunct="0"/>
            <a:r>
              <a:rPr lang="en-US" sz="2000" b="1"/>
              <a:t>G</a:t>
            </a:r>
            <a:r>
              <a:rPr lang="en-US" sz="2000" b="1" baseline="-25000"/>
              <a:t>1</a:t>
            </a:r>
            <a:r>
              <a:rPr lang="en-US" sz="2000" b="1"/>
              <a:t>(s)</a:t>
            </a:r>
          </a:p>
        </p:txBody>
      </p:sp>
      <p:sp>
        <p:nvSpPr>
          <p:cNvPr id="175113" name="Rectangle 9"/>
          <p:cNvSpPr>
            <a:spLocks noChangeArrowheads="1"/>
          </p:cNvSpPr>
          <p:nvPr/>
        </p:nvSpPr>
        <p:spPr bwMode="auto">
          <a:xfrm>
            <a:off x="7086600" y="2438400"/>
            <a:ext cx="1295400" cy="685800"/>
          </a:xfrm>
          <a:prstGeom prst="rect">
            <a:avLst/>
          </a:prstGeom>
          <a:solidFill>
            <a:srgbClr val="CC6600"/>
          </a:solidFill>
          <a:ln w="38100">
            <a:solidFill>
              <a:schemeClr val="tx1"/>
            </a:solidFill>
            <a:miter lim="800000"/>
            <a:headEnd/>
            <a:tailEnd/>
          </a:ln>
          <a:effectLst/>
        </p:spPr>
        <p:txBody>
          <a:bodyPr wrap="none" anchor="ctr"/>
          <a:lstStyle/>
          <a:p>
            <a:pPr algn="ctr" eaLnBrk="0" hangingPunct="0"/>
            <a:r>
              <a:rPr lang="en-US" sz="2000" b="1"/>
              <a:t>post-filter</a:t>
            </a:r>
          </a:p>
          <a:p>
            <a:pPr algn="ctr" eaLnBrk="0" hangingPunct="0"/>
            <a:r>
              <a:rPr lang="en-US" sz="2000" b="1"/>
              <a:t>G</a:t>
            </a:r>
            <a:r>
              <a:rPr lang="en-US" sz="2000" b="1" baseline="-25000"/>
              <a:t>2</a:t>
            </a:r>
            <a:r>
              <a:rPr lang="en-US" sz="2000" b="1"/>
              <a:t>(s)</a:t>
            </a:r>
          </a:p>
        </p:txBody>
      </p:sp>
      <p:sp>
        <p:nvSpPr>
          <p:cNvPr id="175114" name="Line 10"/>
          <p:cNvSpPr>
            <a:spLocks noChangeShapeType="1"/>
          </p:cNvSpPr>
          <p:nvPr/>
        </p:nvSpPr>
        <p:spPr bwMode="auto">
          <a:xfrm>
            <a:off x="228600" y="2743200"/>
            <a:ext cx="457200" cy="0"/>
          </a:xfrm>
          <a:prstGeom prst="line">
            <a:avLst/>
          </a:prstGeom>
          <a:noFill/>
          <a:ln w="38100">
            <a:solidFill>
              <a:schemeClr val="tx1"/>
            </a:solidFill>
            <a:round/>
            <a:headEnd/>
            <a:tailEnd type="triangle" w="med" len="med"/>
          </a:ln>
          <a:effectLst/>
        </p:spPr>
        <p:txBody>
          <a:bodyPr wrap="none" anchor="ctr"/>
          <a:lstStyle/>
          <a:p>
            <a:endParaRPr lang="en-US"/>
          </a:p>
        </p:txBody>
      </p:sp>
      <p:sp>
        <p:nvSpPr>
          <p:cNvPr id="175115" name="Line 11"/>
          <p:cNvSpPr>
            <a:spLocks noChangeShapeType="1"/>
          </p:cNvSpPr>
          <p:nvPr/>
        </p:nvSpPr>
        <p:spPr bwMode="auto">
          <a:xfrm>
            <a:off x="1981200" y="2743200"/>
            <a:ext cx="457200" cy="0"/>
          </a:xfrm>
          <a:prstGeom prst="line">
            <a:avLst/>
          </a:prstGeom>
          <a:noFill/>
          <a:ln w="38100">
            <a:solidFill>
              <a:schemeClr val="tx1"/>
            </a:solidFill>
            <a:round/>
            <a:headEnd/>
            <a:tailEnd type="triangle" w="med" len="med"/>
          </a:ln>
          <a:effectLst/>
        </p:spPr>
        <p:txBody>
          <a:bodyPr wrap="none" anchor="ctr"/>
          <a:lstStyle/>
          <a:p>
            <a:endParaRPr lang="en-US"/>
          </a:p>
        </p:txBody>
      </p:sp>
      <p:sp>
        <p:nvSpPr>
          <p:cNvPr id="175116" name="Line 12"/>
          <p:cNvSpPr>
            <a:spLocks noChangeShapeType="1"/>
          </p:cNvSpPr>
          <p:nvPr/>
        </p:nvSpPr>
        <p:spPr bwMode="auto">
          <a:xfrm>
            <a:off x="2971800" y="2743200"/>
            <a:ext cx="457200" cy="0"/>
          </a:xfrm>
          <a:prstGeom prst="line">
            <a:avLst/>
          </a:prstGeom>
          <a:noFill/>
          <a:ln w="38100">
            <a:solidFill>
              <a:schemeClr val="tx1"/>
            </a:solidFill>
            <a:round/>
            <a:headEnd/>
            <a:tailEnd type="triangle" w="med" len="med"/>
          </a:ln>
          <a:effectLst/>
        </p:spPr>
        <p:txBody>
          <a:bodyPr wrap="none" anchor="ctr"/>
          <a:lstStyle/>
          <a:p>
            <a:endParaRPr lang="en-US"/>
          </a:p>
        </p:txBody>
      </p:sp>
      <p:sp>
        <p:nvSpPr>
          <p:cNvPr id="175117" name="Line 13"/>
          <p:cNvSpPr>
            <a:spLocks noChangeShapeType="1"/>
          </p:cNvSpPr>
          <p:nvPr/>
        </p:nvSpPr>
        <p:spPr bwMode="auto">
          <a:xfrm>
            <a:off x="4724400" y="2743200"/>
            <a:ext cx="533400" cy="0"/>
          </a:xfrm>
          <a:prstGeom prst="line">
            <a:avLst/>
          </a:prstGeom>
          <a:noFill/>
          <a:ln w="38100">
            <a:solidFill>
              <a:schemeClr val="tx1"/>
            </a:solidFill>
            <a:round/>
            <a:headEnd/>
            <a:tailEnd type="triangle" w="med" len="med"/>
          </a:ln>
          <a:effectLst/>
        </p:spPr>
        <p:txBody>
          <a:bodyPr wrap="none" anchor="ctr"/>
          <a:lstStyle/>
          <a:p>
            <a:endParaRPr lang="en-US"/>
          </a:p>
        </p:txBody>
      </p:sp>
      <p:sp>
        <p:nvSpPr>
          <p:cNvPr id="175118" name="Line 14"/>
          <p:cNvSpPr>
            <a:spLocks noChangeShapeType="1"/>
          </p:cNvSpPr>
          <p:nvPr/>
        </p:nvSpPr>
        <p:spPr bwMode="auto">
          <a:xfrm>
            <a:off x="8382000" y="2743200"/>
            <a:ext cx="533400" cy="0"/>
          </a:xfrm>
          <a:prstGeom prst="line">
            <a:avLst/>
          </a:prstGeom>
          <a:noFill/>
          <a:ln w="38100">
            <a:solidFill>
              <a:schemeClr val="tx1"/>
            </a:solidFill>
            <a:round/>
            <a:headEnd/>
            <a:tailEnd type="triangle" w="med" len="med"/>
          </a:ln>
          <a:effectLst/>
        </p:spPr>
        <p:txBody>
          <a:bodyPr wrap="none" anchor="ctr"/>
          <a:lstStyle/>
          <a:p>
            <a:endParaRPr lang="en-US"/>
          </a:p>
        </p:txBody>
      </p:sp>
      <p:sp>
        <p:nvSpPr>
          <p:cNvPr id="175119" name="Line 15"/>
          <p:cNvSpPr>
            <a:spLocks noChangeShapeType="1"/>
          </p:cNvSpPr>
          <p:nvPr/>
        </p:nvSpPr>
        <p:spPr bwMode="auto">
          <a:xfrm>
            <a:off x="6553200" y="2743200"/>
            <a:ext cx="533400" cy="0"/>
          </a:xfrm>
          <a:prstGeom prst="line">
            <a:avLst/>
          </a:prstGeom>
          <a:noFill/>
          <a:ln w="38100">
            <a:solidFill>
              <a:schemeClr val="tx1"/>
            </a:solidFill>
            <a:round/>
            <a:headEnd/>
            <a:tailEnd type="triangle" w="med" len="med"/>
          </a:ln>
          <a:effectLst/>
        </p:spPr>
        <p:txBody>
          <a:bodyPr wrap="none" anchor="ctr"/>
          <a:lstStyle/>
          <a:p>
            <a:endParaRPr lang="en-US"/>
          </a:p>
        </p:txBody>
      </p:sp>
      <p:sp>
        <p:nvSpPr>
          <p:cNvPr id="175120" name="Line 16"/>
          <p:cNvSpPr>
            <a:spLocks noChangeShapeType="1"/>
          </p:cNvSpPr>
          <p:nvPr/>
        </p:nvSpPr>
        <p:spPr bwMode="auto">
          <a:xfrm flipH="1">
            <a:off x="5486400" y="4191000"/>
            <a:ext cx="1295400" cy="0"/>
          </a:xfrm>
          <a:prstGeom prst="line">
            <a:avLst/>
          </a:prstGeom>
          <a:noFill/>
          <a:ln w="38100">
            <a:solidFill>
              <a:schemeClr val="tx1"/>
            </a:solidFill>
            <a:round/>
            <a:headEnd/>
            <a:tailEnd type="triangle" w="med" len="med"/>
          </a:ln>
          <a:effectLst/>
        </p:spPr>
        <p:txBody>
          <a:bodyPr wrap="none" anchor="ctr"/>
          <a:lstStyle/>
          <a:p>
            <a:endParaRPr lang="en-US"/>
          </a:p>
        </p:txBody>
      </p:sp>
      <p:sp>
        <p:nvSpPr>
          <p:cNvPr id="175121" name="Line 17"/>
          <p:cNvSpPr>
            <a:spLocks noChangeShapeType="1"/>
          </p:cNvSpPr>
          <p:nvPr/>
        </p:nvSpPr>
        <p:spPr bwMode="auto">
          <a:xfrm>
            <a:off x="6781800" y="2743200"/>
            <a:ext cx="0" cy="1447800"/>
          </a:xfrm>
          <a:prstGeom prst="line">
            <a:avLst/>
          </a:prstGeom>
          <a:noFill/>
          <a:ln w="38100">
            <a:solidFill>
              <a:schemeClr val="tx1"/>
            </a:solidFill>
            <a:round/>
            <a:headEnd/>
            <a:tailEnd/>
          </a:ln>
          <a:effectLst/>
        </p:spPr>
        <p:txBody>
          <a:bodyPr wrap="none" anchor="ctr"/>
          <a:lstStyle/>
          <a:p>
            <a:endParaRPr lang="en-US"/>
          </a:p>
        </p:txBody>
      </p:sp>
      <p:sp>
        <p:nvSpPr>
          <p:cNvPr id="175122" name="Line 18"/>
          <p:cNvSpPr>
            <a:spLocks noChangeShapeType="1"/>
          </p:cNvSpPr>
          <p:nvPr/>
        </p:nvSpPr>
        <p:spPr bwMode="auto">
          <a:xfrm flipV="1">
            <a:off x="2743200" y="3048000"/>
            <a:ext cx="0" cy="1143000"/>
          </a:xfrm>
          <a:prstGeom prst="line">
            <a:avLst/>
          </a:prstGeom>
          <a:noFill/>
          <a:ln w="38100">
            <a:solidFill>
              <a:schemeClr val="tx1"/>
            </a:solidFill>
            <a:round/>
            <a:headEnd/>
            <a:tailEnd type="triangle" w="med" len="med"/>
          </a:ln>
          <a:effectLst/>
        </p:spPr>
        <p:txBody>
          <a:bodyPr wrap="none" anchor="ctr"/>
          <a:lstStyle/>
          <a:p>
            <a:endParaRPr lang="en-US"/>
          </a:p>
        </p:txBody>
      </p:sp>
      <p:sp>
        <p:nvSpPr>
          <p:cNvPr id="175123" name="Line 19"/>
          <p:cNvSpPr>
            <a:spLocks noChangeShapeType="1"/>
          </p:cNvSpPr>
          <p:nvPr/>
        </p:nvSpPr>
        <p:spPr bwMode="auto">
          <a:xfrm flipH="1">
            <a:off x="2743200" y="4191000"/>
            <a:ext cx="1447800" cy="0"/>
          </a:xfrm>
          <a:prstGeom prst="line">
            <a:avLst/>
          </a:prstGeom>
          <a:noFill/>
          <a:ln w="38100">
            <a:solidFill>
              <a:schemeClr val="tx1"/>
            </a:solidFill>
            <a:round/>
            <a:headEnd/>
            <a:tailEnd/>
          </a:ln>
          <a:effectLst/>
        </p:spPr>
        <p:txBody>
          <a:bodyPr wrap="none" anchor="ctr"/>
          <a:lstStyle/>
          <a:p>
            <a:endParaRPr lang="en-US"/>
          </a:p>
        </p:txBody>
      </p:sp>
      <p:sp>
        <p:nvSpPr>
          <p:cNvPr id="175124" name="Text Box 20"/>
          <p:cNvSpPr txBox="1">
            <a:spLocks noChangeArrowheads="1"/>
          </p:cNvSpPr>
          <p:nvPr/>
        </p:nvSpPr>
        <p:spPr bwMode="auto">
          <a:xfrm>
            <a:off x="609600" y="1447800"/>
            <a:ext cx="2651125" cy="396875"/>
          </a:xfrm>
          <a:prstGeom prst="rect">
            <a:avLst/>
          </a:prstGeom>
          <a:noFill/>
          <a:ln w="9525">
            <a:noFill/>
            <a:miter lim="800000"/>
            <a:headEnd/>
            <a:tailEnd/>
          </a:ln>
          <a:effectLst/>
        </p:spPr>
        <p:txBody>
          <a:bodyPr wrap="none">
            <a:spAutoFit/>
          </a:bodyPr>
          <a:lstStyle/>
          <a:p>
            <a:pPr eaLnBrk="0" hangingPunct="0"/>
            <a:r>
              <a:rPr lang="en-US" sz="2000" b="1"/>
              <a:t>reference input, R(s)</a:t>
            </a:r>
          </a:p>
        </p:txBody>
      </p:sp>
      <p:sp>
        <p:nvSpPr>
          <p:cNvPr id="175125" name="Text Box 21"/>
          <p:cNvSpPr txBox="1">
            <a:spLocks noChangeArrowheads="1"/>
          </p:cNvSpPr>
          <p:nvPr/>
        </p:nvSpPr>
        <p:spPr bwMode="auto">
          <a:xfrm>
            <a:off x="3276600" y="1828800"/>
            <a:ext cx="1395413" cy="396875"/>
          </a:xfrm>
          <a:prstGeom prst="rect">
            <a:avLst/>
          </a:prstGeom>
          <a:noFill/>
          <a:ln w="9525">
            <a:noFill/>
            <a:miter lim="800000"/>
            <a:headEnd/>
            <a:tailEnd/>
          </a:ln>
          <a:effectLst/>
        </p:spPr>
        <p:txBody>
          <a:bodyPr wrap="none">
            <a:spAutoFit/>
          </a:bodyPr>
          <a:lstStyle/>
          <a:p>
            <a:pPr eaLnBrk="0" hangingPunct="0"/>
            <a:r>
              <a:rPr lang="en-US" sz="2000" b="1"/>
              <a:t>error, E(s)</a:t>
            </a:r>
          </a:p>
        </p:txBody>
      </p:sp>
      <p:sp>
        <p:nvSpPr>
          <p:cNvPr id="175126" name="Text Box 22"/>
          <p:cNvSpPr txBox="1">
            <a:spLocks noChangeArrowheads="1"/>
          </p:cNvSpPr>
          <p:nvPr/>
        </p:nvSpPr>
        <p:spPr bwMode="auto">
          <a:xfrm>
            <a:off x="5089525" y="1458913"/>
            <a:ext cx="2255838" cy="396875"/>
          </a:xfrm>
          <a:prstGeom prst="rect">
            <a:avLst/>
          </a:prstGeom>
          <a:noFill/>
          <a:ln w="9525">
            <a:noFill/>
            <a:miter lim="800000"/>
            <a:headEnd/>
            <a:tailEnd/>
          </a:ln>
          <a:effectLst/>
        </p:spPr>
        <p:txBody>
          <a:bodyPr wrap="none">
            <a:spAutoFit/>
          </a:bodyPr>
          <a:lstStyle/>
          <a:p>
            <a:pPr eaLnBrk="0" hangingPunct="0"/>
            <a:r>
              <a:rPr lang="en-US" sz="2000" b="1"/>
              <a:t>plant inputs, U(s)</a:t>
            </a:r>
          </a:p>
        </p:txBody>
      </p:sp>
      <p:sp>
        <p:nvSpPr>
          <p:cNvPr id="175127" name="Text Box 23"/>
          <p:cNvSpPr txBox="1">
            <a:spLocks noChangeArrowheads="1"/>
          </p:cNvSpPr>
          <p:nvPr/>
        </p:nvSpPr>
        <p:spPr bwMode="auto">
          <a:xfrm>
            <a:off x="7070725" y="1916113"/>
            <a:ext cx="1593850" cy="396875"/>
          </a:xfrm>
          <a:prstGeom prst="rect">
            <a:avLst/>
          </a:prstGeom>
          <a:noFill/>
          <a:ln w="9525">
            <a:noFill/>
            <a:miter lim="800000"/>
            <a:headEnd/>
            <a:tailEnd/>
          </a:ln>
          <a:effectLst/>
        </p:spPr>
        <p:txBody>
          <a:bodyPr wrap="none">
            <a:spAutoFit/>
          </a:bodyPr>
          <a:lstStyle/>
          <a:p>
            <a:pPr eaLnBrk="0" hangingPunct="0"/>
            <a:r>
              <a:rPr lang="en-US" sz="2000" b="1"/>
              <a:t>output, Y(s)</a:t>
            </a:r>
          </a:p>
        </p:txBody>
      </p:sp>
      <p:sp>
        <p:nvSpPr>
          <p:cNvPr id="175128" name="Text Box 24"/>
          <p:cNvSpPr txBox="1">
            <a:spLocks noChangeArrowheads="1"/>
          </p:cNvSpPr>
          <p:nvPr/>
        </p:nvSpPr>
        <p:spPr bwMode="auto">
          <a:xfrm>
            <a:off x="746125" y="4583113"/>
            <a:ext cx="2398713" cy="396875"/>
          </a:xfrm>
          <a:prstGeom prst="rect">
            <a:avLst/>
          </a:prstGeom>
          <a:noFill/>
          <a:ln w="9525">
            <a:noFill/>
            <a:miter lim="800000"/>
            <a:headEnd/>
            <a:tailEnd/>
          </a:ln>
          <a:effectLst/>
        </p:spPr>
        <p:txBody>
          <a:bodyPr wrap="none">
            <a:spAutoFit/>
          </a:bodyPr>
          <a:lstStyle/>
          <a:p>
            <a:pPr eaLnBrk="0" hangingPunct="0"/>
            <a:r>
              <a:rPr lang="en-US" sz="2000" b="1"/>
              <a:t>feedback, H(s)Y(s)</a:t>
            </a:r>
          </a:p>
        </p:txBody>
      </p:sp>
      <p:sp>
        <p:nvSpPr>
          <p:cNvPr id="175129" name="Line 25"/>
          <p:cNvSpPr>
            <a:spLocks noChangeShapeType="1"/>
          </p:cNvSpPr>
          <p:nvPr/>
        </p:nvSpPr>
        <p:spPr bwMode="auto">
          <a:xfrm>
            <a:off x="2057400" y="1981200"/>
            <a:ext cx="152400" cy="533400"/>
          </a:xfrm>
          <a:prstGeom prst="line">
            <a:avLst/>
          </a:prstGeom>
          <a:noFill/>
          <a:ln w="9525">
            <a:solidFill>
              <a:schemeClr val="tx1"/>
            </a:solidFill>
            <a:round/>
            <a:headEnd/>
            <a:tailEnd type="triangle" w="med" len="med"/>
          </a:ln>
          <a:effectLst/>
        </p:spPr>
        <p:txBody>
          <a:bodyPr wrap="none" anchor="ctr"/>
          <a:lstStyle/>
          <a:p>
            <a:endParaRPr lang="en-US"/>
          </a:p>
        </p:txBody>
      </p:sp>
      <p:sp>
        <p:nvSpPr>
          <p:cNvPr id="175130" name="Line 26"/>
          <p:cNvSpPr>
            <a:spLocks noChangeShapeType="1"/>
          </p:cNvSpPr>
          <p:nvPr/>
        </p:nvSpPr>
        <p:spPr bwMode="auto">
          <a:xfrm flipH="1">
            <a:off x="3124200" y="2133600"/>
            <a:ext cx="228600" cy="381000"/>
          </a:xfrm>
          <a:prstGeom prst="line">
            <a:avLst/>
          </a:prstGeom>
          <a:noFill/>
          <a:ln w="9525">
            <a:solidFill>
              <a:schemeClr val="tx1"/>
            </a:solidFill>
            <a:round/>
            <a:headEnd/>
            <a:tailEnd type="triangle" w="med" len="med"/>
          </a:ln>
          <a:effectLst/>
        </p:spPr>
        <p:txBody>
          <a:bodyPr wrap="none" anchor="ctr"/>
          <a:lstStyle/>
          <a:p>
            <a:endParaRPr lang="en-US"/>
          </a:p>
        </p:txBody>
      </p:sp>
      <p:sp>
        <p:nvSpPr>
          <p:cNvPr id="175131" name="Line 27"/>
          <p:cNvSpPr>
            <a:spLocks noChangeShapeType="1"/>
          </p:cNvSpPr>
          <p:nvPr/>
        </p:nvSpPr>
        <p:spPr bwMode="auto">
          <a:xfrm flipH="1">
            <a:off x="4953000" y="1905000"/>
            <a:ext cx="152400" cy="685800"/>
          </a:xfrm>
          <a:prstGeom prst="line">
            <a:avLst/>
          </a:prstGeom>
          <a:noFill/>
          <a:ln w="9525">
            <a:solidFill>
              <a:schemeClr val="tx1"/>
            </a:solidFill>
            <a:round/>
            <a:headEnd/>
            <a:tailEnd type="triangle" w="med" len="med"/>
          </a:ln>
          <a:effectLst/>
        </p:spPr>
        <p:txBody>
          <a:bodyPr wrap="none" anchor="ctr"/>
          <a:lstStyle/>
          <a:p>
            <a:endParaRPr lang="en-US"/>
          </a:p>
        </p:txBody>
      </p:sp>
      <p:sp>
        <p:nvSpPr>
          <p:cNvPr id="175132" name="Line 28"/>
          <p:cNvSpPr>
            <a:spLocks noChangeShapeType="1"/>
          </p:cNvSpPr>
          <p:nvPr/>
        </p:nvSpPr>
        <p:spPr bwMode="auto">
          <a:xfrm flipH="1">
            <a:off x="6781800" y="2209800"/>
            <a:ext cx="304800" cy="381000"/>
          </a:xfrm>
          <a:prstGeom prst="line">
            <a:avLst/>
          </a:prstGeom>
          <a:noFill/>
          <a:ln w="9525">
            <a:solidFill>
              <a:schemeClr val="tx1"/>
            </a:solidFill>
            <a:round/>
            <a:headEnd/>
            <a:tailEnd type="triangle" w="med" len="med"/>
          </a:ln>
          <a:effectLst/>
        </p:spPr>
        <p:txBody>
          <a:bodyPr wrap="none" anchor="ctr"/>
          <a:lstStyle/>
          <a:p>
            <a:endParaRPr lang="en-US"/>
          </a:p>
        </p:txBody>
      </p:sp>
      <p:sp>
        <p:nvSpPr>
          <p:cNvPr id="175133" name="Line 29"/>
          <p:cNvSpPr>
            <a:spLocks noChangeShapeType="1"/>
          </p:cNvSpPr>
          <p:nvPr/>
        </p:nvSpPr>
        <p:spPr bwMode="auto">
          <a:xfrm flipV="1">
            <a:off x="1905000" y="3886200"/>
            <a:ext cx="609600" cy="609600"/>
          </a:xfrm>
          <a:prstGeom prst="line">
            <a:avLst/>
          </a:prstGeom>
          <a:noFill/>
          <a:ln w="9525">
            <a:solidFill>
              <a:schemeClr val="tx1"/>
            </a:solidFill>
            <a:round/>
            <a:headEnd/>
            <a:tailEnd type="triangle" w="med" len="med"/>
          </a:ln>
          <a:effectLst/>
        </p:spPr>
        <p:txBody>
          <a:bodyPr wrap="none" anchor="ctr"/>
          <a:lstStyle/>
          <a:p>
            <a:endParaRPr lang="en-US"/>
          </a:p>
        </p:txBody>
      </p:sp>
      <p:sp>
        <p:nvSpPr>
          <p:cNvPr id="175134" name="Text Box 30"/>
          <p:cNvSpPr txBox="1">
            <a:spLocks noChangeArrowheads="1"/>
          </p:cNvSpPr>
          <p:nvPr/>
        </p:nvSpPr>
        <p:spPr bwMode="auto">
          <a:xfrm>
            <a:off x="3505200" y="6248400"/>
            <a:ext cx="2195513" cy="336550"/>
          </a:xfrm>
          <a:prstGeom prst="rect">
            <a:avLst/>
          </a:prstGeom>
          <a:noFill/>
          <a:ln w="9525">
            <a:noFill/>
            <a:miter lim="800000"/>
            <a:headEnd/>
            <a:tailEnd/>
          </a:ln>
          <a:effectLst/>
        </p:spPr>
        <p:txBody>
          <a:bodyPr wrap="none">
            <a:spAutoFit/>
          </a:bodyPr>
          <a:lstStyle/>
          <a:p>
            <a:pPr eaLnBrk="0" hangingPunct="0"/>
            <a:r>
              <a:rPr lang="en-US" sz="1600" b="1"/>
              <a:t>5. Transfer functions</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6130" name="Rectangle 2"/>
          <p:cNvSpPr>
            <a:spLocks noGrp="1" noChangeArrowheads="1"/>
          </p:cNvSpPr>
          <p:nvPr>
            <p:ph type="title"/>
          </p:nvPr>
        </p:nvSpPr>
        <p:spPr/>
        <p:txBody>
          <a:bodyPr/>
          <a:lstStyle/>
          <a:p>
            <a:r>
              <a:rPr lang="en-US">
                <a:sym typeface="Symbol" pitchFamily="18" charset="2"/>
              </a:rPr>
              <a:t>Example</a:t>
            </a:r>
          </a:p>
        </p:txBody>
      </p:sp>
      <p:grpSp>
        <p:nvGrpSpPr>
          <p:cNvPr id="176131" name="Group 3"/>
          <p:cNvGrpSpPr>
            <a:grpSpLocks/>
          </p:cNvGrpSpPr>
          <p:nvPr/>
        </p:nvGrpSpPr>
        <p:grpSpPr bwMode="auto">
          <a:xfrm>
            <a:off x="3810000" y="3352800"/>
            <a:ext cx="2209800" cy="457200"/>
            <a:chOff x="2496" y="2832"/>
            <a:chExt cx="1392" cy="288"/>
          </a:xfrm>
        </p:grpSpPr>
        <p:sp>
          <p:nvSpPr>
            <p:cNvPr id="176132" name="Line 4"/>
            <p:cNvSpPr>
              <a:spLocks noChangeShapeType="1"/>
            </p:cNvSpPr>
            <p:nvPr/>
          </p:nvSpPr>
          <p:spPr bwMode="auto">
            <a:xfrm>
              <a:off x="2496" y="2976"/>
              <a:ext cx="624" cy="0"/>
            </a:xfrm>
            <a:prstGeom prst="line">
              <a:avLst/>
            </a:prstGeom>
            <a:noFill/>
            <a:ln w="38100">
              <a:solidFill>
                <a:schemeClr val="tx1"/>
              </a:solidFill>
              <a:round/>
              <a:headEnd/>
              <a:tailEnd/>
            </a:ln>
            <a:effectLst/>
          </p:spPr>
          <p:txBody>
            <a:bodyPr wrap="none" anchor="ctr"/>
            <a:lstStyle/>
            <a:p>
              <a:endParaRPr lang="en-US"/>
            </a:p>
          </p:txBody>
        </p:sp>
        <p:sp>
          <p:nvSpPr>
            <p:cNvPr id="176133" name="Line 5"/>
            <p:cNvSpPr>
              <a:spLocks noChangeShapeType="1"/>
            </p:cNvSpPr>
            <p:nvPr/>
          </p:nvSpPr>
          <p:spPr bwMode="auto">
            <a:xfrm>
              <a:off x="3312" y="2976"/>
              <a:ext cx="576" cy="0"/>
            </a:xfrm>
            <a:prstGeom prst="line">
              <a:avLst/>
            </a:prstGeom>
            <a:noFill/>
            <a:ln w="38100">
              <a:solidFill>
                <a:schemeClr val="tx1"/>
              </a:solidFill>
              <a:round/>
              <a:headEnd/>
              <a:tailEnd/>
            </a:ln>
            <a:effectLst/>
          </p:spPr>
          <p:txBody>
            <a:bodyPr wrap="none" anchor="ctr"/>
            <a:lstStyle/>
            <a:p>
              <a:endParaRPr lang="en-US"/>
            </a:p>
          </p:txBody>
        </p:sp>
        <p:sp>
          <p:nvSpPr>
            <p:cNvPr id="176134" name="Line 6"/>
            <p:cNvSpPr>
              <a:spLocks noChangeShapeType="1"/>
            </p:cNvSpPr>
            <p:nvPr/>
          </p:nvSpPr>
          <p:spPr bwMode="auto">
            <a:xfrm>
              <a:off x="3120" y="2832"/>
              <a:ext cx="0" cy="288"/>
            </a:xfrm>
            <a:prstGeom prst="line">
              <a:avLst/>
            </a:prstGeom>
            <a:noFill/>
            <a:ln w="38100">
              <a:solidFill>
                <a:schemeClr val="tx1"/>
              </a:solidFill>
              <a:round/>
              <a:headEnd/>
              <a:tailEnd/>
            </a:ln>
            <a:effectLst/>
          </p:spPr>
          <p:txBody>
            <a:bodyPr wrap="none" anchor="ctr"/>
            <a:lstStyle/>
            <a:p>
              <a:endParaRPr lang="en-US"/>
            </a:p>
          </p:txBody>
        </p:sp>
        <p:sp>
          <p:nvSpPr>
            <p:cNvPr id="176135" name="Line 7"/>
            <p:cNvSpPr>
              <a:spLocks noChangeShapeType="1"/>
            </p:cNvSpPr>
            <p:nvPr/>
          </p:nvSpPr>
          <p:spPr bwMode="auto">
            <a:xfrm>
              <a:off x="3312" y="2832"/>
              <a:ext cx="0" cy="288"/>
            </a:xfrm>
            <a:prstGeom prst="line">
              <a:avLst/>
            </a:prstGeom>
            <a:noFill/>
            <a:ln w="38100">
              <a:solidFill>
                <a:schemeClr val="tx1"/>
              </a:solidFill>
              <a:round/>
              <a:headEnd/>
              <a:tailEnd/>
            </a:ln>
            <a:effectLst/>
          </p:spPr>
          <p:txBody>
            <a:bodyPr wrap="none" anchor="ctr"/>
            <a:lstStyle/>
            <a:p>
              <a:endParaRPr lang="en-US"/>
            </a:p>
          </p:txBody>
        </p:sp>
      </p:grpSp>
      <p:grpSp>
        <p:nvGrpSpPr>
          <p:cNvPr id="176136" name="Group 8"/>
          <p:cNvGrpSpPr>
            <a:grpSpLocks/>
          </p:cNvGrpSpPr>
          <p:nvPr/>
        </p:nvGrpSpPr>
        <p:grpSpPr bwMode="auto">
          <a:xfrm rot="5400000">
            <a:off x="4838700" y="2247900"/>
            <a:ext cx="2209800" cy="457200"/>
            <a:chOff x="1968" y="2112"/>
            <a:chExt cx="1392" cy="288"/>
          </a:xfrm>
        </p:grpSpPr>
        <p:sp>
          <p:nvSpPr>
            <p:cNvPr id="176137" name="Oval 9"/>
            <p:cNvSpPr>
              <a:spLocks noChangeArrowheads="1"/>
            </p:cNvSpPr>
            <p:nvPr/>
          </p:nvSpPr>
          <p:spPr bwMode="auto">
            <a:xfrm>
              <a:off x="2496" y="2112"/>
              <a:ext cx="192" cy="192"/>
            </a:xfrm>
            <a:prstGeom prst="ellipse">
              <a:avLst/>
            </a:prstGeom>
            <a:solidFill>
              <a:schemeClr val="accent1"/>
            </a:solidFill>
            <a:ln w="38100">
              <a:solidFill>
                <a:schemeClr val="tx1"/>
              </a:solidFill>
              <a:round/>
              <a:headEnd/>
              <a:tailEnd/>
            </a:ln>
            <a:effectLst/>
          </p:spPr>
          <p:txBody>
            <a:bodyPr wrap="none" anchor="ctr"/>
            <a:lstStyle/>
            <a:p>
              <a:endParaRPr lang="en-US"/>
            </a:p>
          </p:txBody>
        </p:sp>
        <p:sp>
          <p:nvSpPr>
            <p:cNvPr id="176138" name="Oval 10"/>
            <p:cNvSpPr>
              <a:spLocks noChangeArrowheads="1"/>
            </p:cNvSpPr>
            <p:nvPr/>
          </p:nvSpPr>
          <p:spPr bwMode="auto">
            <a:xfrm>
              <a:off x="2688" y="2112"/>
              <a:ext cx="192" cy="192"/>
            </a:xfrm>
            <a:prstGeom prst="ellipse">
              <a:avLst/>
            </a:prstGeom>
            <a:solidFill>
              <a:schemeClr val="accent1"/>
            </a:solidFill>
            <a:ln w="38100">
              <a:solidFill>
                <a:schemeClr val="tx1"/>
              </a:solidFill>
              <a:round/>
              <a:headEnd/>
              <a:tailEnd/>
            </a:ln>
            <a:effectLst/>
          </p:spPr>
          <p:txBody>
            <a:bodyPr wrap="none" anchor="ctr"/>
            <a:lstStyle/>
            <a:p>
              <a:endParaRPr lang="en-US"/>
            </a:p>
          </p:txBody>
        </p:sp>
        <p:sp>
          <p:nvSpPr>
            <p:cNvPr id="176139" name="Oval 11"/>
            <p:cNvSpPr>
              <a:spLocks noChangeArrowheads="1"/>
            </p:cNvSpPr>
            <p:nvPr/>
          </p:nvSpPr>
          <p:spPr bwMode="auto">
            <a:xfrm>
              <a:off x="2880" y="2112"/>
              <a:ext cx="192" cy="192"/>
            </a:xfrm>
            <a:prstGeom prst="ellipse">
              <a:avLst/>
            </a:prstGeom>
            <a:solidFill>
              <a:schemeClr val="accent1"/>
            </a:solidFill>
            <a:ln w="38100">
              <a:solidFill>
                <a:schemeClr val="tx1"/>
              </a:solidFill>
              <a:round/>
              <a:headEnd/>
              <a:tailEnd/>
            </a:ln>
            <a:effectLst/>
          </p:spPr>
          <p:txBody>
            <a:bodyPr wrap="none" anchor="ctr"/>
            <a:lstStyle/>
            <a:p>
              <a:endParaRPr lang="en-US"/>
            </a:p>
          </p:txBody>
        </p:sp>
        <p:sp>
          <p:nvSpPr>
            <p:cNvPr id="176140" name="Oval 12"/>
            <p:cNvSpPr>
              <a:spLocks noChangeArrowheads="1"/>
            </p:cNvSpPr>
            <p:nvPr/>
          </p:nvSpPr>
          <p:spPr bwMode="auto">
            <a:xfrm>
              <a:off x="2304" y="2112"/>
              <a:ext cx="192" cy="192"/>
            </a:xfrm>
            <a:prstGeom prst="ellipse">
              <a:avLst/>
            </a:prstGeom>
            <a:solidFill>
              <a:schemeClr val="accent1"/>
            </a:solidFill>
            <a:ln w="38100">
              <a:solidFill>
                <a:schemeClr val="tx1"/>
              </a:solidFill>
              <a:round/>
              <a:headEnd/>
              <a:tailEnd/>
            </a:ln>
            <a:effectLst/>
          </p:spPr>
          <p:txBody>
            <a:bodyPr wrap="none" anchor="ctr"/>
            <a:lstStyle/>
            <a:p>
              <a:endParaRPr lang="en-US"/>
            </a:p>
          </p:txBody>
        </p:sp>
        <p:sp>
          <p:nvSpPr>
            <p:cNvPr id="176141" name="Rectangle 13"/>
            <p:cNvSpPr>
              <a:spLocks noChangeArrowheads="1"/>
            </p:cNvSpPr>
            <p:nvPr/>
          </p:nvSpPr>
          <p:spPr bwMode="auto">
            <a:xfrm>
              <a:off x="1968" y="2256"/>
              <a:ext cx="1248" cy="144"/>
            </a:xfrm>
            <a:prstGeom prst="rect">
              <a:avLst/>
            </a:prstGeom>
            <a:solidFill>
              <a:schemeClr val="accent1"/>
            </a:solidFill>
            <a:ln w="38100">
              <a:noFill/>
              <a:miter lim="800000"/>
              <a:headEnd/>
              <a:tailEnd/>
            </a:ln>
            <a:effectLst/>
          </p:spPr>
          <p:txBody>
            <a:bodyPr wrap="none" anchor="ctr"/>
            <a:lstStyle/>
            <a:p>
              <a:endParaRPr lang="en-US"/>
            </a:p>
          </p:txBody>
        </p:sp>
        <p:sp>
          <p:nvSpPr>
            <p:cNvPr id="176142" name="Line 14"/>
            <p:cNvSpPr>
              <a:spLocks noChangeShapeType="1"/>
            </p:cNvSpPr>
            <p:nvPr/>
          </p:nvSpPr>
          <p:spPr bwMode="auto">
            <a:xfrm>
              <a:off x="2016" y="2208"/>
              <a:ext cx="288" cy="0"/>
            </a:xfrm>
            <a:prstGeom prst="line">
              <a:avLst/>
            </a:prstGeom>
            <a:noFill/>
            <a:ln w="38100">
              <a:solidFill>
                <a:schemeClr val="tx1"/>
              </a:solidFill>
              <a:round/>
              <a:headEnd/>
              <a:tailEnd/>
            </a:ln>
            <a:effectLst/>
          </p:spPr>
          <p:txBody>
            <a:bodyPr wrap="none" anchor="ctr"/>
            <a:lstStyle/>
            <a:p>
              <a:endParaRPr lang="en-US"/>
            </a:p>
          </p:txBody>
        </p:sp>
        <p:sp>
          <p:nvSpPr>
            <p:cNvPr id="176143" name="Line 15"/>
            <p:cNvSpPr>
              <a:spLocks noChangeShapeType="1"/>
            </p:cNvSpPr>
            <p:nvPr/>
          </p:nvSpPr>
          <p:spPr bwMode="auto">
            <a:xfrm>
              <a:off x="3072" y="2208"/>
              <a:ext cx="288" cy="0"/>
            </a:xfrm>
            <a:prstGeom prst="line">
              <a:avLst/>
            </a:prstGeom>
            <a:noFill/>
            <a:ln w="38100">
              <a:solidFill>
                <a:schemeClr val="tx1"/>
              </a:solidFill>
              <a:round/>
              <a:headEnd/>
              <a:tailEnd/>
            </a:ln>
            <a:effectLst/>
          </p:spPr>
          <p:txBody>
            <a:bodyPr wrap="none" anchor="ctr"/>
            <a:lstStyle/>
            <a:p>
              <a:endParaRPr lang="en-US"/>
            </a:p>
          </p:txBody>
        </p:sp>
      </p:grpSp>
      <p:grpSp>
        <p:nvGrpSpPr>
          <p:cNvPr id="176144" name="Group 16"/>
          <p:cNvGrpSpPr>
            <a:grpSpLocks/>
          </p:cNvGrpSpPr>
          <p:nvPr/>
        </p:nvGrpSpPr>
        <p:grpSpPr bwMode="auto">
          <a:xfrm>
            <a:off x="3810000" y="1295400"/>
            <a:ext cx="2209800" cy="381000"/>
            <a:chOff x="2064" y="1200"/>
            <a:chExt cx="1392" cy="240"/>
          </a:xfrm>
        </p:grpSpPr>
        <p:sp>
          <p:nvSpPr>
            <p:cNvPr id="176145" name="Rectangle 17"/>
            <p:cNvSpPr>
              <a:spLocks noChangeArrowheads="1"/>
            </p:cNvSpPr>
            <p:nvPr/>
          </p:nvSpPr>
          <p:spPr bwMode="auto">
            <a:xfrm>
              <a:off x="2448" y="1200"/>
              <a:ext cx="720" cy="240"/>
            </a:xfrm>
            <a:prstGeom prst="rect">
              <a:avLst/>
            </a:prstGeom>
            <a:solidFill>
              <a:srgbClr val="CC6600"/>
            </a:solidFill>
            <a:ln w="38100">
              <a:solidFill>
                <a:schemeClr val="tx1"/>
              </a:solidFill>
              <a:miter lim="800000"/>
              <a:headEnd/>
              <a:tailEnd/>
            </a:ln>
            <a:effectLst/>
          </p:spPr>
          <p:txBody>
            <a:bodyPr wrap="none" anchor="ctr"/>
            <a:lstStyle/>
            <a:p>
              <a:endParaRPr lang="en-US"/>
            </a:p>
          </p:txBody>
        </p:sp>
        <p:sp>
          <p:nvSpPr>
            <p:cNvPr id="176146" name="Line 18"/>
            <p:cNvSpPr>
              <a:spLocks noChangeShapeType="1"/>
            </p:cNvSpPr>
            <p:nvPr/>
          </p:nvSpPr>
          <p:spPr bwMode="auto">
            <a:xfrm>
              <a:off x="2064" y="1296"/>
              <a:ext cx="384" cy="0"/>
            </a:xfrm>
            <a:prstGeom prst="line">
              <a:avLst/>
            </a:prstGeom>
            <a:noFill/>
            <a:ln w="38100">
              <a:solidFill>
                <a:schemeClr val="tx1"/>
              </a:solidFill>
              <a:round/>
              <a:headEnd/>
              <a:tailEnd/>
            </a:ln>
            <a:effectLst/>
          </p:spPr>
          <p:txBody>
            <a:bodyPr wrap="none" anchor="ctr"/>
            <a:lstStyle/>
            <a:p>
              <a:endParaRPr lang="en-US"/>
            </a:p>
          </p:txBody>
        </p:sp>
        <p:sp>
          <p:nvSpPr>
            <p:cNvPr id="176147" name="Line 19"/>
            <p:cNvSpPr>
              <a:spLocks noChangeShapeType="1"/>
            </p:cNvSpPr>
            <p:nvPr/>
          </p:nvSpPr>
          <p:spPr bwMode="auto">
            <a:xfrm>
              <a:off x="3168" y="1296"/>
              <a:ext cx="288" cy="0"/>
            </a:xfrm>
            <a:prstGeom prst="line">
              <a:avLst/>
            </a:prstGeom>
            <a:noFill/>
            <a:ln w="38100">
              <a:solidFill>
                <a:schemeClr val="tx1"/>
              </a:solidFill>
              <a:round/>
              <a:headEnd/>
              <a:tailEnd/>
            </a:ln>
            <a:effectLst/>
          </p:spPr>
          <p:txBody>
            <a:bodyPr wrap="none" anchor="ctr"/>
            <a:lstStyle/>
            <a:p>
              <a:endParaRPr lang="en-US"/>
            </a:p>
          </p:txBody>
        </p:sp>
      </p:grpSp>
      <p:sp>
        <p:nvSpPr>
          <p:cNvPr id="176148" name="Oval 20"/>
          <p:cNvSpPr>
            <a:spLocks noChangeArrowheads="1"/>
          </p:cNvSpPr>
          <p:nvPr/>
        </p:nvSpPr>
        <p:spPr bwMode="auto">
          <a:xfrm>
            <a:off x="3505200" y="2209800"/>
            <a:ext cx="609600" cy="609600"/>
          </a:xfrm>
          <a:prstGeom prst="ellipse">
            <a:avLst/>
          </a:prstGeom>
          <a:solidFill>
            <a:srgbClr val="CC6600"/>
          </a:solidFill>
          <a:ln w="38100">
            <a:solidFill>
              <a:schemeClr val="tx1"/>
            </a:solidFill>
            <a:round/>
            <a:headEnd/>
            <a:tailEnd/>
          </a:ln>
          <a:effectLst/>
        </p:spPr>
        <p:txBody>
          <a:bodyPr wrap="none" anchor="ctr"/>
          <a:lstStyle/>
          <a:p>
            <a:endParaRPr lang="en-US"/>
          </a:p>
        </p:txBody>
      </p:sp>
      <p:sp>
        <p:nvSpPr>
          <p:cNvPr id="176149" name="Line 21"/>
          <p:cNvSpPr>
            <a:spLocks noChangeShapeType="1"/>
          </p:cNvSpPr>
          <p:nvPr/>
        </p:nvSpPr>
        <p:spPr bwMode="auto">
          <a:xfrm flipV="1">
            <a:off x="3810000" y="2819400"/>
            <a:ext cx="0" cy="762000"/>
          </a:xfrm>
          <a:prstGeom prst="line">
            <a:avLst/>
          </a:prstGeom>
          <a:noFill/>
          <a:ln w="38100">
            <a:solidFill>
              <a:schemeClr val="tx1"/>
            </a:solidFill>
            <a:round/>
            <a:headEnd/>
            <a:tailEnd/>
          </a:ln>
          <a:effectLst/>
        </p:spPr>
        <p:txBody>
          <a:bodyPr wrap="none" anchor="ctr"/>
          <a:lstStyle/>
          <a:p>
            <a:endParaRPr lang="en-US"/>
          </a:p>
        </p:txBody>
      </p:sp>
      <p:sp>
        <p:nvSpPr>
          <p:cNvPr id="176150" name="Line 22"/>
          <p:cNvSpPr>
            <a:spLocks noChangeShapeType="1"/>
          </p:cNvSpPr>
          <p:nvPr/>
        </p:nvSpPr>
        <p:spPr bwMode="auto">
          <a:xfrm flipV="1">
            <a:off x="3810000" y="1447800"/>
            <a:ext cx="0" cy="762000"/>
          </a:xfrm>
          <a:prstGeom prst="line">
            <a:avLst/>
          </a:prstGeom>
          <a:noFill/>
          <a:ln w="38100">
            <a:solidFill>
              <a:schemeClr val="tx1"/>
            </a:solidFill>
            <a:round/>
            <a:headEnd/>
            <a:tailEnd/>
          </a:ln>
          <a:effectLst/>
        </p:spPr>
        <p:txBody>
          <a:bodyPr wrap="none" anchor="ctr"/>
          <a:lstStyle/>
          <a:p>
            <a:endParaRPr lang="en-US"/>
          </a:p>
        </p:txBody>
      </p:sp>
      <p:sp>
        <p:nvSpPr>
          <p:cNvPr id="176151" name="Line 23"/>
          <p:cNvSpPr>
            <a:spLocks noChangeShapeType="1"/>
          </p:cNvSpPr>
          <p:nvPr/>
        </p:nvSpPr>
        <p:spPr bwMode="auto">
          <a:xfrm flipV="1">
            <a:off x="2514600" y="1447800"/>
            <a:ext cx="0" cy="2133600"/>
          </a:xfrm>
          <a:prstGeom prst="line">
            <a:avLst/>
          </a:prstGeom>
          <a:noFill/>
          <a:ln w="38100">
            <a:solidFill>
              <a:schemeClr val="tx1"/>
            </a:solidFill>
            <a:round/>
            <a:headEnd/>
            <a:tailEnd type="triangle" w="med" len="med"/>
          </a:ln>
          <a:effectLst/>
        </p:spPr>
        <p:txBody>
          <a:bodyPr wrap="none" anchor="ctr"/>
          <a:lstStyle/>
          <a:p>
            <a:endParaRPr lang="en-US"/>
          </a:p>
        </p:txBody>
      </p:sp>
      <p:sp>
        <p:nvSpPr>
          <p:cNvPr id="176152" name="Text Box 24"/>
          <p:cNvSpPr txBox="1">
            <a:spLocks noChangeArrowheads="1"/>
          </p:cNvSpPr>
          <p:nvPr/>
        </p:nvSpPr>
        <p:spPr bwMode="auto">
          <a:xfrm>
            <a:off x="1752600" y="2362200"/>
            <a:ext cx="577850" cy="396875"/>
          </a:xfrm>
          <a:prstGeom prst="rect">
            <a:avLst/>
          </a:prstGeom>
          <a:noFill/>
          <a:ln w="9525">
            <a:noFill/>
            <a:miter lim="800000"/>
            <a:headEnd/>
            <a:tailEnd/>
          </a:ln>
          <a:effectLst/>
        </p:spPr>
        <p:txBody>
          <a:bodyPr wrap="none">
            <a:spAutoFit/>
          </a:bodyPr>
          <a:lstStyle/>
          <a:p>
            <a:pPr eaLnBrk="0" hangingPunct="0"/>
            <a:r>
              <a:rPr lang="en-US" sz="2000" b="1"/>
              <a:t>v(t)</a:t>
            </a:r>
          </a:p>
        </p:txBody>
      </p:sp>
      <p:sp>
        <p:nvSpPr>
          <p:cNvPr id="176153" name="Text Box 25"/>
          <p:cNvSpPr txBox="1">
            <a:spLocks noChangeArrowheads="1"/>
          </p:cNvSpPr>
          <p:nvPr/>
        </p:nvSpPr>
        <p:spPr bwMode="auto">
          <a:xfrm>
            <a:off x="4784725" y="773113"/>
            <a:ext cx="368300" cy="396875"/>
          </a:xfrm>
          <a:prstGeom prst="rect">
            <a:avLst/>
          </a:prstGeom>
          <a:noFill/>
          <a:ln w="9525">
            <a:noFill/>
            <a:miter lim="800000"/>
            <a:headEnd/>
            <a:tailEnd/>
          </a:ln>
          <a:effectLst/>
        </p:spPr>
        <p:txBody>
          <a:bodyPr wrap="none">
            <a:spAutoFit/>
          </a:bodyPr>
          <a:lstStyle/>
          <a:p>
            <a:pPr eaLnBrk="0" hangingPunct="0"/>
            <a:r>
              <a:rPr lang="en-US" sz="2000" b="1"/>
              <a:t>R</a:t>
            </a:r>
          </a:p>
        </p:txBody>
      </p:sp>
      <p:sp>
        <p:nvSpPr>
          <p:cNvPr id="176154" name="Text Box 26"/>
          <p:cNvSpPr txBox="1">
            <a:spLocks noChangeArrowheads="1"/>
          </p:cNvSpPr>
          <p:nvPr/>
        </p:nvSpPr>
        <p:spPr bwMode="auto">
          <a:xfrm>
            <a:off x="4860925" y="3973513"/>
            <a:ext cx="368300" cy="396875"/>
          </a:xfrm>
          <a:prstGeom prst="rect">
            <a:avLst/>
          </a:prstGeom>
          <a:noFill/>
          <a:ln w="9525">
            <a:noFill/>
            <a:miter lim="800000"/>
            <a:headEnd/>
            <a:tailEnd/>
          </a:ln>
          <a:effectLst/>
        </p:spPr>
        <p:txBody>
          <a:bodyPr wrap="none">
            <a:spAutoFit/>
          </a:bodyPr>
          <a:lstStyle/>
          <a:p>
            <a:pPr eaLnBrk="0" hangingPunct="0"/>
            <a:r>
              <a:rPr lang="en-US" sz="2000" b="1"/>
              <a:t>C</a:t>
            </a:r>
          </a:p>
        </p:txBody>
      </p:sp>
      <p:sp>
        <p:nvSpPr>
          <p:cNvPr id="176155" name="Text Box 27"/>
          <p:cNvSpPr txBox="1">
            <a:spLocks noChangeArrowheads="1"/>
          </p:cNvSpPr>
          <p:nvPr/>
        </p:nvSpPr>
        <p:spPr bwMode="auto">
          <a:xfrm>
            <a:off x="6308725" y="2297113"/>
            <a:ext cx="339725" cy="396875"/>
          </a:xfrm>
          <a:prstGeom prst="rect">
            <a:avLst/>
          </a:prstGeom>
          <a:noFill/>
          <a:ln w="9525">
            <a:noFill/>
            <a:miter lim="800000"/>
            <a:headEnd/>
            <a:tailEnd/>
          </a:ln>
          <a:effectLst/>
        </p:spPr>
        <p:txBody>
          <a:bodyPr wrap="none">
            <a:spAutoFit/>
          </a:bodyPr>
          <a:lstStyle/>
          <a:p>
            <a:pPr eaLnBrk="0" hangingPunct="0"/>
            <a:r>
              <a:rPr lang="en-US" sz="2000" b="1"/>
              <a:t>L</a:t>
            </a:r>
          </a:p>
        </p:txBody>
      </p:sp>
      <p:grpSp>
        <p:nvGrpSpPr>
          <p:cNvPr id="176156" name="Group 28"/>
          <p:cNvGrpSpPr>
            <a:grpSpLocks/>
          </p:cNvGrpSpPr>
          <p:nvPr/>
        </p:nvGrpSpPr>
        <p:grpSpPr bwMode="auto">
          <a:xfrm>
            <a:off x="3978275" y="4303713"/>
            <a:ext cx="685800" cy="914400"/>
            <a:chOff x="2304" y="1824"/>
            <a:chExt cx="432" cy="576"/>
          </a:xfrm>
        </p:grpSpPr>
        <p:sp>
          <p:nvSpPr>
            <p:cNvPr id="176157" name="Line 29"/>
            <p:cNvSpPr>
              <a:spLocks noChangeShapeType="1"/>
            </p:cNvSpPr>
            <p:nvPr/>
          </p:nvSpPr>
          <p:spPr bwMode="auto">
            <a:xfrm flipH="1">
              <a:off x="2448" y="1872"/>
              <a:ext cx="144" cy="480"/>
            </a:xfrm>
            <a:prstGeom prst="line">
              <a:avLst/>
            </a:prstGeom>
            <a:noFill/>
            <a:ln w="38100">
              <a:solidFill>
                <a:schemeClr val="tx1"/>
              </a:solidFill>
              <a:round/>
              <a:headEnd/>
              <a:tailEnd/>
            </a:ln>
            <a:effectLst/>
          </p:spPr>
          <p:txBody>
            <a:bodyPr wrap="none" anchor="ctr"/>
            <a:lstStyle/>
            <a:p>
              <a:endParaRPr lang="en-US"/>
            </a:p>
          </p:txBody>
        </p:sp>
        <p:sp>
          <p:nvSpPr>
            <p:cNvPr id="176158" name="Oval 30"/>
            <p:cNvSpPr>
              <a:spLocks noChangeArrowheads="1"/>
            </p:cNvSpPr>
            <p:nvPr/>
          </p:nvSpPr>
          <p:spPr bwMode="auto">
            <a:xfrm>
              <a:off x="2352" y="2304"/>
              <a:ext cx="96" cy="96"/>
            </a:xfrm>
            <a:prstGeom prst="ellipse">
              <a:avLst/>
            </a:prstGeom>
            <a:solidFill>
              <a:schemeClr val="accent1"/>
            </a:solidFill>
            <a:ln w="38100">
              <a:solidFill>
                <a:schemeClr val="tx1"/>
              </a:solidFill>
              <a:round/>
              <a:headEnd/>
              <a:tailEnd/>
            </a:ln>
            <a:effectLst/>
          </p:spPr>
          <p:txBody>
            <a:bodyPr wrap="none" anchor="ctr"/>
            <a:lstStyle/>
            <a:p>
              <a:endParaRPr lang="en-US"/>
            </a:p>
          </p:txBody>
        </p:sp>
        <p:sp>
          <p:nvSpPr>
            <p:cNvPr id="176159" name="Oval 31"/>
            <p:cNvSpPr>
              <a:spLocks noChangeArrowheads="1"/>
            </p:cNvSpPr>
            <p:nvPr/>
          </p:nvSpPr>
          <p:spPr bwMode="auto">
            <a:xfrm>
              <a:off x="2592" y="1824"/>
              <a:ext cx="96" cy="96"/>
            </a:xfrm>
            <a:prstGeom prst="ellipse">
              <a:avLst/>
            </a:prstGeom>
            <a:solidFill>
              <a:schemeClr val="accent1"/>
            </a:solidFill>
            <a:ln w="38100">
              <a:solidFill>
                <a:schemeClr val="tx1"/>
              </a:solidFill>
              <a:round/>
              <a:headEnd/>
              <a:tailEnd/>
            </a:ln>
            <a:effectLst/>
          </p:spPr>
          <p:txBody>
            <a:bodyPr wrap="none" anchor="ctr"/>
            <a:lstStyle/>
            <a:p>
              <a:endParaRPr lang="en-US"/>
            </a:p>
          </p:txBody>
        </p:sp>
        <p:sp>
          <p:nvSpPr>
            <p:cNvPr id="176160" name="Rectangle 32"/>
            <p:cNvSpPr>
              <a:spLocks noChangeArrowheads="1"/>
            </p:cNvSpPr>
            <p:nvPr/>
          </p:nvSpPr>
          <p:spPr bwMode="auto">
            <a:xfrm>
              <a:off x="2304" y="2256"/>
              <a:ext cx="144" cy="96"/>
            </a:xfrm>
            <a:prstGeom prst="rect">
              <a:avLst/>
            </a:prstGeom>
            <a:solidFill>
              <a:schemeClr val="accent1"/>
            </a:solidFill>
            <a:ln w="38100">
              <a:noFill/>
              <a:miter lim="800000"/>
              <a:headEnd/>
              <a:tailEnd/>
            </a:ln>
            <a:effectLst/>
          </p:spPr>
          <p:txBody>
            <a:bodyPr wrap="none" anchor="ctr"/>
            <a:lstStyle/>
            <a:p>
              <a:endParaRPr lang="en-US"/>
            </a:p>
          </p:txBody>
        </p:sp>
        <p:sp>
          <p:nvSpPr>
            <p:cNvPr id="176161" name="Rectangle 33"/>
            <p:cNvSpPr>
              <a:spLocks noChangeArrowheads="1"/>
            </p:cNvSpPr>
            <p:nvPr/>
          </p:nvSpPr>
          <p:spPr bwMode="auto">
            <a:xfrm>
              <a:off x="2592" y="1872"/>
              <a:ext cx="144" cy="96"/>
            </a:xfrm>
            <a:prstGeom prst="rect">
              <a:avLst/>
            </a:prstGeom>
            <a:solidFill>
              <a:schemeClr val="accent1"/>
            </a:solidFill>
            <a:ln w="38100">
              <a:noFill/>
              <a:miter lim="800000"/>
              <a:headEnd/>
              <a:tailEnd/>
            </a:ln>
            <a:effectLst/>
          </p:spPr>
          <p:txBody>
            <a:bodyPr wrap="none" anchor="ctr"/>
            <a:lstStyle/>
            <a:p>
              <a:endParaRPr lang="en-US"/>
            </a:p>
          </p:txBody>
        </p:sp>
      </p:grpSp>
      <p:sp>
        <p:nvSpPr>
          <p:cNvPr id="176162" name="Text Box 34"/>
          <p:cNvSpPr txBox="1">
            <a:spLocks noChangeArrowheads="1"/>
          </p:cNvSpPr>
          <p:nvPr/>
        </p:nvSpPr>
        <p:spPr bwMode="auto">
          <a:xfrm>
            <a:off x="2209800" y="4419600"/>
            <a:ext cx="5218113" cy="1917700"/>
          </a:xfrm>
          <a:prstGeom prst="rect">
            <a:avLst/>
          </a:prstGeom>
          <a:noFill/>
          <a:ln w="9525">
            <a:noFill/>
            <a:miter lim="800000"/>
            <a:headEnd/>
            <a:tailEnd/>
          </a:ln>
          <a:effectLst/>
        </p:spPr>
        <p:txBody>
          <a:bodyPr wrap="none">
            <a:spAutoFit/>
          </a:bodyPr>
          <a:lstStyle/>
          <a:p>
            <a:pPr eaLnBrk="0" hangingPunct="0"/>
            <a:r>
              <a:rPr lang="en-US" sz="2000" b="1"/>
              <a:t>v(t) = R I(t) + 1/C     I(t) dt + L </a:t>
            </a:r>
            <a:r>
              <a:rPr lang="en-US" sz="2400" b="1">
                <a:sym typeface="Symbol" pitchFamily="18" charset="2"/>
              </a:rPr>
              <a:t>di(t)/dt</a:t>
            </a:r>
          </a:p>
          <a:p>
            <a:pPr eaLnBrk="0" hangingPunct="0"/>
            <a:endParaRPr lang="en-US" sz="2400" b="1">
              <a:sym typeface="Symbol" pitchFamily="18" charset="2"/>
            </a:endParaRPr>
          </a:p>
          <a:p>
            <a:pPr eaLnBrk="0" hangingPunct="0"/>
            <a:r>
              <a:rPr lang="en-US" sz="2400" b="1">
                <a:sym typeface="Symbol" pitchFamily="18" charset="2"/>
              </a:rPr>
              <a:t>V(s) = [R I(s) + 1/(C s) I(s) + s L I(s)]</a:t>
            </a:r>
          </a:p>
          <a:p>
            <a:pPr eaLnBrk="0" hangingPunct="0"/>
            <a:endParaRPr lang="en-US" sz="2400" b="1">
              <a:sym typeface="Symbol" pitchFamily="18" charset="2"/>
            </a:endParaRPr>
          </a:p>
          <a:p>
            <a:pPr eaLnBrk="0" hangingPunct="0"/>
            <a:r>
              <a:rPr lang="en-US" sz="2400" b="1">
                <a:sym typeface="Symbol" pitchFamily="18" charset="2"/>
              </a:rPr>
              <a:t>Note: Ignore initial conditions</a:t>
            </a:r>
            <a:endParaRPr lang="en-US" sz="2000" b="1"/>
          </a:p>
        </p:txBody>
      </p:sp>
      <p:sp>
        <p:nvSpPr>
          <p:cNvPr id="176163" name="Text Box 35"/>
          <p:cNvSpPr txBox="1">
            <a:spLocks noChangeArrowheads="1"/>
          </p:cNvSpPr>
          <p:nvPr/>
        </p:nvSpPr>
        <p:spPr bwMode="auto">
          <a:xfrm>
            <a:off x="3505200" y="6248400"/>
            <a:ext cx="2195513" cy="336550"/>
          </a:xfrm>
          <a:prstGeom prst="rect">
            <a:avLst/>
          </a:prstGeom>
          <a:noFill/>
          <a:ln w="9525">
            <a:noFill/>
            <a:miter lim="800000"/>
            <a:headEnd/>
            <a:tailEnd/>
          </a:ln>
          <a:effectLst/>
        </p:spPr>
        <p:txBody>
          <a:bodyPr wrap="none">
            <a:spAutoFit/>
          </a:bodyPr>
          <a:lstStyle/>
          <a:p>
            <a:pPr eaLnBrk="0" hangingPunct="0"/>
            <a:r>
              <a:rPr lang="en-US" sz="1600" b="1"/>
              <a:t>5. Transfer functions</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7154" name="Rectangle 2"/>
          <p:cNvSpPr>
            <a:spLocks noGrp="1" noChangeArrowheads="1"/>
          </p:cNvSpPr>
          <p:nvPr>
            <p:ph type="title"/>
          </p:nvPr>
        </p:nvSpPr>
        <p:spPr>
          <a:xfrm>
            <a:off x="228600" y="0"/>
            <a:ext cx="8534400" cy="609600"/>
          </a:xfrm>
        </p:spPr>
        <p:txBody>
          <a:bodyPr/>
          <a:lstStyle/>
          <a:p>
            <a:r>
              <a:rPr lang="en-US">
                <a:sym typeface="Symbol" pitchFamily="18" charset="2"/>
              </a:rPr>
              <a:t>Block diagram and transfer function</a:t>
            </a:r>
          </a:p>
        </p:txBody>
      </p:sp>
      <p:sp>
        <p:nvSpPr>
          <p:cNvPr id="177155" name="Rectangle 3"/>
          <p:cNvSpPr>
            <a:spLocks noGrp="1" noChangeArrowheads="1"/>
          </p:cNvSpPr>
          <p:nvPr>
            <p:ph type="body" idx="1"/>
          </p:nvPr>
        </p:nvSpPr>
        <p:spPr>
          <a:xfrm>
            <a:off x="685800" y="914400"/>
            <a:ext cx="7772400" cy="2209800"/>
          </a:xfrm>
        </p:spPr>
        <p:txBody>
          <a:bodyPr/>
          <a:lstStyle/>
          <a:p>
            <a:r>
              <a:rPr lang="en-US"/>
              <a:t>V(s) </a:t>
            </a:r>
          </a:p>
          <a:p>
            <a:pPr marL="742950" lvl="1" indent="-285750"/>
            <a:r>
              <a:rPr lang="en-US"/>
              <a:t>= (</a:t>
            </a:r>
            <a:r>
              <a:rPr lang="en-US">
                <a:sym typeface="Symbol" pitchFamily="18" charset="2"/>
              </a:rPr>
              <a:t>R + 1/(C s) + s L ) I(s)</a:t>
            </a:r>
          </a:p>
          <a:p>
            <a:pPr marL="742950" lvl="1" indent="-285750"/>
            <a:r>
              <a:rPr lang="en-US">
                <a:sym typeface="Symbol" pitchFamily="18" charset="2"/>
              </a:rPr>
              <a:t>= (C L s</a:t>
            </a:r>
            <a:r>
              <a:rPr lang="en-US" baseline="30000">
                <a:sym typeface="Symbol" pitchFamily="18" charset="2"/>
              </a:rPr>
              <a:t>2</a:t>
            </a:r>
            <a:r>
              <a:rPr lang="en-US">
                <a:sym typeface="Symbol" pitchFamily="18" charset="2"/>
              </a:rPr>
              <a:t>  + C R s + 1 )/(C s) I(s)</a:t>
            </a:r>
          </a:p>
          <a:p>
            <a:r>
              <a:rPr lang="en-US"/>
              <a:t>I(s)/V(s) = C s / </a:t>
            </a:r>
            <a:r>
              <a:rPr lang="en-US">
                <a:sym typeface="Symbol" pitchFamily="18" charset="2"/>
              </a:rPr>
              <a:t>(C L s</a:t>
            </a:r>
            <a:r>
              <a:rPr lang="en-US" baseline="30000">
                <a:sym typeface="Symbol" pitchFamily="18" charset="2"/>
              </a:rPr>
              <a:t>2</a:t>
            </a:r>
            <a:r>
              <a:rPr lang="en-US">
                <a:sym typeface="Symbol" pitchFamily="18" charset="2"/>
              </a:rPr>
              <a:t>  + C R s + 1 )</a:t>
            </a:r>
          </a:p>
        </p:txBody>
      </p:sp>
      <p:sp>
        <p:nvSpPr>
          <p:cNvPr id="177156" name="Rectangle 4"/>
          <p:cNvSpPr>
            <a:spLocks noChangeArrowheads="1"/>
          </p:cNvSpPr>
          <p:nvPr/>
        </p:nvSpPr>
        <p:spPr bwMode="auto">
          <a:xfrm>
            <a:off x="2895600" y="3810000"/>
            <a:ext cx="3505200" cy="1524000"/>
          </a:xfrm>
          <a:prstGeom prst="rect">
            <a:avLst/>
          </a:prstGeom>
          <a:solidFill>
            <a:srgbClr val="CC6600"/>
          </a:solidFill>
          <a:ln w="38100">
            <a:solidFill>
              <a:schemeClr val="tx1"/>
            </a:solidFill>
            <a:miter lim="800000"/>
            <a:headEnd/>
            <a:tailEnd/>
          </a:ln>
          <a:effectLst/>
        </p:spPr>
        <p:txBody>
          <a:bodyPr wrap="none" anchor="ctr"/>
          <a:lstStyle/>
          <a:p>
            <a:pPr algn="ctr" eaLnBrk="0" hangingPunct="0"/>
            <a:r>
              <a:rPr lang="en-US" sz="2000" b="1"/>
              <a:t>C s / </a:t>
            </a:r>
            <a:r>
              <a:rPr lang="en-US" sz="2000" b="1">
                <a:sym typeface="Symbol" pitchFamily="18" charset="2"/>
              </a:rPr>
              <a:t>(C L s</a:t>
            </a:r>
            <a:r>
              <a:rPr lang="en-US" sz="2000" b="1" baseline="30000">
                <a:sym typeface="Symbol" pitchFamily="18" charset="2"/>
              </a:rPr>
              <a:t>2</a:t>
            </a:r>
            <a:r>
              <a:rPr lang="en-US" sz="2000" b="1">
                <a:sym typeface="Symbol" pitchFamily="18" charset="2"/>
              </a:rPr>
              <a:t>  + C R s + 1 )</a:t>
            </a:r>
            <a:endParaRPr lang="en-US" sz="2400">
              <a:latin typeface="Times New Roman" pitchFamily="18" charset="0"/>
              <a:sym typeface="Symbol" pitchFamily="18" charset="2"/>
            </a:endParaRPr>
          </a:p>
        </p:txBody>
      </p:sp>
      <p:sp>
        <p:nvSpPr>
          <p:cNvPr id="177157" name="Line 5"/>
          <p:cNvSpPr>
            <a:spLocks noChangeShapeType="1"/>
          </p:cNvSpPr>
          <p:nvPr/>
        </p:nvSpPr>
        <p:spPr bwMode="auto">
          <a:xfrm>
            <a:off x="1752600" y="4572000"/>
            <a:ext cx="1143000" cy="0"/>
          </a:xfrm>
          <a:prstGeom prst="line">
            <a:avLst/>
          </a:prstGeom>
          <a:noFill/>
          <a:ln w="38100">
            <a:solidFill>
              <a:schemeClr val="tx1"/>
            </a:solidFill>
            <a:round/>
            <a:headEnd/>
            <a:tailEnd type="triangle" w="med" len="med"/>
          </a:ln>
          <a:effectLst/>
        </p:spPr>
        <p:txBody>
          <a:bodyPr wrap="none" anchor="ctr"/>
          <a:lstStyle/>
          <a:p>
            <a:endParaRPr lang="en-US"/>
          </a:p>
        </p:txBody>
      </p:sp>
      <p:sp>
        <p:nvSpPr>
          <p:cNvPr id="177158" name="Line 6"/>
          <p:cNvSpPr>
            <a:spLocks noChangeShapeType="1"/>
          </p:cNvSpPr>
          <p:nvPr/>
        </p:nvSpPr>
        <p:spPr bwMode="auto">
          <a:xfrm>
            <a:off x="6400800" y="4572000"/>
            <a:ext cx="1066800" cy="0"/>
          </a:xfrm>
          <a:prstGeom prst="line">
            <a:avLst/>
          </a:prstGeom>
          <a:noFill/>
          <a:ln w="38100">
            <a:solidFill>
              <a:schemeClr val="tx1"/>
            </a:solidFill>
            <a:round/>
            <a:headEnd/>
            <a:tailEnd type="triangle" w="med" len="med"/>
          </a:ln>
          <a:effectLst/>
        </p:spPr>
        <p:txBody>
          <a:bodyPr wrap="none" anchor="ctr"/>
          <a:lstStyle/>
          <a:p>
            <a:endParaRPr lang="en-US"/>
          </a:p>
        </p:txBody>
      </p:sp>
      <p:sp>
        <p:nvSpPr>
          <p:cNvPr id="177159" name="Text Box 7"/>
          <p:cNvSpPr txBox="1">
            <a:spLocks noChangeArrowheads="1"/>
          </p:cNvSpPr>
          <p:nvPr/>
        </p:nvSpPr>
        <p:spPr bwMode="auto">
          <a:xfrm>
            <a:off x="1812925" y="4049713"/>
            <a:ext cx="663575" cy="396875"/>
          </a:xfrm>
          <a:prstGeom prst="rect">
            <a:avLst/>
          </a:prstGeom>
          <a:noFill/>
          <a:ln w="9525">
            <a:noFill/>
            <a:miter lim="800000"/>
            <a:headEnd/>
            <a:tailEnd/>
          </a:ln>
          <a:effectLst/>
        </p:spPr>
        <p:txBody>
          <a:bodyPr wrap="none">
            <a:spAutoFit/>
          </a:bodyPr>
          <a:lstStyle/>
          <a:p>
            <a:pPr eaLnBrk="0" hangingPunct="0"/>
            <a:r>
              <a:rPr lang="en-US" sz="2000" b="1"/>
              <a:t>V(s)</a:t>
            </a:r>
          </a:p>
        </p:txBody>
      </p:sp>
      <p:sp>
        <p:nvSpPr>
          <p:cNvPr id="177160" name="Text Box 8"/>
          <p:cNvSpPr txBox="1">
            <a:spLocks noChangeArrowheads="1"/>
          </p:cNvSpPr>
          <p:nvPr/>
        </p:nvSpPr>
        <p:spPr bwMode="auto">
          <a:xfrm>
            <a:off x="6765925" y="4049713"/>
            <a:ext cx="563563" cy="396875"/>
          </a:xfrm>
          <a:prstGeom prst="rect">
            <a:avLst/>
          </a:prstGeom>
          <a:noFill/>
          <a:ln w="9525">
            <a:noFill/>
            <a:miter lim="800000"/>
            <a:headEnd/>
            <a:tailEnd/>
          </a:ln>
          <a:effectLst/>
        </p:spPr>
        <p:txBody>
          <a:bodyPr wrap="none">
            <a:spAutoFit/>
          </a:bodyPr>
          <a:lstStyle/>
          <a:p>
            <a:pPr eaLnBrk="0" hangingPunct="0"/>
            <a:r>
              <a:rPr lang="en-US" sz="2000" b="1"/>
              <a:t>I(s)</a:t>
            </a:r>
          </a:p>
        </p:txBody>
      </p:sp>
      <p:sp>
        <p:nvSpPr>
          <p:cNvPr id="177161" name="Text Box 9"/>
          <p:cNvSpPr txBox="1">
            <a:spLocks noChangeArrowheads="1"/>
          </p:cNvSpPr>
          <p:nvPr/>
        </p:nvSpPr>
        <p:spPr bwMode="auto">
          <a:xfrm>
            <a:off x="3505200" y="6248400"/>
            <a:ext cx="2195513" cy="336550"/>
          </a:xfrm>
          <a:prstGeom prst="rect">
            <a:avLst/>
          </a:prstGeom>
          <a:noFill/>
          <a:ln w="9525">
            <a:noFill/>
            <a:miter lim="800000"/>
            <a:headEnd/>
            <a:tailEnd/>
          </a:ln>
          <a:effectLst/>
        </p:spPr>
        <p:txBody>
          <a:bodyPr wrap="none">
            <a:spAutoFit/>
          </a:bodyPr>
          <a:lstStyle/>
          <a:p>
            <a:pPr eaLnBrk="0" hangingPunct="0"/>
            <a:r>
              <a:rPr lang="en-US" sz="1600" b="1"/>
              <a:t>5. Transfer functions</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Rectangle 2"/>
          <p:cNvSpPr>
            <a:spLocks noGrp="1" noChangeArrowheads="1"/>
          </p:cNvSpPr>
          <p:nvPr>
            <p:ph type="title"/>
          </p:nvPr>
        </p:nvSpPr>
        <p:spPr/>
        <p:txBody>
          <a:bodyPr/>
          <a:lstStyle/>
          <a:p>
            <a:r>
              <a:rPr lang="en-US">
                <a:sym typeface="Symbol" pitchFamily="18" charset="2"/>
              </a:rPr>
              <a:t>Block diagram reduction rules</a:t>
            </a:r>
          </a:p>
        </p:txBody>
      </p:sp>
      <p:sp>
        <p:nvSpPr>
          <p:cNvPr id="88067" name="Rectangle 3"/>
          <p:cNvSpPr>
            <a:spLocks noChangeArrowheads="1"/>
          </p:cNvSpPr>
          <p:nvPr/>
        </p:nvSpPr>
        <p:spPr bwMode="auto">
          <a:xfrm>
            <a:off x="1600200" y="1295400"/>
            <a:ext cx="685800" cy="533400"/>
          </a:xfrm>
          <a:prstGeom prst="rect">
            <a:avLst/>
          </a:prstGeom>
          <a:solidFill>
            <a:srgbClr val="CC6600"/>
          </a:solidFill>
          <a:ln w="38100">
            <a:solidFill>
              <a:schemeClr val="tx1"/>
            </a:solidFill>
            <a:miter lim="800000"/>
            <a:headEnd/>
            <a:tailEnd/>
          </a:ln>
          <a:effectLst/>
        </p:spPr>
        <p:txBody>
          <a:bodyPr wrap="none" anchor="ctr"/>
          <a:lstStyle/>
          <a:p>
            <a:pPr algn="ctr" eaLnBrk="0" hangingPunct="0"/>
            <a:r>
              <a:rPr lang="en-US" sz="2000" b="1"/>
              <a:t>G</a:t>
            </a:r>
            <a:r>
              <a:rPr lang="en-US" sz="2000" b="1" baseline="-25000"/>
              <a:t>1</a:t>
            </a:r>
            <a:endParaRPr lang="en-US" sz="2000" b="1"/>
          </a:p>
        </p:txBody>
      </p:sp>
      <p:sp>
        <p:nvSpPr>
          <p:cNvPr id="88068" name="Rectangle 4"/>
          <p:cNvSpPr>
            <a:spLocks noChangeArrowheads="1"/>
          </p:cNvSpPr>
          <p:nvPr/>
        </p:nvSpPr>
        <p:spPr bwMode="auto">
          <a:xfrm>
            <a:off x="2819400" y="1295400"/>
            <a:ext cx="685800" cy="533400"/>
          </a:xfrm>
          <a:prstGeom prst="rect">
            <a:avLst/>
          </a:prstGeom>
          <a:solidFill>
            <a:srgbClr val="CC6600"/>
          </a:solidFill>
          <a:ln w="38100">
            <a:solidFill>
              <a:schemeClr val="tx1"/>
            </a:solidFill>
            <a:miter lim="800000"/>
            <a:headEnd/>
            <a:tailEnd/>
          </a:ln>
          <a:effectLst/>
        </p:spPr>
        <p:txBody>
          <a:bodyPr wrap="none" anchor="ctr"/>
          <a:lstStyle/>
          <a:p>
            <a:pPr algn="ctr" eaLnBrk="0" hangingPunct="0"/>
            <a:r>
              <a:rPr lang="en-US" sz="2000" b="1"/>
              <a:t>G</a:t>
            </a:r>
            <a:r>
              <a:rPr lang="en-US" sz="2000" b="1" baseline="-25000"/>
              <a:t>2</a:t>
            </a:r>
            <a:endParaRPr lang="en-US" sz="2000" b="1"/>
          </a:p>
        </p:txBody>
      </p:sp>
      <p:sp>
        <p:nvSpPr>
          <p:cNvPr id="88069" name="Rectangle 5"/>
          <p:cNvSpPr>
            <a:spLocks noChangeArrowheads="1"/>
          </p:cNvSpPr>
          <p:nvPr/>
        </p:nvSpPr>
        <p:spPr bwMode="auto">
          <a:xfrm>
            <a:off x="6019800" y="1295400"/>
            <a:ext cx="1447800" cy="533400"/>
          </a:xfrm>
          <a:prstGeom prst="rect">
            <a:avLst/>
          </a:prstGeom>
          <a:solidFill>
            <a:srgbClr val="CC6600"/>
          </a:solidFill>
          <a:ln w="38100">
            <a:solidFill>
              <a:schemeClr val="tx1"/>
            </a:solidFill>
            <a:miter lim="800000"/>
            <a:headEnd/>
            <a:tailEnd/>
          </a:ln>
          <a:effectLst/>
        </p:spPr>
        <p:txBody>
          <a:bodyPr wrap="none" anchor="ctr"/>
          <a:lstStyle/>
          <a:p>
            <a:pPr algn="ctr" eaLnBrk="0" hangingPunct="0"/>
            <a:r>
              <a:rPr lang="en-US" sz="2000" b="1"/>
              <a:t>G</a:t>
            </a:r>
            <a:r>
              <a:rPr lang="en-US" sz="2000" b="1" baseline="-25000"/>
              <a:t>1 </a:t>
            </a:r>
            <a:r>
              <a:rPr lang="en-US" sz="2000" b="1"/>
              <a:t>G</a:t>
            </a:r>
            <a:r>
              <a:rPr lang="en-US" sz="2000" b="1" baseline="-25000"/>
              <a:t>2</a:t>
            </a:r>
          </a:p>
        </p:txBody>
      </p:sp>
      <p:sp>
        <p:nvSpPr>
          <p:cNvPr id="88070" name="Line 6"/>
          <p:cNvSpPr>
            <a:spLocks noChangeShapeType="1"/>
          </p:cNvSpPr>
          <p:nvPr/>
        </p:nvSpPr>
        <p:spPr bwMode="auto">
          <a:xfrm>
            <a:off x="1066800" y="1524000"/>
            <a:ext cx="533400" cy="0"/>
          </a:xfrm>
          <a:prstGeom prst="line">
            <a:avLst/>
          </a:prstGeom>
          <a:noFill/>
          <a:ln w="38100">
            <a:solidFill>
              <a:schemeClr val="tx1"/>
            </a:solidFill>
            <a:round/>
            <a:headEnd/>
            <a:tailEnd type="triangle" w="med" len="med"/>
          </a:ln>
          <a:effectLst/>
        </p:spPr>
        <p:txBody>
          <a:bodyPr wrap="none" anchor="ctr"/>
          <a:lstStyle/>
          <a:p>
            <a:endParaRPr lang="en-US"/>
          </a:p>
        </p:txBody>
      </p:sp>
      <p:sp>
        <p:nvSpPr>
          <p:cNvPr id="88071" name="Line 7"/>
          <p:cNvSpPr>
            <a:spLocks noChangeShapeType="1"/>
          </p:cNvSpPr>
          <p:nvPr/>
        </p:nvSpPr>
        <p:spPr bwMode="auto">
          <a:xfrm>
            <a:off x="2286000" y="1524000"/>
            <a:ext cx="533400" cy="0"/>
          </a:xfrm>
          <a:prstGeom prst="line">
            <a:avLst/>
          </a:prstGeom>
          <a:noFill/>
          <a:ln w="38100">
            <a:solidFill>
              <a:schemeClr val="tx1"/>
            </a:solidFill>
            <a:round/>
            <a:headEnd/>
            <a:tailEnd type="triangle" w="med" len="med"/>
          </a:ln>
          <a:effectLst/>
        </p:spPr>
        <p:txBody>
          <a:bodyPr wrap="none" anchor="ctr"/>
          <a:lstStyle/>
          <a:p>
            <a:endParaRPr lang="en-US"/>
          </a:p>
        </p:txBody>
      </p:sp>
      <p:sp>
        <p:nvSpPr>
          <p:cNvPr id="88072" name="Line 8"/>
          <p:cNvSpPr>
            <a:spLocks noChangeShapeType="1"/>
          </p:cNvSpPr>
          <p:nvPr/>
        </p:nvSpPr>
        <p:spPr bwMode="auto">
          <a:xfrm>
            <a:off x="3505200" y="1524000"/>
            <a:ext cx="533400" cy="0"/>
          </a:xfrm>
          <a:prstGeom prst="line">
            <a:avLst/>
          </a:prstGeom>
          <a:noFill/>
          <a:ln w="38100">
            <a:solidFill>
              <a:schemeClr val="tx1"/>
            </a:solidFill>
            <a:round/>
            <a:headEnd/>
            <a:tailEnd type="triangle" w="med" len="med"/>
          </a:ln>
          <a:effectLst/>
        </p:spPr>
        <p:txBody>
          <a:bodyPr wrap="none" anchor="ctr"/>
          <a:lstStyle/>
          <a:p>
            <a:endParaRPr lang="en-US"/>
          </a:p>
        </p:txBody>
      </p:sp>
      <p:sp>
        <p:nvSpPr>
          <p:cNvPr id="88073" name="Text Box 9"/>
          <p:cNvSpPr txBox="1">
            <a:spLocks noChangeArrowheads="1"/>
          </p:cNvSpPr>
          <p:nvPr/>
        </p:nvSpPr>
        <p:spPr bwMode="auto">
          <a:xfrm>
            <a:off x="974725" y="1154113"/>
            <a:ext cx="368300" cy="396875"/>
          </a:xfrm>
          <a:prstGeom prst="rect">
            <a:avLst/>
          </a:prstGeom>
          <a:noFill/>
          <a:ln w="38100">
            <a:noFill/>
            <a:miter lim="800000"/>
            <a:headEnd/>
            <a:tailEnd/>
          </a:ln>
          <a:effectLst/>
        </p:spPr>
        <p:txBody>
          <a:bodyPr wrap="none">
            <a:spAutoFit/>
          </a:bodyPr>
          <a:lstStyle/>
          <a:p>
            <a:pPr eaLnBrk="0" hangingPunct="0"/>
            <a:r>
              <a:rPr lang="en-US" sz="2000" b="1"/>
              <a:t>U</a:t>
            </a:r>
          </a:p>
        </p:txBody>
      </p:sp>
      <p:sp>
        <p:nvSpPr>
          <p:cNvPr id="88074" name="Text Box 10"/>
          <p:cNvSpPr txBox="1">
            <a:spLocks noChangeArrowheads="1"/>
          </p:cNvSpPr>
          <p:nvPr/>
        </p:nvSpPr>
        <p:spPr bwMode="auto">
          <a:xfrm>
            <a:off x="3733800" y="1143000"/>
            <a:ext cx="354013" cy="396875"/>
          </a:xfrm>
          <a:prstGeom prst="rect">
            <a:avLst/>
          </a:prstGeom>
          <a:noFill/>
          <a:ln w="38100">
            <a:noFill/>
            <a:miter lim="800000"/>
            <a:headEnd/>
            <a:tailEnd/>
          </a:ln>
          <a:effectLst/>
        </p:spPr>
        <p:txBody>
          <a:bodyPr wrap="none">
            <a:spAutoFit/>
          </a:bodyPr>
          <a:lstStyle/>
          <a:p>
            <a:pPr eaLnBrk="0" hangingPunct="0"/>
            <a:r>
              <a:rPr lang="en-US" sz="2000" b="1"/>
              <a:t>Y</a:t>
            </a:r>
          </a:p>
        </p:txBody>
      </p:sp>
      <p:sp>
        <p:nvSpPr>
          <p:cNvPr id="88075" name="Line 11"/>
          <p:cNvSpPr>
            <a:spLocks noChangeShapeType="1"/>
          </p:cNvSpPr>
          <p:nvPr/>
        </p:nvSpPr>
        <p:spPr bwMode="auto">
          <a:xfrm>
            <a:off x="5502275" y="1512888"/>
            <a:ext cx="533400" cy="0"/>
          </a:xfrm>
          <a:prstGeom prst="line">
            <a:avLst/>
          </a:prstGeom>
          <a:noFill/>
          <a:ln w="38100">
            <a:solidFill>
              <a:schemeClr val="tx1"/>
            </a:solidFill>
            <a:round/>
            <a:headEnd/>
            <a:tailEnd type="triangle" w="med" len="med"/>
          </a:ln>
          <a:effectLst/>
        </p:spPr>
        <p:txBody>
          <a:bodyPr wrap="none" anchor="ctr"/>
          <a:lstStyle/>
          <a:p>
            <a:endParaRPr lang="en-US"/>
          </a:p>
        </p:txBody>
      </p:sp>
      <p:sp>
        <p:nvSpPr>
          <p:cNvPr id="88076" name="Text Box 12"/>
          <p:cNvSpPr txBox="1">
            <a:spLocks noChangeArrowheads="1"/>
          </p:cNvSpPr>
          <p:nvPr/>
        </p:nvSpPr>
        <p:spPr bwMode="auto">
          <a:xfrm>
            <a:off x="5410200" y="1143000"/>
            <a:ext cx="368300" cy="396875"/>
          </a:xfrm>
          <a:prstGeom prst="rect">
            <a:avLst/>
          </a:prstGeom>
          <a:noFill/>
          <a:ln w="9525">
            <a:noFill/>
            <a:miter lim="800000"/>
            <a:headEnd/>
            <a:tailEnd/>
          </a:ln>
          <a:effectLst/>
        </p:spPr>
        <p:txBody>
          <a:bodyPr wrap="none">
            <a:spAutoFit/>
          </a:bodyPr>
          <a:lstStyle/>
          <a:p>
            <a:pPr eaLnBrk="0" hangingPunct="0"/>
            <a:r>
              <a:rPr lang="en-US" sz="2000" b="1"/>
              <a:t>U</a:t>
            </a:r>
          </a:p>
        </p:txBody>
      </p:sp>
      <p:sp>
        <p:nvSpPr>
          <p:cNvPr id="88077" name="Line 13"/>
          <p:cNvSpPr>
            <a:spLocks noChangeShapeType="1"/>
          </p:cNvSpPr>
          <p:nvPr/>
        </p:nvSpPr>
        <p:spPr bwMode="auto">
          <a:xfrm>
            <a:off x="7467600" y="1524000"/>
            <a:ext cx="533400" cy="0"/>
          </a:xfrm>
          <a:prstGeom prst="line">
            <a:avLst/>
          </a:prstGeom>
          <a:noFill/>
          <a:ln w="38100">
            <a:solidFill>
              <a:schemeClr val="tx1"/>
            </a:solidFill>
            <a:round/>
            <a:headEnd/>
            <a:tailEnd type="triangle" w="med" len="med"/>
          </a:ln>
          <a:effectLst/>
        </p:spPr>
        <p:txBody>
          <a:bodyPr wrap="none" anchor="ctr"/>
          <a:lstStyle/>
          <a:p>
            <a:endParaRPr lang="en-US"/>
          </a:p>
        </p:txBody>
      </p:sp>
      <p:sp>
        <p:nvSpPr>
          <p:cNvPr id="88078" name="Text Box 14"/>
          <p:cNvSpPr txBox="1">
            <a:spLocks noChangeArrowheads="1"/>
          </p:cNvSpPr>
          <p:nvPr/>
        </p:nvSpPr>
        <p:spPr bwMode="auto">
          <a:xfrm>
            <a:off x="7696200" y="1143000"/>
            <a:ext cx="354013" cy="396875"/>
          </a:xfrm>
          <a:prstGeom prst="rect">
            <a:avLst/>
          </a:prstGeom>
          <a:noFill/>
          <a:ln w="9525">
            <a:noFill/>
            <a:miter lim="800000"/>
            <a:headEnd/>
            <a:tailEnd/>
          </a:ln>
          <a:effectLst/>
        </p:spPr>
        <p:txBody>
          <a:bodyPr wrap="none">
            <a:spAutoFit/>
          </a:bodyPr>
          <a:lstStyle/>
          <a:p>
            <a:pPr eaLnBrk="0" hangingPunct="0"/>
            <a:r>
              <a:rPr lang="en-US" sz="2000" b="1"/>
              <a:t>Y</a:t>
            </a:r>
          </a:p>
        </p:txBody>
      </p:sp>
      <p:sp>
        <p:nvSpPr>
          <p:cNvPr id="88079" name="Rectangle 15"/>
          <p:cNvSpPr>
            <a:spLocks noChangeArrowheads="1"/>
          </p:cNvSpPr>
          <p:nvPr/>
        </p:nvSpPr>
        <p:spPr bwMode="auto">
          <a:xfrm>
            <a:off x="1752600" y="2667000"/>
            <a:ext cx="685800" cy="533400"/>
          </a:xfrm>
          <a:prstGeom prst="rect">
            <a:avLst/>
          </a:prstGeom>
          <a:solidFill>
            <a:srgbClr val="CC6600"/>
          </a:solidFill>
          <a:ln w="38100">
            <a:solidFill>
              <a:schemeClr val="tx1"/>
            </a:solidFill>
            <a:miter lim="800000"/>
            <a:headEnd/>
            <a:tailEnd/>
          </a:ln>
          <a:effectLst/>
        </p:spPr>
        <p:txBody>
          <a:bodyPr wrap="none" anchor="ctr"/>
          <a:lstStyle/>
          <a:p>
            <a:pPr algn="ctr" eaLnBrk="0" hangingPunct="0"/>
            <a:r>
              <a:rPr lang="en-US" sz="2000" b="1"/>
              <a:t>G</a:t>
            </a:r>
            <a:r>
              <a:rPr lang="en-US" sz="2000" b="1" baseline="-25000"/>
              <a:t>1</a:t>
            </a:r>
            <a:endParaRPr lang="en-US" sz="2000" b="1"/>
          </a:p>
        </p:txBody>
      </p:sp>
      <p:sp>
        <p:nvSpPr>
          <p:cNvPr id="88080" name="Rectangle 16"/>
          <p:cNvSpPr>
            <a:spLocks noChangeArrowheads="1"/>
          </p:cNvSpPr>
          <p:nvPr/>
        </p:nvSpPr>
        <p:spPr bwMode="auto">
          <a:xfrm>
            <a:off x="1752600" y="3505200"/>
            <a:ext cx="685800" cy="533400"/>
          </a:xfrm>
          <a:prstGeom prst="rect">
            <a:avLst/>
          </a:prstGeom>
          <a:solidFill>
            <a:srgbClr val="CC6600"/>
          </a:solidFill>
          <a:ln w="38100">
            <a:solidFill>
              <a:schemeClr val="tx1"/>
            </a:solidFill>
            <a:miter lim="800000"/>
            <a:headEnd/>
            <a:tailEnd/>
          </a:ln>
          <a:effectLst/>
        </p:spPr>
        <p:txBody>
          <a:bodyPr wrap="none" anchor="ctr"/>
          <a:lstStyle/>
          <a:p>
            <a:pPr algn="ctr" eaLnBrk="0" hangingPunct="0"/>
            <a:r>
              <a:rPr lang="en-US" sz="2000" b="1"/>
              <a:t>G</a:t>
            </a:r>
            <a:r>
              <a:rPr lang="en-US" sz="2000" b="1" baseline="-25000"/>
              <a:t>2</a:t>
            </a:r>
            <a:endParaRPr lang="en-US" sz="2000" b="1"/>
          </a:p>
        </p:txBody>
      </p:sp>
      <p:sp>
        <p:nvSpPr>
          <p:cNvPr id="88081" name="Line 17"/>
          <p:cNvSpPr>
            <a:spLocks noChangeShapeType="1"/>
          </p:cNvSpPr>
          <p:nvPr/>
        </p:nvSpPr>
        <p:spPr bwMode="auto">
          <a:xfrm>
            <a:off x="1447800" y="3733800"/>
            <a:ext cx="304800" cy="0"/>
          </a:xfrm>
          <a:prstGeom prst="line">
            <a:avLst/>
          </a:prstGeom>
          <a:noFill/>
          <a:ln w="38100">
            <a:solidFill>
              <a:schemeClr val="tx1"/>
            </a:solidFill>
            <a:round/>
            <a:headEnd/>
            <a:tailEnd type="triangle" w="med" len="med"/>
          </a:ln>
          <a:effectLst/>
        </p:spPr>
        <p:txBody>
          <a:bodyPr wrap="none" anchor="ctr"/>
          <a:lstStyle/>
          <a:p>
            <a:endParaRPr lang="en-US"/>
          </a:p>
        </p:txBody>
      </p:sp>
      <p:sp>
        <p:nvSpPr>
          <p:cNvPr id="88082" name="Text Box 18"/>
          <p:cNvSpPr txBox="1">
            <a:spLocks noChangeArrowheads="1"/>
          </p:cNvSpPr>
          <p:nvPr/>
        </p:nvSpPr>
        <p:spPr bwMode="auto">
          <a:xfrm>
            <a:off x="990600" y="2514600"/>
            <a:ext cx="368300" cy="396875"/>
          </a:xfrm>
          <a:prstGeom prst="rect">
            <a:avLst/>
          </a:prstGeom>
          <a:noFill/>
          <a:ln w="38100">
            <a:noFill/>
            <a:miter lim="800000"/>
            <a:headEnd/>
            <a:tailEnd/>
          </a:ln>
          <a:effectLst/>
        </p:spPr>
        <p:txBody>
          <a:bodyPr wrap="none">
            <a:spAutoFit/>
          </a:bodyPr>
          <a:lstStyle/>
          <a:p>
            <a:pPr eaLnBrk="0" hangingPunct="0"/>
            <a:r>
              <a:rPr lang="en-US" sz="2000" b="1"/>
              <a:t>U</a:t>
            </a:r>
          </a:p>
        </p:txBody>
      </p:sp>
      <p:sp>
        <p:nvSpPr>
          <p:cNvPr id="88083" name="Text Box 19"/>
          <p:cNvSpPr txBox="1">
            <a:spLocks noChangeArrowheads="1"/>
          </p:cNvSpPr>
          <p:nvPr/>
        </p:nvSpPr>
        <p:spPr bwMode="auto">
          <a:xfrm>
            <a:off x="3657600" y="2438400"/>
            <a:ext cx="354013" cy="396875"/>
          </a:xfrm>
          <a:prstGeom prst="rect">
            <a:avLst/>
          </a:prstGeom>
          <a:noFill/>
          <a:ln w="38100">
            <a:noFill/>
            <a:miter lim="800000"/>
            <a:headEnd/>
            <a:tailEnd/>
          </a:ln>
          <a:effectLst/>
        </p:spPr>
        <p:txBody>
          <a:bodyPr wrap="none">
            <a:spAutoFit/>
          </a:bodyPr>
          <a:lstStyle/>
          <a:p>
            <a:pPr eaLnBrk="0" hangingPunct="0"/>
            <a:r>
              <a:rPr lang="en-US" sz="2000" b="1"/>
              <a:t>Y</a:t>
            </a:r>
          </a:p>
        </p:txBody>
      </p:sp>
      <p:sp>
        <p:nvSpPr>
          <p:cNvPr id="88084" name="Line 20"/>
          <p:cNvSpPr>
            <a:spLocks noChangeShapeType="1"/>
          </p:cNvSpPr>
          <p:nvPr/>
        </p:nvSpPr>
        <p:spPr bwMode="auto">
          <a:xfrm>
            <a:off x="1066800" y="2895600"/>
            <a:ext cx="685800" cy="0"/>
          </a:xfrm>
          <a:prstGeom prst="line">
            <a:avLst/>
          </a:prstGeom>
          <a:noFill/>
          <a:ln w="38100">
            <a:solidFill>
              <a:schemeClr val="tx1"/>
            </a:solidFill>
            <a:round/>
            <a:headEnd/>
            <a:tailEnd type="triangle" w="med" len="med"/>
          </a:ln>
          <a:effectLst/>
        </p:spPr>
        <p:txBody>
          <a:bodyPr wrap="none" anchor="ctr"/>
          <a:lstStyle/>
          <a:p>
            <a:endParaRPr lang="en-US"/>
          </a:p>
        </p:txBody>
      </p:sp>
      <p:sp>
        <p:nvSpPr>
          <p:cNvPr id="88085" name="Line 21"/>
          <p:cNvSpPr>
            <a:spLocks noChangeShapeType="1"/>
          </p:cNvSpPr>
          <p:nvPr/>
        </p:nvSpPr>
        <p:spPr bwMode="auto">
          <a:xfrm>
            <a:off x="1447800" y="2895600"/>
            <a:ext cx="0" cy="838200"/>
          </a:xfrm>
          <a:prstGeom prst="line">
            <a:avLst/>
          </a:prstGeom>
          <a:noFill/>
          <a:ln w="38100">
            <a:solidFill>
              <a:schemeClr val="tx1"/>
            </a:solidFill>
            <a:round/>
            <a:headEnd/>
            <a:tailEnd/>
          </a:ln>
          <a:effectLst/>
        </p:spPr>
        <p:txBody>
          <a:bodyPr wrap="none" anchor="ctr"/>
          <a:lstStyle/>
          <a:p>
            <a:endParaRPr lang="en-US"/>
          </a:p>
        </p:txBody>
      </p:sp>
      <p:sp>
        <p:nvSpPr>
          <p:cNvPr id="88086" name="Oval 22"/>
          <p:cNvSpPr>
            <a:spLocks noChangeArrowheads="1"/>
          </p:cNvSpPr>
          <p:nvPr/>
        </p:nvSpPr>
        <p:spPr bwMode="auto">
          <a:xfrm>
            <a:off x="3048000" y="2743200"/>
            <a:ext cx="381000" cy="381000"/>
          </a:xfrm>
          <a:prstGeom prst="ellipse">
            <a:avLst/>
          </a:prstGeom>
          <a:solidFill>
            <a:srgbClr val="CC6600"/>
          </a:solidFill>
          <a:ln w="38100">
            <a:solidFill>
              <a:schemeClr val="tx1"/>
            </a:solidFill>
            <a:round/>
            <a:headEnd/>
            <a:tailEnd/>
          </a:ln>
          <a:effectLst/>
        </p:spPr>
        <p:txBody>
          <a:bodyPr wrap="none" anchor="ctr"/>
          <a:lstStyle/>
          <a:p>
            <a:endParaRPr lang="en-US"/>
          </a:p>
        </p:txBody>
      </p:sp>
      <p:sp>
        <p:nvSpPr>
          <p:cNvPr id="88087" name="Line 23"/>
          <p:cNvSpPr>
            <a:spLocks noChangeShapeType="1"/>
          </p:cNvSpPr>
          <p:nvPr/>
        </p:nvSpPr>
        <p:spPr bwMode="auto">
          <a:xfrm flipV="1">
            <a:off x="3276600" y="3124200"/>
            <a:ext cx="0" cy="609600"/>
          </a:xfrm>
          <a:prstGeom prst="line">
            <a:avLst/>
          </a:prstGeom>
          <a:noFill/>
          <a:ln w="38100">
            <a:solidFill>
              <a:schemeClr val="tx1"/>
            </a:solidFill>
            <a:round/>
            <a:headEnd/>
            <a:tailEnd type="triangle" w="med" len="med"/>
          </a:ln>
          <a:effectLst/>
        </p:spPr>
        <p:txBody>
          <a:bodyPr wrap="none" anchor="ctr"/>
          <a:lstStyle/>
          <a:p>
            <a:endParaRPr lang="en-US"/>
          </a:p>
        </p:txBody>
      </p:sp>
      <p:sp>
        <p:nvSpPr>
          <p:cNvPr id="88088" name="Line 24"/>
          <p:cNvSpPr>
            <a:spLocks noChangeShapeType="1"/>
          </p:cNvSpPr>
          <p:nvPr/>
        </p:nvSpPr>
        <p:spPr bwMode="auto">
          <a:xfrm>
            <a:off x="2438400" y="2895600"/>
            <a:ext cx="609600" cy="0"/>
          </a:xfrm>
          <a:prstGeom prst="line">
            <a:avLst/>
          </a:prstGeom>
          <a:noFill/>
          <a:ln w="38100">
            <a:solidFill>
              <a:schemeClr val="tx1"/>
            </a:solidFill>
            <a:round/>
            <a:headEnd/>
            <a:tailEnd type="triangle" w="med" len="med"/>
          </a:ln>
          <a:effectLst/>
        </p:spPr>
        <p:txBody>
          <a:bodyPr wrap="none" anchor="ctr"/>
          <a:lstStyle/>
          <a:p>
            <a:endParaRPr lang="en-US"/>
          </a:p>
        </p:txBody>
      </p:sp>
      <p:sp>
        <p:nvSpPr>
          <p:cNvPr id="88089" name="Line 25"/>
          <p:cNvSpPr>
            <a:spLocks noChangeShapeType="1"/>
          </p:cNvSpPr>
          <p:nvPr/>
        </p:nvSpPr>
        <p:spPr bwMode="auto">
          <a:xfrm>
            <a:off x="2438400" y="3733800"/>
            <a:ext cx="838200" cy="0"/>
          </a:xfrm>
          <a:prstGeom prst="line">
            <a:avLst/>
          </a:prstGeom>
          <a:noFill/>
          <a:ln w="38100">
            <a:solidFill>
              <a:schemeClr val="tx1"/>
            </a:solidFill>
            <a:round/>
            <a:headEnd/>
            <a:tailEnd/>
          </a:ln>
          <a:effectLst/>
        </p:spPr>
        <p:txBody>
          <a:bodyPr wrap="none" anchor="ctr"/>
          <a:lstStyle/>
          <a:p>
            <a:endParaRPr lang="en-US"/>
          </a:p>
        </p:txBody>
      </p:sp>
      <p:sp>
        <p:nvSpPr>
          <p:cNvPr id="88090" name="Line 26"/>
          <p:cNvSpPr>
            <a:spLocks noChangeShapeType="1"/>
          </p:cNvSpPr>
          <p:nvPr/>
        </p:nvSpPr>
        <p:spPr bwMode="auto">
          <a:xfrm>
            <a:off x="3429000" y="2895600"/>
            <a:ext cx="609600" cy="0"/>
          </a:xfrm>
          <a:prstGeom prst="line">
            <a:avLst/>
          </a:prstGeom>
          <a:noFill/>
          <a:ln w="38100">
            <a:solidFill>
              <a:schemeClr val="tx1"/>
            </a:solidFill>
            <a:round/>
            <a:headEnd/>
            <a:tailEnd type="triangle" w="med" len="med"/>
          </a:ln>
          <a:effectLst/>
        </p:spPr>
        <p:txBody>
          <a:bodyPr wrap="none" anchor="ctr"/>
          <a:lstStyle/>
          <a:p>
            <a:endParaRPr lang="en-US"/>
          </a:p>
        </p:txBody>
      </p:sp>
      <p:sp>
        <p:nvSpPr>
          <p:cNvPr id="88091" name="Text Box 27"/>
          <p:cNvSpPr txBox="1">
            <a:spLocks noChangeArrowheads="1"/>
          </p:cNvSpPr>
          <p:nvPr/>
        </p:nvSpPr>
        <p:spPr bwMode="auto">
          <a:xfrm>
            <a:off x="2803525" y="2449513"/>
            <a:ext cx="331788" cy="396875"/>
          </a:xfrm>
          <a:prstGeom prst="rect">
            <a:avLst/>
          </a:prstGeom>
          <a:noFill/>
          <a:ln w="38100">
            <a:noFill/>
            <a:miter lim="800000"/>
            <a:headEnd/>
            <a:tailEnd/>
          </a:ln>
          <a:effectLst/>
        </p:spPr>
        <p:txBody>
          <a:bodyPr wrap="none">
            <a:spAutoFit/>
          </a:bodyPr>
          <a:lstStyle/>
          <a:p>
            <a:pPr eaLnBrk="0" hangingPunct="0"/>
            <a:r>
              <a:rPr lang="en-US" sz="2000" b="1"/>
              <a:t>+</a:t>
            </a:r>
          </a:p>
        </p:txBody>
      </p:sp>
      <p:sp>
        <p:nvSpPr>
          <p:cNvPr id="88092" name="Text Box 28"/>
          <p:cNvSpPr txBox="1">
            <a:spLocks noChangeArrowheads="1"/>
          </p:cNvSpPr>
          <p:nvPr/>
        </p:nvSpPr>
        <p:spPr bwMode="auto">
          <a:xfrm>
            <a:off x="2895600" y="3048000"/>
            <a:ext cx="331788" cy="396875"/>
          </a:xfrm>
          <a:prstGeom prst="rect">
            <a:avLst/>
          </a:prstGeom>
          <a:noFill/>
          <a:ln w="38100">
            <a:noFill/>
            <a:miter lim="800000"/>
            <a:headEnd/>
            <a:tailEnd/>
          </a:ln>
          <a:effectLst/>
        </p:spPr>
        <p:txBody>
          <a:bodyPr wrap="none">
            <a:spAutoFit/>
          </a:bodyPr>
          <a:lstStyle/>
          <a:p>
            <a:pPr eaLnBrk="0" hangingPunct="0"/>
            <a:r>
              <a:rPr lang="en-US" sz="2000" b="1"/>
              <a:t>+</a:t>
            </a:r>
          </a:p>
        </p:txBody>
      </p:sp>
      <p:sp>
        <p:nvSpPr>
          <p:cNvPr id="88093" name="Rectangle 29"/>
          <p:cNvSpPr>
            <a:spLocks noChangeArrowheads="1"/>
          </p:cNvSpPr>
          <p:nvPr/>
        </p:nvSpPr>
        <p:spPr bwMode="auto">
          <a:xfrm>
            <a:off x="6019800" y="3048000"/>
            <a:ext cx="1447800" cy="533400"/>
          </a:xfrm>
          <a:prstGeom prst="rect">
            <a:avLst/>
          </a:prstGeom>
          <a:solidFill>
            <a:srgbClr val="CC6600"/>
          </a:solidFill>
          <a:ln w="38100">
            <a:solidFill>
              <a:schemeClr val="tx1"/>
            </a:solidFill>
            <a:miter lim="800000"/>
            <a:headEnd/>
            <a:tailEnd/>
          </a:ln>
          <a:effectLst/>
        </p:spPr>
        <p:txBody>
          <a:bodyPr wrap="none" anchor="ctr"/>
          <a:lstStyle/>
          <a:p>
            <a:pPr algn="ctr" eaLnBrk="0" hangingPunct="0"/>
            <a:r>
              <a:rPr lang="en-US" sz="2000" b="1"/>
              <a:t>G</a:t>
            </a:r>
            <a:r>
              <a:rPr lang="en-US" sz="2000" b="1" baseline="-25000"/>
              <a:t>1  </a:t>
            </a:r>
            <a:r>
              <a:rPr lang="en-US" sz="2000" b="1"/>
              <a:t>+  G</a:t>
            </a:r>
            <a:r>
              <a:rPr lang="en-US" sz="2000" b="1" baseline="-25000"/>
              <a:t>2</a:t>
            </a:r>
          </a:p>
        </p:txBody>
      </p:sp>
      <p:sp>
        <p:nvSpPr>
          <p:cNvPr id="88094" name="Line 30"/>
          <p:cNvSpPr>
            <a:spLocks noChangeShapeType="1"/>
          </p:cNvSpPr>
          <p:nvPr/>
        </p:nvSpPr>
        <p:spPr bwMode="auto">
          <a:xfrm>
            <a:off x="5502275" y="3265488"/>
            <a:ext cx="533400" cy="0"/>
          </a:xfrm>
          <a:prstGeom prst="line">
            <a:avLst/>
          </a:prstGeom>
          <a:noFill/>
          <a:ln w="38100">
            <a:solidFill>
              <a:schemeClr val="tx1"/>
            </a:solidFill>
            <a:round/>
            <a:headEnd/>
            <a:tailEnd type="triangle" w="med" len="med"/>
          </a:ln>
          <a:effectLst/>
        </p:spPr>
        <p:txBody>
          <a:bodyPr wrap="none" anchor="ctr"/>
          <a:lstStyle/>
          <a:p>
            <a:endParaRPr lang="en-US"/>
          </a:p>
        </p:txBody>
      </p:sp>
      <p:sp>
        <p:nvSpPr>
          <p:cNvPr id="88095" name="Text Box 31"/>
          <p:cNvSpPr txBox="1">
            <a:spLocks noChangeArrowheads="1"/>
          </p:cNvSpPr>
          <p:nvPr/>
        </p:nvSpPr>
        <p:spPr bwMode="auto">
          <a:xfrm>
            <a:off x="5410200" y="2895600"/>
            <a:ext cx="368300" cy="396875"/>
          </a:xfrm>
          <a:prstGeom prst="rect">
            <a:avLst/>
          </a:prstGeom>
          <a:noFill/>
          <a:ln w="9525">
            <a:noFill/>
            <a:miter lim="800000"/>
            <a:headEnd/>
            <a:tailEnd/>
          </a:ln>
          <a:effectLst/>
        </p:spPr>
        <p:txBody>
          <a:bodyPr wrap="none">
            <a:spAutoFit/>
          </a:bodyPr>
          <a:lstStyle/>
          <a:p>
            <a:pPr eaLnBrk="0" hangingPunct="0"/>
            <a:r>
              <a:rPr lang="en-US" sz="2000" b="1"/>
              <a:t>U</a:t>
            </a:r>
          </a:p>
        </p:txBody>
      </p:sp>
      <p:sp>
        <p:nvSpPr>
          <p:cNvPr id="88096" name="Line 32"/>
          <p:cNvSpPr>
            <a:spLocks noChangeShapeType="1"/>
          </p:cNvSpPr>
          <p:nvPr/>
        </p:nvSpPr>
        <p:spPr bwMode="auto">
          <a:xfrm>
            <a:off x="7467600" y="3276600"/>
            <a:ext cx="533400" cy="0"/>
          </a:xfrm>
          <a:prstGeom prst="line">
            <a:avLst/>
          </a:prstGeom>
          <a:noFill/>
          <a:ln w="38100">
            <a:solidFill>
              <a:schemeClr val="tx1"/>
            </a:solidFill>
            <a:round/>
            <a:headEnd/>
            <a:tailEnd type="triangle" w="med" len="med"/>
          </a:ln>
          <a:effectLst/>
        </p:spPr>
        <p:txBody>
          <a:bodyPr wrap="none" anchor="ctr"/>
          <a:lstStyle/>
          <a:p>
            <a:endParaRPr lang="en-US"/>
          </a:p>
        </p:txBody>
      </p:sp>
      <p:sp>
        <p:nvSpPr>
          <p:cNvPr id="88097" name="Text Box 33"/>
          <p:cNvSpPr txBox="1">
            <a:spLocks noChangeArrowheads="1"/>
          </p:cNvSpPr>
          <p:nvPr/>
        </p:nvSpPr>
        <p:spPr bwMode="auto">
          <a:xfrm>
            <a:off x="7696200" y="2895600"/>
            <a:ext cx="354013" cy="396875"/>
          </a:xfrm>
          <a:prstGeom prst="rect">
            <a:avLst/>
          </a:prstGeom>
          <a:noFill/>
          <a:ln w="9525">
            <a:noFill/>
            <a:miter lim="800000"/>
            <a:headEnd/>
            <a:tailEnd/>
          </a:ln>
          <a:effectLst/>
        </p:spPr>
        <p:txBody>
          <a:bodyPr wrap="none">
            <a:spAutoFit/>
          </a:bodyPr>
          <a:lstStyle/>
          <a:p>
            <a:pPr eaLnBrk="0" hangingPunct="0"/>
            <a:r>
              <a:rPr lang="en-US" sz="2000" b="1"/>
              <a:t>Y</a:t>
            </a:r>
          </a:p>
        </p:txBody>
      </p:sp>
      <p:sp>
        <p:nvSpPr>
          <p:cNvPr id="88098" name="Rectangle 34"/>
          <p:cNvSpPr>
            <a:spLocks noChangeArrowheads="1"/>
          </p:cNvSpPr>
          <p:nvPr/>
        </p:nvSpPr>
        <p:spPr bwMode="auto">
          <a:xfrm>
            <a:off x="2743200" y="4876800"/>
            <a:ext cx="685800" cy="533400"/>
          </a:xfrm>
          <a:prstGeom prst="rect">
            <a:avLst/>
          </a:prstGeom>
          <a:solidFill>
            <a:srgbClr val="CC6600"/>
          </a:solidFill>
          <a:ln w="38100">
            <a:solidFill>
              <a:schemeClr val="tx1"/>
            </a:solidFill>
            <a:miter lim="800000"/>
            <a:headEnd/>
            <a:tailEnd/>
          </a:ln>
          <a:effectLst/>
        </p:spPr>
        <p:txBody>
          <a:bodyPr wrap="none" anchor="ctr"/>
          <a:lstStyle/>
          <a:p>
            <a:pPr algn="ctr" eaLnBrk="0" hangingPunct="0"/>
            <a:r>
              <a:rPr lang="en-US" sz="2000" b="1"/>
              <a:t>G</a:t>
            </a:r>
            <a:r>
              <a:rPr lang="en-US" sz="2000" b="1" baseline="-25000"/>
              <a:t>1</a:t>
            </a:r>
            <a:endParaRPr lang="en-US" sz="2000" b="1"/>
          </a:p>
        </p:txBody>
      </p:sp>
      <p:sp>
        <p:nvSpPr>
          <p:cNvPr id="88099" name="Rectangle 35"/>
          <p:cNvSpPr>
            <a:spLocks noChangeArrowheads="1"/>
          </p:cNvSpPr>
          <p:nvPr/>
        </p:nvSpPr>
        <p:spPr bwMode="auto">
          <a:xfrm>
            <a:off x="2743200" y="5715000"/>
            <a:ext cx="685800" cy="533400"/>
          </a:xfrm>
          <a:prstGeom prst="rect">
            <a:avLst/>
          </a:prstGeom>
          <a:solidFill>
            <a:srgbClr val="CC6600"/>
          </a:solidFill>
          <a:ln w="38100">
            <a:solidFill>
              <a:schemeClr val="tx1"/>
            </a:solidFill>
            <a:miter lim="800000"/>
            <a:headEnd/>
            <a:tailEnd/>
          </a:ln>
          <a:effectLst/>
        </p:spPr>
        <p:txBody>
          <a:bodyPr wrap="none" anchor="ctr"/>
          <a:lstStyle/>
          <a:p>
            <a:pPr algn="ctr" eaLnBrk="0" hangingPunct="0"/>
            <a:r>
              <a:rPr lang="en-US" sz="2000" b="1"/>
              <a:t>G</a:t>
            </a:r>
            <a:r>
              <a:rPr lang="en-US" sz="2000" b="1" baseline="-25000"/>
              <a:t>2</a:t>
            </a:r>
            <a:endParaRPr lang="en-US" sz="2000" b="1"/>
          </a:p>
        </p:txBody>
      </p:sp>
      <p:sp>
        <p:nvSpPr>
          <p:cNvPr id="88100" name="Text Box 36"/>
          <p:cNvSpPr txBox="1">
            <a:spLocks noChangeArrowheads="1"/>
          </p:cNvSpPr>
          <p:nvPr/>
        </p:nvSpPr>
        <p:spPr bwMode="auto">
          <a:xfrm>
            <a:off x="1066800" y="4800600"/>
            <a:ext cx="368300" cy="396875"/>
          </a:xfrm>
          <a:prstGeom prst="rect">
            <a:avLst/>
          </a:prstGeom>
          <a:noFill/>
          <a:ln w="38100">
            <a:noFill/>
            <a:miter lim="800000"/>
            <a:headEnd/>
            <a:tailEnd/>
          </a:ln>
          <a:effectLst/>
        </p:spPr>
        <p:txBody>
          <a:bodyPr wrap="none">
            <a:spAutoFit/>
          </a:bodyPr>
          <a:lstStyle/>
          <a:p>
            <a:pPr eaLnBrk="0" hangingPunct="0"/>
            <a:r>
              <a:rPr lang="en-US" sz="2000" b="1"/>
              <a:t>U</a:t>
            </a:r>
          </a:p>
        </p:txBody>
      </p:sp>
      <p:sp>
        <p:nvSpPr>
          <p:cNvPr id="88101" name="Text Box 37"/>
          <p:cNvSpPr txBox="1">
            <a:spLocks noChangeArrowheads="1"/>
          </p:cNvSpPr>
          <p:nvPr/>
        </p:nvSpPr>
        <p:spPr bwMode="auto">
          <a:xfrm>
            <a:off x="3733800" y="4724400"/>
            <a:ext cx="354013" cy="396875"/>
          </a:xfrm>
          <a:prstGeom prst="rect">
            <a:avLst/>
          </a:prstGeom>
          <a:noFill/>
          <a:ln w="38100">
            <a:noFill/>
            <a:miter lim="800000"/>
            <a:headEnd/>
            <a:tailEnd/>
          </a:ln>
          <a:effectLst/>
        </p:spPr>
        <p:txBody>
          <a:bodyPr wrap="none">
            <a:spAutoFit/>
          </a:bodyPr>
          <a:lstStyle/>
          <a:p>
            <a:pPr eaLnBrk="0" hangingPunct="0"/>
            <a:r>
              <a:rPr lang="en-US" sz="2000" b="1"/>
              <a:t>Y</a:t>
            </a:r>
          </a:p>
        </p:txBody>
      </p:sp>
      <p:sp>
        <p:nvSpPr>
          <p:cNvPr id="88102" name="Line 38"/>
          <p:cNvSpPr>
            <a:spLocks noChangeShapeType="1"/>
          </p:cNvSpPr>
          <p:nvPr/>
        </p:nvSpPr>
        <p:spPr bwMode="auto">
          <a:xfrm>
            <a:off x="1143000" y="5181600"/>
            <a:ext cx="685800" cy="0"/>
          </a:xfrm>
          <a:prstGeom prst="line">
            <a:avLst/>
          </a:prstGeom>
          <a:noFill/>
          <a:ln w="38100">
            <a:solidFill>
              <a:schemeClr val="tx1"/>
            </a:solidFill>
            <a:round/>
            <a:headEnd/>
            <a:tailEnd type="triangle" w="med" len="med"/>
          </a:ln>
          <a:effectLst/>
        </p:spPr>
        <p:txBody>
          <a:bodyPr wrap="none" anchor="ctr"/>
          <a:lstStyle/>
          <a:p>
            <a:endParaRPr lang="en-US"/>
          </a:p>
        </p:txBody>
      </p:sp>
      <p:sp>
        <p:nvSpPr>
          <p:cNvPr id="88103" name="Oval 39"/>
          <p:cNvSpPr>
            <a:spLocks noChangeArrowheads="1"/>
          </p:cNvSpPr>
          <p:nvPr/>
        </p:nvSpPr>
        <p:spPr bwMode="auto">
          <a:xfrm>
            <a:off x="1828800" y="5029200"/>
            <a:ext cx="381000" cy="381000"/>
          </a:xfrm>
          <a:prstGeom prst="ellipse">
            <a:avLst/>
          </a:prstGeom>
          <a:solidFill>
            <a:srgbClr val="CC6600"/>
          </a:solidFill>
          <a:ln w="38100">
            <a:solidFill>
              <a:schemeClr val="tx1"/>
            </a:solidFill>
            <a:round/>
            <a:headEnd/>
            <a:tailEnd/>
          </a:ln>
          <a:effectLst/>
        </p:spPr>
        <p:txBody>
          <a:bodyPr wrap="none" anchor="ctr"/>
          <a:lstStyle/>
          <a:p>
            <a:endParaRPr lang="en-US"/>
          </a:p>
        </p:txBody>
      </p:sp>
      <p:sp>
        <p:nvSpPr>
          <p:cNvPr id="88104" name="Line 40"/>
          <p:cNvSpPr>
            <a:spLocks noChangeShapeType="1"/>
          </p:cNvSpPr>
          <p:nvPr/>
        </p:nvSpPr>
        <p:spPr bwMode="auto">
          <a:xfrm>
            <a:off x="3429000" y="5181600"/>
            <a:ext cx="685800" cy="0"/>
          </a:xfrm>
          <a:prstGeom prst="line">
            <a:avLst/>
          </a:prstGeom>
          <a:noFill/>
          <a:ln w="38100">
            <a:solidFill>
              <a:schemeClr val="tx1"/>
            </a:solidFill>
            <a:round/>
            <a:headEnd/>
            <a:tailEnd type="triangle" w="med" len="med"/>
          </a:ln>
          <a:effectLst/>
        </p:spPr>
        <p:txBody>
          <a:bodyPr wrap="none" anchor="ctr"/>
          <a:lstStyle/>
          <a:p>
            <a:endParaRPr lang="en-US"/>
          </a:p>
        </p:txBody>
      </p:sp>
      <p:sp>
        <p:nvSpPr>
          <p:cNvPr id="88105" name="Line 41"/>
          <p:cNvSpPr>
            <a:spLocks noChangeShapeType="1"/>
          </p:cNvSpPr>
          <p:nvPr/>
        </p:nvSpPr>
        <p:spPr bwMode="auto">
          <a:xfrm>
            <a:off x="2209800" y="5181600"/>
            <a:ext cx="533400" cy="0"/>
          </a:xfrm>
          <a:prstGeom prst="line">
            <a:avLst/>
          </a:prstGeom>
          <a:noFill/>
          <a:ln w="38100">
            <a:solidFill>
              <a:schemeClr val="tx1"/>
            </a:solidFill>
            <a:round/>
            <a:headEnd/>
            <a:tailEnd type="triangle" w="med" len="med"/>
          </a:ln>
          <a:effectLst/>
        </p:spPr>
        <p:txBody>
          <a:bodyPr wrap="none" anchor="ctr"/>
          <a:lstStyle/>
          <a:p>
            <a:endParaRPr lang="en-US"/>
          </a:p>
        </p:txBody>
      </p:sp>
      <p:sp>
        <p:nvSpPr>
          <p:cNvPr id="88106" name="Line 42"/>
          <p:cNvSpPr>
            <a:spLocks noChangeShapeType="1"/>
          </p:cNvSpPr>
          <p:nvPr/>
        </p:nvSpPr>
        <p:spPr bwMode="auto">
          <a:xfrm>
            <a:off x="3733800" y="5181600"/>
            <a:ext cx="0" cy="762000"/>
          </a:xfrm>
          <a:prstGeom prst="line">
            <a:avLst/>
          </a:prstGeom>
          <a:noFill/>
          <a:ln w="38100">
            <a:solidFill>
              <a:schemeClr val="tx1"/>
            </a:solidFill>
            <a:round/>
            <a:headEnd/>
            <a:tailEnd/>
          </a:ln>
          <a:effectLst/>
        </p:spPr>
        <p:txBody>
          <a:bodyPr wrap="none" anchor="ctr"/>
          <a:lstStyle/>
          <a:p>
            <a:endParaRPr lang="en-US"/>
          </a:p>
        </p:txBody>
      </p:sp>
      <p:sp>
        <p:nvSpPr>
          <p:cNvPr id="88107" name="Line 43"/>
          <p:cNvSpPr>
            <a:spLocks noChangeShapeType="1"/>
          </p:cNvSpPr>
          <p:nvPr/>
        </p:nvSpPr>
        <p:spPr bwMode="auto">
          <a:xfrm flipH="1">
            <a:off x="3429000" y="5943600"/>
            <a:ext cx="304800" cy="0"/>
          </a:xfrm>
          <a:prstGeom prst="line">
            <a:avLst/>
          </a:prstGeom>
          <a:noFill/>
          <a:ln w="38100">
            <a:solidFill>
              <a:schemeClr val="tx1"/>
            </a:solidFill>
            <a:round/>
            <a:headEnd/>
            <a:tailEnd type="triangle" w="med" len="med"/>
          </a:ln>
          <a:effectLst/>
        </p:spPr>
        <p:txBody>
          <a:bodyPr wrap="none" anchor="ctr"/>
          <a:lstStyle/>
          <a:p>
            <a:endParaRPr lang="en-US"/>
          </a:p>
        </p:txBody>
      </p:sp>
      <p:sp>
        <p:nvSpPr>
          <p:cNvPr id="88108" name="Line 44"/>
          <p:cNvSpPr>
            <a:spLocks noChangeShapeType="1"/>
          </p:cNvSpPr>
          <p:nvPr/>
        </p:nvSpPr>
        <p:spPr bwMode="auto">
          <a:xfrm flipH="1">
            <a:off x="1981200" y="5943600"/>
            <a:ext cx="762000" cy="0"/>
          </a:xfrm>
          <a:prstGeom prst="line">
            <a:avLst/>
          </a:prstGeom>
          <a:noFill/>
          <a:ln w="38100">
            <a:solidFill>
              <a:schemeClr val="tx1"/>
            </a:solidFill>
            <a:round/>
            <a:headEnd/>
            <a:tailEnd/>
          </a:ln>
          <a:effectLst/>
        </p:spPr>
        <p:txBody>
          <a:bodyPr wrap="none" anchor="ctr"/>
          <a:lstStyle/>
          <a:p>
            <a:endParaRPr lang="en-US"/>
          </a:p>
        </p:txBody>
      </p:sp>
      <p:sp>
        <p:nvSpPr>
          <p:cNvPr id="88109" name="Line 45"/>
          <p:cNvSpPr>
            <a:spLocks noChangeShapeType="1"/>
          </p:cNvSpPr>
          <p:nvPr/>
        </p:nvSpPr>
        <p:spPr bwMode="auto">
          <a:xfrm flipV="1">
            <a:off x="1981200" y="5410200"/>
            <a:ext cx="0" cy="533400"/>
          </a:xfrm>
          <a:prstGeom prst="line">
            <a:avLst/>
          </a:prstGeom>
          <a:noFill/>
          <a:ln w="38100">
            <a:solidFill>
              <a:schemeClr val="tx1"/>
            </a:solidFill>
            <a:round/>
            <a:headEnd/>
            <a:tailEnd type="triangle" w="med" len="med"/>
          </a:ln>
          <a:effectLst/>
        </p:spPr>
        <p:txBody>
          <a:bodyPr wrap="none" anchor="ctr"/>
          <a:lstStyle/>
          <a:p>
            <a:endParaRPr lang="en-US"/>
          </a:p>
        </p:txBody>
      </p:sp>
      <p:sp>
        <p:nvSpPr>
          <p:cNvPr id="88110" name="Text Box 46"/>
          <p:cNvSpPr txBox="1">
            <a:spLocks noChangeArrowheads="1"/>
          </p:cNvSpPr>
          <p:nvPr/>
        </p:nvSpPr>
        <p:spPr bwMode="auto">
          <a:xfrm>
            <a:off x="1584325" y="4735513"/>
            <a:ext cx="331788" cy="396875"/>
          </a:xfrm>
          <a:prstGeom prst="rect">
            <a:avLst/>
          </a:prstGeom>
          <a:noFill/>
          <a:ln w="9525">
            <a:noFill/>
            <a:miter lim="800000"/>
            <a:headEnd/>
            <a:tailEnd/>
          </a:ln>
          <a:effectLst/>
        </p:spPr>
        <p:txBody>
          <a:bodyPr wrap="none">
            <a:spAutoFit/>
          </a:bodyPr>
          <a:lstStyle/>
          <a:p>
            <a:pPr eaLnBrk="0" hangingPunct="0"/>
            <a:r>
              <a:rPr lang="en-US" sz="2000" b="1"/>
              <a:t>+</a:t>
            </a:r>
          </a:p>
        </p:txBody>
      </p:sp>
      <p:sp>
        <p:nvSpPr>
          <p:cNvPr id="88111" name="Text Box 47"/>
          <p:cNvSpPr txBox="1">
            <a:spLocks noChangeArrowheads="1"/>
          </p:cNvSpPr>
          <p:nvPr/>
        </p:nvSpPr>
        <p:spPr bwMode="auto">
          <a:xfrm>
            <a:off x="1676400" y="5257800"/>
            <a:ext cx="268288" cy="396875"/>
          </a:xfrm>
          <a:prstGeom prst="rect">
            <a:avLst/>
          </a:prstGeom>
          <a:noFill/>
          <a:ln w="9525">
            <a:noFill/>
            <a:miter lim="800000"/>
            <a:headEnd/>
            <a:tailEnd/>
          </a:ln>
          <a:effectLst/>
        </p:spPr>
        <p:txBody>
          <a:bodyPr wrap="none">
            <a:spAutoFit/>
          </a:bodyPr>
          <a:lstStyle/>
          <a:p>
            <a:pPr eaLnBrk="0" hangingPunct="0"/>
            <a:r>
              <a:rPr lang="en-US" sz="2000" b="1"/>
              <a:t>-</a:t>
            </a:r>
          </a:p>
        </p:txBody>
      </p:sp>
      <p:sp>
        <p:nvSpPr>
          <p:cNvPr id="88112" name="Rectangle 48"/>
          <p:cNvSpPr>
            <a:spLocks noChangeArrowheads="1"/>
          </p:cNvSpPr>
          <p:nvPr/>
        </p:nvSpPr>
        <p:spPr bwMode="auto">
          <a:xfrm>
            <a:off x="5867400" y="4953000"/>
            <a:ext cx="1752600" cy="838200"/>
          </a:xfrm>
          <a:prstGeom prst="rect">
            <a:avLst/>
          </a:prstGeom>
          <a:solidFill>
            <a:srgbClr val="CC6600"/>
          </a:solidFill>
          <a:ln w="38100">
            <a:solidFill>
              <a:schemeClr val="tx1"/>
            </a:solidFill>
            <a:miter lim="800000"/>
            <a:headEnd/>
            <a:tailEnd/>
          </a:ln>
          <a:effectLst/>
        </p:spPr>
        <p:txBody>
          <a:bodyPr wrap="none" anchor="ctr"/>
          <a:lstStyle/>
          <a:p>
            <a:pPr algn="ctr" eaLnBrk="0" hangingPunct="0"/>
            <a:r>
              <a:rPr lang="en-US" sz="2000" b="1"/>
              <a:t>G</a:t>
            </a:r>
            <a:r>
              <a:rPr lang="en-US" sz="2000" b="1" baseline="-25000"/>
              <a:t>1</a:t>
            </a:r>
            <a:r>
              <a:rPr lang="en-US" sz="2000" b="1"/>
              <a:t> /(1+G</a:t>
            </a:r>
            <a:r>
              <a:rPr lang="en-US" sz="2000" b="1" baseline="-25000"/>
              <a:t>1 </a:t>
            </a:r>
            <a:r>
              <a:rPr lang="en-US" sz="2000" b="1"/>
              <a:t>G</a:t>
            </a:r>
            <a:r>
              <a:rPr lang="en-US" sz="2000" b="1" baseline="-25000"/>
              <a:t>2</a:t>
            </a:r>
            <a:r>
              <a:rPr lang="en-US" sz="2000" b="1"/>
              <a:t>)</a:t>
            </a:r>
          </a:p>
        </p:txBody>
      </p:sp>
      <p:sp>
        <p:nvSpPr>
          <p:cNvPr id="88113" name="Line 49"/>
          <p:cNvSpPr>
            <a:spLocks noChangeShapeType="1"/>
          </p:cNvSpPr>
          <p:nvPr/>
        </p:nvSpPr>
        <p:spPr bwMode="auto">
          <a:xfrm flipV="1">
            <a:off x="5257800" y="5334000"/>
            <a:ext cx="609600" cy="0"/>
          </a:xfrm>
          <a:prstGeom prst="line">
            <a:avLst/>
          </a:prstGeom>
          <a:noFill/>
          <a:ln w="38100">
            <a:solidFill>
              <a:schemeClr val="tx1"/>
            </a:solidFill>
            <a:round/>
            <a:headEnd/>
            <a:tailEnd type="triangle" w="med" len="med"/>
          </a:ln>
          <a:effectLst/>
        </p:spPr>
        <p:txBody>
          <a:bodyPr wrap="none" anchor="ctr"/>
          <a:lstStyle/>
          <a:p>
            <a:endParaRPr lang="en-US"/>
          </a:p>
        </p:txBody>
      </p:sp>
      <p:sp>
        <p:nvSpPr>
          <p:cNvPr id="88114" name="Text Box 50"/>
          <p:cNvSpPr txBox="1">
            <a:spLocks noChangeArrowheads="1"/>
          </p:cNvSpPr>
          <p:nvPr/>
        </p:nvSpPr>
        <p:spPr bwMode="auto">
          <a:xfrm>
            <a:off x="5257800" y="4953000"/>
            <a:ext cx="368300" cy="396875"/>
          </a:xfrm>
          <a:prstGeom prst="rect">
            <a:avLst/>
          </a:prstGeom>
          <a:noFill/>
          <a:ln w="9525">
            <a:noFill/>
            <a:miter lim="800000"/>
            <a:headEnd/>
            <a:tailEnd/>
          </a:ln>
          <a:effectLst/>
        </p:spPr>
        <p:txBody>
          <a:bodyPr wrap="none">
            <a:spAutoFit/>
          </a:bodyPr>
          <a:lstStyle/>
          <a:p>
            <a:pPr eaLnBrk="0" hangingPunct="0"/>
            <a:r>
              <a:rPr lang="en-US" sz="2000" b="1"/>
              <a:t>U</a:t>
            </a:r>
          </a:p>
        </p:txBody>
      </p:sp>
      <p:sp>
        <p:nvSpPr>
          <p:cNvPr id="88115" name="Line 51"/>
          <p:cNvSpPr>
            <a:spLocks noChangeShapeType="1"/>
          </p:cNvSpPr>
          <p:nvPr/>
        </p:nvSpPr>
        <p:spPr bwMode="auto">
          <a:xfrm>
            <a:off x="7620000" y="5334000"/>
            <a:ext cx="533400" cy="0"/>
          </a:xfrm>
          <a:prstGeom prst="line">
            <a:avLst/>
          </a:prstGeom>
          <a:noFill/>
          <a:ln w="38100">
            <a:solidFill>
              <a:schemeClr val="tx1"/>
            </a:solidFill>
            <a:round/>
            <a:headEnd/>
            <a:tailEnd type="triangle" w="med" len="med"/>
          </a:ln>
          <a:effectLst/>
        </p:spPr>
        <p:txBody>
          <a:bodyPr wrap="none" anchor="ctr"/>
          <a:lstStyle/>
          <a:p>
            <a:endParaRPr lang="en-US"/>
          </a:p>
        </p:txBody>
      </p:sp>
      <p:sp>
        <p:nvSpPr>
          <p:cNvPr id="88116" name="Text Box 52"/>
          <p:cNvSpPr txBox="1">
            <a:spLocks noChangeArrowheads="1"/>
          </p:cNvSpPr>
          <p:nvPr/>
        </p:nvSpPr>
        <p:spPr bwMode="auto">
          <a:xfrm>
            <a:off x="7772400" y="4953000"/>
            <a:ext cx="354013" cy="396875"/>
          </a:xfrm>
          <a:prstGeom prst="rect">
            <a:avLst/>
          </a:prstGeom>
          <a:noFill/>
          <a:ln w="9525">
            <a:noFill/>
            <a:miter lim="800000"/>
            <a:headEnd/>
            <a:tailEnd/>
          </a:ln>
          <a:effectLst/>
        </p:spPr>
        <p:txBody>
          <a:bodyPr wrap="none">
            <a:spAutoFit/>
          </a:bodyPr>
          <a:lstStyle/>
          <a:p>
            <a:pPr eaLnBrk="0" hangingPunct="0"/>
            <a:r>
              <a:rPr lang="en-US" sz="2000" b="1"/>
              <a:t>Y</a:t>
            </a:r>
          </a:p>
        </p:txBody>
      </p:sp>
      <p:sp>
        <p:nvSpPr>
          <p:cNvPr id="88117" name="Text Box 53"/>
          <p:cNvSpPr txBox="1">
            <a:spLocks noChangeArrowheads="1"/>
          </p:cNvSpPr>
          <p:nvPr/>
        </p:nvSpPr>
        <p:spPr bwMode="auto">
          <a:xfrm>
            <a:off x="365125" y="773113"/>
            <a:ext cx="946150" cy="396875"/>
          </a:xfrm>
          <a:prstGeom prst="rect">
            <a:avLst/>
          </a:prstGeom>
          <a:noFill/>
          <a:ln w="9525">
            <a:noFill/>
            <a:miter lim="800000"/>
            <a:headEnd/>
            <a:tailEnd/>
          </a:ln>
          <a:effectLst/>
        </p:spPr>
        <p:txBody>
          <a:bodyPr wrap="none">
            <a:spAutoFit/>
          </a:bodyPr>
          <a:lstStyle/>
          <a:p>
            <a:pPr eaLnBrk="0" hangingPunct="0"/>
            <a:r>
              <a:rPr lang="en-US" sz="2000" b="1"/>
              <a:t>Series</a:t>
            </a:r>
          </a:p>
        </p:txBody>
      </p:sp>
      <p:sp>
        <p:nvSpPr>
          <p:cNvPr id="88118" name="Text Box 54"/>
          <p:cNvSpPr txBox="1">
            <a:spLocks noChangeArrowheads="1"/>
          </p:cNvSpPr>
          <p:nvPr/>
        </p:nvSpPr>
        <p:spPr bwMode="auto">
          <a:xfrm>
            <a:off x="288925" y="2144713"/>
            <a:ext cx="1085850" cy="396875"/>
          </a:xfrm>
          <a:prstGeom prst="rect">
            <a:avLst/>
          </a:prstGeom>
          <a:noFill/>
          <a:ln w="9525">
            <a:noFill/>
            <a:miter lim="800000"/>
            <a:headEnd/>
            <a:tailEnd/>
          </a:ln>
          <a:effectLst/>
        </p:spPr>
        <p:txBody>
          <a:bodyPr wrap="none">
            <a:spAutoFit/>
          </a:bodyPr>
          <a:lstStyle/>
          <a:p>
            <a:pPr eaLnBrk="0" hangingPunct="0"/>
            <a:r>
              <a:rPr lang="en-US" sz="2000" b="1"/>
              <a:t>Parallel</a:t>
            </a:r>
          </a:p>
        </p:txBody>
      </p:sp>
      <p:sp>
        <p:nvSpPr>
          <p:cNvPr id="88119" name="Text Box 55"/>
          <p:cNvSpPr txBox="1">
            <a:spLocks noChangeArrowheads="1"/>
          </p:cNvSpPr>
          <p:nvPr/>
        </p:nvSpPr>
        <p:spPr bwMode="auto">
          <a:xfrm>
            <a:off x="288925" y="4354513"/>
            <a:ext cx="1357313" cy="396875"/>
          </a:xfrm>
          <a:prstGeom prst="rect">
            <a:avLst/>
          </a:prstGeom>
          <a:noFill/>
          <a:ln w="9525">
            <a:noFill/>
            <a:miter lim="800000"/>
            <a:headEnd/>
            <a:tailEnd/>
          </a:ln>
          <a:effectLst/>
        </p:spPr>
        <p:txBody>
          <a:bodyPr wrap="none">
            <a:spAutoFit/>
          </a:bodyPr>
          <a:lstStyle/>
          <a:p>
            <a:pPr eaLnBrk="0" hangingPunct="0"/>
            <a:r>
              <a:rPr lang="en-US" sz="2000" b="1"/>
              <a:t>Feedback</a:t>
            </a:r>
          </a:p>
        </p:txBody>
      </p:sp>
      <p:sp>
        <p:nvSpPr>
          <p:cNvPr id="88120" name="Text Box 56"/>
          <p:cNvSpPr txBox="1">
            <a:spLocks noChangeArrowheads="1"/>
          </p:cNvSpPr>
          <p:nvPr/>
        </p:nvSpPr>
        <p:spPr bwMode="auto">
          <a:xfrm>
            <a:off x="3505200" y="6248400"/>
            <a:ext cx="2195513" cy="336550"/>
          </a:xfrm>
          <a:prstGeom prst="rect">
            <a:avLst/>
          </a:prstGeom>
          <a:noFill/>
          <a:ln w="9525">
            <a:noFill/>
            <a:miter lim="800000"/>
            <a:headEnd/>
            <a:tailEnd/>
          </a:ln>
          <a:effectLst/>
        </p:spPr>
        <p:txBody>
          <a:bodyPr wrap="none">
            <a:spAutoFit/>
          </a:bodyPr>
          <a:lstStyle/>
          <a:p>
            <a:pPr eaLnBrk="0" hangingPunct="0"/>
            <a:r>
              <a:rPr lang="en-US" sz="1600" b="1"/>
              <a:t>5. Transfer functions</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4626" name="Rectangle 2"/>
          <p:cNvSpPr>
            <a:spLocks noGrp="1" noChangeArrowheads="1"/>
          </p:cNvSpPr>
          <p:nvPr>
            <p:ph type="title"/>
          </p:nvPr>
        </p:nvSpPr>
        <p:spPr/>
        <p:txBody>
          <a:bodyPr/>
          <a:lstStyle/>
          <a:p>
            <a:r>
              <a:rPr lang="en-US"/>
              <a:t>Rational Laplace Transforms</a:t>
            </a:r>
          </a:p>
        </p:txBody>
      </p:sp>
      <p:graphicFrame>
        <p:nvGraphicFramePr>
          <p:cNvPr id="154627" name="Object 3"/>
          <p:cNvGraphicFramePr>
            <a:graphicFrameLocks noChangeAspect="1"/>
          </p:cNvGraphicFramePr>
          <p:nvPr/>
        </p:nvGraphicFramePr>
        <p:xfrm>
          <a:off x="1295400" y="1447800"/>
          <a:ext cx="5911850" cy="4464050"/>
        </p:xfrm>
        <a:graphic>
          <a:graphicData uri="http://schemas.openxmlformats.org/presentationml/2006/ole">
            <mc:AlternateContent xmlns:mc="http://schemas.openxmlformats.org/markup-compatibility/2006">
              <mc:Choice xmlns:v="urn:schemas-microsoft-com:vml" Requires="v">
                <p:oleObj spid="_x0000_s154634" name="Equation" r:id="rId4" imgW="2438280" imgH="1841400" progId="Equation.3">
                  <p:embed/>
                </p:oleObj>
              </mc:Choice>
              <mc:Fallback>
                <p:oleObj name="Equation" r:id="rId4" imgW="2438280" imgH="1841400" progId="Equation.3">
                  <p:embed/>
                  <p:pic>
                    <p:nvPicPr>
                      <p:cNvPr id="0" name="Picture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295400" y="1447800"/>
                        <a:ext cx="5911850" cy="44640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6674" name="Rectangle 2"/>
          <p:cNvSpPr>
            <a:spLocks noChangeArrowheads="1"/>
          </p:cNvSpPr>
          <p:nvPr/>
        </p:nvSpPr>
        <p:spPr bwMode="auto">
          <a:xfrm>
            <a:off x="838200" y="3962400"/>
            <a:ext cx="7391400" cy="2590800"/>
          </a:xfrm>
          <a:prstGeom prst="rect">
            <a:avLst/>
          </a:prstGeom>
          <a:noFill/>
          <a:ln w="38100">
            <a:solidFill>
              <a:schemeClr val="tx1"/>
            </a:solidFill>
            <a:miter lim="800000"/>
            <a:headEnd/>
            <a:tailEnd/>
          </a:ln>
          <a:effectLst/>
        </p:spPr>
        <p:txBody>
          <a:bodyPr wrap="none" anchor="ctr">
            <a:spAutoFit/>
          </a:bodyPr>
          <a:lstStyle/>
          <a:p>
            <a:endParaRPr lang="en-US"/>
          </a:p>
        </p:txBody>
      </p:sp>
      <p:sp>
        <p:nvSpPr>
          <p:cNvPr id="156675" name="Rectangle 3"/>
          <p:cNvSpPr>
            <a:spLocks noGrp="1" noChangeArrowheads="1"/>
          </p:cNvSpPr>
          <p:nvPr>
            <p:ph type="title"/>
          </p:nvPr>
        </p:nvSpPr>
        <p:spPr/>
        <p:txBody>
          <a:bodyPr/>
          <a:lstStyle/>
          <a:p>
            <a:r>
              <a:rPr lang="en-US"/>
              <a:t>First Order System</a:t>
            </a:r>
          </a:p>
        </p:txBody>
      </p:sp>
      <p:sp>
        <p:nvSpPr>
          <p:cNvPr id="156676" name="Rectangle 4"/>
          <p:cNvSpPr>
            <a:spLocks noChangeArrowheads="1"/>
          </p:cNvSpPr>
          <p:nvPr/>
        </p:nvSpPr>
        <p:spPr bwMode="auto">
          <a:xfrm>
            <a:off x="1676400" y="2971800"/>
            <a:ext cx="598488" cy="304800"/>
          </a:xfrm>
          <a:prstGeom prst="rect">
            <a:avLst/>
          </a:prstGeom>
          <a:noFill/>
          <a:ln w="9525">
            <a:noFill/>
            <a:miter lim="800000"/>
            <a:headEnd/>
            <a:tailEnd/>
          </a:ln>
          <a:effectLst/>
        </p:spPr>
        <p:txBody>
          <a:bodyPr wrap="none" anchor="ctr"/>
          <a:lstStyle/>
          <a:p>
            <a:pPr algn="ctr"/>
            <a:r>
              <a:rPr lang="en-US" sz="2000">
                <a:latin typeface="Tahoma" pitchFamily="34" charset="0"/>
                <a:cs typeface="Times New Roman" pitchFamily="18" charset="0"/>
              </a:rPr>
              <a:t>Reference</a:t>
            </a:r>
          </a:p>
        </p:txBody>
      </p:sp>
      <p:graphicFrame>
        <p:nvGraphicFramePr>
          <p:cNvPr id="156677" name="Object 5"/>
          <p:cNvGraphicFramePr>
            <a:graphicFrameLocks noChangeAspect="1"/>
          </p:cNvGraphicFramePr>
          <p:nvPr/>
        </p:nvGraphicFramePr>
        <p:xfrm>
          <a:off x="7618413" y="4371975"/>
          <a:ext cx="600075" cy="374650"/>
        </p:xfrm>
        <a:graphic>
          <a:graphicData uri="http://schemas.openxmlformats.org/presentationml/2006/ole">
            <mc:AlternateContent xmlns:mc="http://schemas.openxmlformats.org/markup-compatibility/2006">
              <mc:Choice xmlns:v="urn:schemas-microsoft-com:vml" Requires="v">
                <p:oleObj spid="_x0000_s156744" name="Equation" r:id="rId4" imgW="317160" imgH="203040" progId="Equation.3">
                  <p:embed/>
                </p:oleObj>
              </mc:Choice>
              <mc:Fallback>
                <p:oleObj name="Equation" r:id="rId4" imgW="317160" imgH="203040" progId="Equation.3">
                  <p:embed/>
                  <p:pic>
                    <p:nvPicPr>
                      <p:cNvPr id="0" name="Picture 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618413" y="4371975"/>
                        <a:ext cx="600075" cy="3746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56678" name="Object 6"/>
          <p:cNvGraphicFramePr>
            <a:graphicFrameLocks noChangeAspect="1"/>
          </p:cNvGraphicFramePr>
          <p:nvPr/>
        </p:nvGraphicFramePr>
        <p:xfrm>
          <a:off x="1295400" y="3962400"/>
          <a:ext cx="688975" cy="430213"/>
        </p:xfrm>
        <a:graphic>
          <a:graphicData uri="http://schemas.openxmlformats.org/presentationml/2006/ole">
            <mc:AlternateContent xmlns:mc="http://schemas.openxmlformats.org/markup-compatibility/2006">
              <mc:Choice xmlns:v="urn:schemas-microsoft-com:vml" Requires="v">
                <p:oleObj spid="_x0000_s156745" name="Equation" r:id="rId6" imgW="317160" imgH="203040" progId="Equation.3">
                  <p:embed/>
                </p:oleObj>
              </mc:Choice>
              <mc:Fallback>
                <p:oleObj name="Equation" r:id="rId6" imgW="317160" imgH="203040" progId="Equation.3">
                  <p:embed/>
                  <p:pic>
                    <p:nvPicPr>
                      <p:cNvPr id="0" name="Picture 6"/>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295400" y="3962400"/>
                        <a:ext cx="688975" cy="43021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56679" name="Rectangle 7"/>
          <p:cNvSpPr>
            <a:spLocks noChangeArrowheads="1"/>
          </p:cNvSpPr>
          <p:nvPr/>
        </p:nvSpPr>
        <p:spPr bwMode="auto">
          <a:xfrm>
            <a:off x="6096000" y="4306888"/>
            <a:ext cx="1389063" cy="785812"/>
          </a:xfrm>
          <a:prstGeom prst="rect">
            <a:avLst/>
          </a:prstGeom>
          <a:solidFill>
            <a:srgbClr val="FFCC00"/>
          </a:solidFill>
          <a:ln w="9525">
            <a:solidFill>
              <a:schemeClr val="tx1"/>
            </a:solidFill>
            <a:miter lim="800000"/>
            <a:headEnd/>
            <a:tailEnd/>
          </a:ln>
          <a:effectLst/>
        </p:spPr>
        <p:txBody>
          <a:bodyPr wrap="none" anchor="ctr"/>
          <a:lstStyle/>
          <a:p>
            <a:pPr algn="ctr"/>
            <a:endParaRPr lang="en-US" sz="2400">
              <a:latin typeface="Times New Roman" pitchFamily="18" charset="0"/>
              <a:cs typeface="Times New Roman" pitchFamily="18" charset="0"/>
            </a:endParaRPr>
          </a:p>
        </p:txBody>
      </p:sp>
      <p:sp>
        <p:nvSpPr>
          <p:cNvPr id="156680" name="Rectangle 8"/>
          <p:cNvSpPr>
            <a:spLocks noChangeArrowheads="1"/>
          </p:cNvSpPr>
          <p:nvPr/>
        </p:nvSpPr>
        <p:spPr bwMode="auto">
          <a:xfrm>
            <a:off x="3287713" y="4346575"/>
            <a:ext cx="1389062" cy="708025"/>
          </a:xfrm>
          <a:prstGeom prst="rect">
            <a:avLst/>
          </a:prstGeom>
          <a:solidFill>
            <a:srgbClr val="FFCC00"/>
          </a:solidFill>
          <a:ln w="9525">
            <a:solidFill>
              <a:schemeClr val="tx1"/>
            </a:solidFill>
            <a:miter lim="800000"/>
            <a:headEnd/>
            <a:tailEnd/>
          </a:ln>
          <a:effectLst/>
        </p:spPr>
        <p:txBody>
          <a:bodyPr wrap="none" anchor="ctr"/>
          <a:lstStyle/>
          <a:p>
            <a:pPr algn="ctr"/>
            <a:endParaRPr lang="en-US" sz="2400">
              <a:latin typeface="Times New Roman" pitchFamily="18" charset="0"/>
              <a:cs typeface="Times New Roman" pitchFamily="18" charset="0"/>
            </a:endParaRPr>
          </a:p>
        </p:txBody>
      </p:sp>
      <p:sp>
        <p:nvSpPr>
          <p:cNvPr id="156681" name="Oval 9"/>
          <p:cNvSpPr>
            <a:spLocks noChangeArrowheads="1"/>
          </p:cNvSpPr>
          <p:nvPr/>
        </p:nvSpPr>
        <p:spPr bwMode="auto">
          <a:xfrm>
            <a:off x="1711325" y="4506913"/>
            <a:ext cx="528638" cy="387350"/>
          </a:xfrm>
          <a:prstGeom prst="ellipse">
            <a:avLst/>
          </a:prstGeom>
          <a:solidFill>
            <a:srgbClr val="FFCC00"/>
          </a:solidFill>
          <a:ln w="9525">
            <a:solidFill>
              <a:schemeClr val="tx1"/>
            </a:solidFill>
            <a:round/>
            <a:headEnd/>
            <a:tailEnd/>
          </a:ln>
          <a:effectLst/>
        </p:spPr>
        <p:txBody>
          <a:bodyPr wrap="none" anchor="ctr"/>
          <a:lstStyle/>
          <a:p>
            <a:pPr algn="ctr"/>
            <a:r>
              <a:rPr lang="en-US" sz="2400">
                <a:latin typeface="Symbol" pitchFamily="18" charset="2"/>
                <a:cs typeface="Times New Roman" pitchFamily="18" charset="0"/>
              </a:rPr>
              <a:t>S</a:t>
            </a:r>
          </a:p>
        </p:txBody>
      </p:sp>
      <p:graphicFrame>
        <p:nvGraphicFramePr>
          <p:cNvPr id="156682" name="Object 10"/>
          <p:cNvGraphicFramePr>
            <a:graphicFrameLocks noChangeAspect="1"/>
          </p:cNvGraphicFramePr>
          <p:nvPr/>
        </p:nvGraphicFramePr>
        <p:xfrm>
          <a:off x="2357438" y="4344988"/>
          <a:ext cx="717550" cy="430212"/>
        </p:xfrm>
        <a:graphic>
          <a:graphicData uri="http://schemas.openxmlformats.org/presentationml/2006/ole">
            <mc:AlternateContent xmlns:mc="http://schemas.openxmlformats.org/markup-compatibility/2006">
              <mc:Choice xmlns:v="urn:schemas-microsoft-com:vml" Requires="v">
                <p:oleObj spid="_x0000_s156746" name="Equation" r:id="rId8" imgW="330120" imgH="203040" progId="Equation.3">
                  <p:embed/>
                </p:oleObj>
              </mc:Choice>
              <mc:Fallback>
                <p:oleObj name="Equation" r:id="rId8" imgW="330120" imgH="203040" progId="Equation.3">
                  <p:embed/>
                  <p:pic>
                    <p:nvPicPr>
                      <p:cNvPr id="0" name="Picture 10"/>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357438" y="4344988"/>
                        <a:ext cx="717550" cy="43021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56683" name="Rectangle 11"/>
          <p:cNvSpPr>
            <a:spLocks noChangeArrowheads="1"/>
          </p:cNvSpPr>
          <p:nvPr/>
        </p:nvSpPr>
        <p:spPr bwMode="auto">
          <a:xfrm>
            <a:off x="4875213" y="5327650"/>
            <a:ext cx="1389062" cy="708025"/>
          </a:xfrm>
          <a:prstGeom prst="rect">
            <a:avLst/>
          </a:prstGeom>
          <a:solidFill>
            <a:srgbClr val="FFCC00"/>
          </a:solidFill>
          <a:ln w="9525">
            <a:solidFill>
              <a:schemeClr val="tx1"/>
            </a:solidFill>
            <a:miter lim="800000"/>
            <a:headEnd/>
            <a:tailEnd/>
          </a:ln>
          <a:effectLst/>
        </p:spPr>
        <p:txBody>
          <a:bodyPr wrap="none" anchor="ctr"/>
          <a:lstStyle/>
          <a:p>
            <a:pPr algn="ctr"/>
            <a:r>
              <a:rPr lang="en-US" sz="2400">
                <a:latin typeface="Times New Roman" pitchFamily="18" charset="0"/>
                <a:cs typeface="Times New Roman" pitchFamily="18" charset="0"/>
              </a:rPr>
              <a:t>1</a:t>
            </a:r>
          </a:p>
        </p:txBody>
      </p:sp>
      <p:graphicFrame>
        <p:nvGraphicFramePr>
          <p:cNvPr id="156684" name="Object 12"/>
          <p:cNvGraphicFramePr>
            <a:graphicFrameLocks noChangeAspect="1"/>
          </p:cNvGraphicFramePr>
          <p:nvPr/>
        </p:nvGraphicFramePr>
        <p:xfrm>
          <a:off x="2286000" y="5638800"/>
          <a:ext cx="688975" cy="428625"/>
        </p:xfrm>
        <a:graphic>
          <a:graphicData uri="http://schemas.openxmlformats.org/presentationml/2006/ole">
            <mc:AlternateContent xmlns:mc="http://schemas.openxmlformats.org/markup-compatibility/2006">
              <mc:Choice xmlns:v="urn:schemas-microsoft-com:vml" Requires="v">
                <p:oleObj spid="_x0000_s156747" name="Equation" r:id="rId10" imgW="317160" imgH="203040" progId="Equation.3">
                  <p:embed/>
                </p:oleObj>
              </mc:Choice>
              <mc:Fallback>
                <p:oleObj name="Equation" r:id="rId10" imgW="317160" imgH="203040" progId="Equation.3">
                  <p:embed/>
                  <p:pic>
                    <p:nvPicPr>
                      <p:cNvPr id="0" name="Picture 12"/>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2286000" y="5638800"/>
                        <a:ext cx="688975" cy="4286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56685" name="Object 13"/>
          <p:cNvGraphicFramePr>
            <a:graphicFrameLocks noChangeAspect="1"/>
          </p:cNvGraphicFramePr>
          <p:nvPr/>
        </p:nvGraphicFramePr>
        <p:xfrm>
          <a:off x="4994275" y="4343400"/>
          <a:ext cx="744538" cy="430213"/>
        </p:xfrm>
        <a:graphic>
          <a:graphicData uri="http://schemas.openxmlformats.org/presentationml/2006/ole">
            <mc:AlternateContent xmlns:mc="http://schemas.openxmlformats.org/markup-compatibility/2006">
              <mc:Choice xmlns:v="urn:schemas-microsoft-com:vml" Requires="v">
                <p:oleObj spid="_x0000_s156748" name="Equation" r:id="rId12" imgW="342720" imgH="203040" progId="Equation.3">
                  <p:embed/>
                </p:oleObj>
              </mc:Choice>
              <mc:Fallback>
                <p:oleObj name="Equation" r:id="rId12" imgW="342720" imgH="203040" progId="Equation.3">
                  <p:embed/>
                  <p:pic>
                    <p:nvPicPr>
                      <p:cNvPr id="0" name="Picture 13"/>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4994275" y="4343400"/>
                        <a:ext cx="744538" cy="43021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56686" name="Object 14"/>
          <p:cNvGraphicFramePr>
            <a:graphicFrameLocks noChangeAspect="1"/>
          </p:cNvGraphicFramePr>
          <p:nvPr/>
        </p:nvGraphicFramePr>
        <p:xfrm>
          <a:off x="4514850" y="3321050"/>
          <a:ext cx="114300" cy="215900"/>
        </p:xfrm>
        <a:graphic>
          <a:graphicData uri="http://schemas.openxmlformats.org/presentationml/2006/ole">
            <mc:AlternateContent xmlns:mc="http://schemas.openxmlformats.org/markup-compatibility/2006">
              <mc:Choice xmlns:v="urn:schemas-microsoft-com:vml" Requires="v">
                <p:oleObj spid="_x0000_s156749" name="Equation" r:id="rId14" imgW="114120" imgH="215640" progId="Equation.3">
                  <p:embed/>
                </p:oleObj>
              </mc:Choice>
              <mc:Fallback>
                <p:oleObj name="Equation" r:id="rId14" imgW="114120" imgH="215640" progId="Equation.3">
                  <p:embed/>
                  <p:pic>
                    <p:nvPicPr>
                      <p:cNvPr id="0" name="Picture 14"/>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4514850" y="3321050"/>
                        <a:ext cx="114300" cy="2159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56687" name="Object 15"/>
          <p:cNvGraphicFramePr>
            <a:graphicFrameLocks noChangeAspect="1"/>
          </p:cNvGraphicFramePr>
          <p:nvPr/>
        </p:nvGraphicFramePr>
        <p:xfrm>
          <a:off x="6370638" y="4233863"/>
          <a:ext cx="908050" cy="830262"/>
        </p:xfrm>
        <a:graphic>
          <a:graphicData uri="http://schemas.openxmlformats.org/presentationml/2006/ole">
            <mc:AlternateContent xmlns:mc="http://schemas.openxmlformats.org/markup-compatibility/2006">
              <mc:Choice xmlns:v="urn:schemas-microsoft-com:vml" Requires="v">
                <p:oleObj spid="_x0000_s156750" name="Equation" r:id="rId16" imgW="419040" imgH="393480" progId="Equation.3">
                  <p:embed/>
                </p:oleObj>
              </mc:Choice>
              <mc:Fallback>
                <p:oleObj name="Equation" r:id="rId16" imgW="419040" imgH="393480" progId="Equation.3">
                  <p:embed/>
                  <p:pic>
                    <p:nvPicPr>
                      <p:cNvPr id="0" name="Picture 15"/>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6370638" y="4233863"/>
                        <a:ext cx="908050" cy="83026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56688" name="Object 16"/>
          <p:cNvGraphicFramePr>
            <a:graphicFrameLocks noChangeAspect="1"/>
          </p:cNvGraphicFramePr>
          <p:nvPr/>
        </p:nvGraphicFramePr>
        <p:xfrm>
          <a:off x="3733800" y="4495800"/>
          <a:ext cx="358775" cy="349250"/>
        </p:xfrm>
        <a:graphic>
          <a:graphicData uri="http://schemas.openxmlformats.org/presentationml/2006/ole">
            <mc:AlternateContent xmlns:mc="http://schemas.openxmlformats.org/markup-compatibility/2006">
              <mc:Choice xmlns:v="urn:schemas-microsoft-com:vml" Requires="v">
                <p:oleObj spid="_x0000_s156751" name="Equation" r:id="rId18" imgW="164880" imgH="164880" progId="Equation.3">
                  <p:embed/>
                </p:oleObj>
              </mc:Choice>
              <mc:Fallback>
                <p:oleObj name="Equation" r:id="rId18" imgW="164880" imgH="164880" progId="Equation.3">
                  <p:embed/>
                  <p:pic>
                    <p:nvPicPr>
                      <p:cNvPr id="0" name="Picture 16"/>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3733800" y="4495800"/>
                        <a:ext cx="358775" cy="3492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56689" name="Object 17"/>
          <p:cNvGraphicFramePr>
            <a:graphicFrameLocks noChangeAspect="1"/>
          </p:cNvGraphicFramePr>
          <p:nvPr/>
        </p:nvGraphicFramePr>
        <p:xfrm>
          <a:off x="3432175" y="1905000"/>
          <a:ext cx="3992563" cy="974725"/>
        </p:xfrm>
        <a:graphic>
          <a:graphicData uri="http://schemas.openxmlformats.org/presentationml/2006/ole">
            <mc:AlternateContent xmlns:mc="http://schemas.openxmlformats.org/markup-compatibility/2006">
              <mc:Choice xmlns:v="urn:schemas-microsoft-com:vml" Requires="v">
                <p:oleObj spid="_x0000_s156752" name="Equation" r:id="rId20" imgW="1714320" imgH="419040" progId="Equation.3">
                  <p:embed/>
                </p:oleObj>
              </mc:Choice>
              <mc:Fallback>
                <p:oleObj name="Equation" r:id="rId20" imgW="1714320" imgH="419040" progId="Equation.3">
                  <p:embed/>
                  <p:pic>
                    <p:nvPicPr>
                      <p:cNvPr id="0" name="Picture 17"/>
                      <p:cNvPicPr>
                        <a:picLocks noChangeAspect="1" noChangeArrowheads="1"/>
                      </p:cNvPicPr>
                      <p:nvPr/>
                    </p:nvPicPr>
                    <p:blipFill>
                      <a:blip r:embed="rId21">
                        <a:extLst>
                          <a:ext uri="{28A0092B-C50C-407E-A947-70E740481C1C}">
                            <a14:useLocalDpi xmlns:a14="http://schemas.microsoft.com/office/drawing/2010/main" val="0"/>
                          </a:ext>
                        </a:extLst>
                      </a:blip>
                      <a:srcRect/>
                      <a:stretch>
                        <a:fillRect/>
                      </a:stretch>
                    </p:blipFill>
                    <p:spPr bwMode="auto">
                      <a:xfrm>
                        <a:off x="3432175" y="1905000"/>
                        <a:ext cx="3992563" cy="9747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cxnSp>
        <p:nvCxnSpPr>
          <p:cNvPr id="156690" name="AutoShape 18"/>
          <p:cNvCxnSpPr>
            <a:cxnSpLocks noChangeShapeType="1"/>
            <a:stCxn id="156676" idx="2"/>
            <a:endCxn id="156681" idx="0"/>
          </p:cNvCxnSpPr>
          <p:nvPr/>
        </p:nvCxnSpPr>
        <p:spPr bwMode="auto">
          <a:xfrm>
            <a:off x="1976438" y="3276600"/>
            <a:ext cx="0" cy="1230313"/>
          </a:xfrm>
          <a:prstGeom prst="straightConnector1">
            <a:avLst/>
          </a:prstGeom>
          <a:noFill/>
          <a:ln w="9525">
            <a:solidFill>
              <a:schemeClr val="tx1"/>
            </a:solidFill>
            <a:miter lim="800000"/>
            <a:headEnd/>
            <a:tailEnd type="triangle" w="med" len="med"/>
          </a:ln>
          <a:effectLst/>
        </p:spPr>
      </p:cxnSp>
      <p:cxnSp>
        <p:nvCxnSpPr>
          <p:cNvPr id="156691" name="AutoShape 19"/>
          <p:cNvCxnSpPr>
            <a:cxnSpLocks noChangeShapeType="1"/>
            <a:stCxn id="156681" idx="6"/>
            <a:endCxn id="156680" idx="1"/>
          </p:cNvCxnSpPr>
          <p:nvPr/>
        </p:nvCxnSpPr>
        <p:spPr bwMode="auto">
          <a:xfrm>
            <a:off x="2239963" y="4700588"/>
            <a:ext cx="1047750" cy="0"/>
          </a:xfrm>
          <a:prstGeom prst="straightConnector1">
            <a:avLst/>
          </a:prstGeom>
          <a:noFill/>
          <a:ln w="9525">
            <a:solidFill>
              <a:schemeClr val="tx1"/>
            </a:solidFill>
            <a:miter lim="800000"/>
            <a:headEnd/>
            <a:tailEnd type="triangle" w="med" len="med"/>
          </a:ln>
          <a:effectLst/>
        </p:spPr>
      </p:cxnSp>
      <p:cxnSp>
        <p:nvCxnSpPr>
          <p:cNvPr id="156692" name="AutoShape 20"/>
          <p:cNvCxnSpPr>
            <a:cxnSpLocks noChangeShapeType="1"/>
            <a:stCxn id="156680" idx="3"/>
            <a:endCxn id="156679" idx="1"/>
          </p:cNvCxnSpPr>
          <p:nvPr/>
        </p:nvCxnSpPr>
        <p:spPr bwMode="auto">
          <a:xfrm>
            <a:off x="4676775" y="4700588"/>
            <a:ext cx="1419225" cy="0"/>
          </a:xfrm>
          <a:prstGeom prst="straightConnector1">
            <a:avLst/>
          </a:prstGeom>
          <a:noFill/>
          <a:ln w="9525">
            <a:solidFill>
              <a:schemeClr val="tx1"/>
            </a:solidFill>
            <a:miter lim="800000"/>
            <a:headEnd/>
            <a:tailEnd type="triangle" w="med" len="med"/>
          </a:ln>
          <a:effectLst/>
        </p:spPr>
      </p:cxnSp>
      <p:cxnSp>
        <p:nvCxnSpPr>
          <p:cNvPr id="156693" name="AutoShape 21"/>
          <p:cNvCxnSpPr>
            <a:cxnSpLocks noChangeShapeType="1"/>
            <a:stCxn id="156679" idx="3"/>
          </p:cNvCxnSpPr>
          <p:nvPr/>
        </p:nvCxnSpPr>
        <p:spPr bwMode="auto">
          <a:xfrm>
            <a:off x="7485063" y="4700588"/>
            <a:ext cx="1125537" cy="0"/>
          </a:xfrm>
          <a:prstGeom prst="straightConnector1">
            <a:avLst/>
          </a:prstGeom>
          <a:noFill/>
          <a:ln w="9525">
            <a:solidFill>
              <a:schemeClr val="tx1"/>
            </a:solidFill>
            <a:miter lim="800000"/>
            <a:headEnd/>
            <a:tailEnd type="triangle" w="med" len="med"/>
          </a:ln>
          <a:effectLst/>
        </p:spPr>
      </p:cxnSp>
      <p:cxnSp>
        <p:nvCxnSpPr>
          <p:cNvPr id="156694" name="AutoShape 22"/>
          <p:cNvCxnSpPr>
            <a:cxnSpLocks noChangeShapeType="1"/>
            <a:stCxn id="156679" idx="3"/>
            <a:endCxn id="156683" idx="3"/>
          </p:cNvCxnSpPr>
          <p:nvPr/>
        </p:nvCxnSpPr>
        <p:spPr bwMode="auto">
          <a:xfrm flipH="1">
            <a:off x="6264275" y="4700588"/>
            <a:ext cx="1220788" cy="981075"/>
          </a:xfrm>
          <a:prstGeom prst="bentConnector3">
            <a:avLst>
              <a:gd name="adj1" fmla="val -18727"/>
            </a:avLst>
          </a:prstGeom>
          <a:noFill/>
          <a:ln w="9525">
            <a:solidFill>
              <a:schemeClr val="tx1"/>
            </a:solidFill>
            <a:miter lim="800000"/>
            <a:headEnd/>
            <a:tailEnd type="triangle" w="med" len="med"/>
          </a:ln>
          <a:effectLst/>
        </p:spPr>
      </p:cxnSp>
      <p:cxnSp>
        <p:nvCxnSpPr>
          <p:cNvPr id="156695" name="AutoShape 23"/>
          <p:cNvCxnSpPr>
            <a:cxnSpLocks noChangeShapeType="1"/>
            <a:stCxn id="156683" idx="1"/>
            <a:endCxn id="156681" idx="4"/>
          </p:cNvCxnSpPr>
          <p:nvPr/>
        </p:nvCxnSpPr>
        <p:spPr bwMode="auto">
          <a:xfrm rot="10800000">
            <a:off x="1976438" y="4894263"/>
            <a:ext cx="2898775" cy="787400"/>
          </a:xfrm>
          <a:prstGeom prst="bentConnector2">
            <a:avLst/>
          </a:prstGeom>
          <a:noFill/>
          <a:ln w="9525">
            <a:solidFill>
              <a:schemeClr val="tx1"/>
            </a:solidFill>
            <a:miter lim="800000"/>
            <a:headEnd/>
            <a:tailEnd type="triangle" w="med" len="med"/>
          </a:ln>
          <a:effectLst/>
        </p:spPr>
      </p:cxn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8722" name="Rectangle 2"/>
          <p:cNvSpPr>
            <a:spLocks noGrp="1" noChangeArrowheads="1"/>
          </p:cNvSpPr>
          <p:nvPr>
            <p:ph type="title"/>
          </p:nvPr>
        </p:nvSpPr>
        <p:spPr/>
        <p:txBody>
          <a:bodyPr/>
          <a:lstStyle/>
          <a:p>
            <a:r>
              <a:rPr lang="en-US"/>
              <a:t>First Order System</a:t>
            </a:r>
          </a:p>
        </p:txBody>
      </p:sp>
      <p:graphicFrame>
        <p:nvGraphicFramePr>
          <p:cNvPr id="158723" name="Group 3"/>
          <p:cNvGraphicFramePr>
            <a:graphicFrameLocks noGrp="1"/>
          </p:cNvGraphicFramePr>
          <p:nvPr>
            <p:ph type="tbl" idx="1"/>
          </p:nvPr>
        </p:nvGraphicFramePr>
        <p:xfrm>
          <a:off x="457200" y="1600200"/>
          <a:ext cx="8229600" cy="4114800"/>
        </p:xfrm>
        <a:graphic>
          <a:graphicData uri="http://schemas.openxmlformats.org/drawingml/2006/table">
            <a:tbl>
              <a:tblPr/>
              <a:tblGrid>
                <a:gridCol w="2792413">
                  <a:extLst>
                    <a:ext uri="{9D8B030D-6E8A-4147-A177-3AD203B41FA5}">
                      <a16:colId xmlns:a16="http://schemas.microsoft.com/office/drawing/2014/main" val="20000"/>
                    </a:ext>
                  </a:extLst>
                </a:gridCol>
                <a:gridCol w="3305175">
                  <a:extLst>
                    <a:ext uri="{9D8B030D-6E8A-4147-A177-3AD203B41FA5}">
                      <a16:colId xmlns:a16="http://schemas.microsoft.com/office/drawing/2014/main" val="20001"/>
                    </a:ext>
                  </a:extLst>
                </a:gridCol>
                <a:gridCol w="2132012">
                  <a:extLst>
                    <a:ext uri="{9D8B030D-6E8A-4147-A177-3AD203B41FA5}">
                      <a16:colId xmlns:a16="http://schemas.microsoft.com/office/drawing/2014/main" val="20002"/>
                    </a:ext>
                  </a:extLst>
                </a:gridCol>
              </a:tblGrid>
              <a:tr h="1371600">
                <a:tc>
                  <a:txBody>
                    <a:bodyPr/>
                    <a:lstStyle/>
                    <a:p>
                      <a:pPr marL="0" marR="0" lvl="0" indent="0" algn="l"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r>
                        <a:rPr kumimoji="0" lang="en-US" sz="2600" b="0" i="0" u="none" strike="noStrike" cap="none" normalizeH="0" baseline="0">
                          <a:ln>
                            <a:noFill/>
                          </a:ln>
                          <a:solidFill>
                            <a:schemeClr val="tx1"/>
                          </a:solidFill>
                          <a:effectLst/>
                          <a:latin typeface="Arial" charset="0"/>
                        </a:rPr>
                        <a:t>Impulse response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endParaRPr kumimoji="0" lang="en-US" sz="2600" b="0" i="0" u="none" strike="noStrike" cap="none" normalizeH="0" baseline="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r>
                        <a:rPr kumimoji="0" lang="en-US" sz="2600" b="0" i="0" u="none" strike="noStrike" cap="none" normalizeH="0" baseline="0">
                          <a:ln>
                            <a:noFill/>
                          </a:ln>
                          <a:solidFill>
                            <a:schemeClr val="tx1"/>
                          </a:solidFill>
                          <a:effectLst/>
                          <a:latin typeface="Arial" charset="0"/>
                        </a:rPr>
                        <a:t>Exponential</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1371600">
                <a:tc>
                  <a:txBody>
                    <a:bodyPr/>
                    <a:lstStyle/>
                    <a:p>
                      <a:pPr marL="0" marR="0" lvl="0" indent="0" algn="l"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r>
                        <a:rPr kumimoji="0" lang="en-US" sz="2600" b="0" i="0" u="none" strike="noStrike" cap="none" normalizeH="0" baseline="0">
                          <a:ln>
                            <a:noFill/>
                          </a:ln>
                          <a:solidFill>
                            <a:schemeClr val="tx1"/>
                          </a:solidFill>
                          <a:effectLst/>
                          <a:latin typeface="Arial" charset="0"/>
                        </a:rPr>
                        <a:t>Step response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endParaRPr kumimoji="0" lang="en-US" sz="2600" b="0" i="0" u="none" strike="noStrike" cap="none" normalizeH="0" baseline="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r>
                        <a:rPr kumimoji="0" lang="en-US" sz="2600" b="0" i="0" u="none" strike="noStrike" cap="none" normalizeH="0" baseline="0">
                          <a:ln>
                            <a:noFill/>
                          </a:ln>
                          <a:solidFill>
                            <a:schemeClr val="tx1"/>
                          </a:solidFill>
                          <a:effectLst/>
                          <a:latin typeface="Arial" charset="0"/>
                        </a:rPr>
                        <a:t>Step, exponential</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1371600">
                <a:tc>
                  <a:txBody>
                    <a:bodyPr/>
                    <a:lstStyle/>
                    <a:p>
                      <a:pPr marL="0" marR="0" lvl="0" indent="0" algn="l"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r>
                        <a:rPr kumimoji="0" lang="en-US" sz="2600" b="0" i="0" u="none" strike="noStrike" cap="none" normalizeH="0" baseline="0">
                          <a:ln>
                            <a:noFill/>
                          </a:ln>
                          <a:solidFill>
                            <a:schemeClr val="tx1"/>
                          </a:solidFill>
                          <a:effectLst/>
                          <a:latin typeface="Arial" charset="0"/>
                        </a:rPr>
                        <a:t>Ramp response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endParaRPr kumimoji="0" lang="en-US" sz="2600" b="0" i="0" u="none" strike="noStrike" cap="none" normalizeH="0" baseline="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r>
                        <a:rPr kumimoji="0" lang="en-US" sz="2600" b="0" i="0" u="none" strike="noStrike" cap="none" normalizeH="0" baseline="0">
                          <a:ln>
                            <a:noFill/>
                          </a:ln>
                          <a:solidFill>
                            <a:schemeClr val="tx1"/>
                          </a:solidFill>
                          <a:effectLst/>
                          <a:latin typeface="Arial" charset="0"/>
                        </a:rPr>
                        <a:t>Ramp, step, exponential</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bl>
          </a:graphicData>
        </a:graphic>
      </p:graphicFrame>
      <p:graphicFrame>
        <p:nvGraphicFramePr>
          <p:cNvPr id="158741" name="Object 21"/>
          <p:cNvGraphicFramePr>
            <a:graphicFrameLocks noChangeAspect="1"/>
          </p:cNvGraphicFramePr>
          <p:nvPr/>
        </p:nvGraphicFramePr>
        <p:xfrm>
          <a:off x="4419600" y="1828800"/>
          <a:ext cx="1335088" cy="1060450"/>
        </p:xfrm>
        <a:graphic>
          <a:graphicData uri="http://schemas.openxmlformats.org/presentationml/2006/ole">
            <mc:AlternateContent xmlns:mc="http://schemas.openxmlformats.org/markup-compatibility/2006">
              <mc:Choice xmlns:v="urn:schemas-microsoft-com:vml" Requires="v">
                <p:oleObj spid="_x0000_s158762" name="Equation" r:id="rId4" imgW="495000" imgH="393480" progId="Equation.3">
                  <p:embed/>
                </p:oleObj>
              </mc:Choice>
              <mc:Fallback>
                <p:oleObj name="Equation" r:id="rId4" imgW="495000" imgH="393480" progId="Equation.3">
                  <p:embed/>
                  <p:pic>
                    <p:nvPicPr>
                      <p:cNvPr id="0" name="Picture 2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419600" y="1828800"/>
                        <a:ext cx="1335088" cy="10604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58742" name="Object 22"/>
          <p:cNvGraphicFramePr>
            <a:graphicFrameLocks noChangeAspect="1"/>
          </p:cNvGraphicFramePr>
          <p:nvPr/>
        </p:nvGraphicFramePr>
        <p:xfrm>
          <a:off x="3352800" y="4495800"/>
          <a:ext cx="3217863" cy="1060450"/>
        </p:xfrm>
        <a:graphic>
          <a:graphicData uri="http://schemas.openxmlformats.org/presentationml/2006/ole">
            <mc:AlternateContent xmlns:mc="http://schemas.openxmlformats.org/markup-compatibility/2006">
              <mc:Choice xmlns:v="urn:schemas-microsoft-com:vml" Requires="v">
                <p:oleObj spid="_x0000_s158763" name="Equation" r:id="rId6" imgW="1193760" imgH="393480" progId="Equation.3">
                  <p:embed/>
                </p:oleObj>
              </mc:Choice>
              <mc:Fallback>
                <p:oleObj name="Equation" r:id="rId6" imgW="1193760" imgH="393480" progId="Equation.3">
                  <p:embed/>
                  <p:pic>
                    <p:nvPicPr>
                      <p:cNvPr id="0" name="Picture 22"/>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352800" y="4495800"/>
                        <a:ext cx="3217863" cy="10604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58743" name="Object 23"/>
          <p:cNvGraphicFramePr>
            <a:graphicFrameLocks noChangeAspect="1"/>
          </p:cNvGraphicFramePr>
          <p:nvPr/>
        </p:nvGraphicFramePr>
        <p:xfrm>
          <a:off x="3962400" y="3124200"/>
          <a:ext cx="2327275" cy="1060450"/>
        </p:xfrm>
        <a:graphic>
          <a:graphicData uri="http://schemas.openxmlformats.org/presentationml/2006/ole">
            <mc:AlternateContent xmlns:mc="http://schemas.openxmlformats.org/markup-compatibility/2006">
              <mc:Choice xmlns:v="urn:schemas-microsoft-com:vml" Requires="v">
                <p:oleObj spid="_x0000_s158764" name="Equation" r:id="rId8" imgW="863280" imgH="393480" progId="Equation.3">
                  <p:embed/>
                </p:oleObj>
              </mc:Choice>
              <mc:Fallback>
                <p:oleObj name="Equation" r:id="rId8" imgW="863280" imgH="393480" progId="Equation.3">
                  <p:embed/>
                  <p:pic>
                    <p:nvPicPr>
                      <p:cNvPr id="0" name="Picture 23"/>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962400" y="3124200"/>
                        <a:ext cx="2327275" cy="10604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58744" name="Text Box 24"/>
          <p:cNvSpPr txBox="1">
            <a:spLocks noChangeArrowheads="1"/>
          </p:cNvSpPr>
          <p:nvPr/>
        </p:nvSpPr>
        <p:spPr bwMode="auto">
          <a:xfrm>
            <a:off x="1120775" y="6226175"/>
            <a:ext cx="5411788" cy="519113"/>
          </a:xfrm>
          <a:prstGeom prst="rect">
            <a:avLst/>
          </a:prstGeom>
          <a:noFill/>
          <a:ln w="9525">
            <a:noFill/>
            <a:miter lim="800000"/>
            <a:headEnd/>
            <a:tailEnd/>
          </a:ln>
          <a:effectLst/>
        </p:spPr>
        <p:txBody>
          <a:bodyPr wrap="none">
            <a:spAutoFit/>
          </a:bodyPr>
          <a:lstStyle/>
          <a:p>
            <a:pPr>
              <a:spcBef>
                <a:spcPct val="50000"/>
              </a:spcBef>
            </a:pPr>
            <a:r>
              <a:rPr lang="en-US" sz="2800">
                <a:latin typeface="Tahoma" pitchFamily="34" charset="0"/>
                <a:cs typeface="Times New Roman" pitchFamily="18" charset="0"/>
              </a:rPr>
              <a:t>No oscillations (as seen by poles)</a:t>
            </a: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0770" name="Rectangle 2"/>
          <p:cNvSpPr>
            <a:spLocks noGrp="1" noChangeArrowheads="1"/>
          </p:cNvSpPr>
          <p:nvPr>
            <p:ph type="title"/>
          </p:nvPr>
        </p:nvSpPr>
        <p:spPr/>
        <p:txBody>
          <a:bodyPr/>
          <a:lstStyle/>
          <a:p>
            <a:r>
              <a:rPr lang="en-US"/>
              <a:t>Second Order System</a:t>
            </a:r>
          </a:p>
        </p:txBody>
      </p:sp>
      <p:graphicFrame>
        <p:nvGraphicFramePr>
          <p:cNvPr id="160771" name="Object 3"/>
          <p:cNvGraphicFramePr>
            <a:graphicFrameLocks noChangeAspect="1"/>
          </p:cNvGraphicFramePr>
          <p:nvPr/>
        </p:nvGraphicFramePr>
        <p:xfrm>
          <a:off x="609600" y="1905000"/>
          <a:ext cx="8915400" cy="4114800"/>
        </p:xfrm>
        <a:graphic>
          <a:graphicData uri="http://schemas.openxmlformats.org/presentationml/2006/ole">
            <mc:AlternateContent xmlns:mc="http://schemas.openxmlformats.org/markup-compatibility/2006">
              <mc:Choice xmlns:v="urn:schemas-microsoft-com:vml" Requires="v">
                <p:oleObj spid="_x0000_s160778" name="Equation" r:id="rId4" imgW="4609800" imgH="2108160" progId="Equation.3">
                  <p:embed/>
                </p:oleObj>
              </mc:Choice>
              <mc:Fallback>
                <p:oleObj name="Equation" r:id="rId4" imgW="4609800" imgH="2108160" progId="Equation.3">
                  <p:embed/>
                  <p:pic>
                    <p:nvPicPr>
                      <p:cNvPr id="0" name="Picture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09600" y="1905000"/>
                        <a:ext cx="8915400" cy="4114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4" name="Rectangle 2"/>
          <p:cNvSpPr>
            <a:spLocks noGrp="1" noChangeArrowheads="1"/>
          </p:cNvSpPr>
          <p:nvPr>
            <p:ph type="title"/>
          </p:nvPr>
        </p:nvSpPr>
        <p:spPr/>
        <p:txBody>
          <a:bodyPr/>
          <a:lstStyle/>
          <a:p>
            <a:r>
              <a:rPr lang="en-GB"/>
              <a:t>Basic Tool For Continuous Time: Laplace Transform</a:t>
            </a:r>
          </a:p>
        </p:txBody>
      </p:sp>
      <p:sp>
        <p:nvSpPr>
          <p:cNvPr id="105475" name="Rectangle 3"/>
          <p:cNvSpPr>
            <a:spLocks noGrp="1" noChangeArrowheads="1"/>
          </p:cNvSpPr>
          <p:nvPr>
            <p:ph type="body" idx="1"/>
          </p:nvPr>
        </p:nvSpPr>
        <p:spPr>
          <a:xfrm>
            <a:off x="609600" y="3200400"/>
            <a:ext cx="8345488" cy="3240088"/>
          </a:xfrm>
        </p:spPr>
        <p:txBody>
          <a:bodyPr/>
          <a:lstStyle/>
          <a:p>
            <a:r>
              <a:rPr lang="en-GB" sz="2600"/>
              <a:t>Convert time-domain functions and operations into frequency-domain </a:t>
            </a:r>
          </a:p>
          <a:p>
            <a:pPr marL="742950" lvl="1" indent="-285750"/>
            <a:r>
              <a:rPr lang="en-GB" sz="2200" i="1">
                <a:latin typeface="Times New Roman" pitchFamily="18" charset="0"/>
              </a:rPr>
              <a:t>f</a:t>
            </a:r>
            <a:r>
              <a:rPr lang="en-GB" sz="2200">
                <a:latin typeface="Times New Roman" pitchFamily="18" charset="0"/>
              </a:rPr>
              <a:t>(</a:t>
            </a:r>
            <a:r>
              <a:rPr lang="en-GB" sz="2200" i="1">
                <a:latin typeface="Times New Roman" pitchFamily="18" charset="0"/>
              </a:rPr>
              <a:t>t</a:t>
            </a:r>
            <a:r>
              <a:rPr lang="en-GB" sz="2200">
                <a:latin typeface="Times New Roman" pitchFamily="18" charset="0"/>
              </a:rPr>
              <a:t>) </a:t>
            </a:r>
            <a:r>
              <a:rPr lang="en-GB" sz="2200">
                <a:latin typeface="Symbol" pitchFamily="18" charset="2"/>
              </a:rPr>
              <a:t>®</a:t>
            </a:r>
            <a:r>
              <a:rPr lang="en-GB" sz="2200">
                <a:latin typeface="Times New Roman" pitchFamily="18" charset="0"/>
              </a:rPr>
              <a:t> </a:t>
            </a:r>
            <a:r>
              <a:rPr lang="en-GB" sz="2200" i="1">
                <a:latin typeface="Times New Roman" pitchFamily="18" charset="0"/>
              </a:rPr>
              <a:t>F</a:t>
            </a:r>
            <a:r>
              <a:rPr lang="en-GB" sz="2200">
                <a:latin typeface="Times New Roman" pitchFamily="18" charset="0"/>
              </a:rPr>
              <a:t>(</a:t>
            </a:r>
            <a:r>
              <a:rPr lang="en-GB" sz="2200" i="1">
                <a:latin typeface="Times New Roman" pitchFamily="18" charset="0"/>
              </a:rPr>
              <a:t>s</a:t>
            </a:r>
            <a:r>
              <a:rPr lang="en-GB" sz="2200">
                <a:latin typeface="Times New Roman" pitchFamily="18" charset="0"/>
              </a:rPr>
              <a:t>)   (</a:t>
            </a:r>
            <a:r>
              <a:rPr lang="en-GB" sz="2200" i="1">
                <a:latin typeface="Times New Roman" pitchFamily="18" charset="0"/>
              </a:rPr>
              <a:t>t</a:t>
            </a:r>
            <a:r>
              <a:rPr lang="en-GB" sz="2200">
                <a:latin typeface="Symbol" pitchFamily="18" charset="2"/>
                <a:sym typeface="Symbol" pitchFamily="18" charset="2"/>
              </a:rPr>
              <a:t></a:t>
            </a:r>
            <a:r>
              <a:rPr lang="en-GB" sz="2200" i="1">
                <a:latin typeface="Times New Roman" pitchFamily="18" charset="0"/>
                <a:sym typeface="Symbol" pitchFamily="18" charset="2"/>
              </a:rPr>
              <a:t>R</a:t>
            </a:r>
            <a:r>
              <a:rPr lang="en-GB" sz="2200">
                <a:latin typeface="Times New Roman" pitchFamily="18" charset="0"/>
              </a:rPr>
              <a:t>, </a:t>
            </a:r>
            <a:r>
              <a:rPr lang="en-GB" sz="2200" i="1">
                <a:latin typeface="Times New Roman" pitchFamily="18" charset="0"/>
              </a:rPr>
              <a:t>s</a:t>
            </a:r>
            <a:r>
              <a:rPr lang="en-GB" sz="2200">
                <a:latin typeface="Symbol" pitchFamily="18" charset="2"/>
                <a:sym typeface="Symbol" pitchFamily="18" charset="2"/>
              </a:rPr>
              <a:t></a:t>
            </a:r>
            <a:r>
              <a:rPr lang="en-GB" sz="2200" i="1">
                <a:latin typeface="Times New Roman" pitchFamily="18" charset="0"/>
                <a:sym typeface="StarMath" pitchFamily="2" charset="2"/>
              </a:rPr>
              <a:t>C</a:t>
            </a:r>
            <a:r>
              <a:rPr lang="en-GB" sz="2200">
                <a:latin typeface="Symbol" pitchFamily="18" charset="2"/>
                <a:sym typeface="StarMath" pitchFamily="2" charset="2"/>
              </a:rPr>
              <a:t>)</a:t>
            </a:r>
            <a:endParaRPr lang="en-GB" sz="2200">
              <a:latin typeface="Times New Roman" pitchFamily="18" charset="0"/>
            </a:endParaRPr>
          </a:p>
          <a:p>
            <a:pPr marL="742950" lvl="1" indent="-285750"/>
            <a:r>
              <a:rPr lang="en-GB" sz="2200"/>
              <a:t>Linear differential equations (LDE) </a:t>
            </a:r>
            <a:r>
              <a:rPr lang="en-GB" sz="2200">
                <a:latin typeface="Symbol" pitchFamily="18" charset="2"/>
              </a:rPr>
              <a:t>®</a:t>
            </a:r>
            <a:r>
              <a:rPr lang="en-GB" sz="2200"/>
              <a:t> algebraic expression in Complex plane</a:t>
            </a:r>
          </a:p>
          <a:p>
            <a:r>
              <a:rPr lang="en-GB" sz="2600"/>
              <a:t>Graphical solution for key LDE characteristics</a:t>
            </a:r>
          </a:p>
          <a:p>
            <a:r>
              <a:rPr lang="en-GB" sz="2600"/>
              <a:t>Discrete systems use the analogous z-transform</a:t>
            </a:r>
          </a:p>
        </p:txBody>
      </p:sp>
      <p:graphicFrame>
        <p:nvGraphicFramePr>
          <p:cNvPr id="105476" name="Object 4"/>
          <p:cNvGraphicFramePr>
            <a:graphicFrameLocks noChangeAspect="1"/>
          </p:cNvGraphicFramePr>
          <p:nvPr/>
        </p:nvGraphicFramePr>
        <p:xfrm>
          <a:off x="1066800" y="1981200"/>
          <a:ext cx="6477000" cy="1162050"/>
        </p:xfrm>
        <a:graphic>
          <a:graphicData uri="http://schemas.openxmlformats.org/presentationml/2006/ole">
            <mc:AlternateContent xmlns:mc="http://schemas.openxmlformats.org/markup-compatibility/2006">
              <mc:Choice xmlns:v="urn:schemas-microsoft-com:vml" Requires="v">
                <p:oleObj spid="_x0000_s105483" name="Equation" r:id="rId4" imgW="1841400" imgH="330120" progId="Equation.3">
                  <p:embed/>
                </p:oleObj>
              </mc:Choice>
              <mc:Fallback>
                <p:oleObj name="Equation" r:id="rId4" imgW="1841400" imgH="330120" progId="Equation.3">
                  <p:embed/>
                  <p:pic>
                    <p:nvPicPr>
                      <p:cNvPr id="0" name="Picture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066800" y="1981200"/>
                        <a:ext cx="6477000" cy="11620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2818" name="Rectangle 2"/>
          <p:cNvSpPr>
            <a:spLocks noGrp="1" noChangeArrowheads="1"/>
          </p:cNvSpPr>
          <p:nvPr>
            <p:ph type="title"/>
          </p:nvPr>
        </p:nvSpPr>
        <p:spPr/>
        <p:txBody>
          <a:bodyPr/>
          <a:lstStyle/>
          <a:p>
            <a:r>
              <a:rPr lang="en-US"/>
              <a:t>Second Order System: Parameters</a:t>
            </a:r>
          </a:p>
        </p:txBody>
      </p:sp>
      <p:graphicFrame>
        <p:nvGraphicFramePr>
          <p:cNvPr id="162819" name="Object 3"/>
          <p:cNvGraphicFramePr>
            <a:graphicFrameLocks noChangeAspect="1"/>
          </p:cNvGraphicFramePr>
          <p:nvPr/>
        </p:nvGraphicFramePr>
        <p:xfrm>
          <a:off x="990600" y="2057400"/>
          <a:ext cx="7769225" cy="3962400"/>
        </p:xfrm>
        <a:graphic>
          <a:graphicData uri="http://schemas.openxmlformats.org/presentationml/2006/ole">
            <mc:AlternateContent xmlns:mc="http://schemas.openxmlformats.org/markup-compatibility/2006">
              <mc:Choice xmlns:v="urn:schemas-microsoft-com:vml" Requires="v">
                <p:oleObj spid="_x0000_s162826" name="Equation" r:id="rId4" imgW="3111480" imgH="1587240" progId="Equation.3">
                  <p:embed/>
                </p:oleObj>
              </mc:Choice>
              <mc:Fallback>
                <p:oleObj name="Equation" r:id="rId4" imgW="3111480" imgH="1587240" progId="Equation.3">
                  <p:embed/>
                  <p:pic>
                    <p:nvPicPr>
                      <p:cNvPr id="0" name="Picture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990600" y="2057400"/>
                        <a:ext cx="7769225" cy="3962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4866" name="Rectangle 2"/>
          <p:cNvSpPr>
            <a:spLocks noGrp="1" noChangeArrowheads="1"/>
          </p:cNvSpPr>
          <p:nvPr>
            <p:ph type="title"/>
          </p:nvPr>
        </p:nvSpPr>
        <p:spPr/>
        <p:txBody>
          <a:bodyPr/>
          <a:lstStyle/>
          <a:p>
            <a:r>
              <a:rPr lang="en-US"/>
              <a:t>Transient Response Characteristics</a:t>
            </a:r>
          </a:p>
        </p:txBody>
      </p:sp>
      <p:graphicFrame>
        <p:nvGraphicFramePr>
          <p:cNvPr id="164867" name="Object 3"/>
          <p:cNvGraphicFramePr>
            <a:graphicFrameLocks noChangeAspect="1"/>
          </p:cNvGraphicFramePr>
          <p:nvPr/>
        </p:nvGraphicFramePr>
        <p:xfrm>
          <a:off x="1600200" y="5334000"/>
          <a:ext cx="6553200" cy="1409700"/>
        </p:xfrm>
        <a:graphic>
          <a:graphicData uri="http://schemas.openxmlformats.org/presentationml/2006/ole">
            <mc:AlternateContent xmlns:mc="http://schemas.openxmlformats.org/markup-compatibility/2006">
              <mc:Choice xmlns:v="urn:schemas-microsoft-com:vml" Requires="v">
                <p:oleObj spid="_x0000_s164916" name="Equation" r:id="rId3" imgW="3886200" imgH="939600" progId="Equation.3">
                  <p:embed/>
                </p:oleObj>
              </mc:Choice>
              <mc:Fallback>
                <p:oleObj name="Equation" r:id="rId3" imgW="3886200" imgH="939600" progId="Equation.3">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600200" y="5334000"/>
                        <a:ext cx="6553200" cy="14097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pic>
        <p:nvPicPr>
          <p:cNvPr id="164868" name="Picture 4"/>
          <p:cNvPicPr>
            <a:picLocks noChangeAspect="1" noChangeArrowheads="1"/>
          </p:cNvPicPr>
          <p:nvPr/>
        </p:nvPicPr>
        <p:blipFill>
          <a:blip r:embed="rId5" cstate="print"/>
          <a:srcRect/>
          <a:stretch>
            <a:fillRect/>
          </a:stretch>
        </p:blipFill>
        <p:spPr bwMode="auto">
          <a:xfrm>
            <a:off x="1752600" y="1828800"/>
            <a:ext cx="5181600" cy="2819400"/>
          </a:xfrm>
          <a:prstGeom prst="rect">
            <a:avLst/>
          </a:prstGeom>
          <a:noFill/>
          <a:ln w="9525">
            <a:noFill/>
            <a:miter lim="800000"/>
            <a:headEnd/>
            <a:tailEnd/>
          </a:ln>
          <a:effectLst/>
        </p:spPr>
      </p:pic>
      <p:graphicFrame>
        <p:nvGraphicFramePr>
          <p:cNvPr id="164869" name="Object 5"/>
          <p:cNvGraphicFramePr>
            <a:graphicFrameLocks noChangeAspect="1"/>
          </p:cNvGraphicFramePr>
          <p:nvPr/>
        </p:nvGraphicFramePr>
        <p:xfrm flipH="1">
          <a:off x="2667000" y="4648200"/>
          <a:ext cx="255588" cy="319088"/>
        </p:xfrm>
        <a:graphic>
          <a:graphicData uri="http://schemas.openxmlformats.org/presentationml/2006/ole">
            <mc:AlternateContent xmlns:mc="http://schemas.openxmlformats.org/markup-compatibility/2006">
              <mc:Choice xmlns:v="urn:schemas-microsoft-com:vml" Requires="v">
                <p:oleObj spid="_x0000_s164917" name="Equation" r:id="rId6" imgW="139680" imgH="215640" progId="Equation.3">
                  <p:embed/>
                </p:oleObj>
              </mc:Choice>
              <mc:Fallback>
                <p:oleObj name="Equation" r:id="rId6" imgW="139680" imgH="215640" progId="Equation.3">
                  <p:embed/>
                  <p:pic>
                    <p:nvPicPr>
                      <p:cNvPr id="0" name="Picture 5"/>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flipH="1">
                        <a:off x="2667000" y="4648200"/>
                        <a:ext cx="255588" cy="31908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64870" name="Object 6"/>
          <p:cNvGraphicFramePr>
            <a:graphicFrameLocks noChangeAspect="1"/>
          </p:cNvGraphicFramePr>
          <p:nvPr/>
        </p:nvGraphicFramePr>
        <p:xfrm flipH="1">
          <a:off x="2281238" y="2324100"/>
          <a:ext cx="2519362" cy="357188"/>
        </p:xfrm>
        <a:graphic>
          <a:graphicData uri="http://schemas.openxmlformats.org/presentationml/2006/ole">
            <mc:AlternateContent xmlns:mc="http://schemas.openxmlformats.org/markup-compatibility/2006">
              <mc:Choice xmlns:v="urn:schemas-microsoft-com:vml" Requires="v">
                <p:oleObj spid="_x0000_s164918" name="Equation" r:id="rId8" imgW="1676160" imgH="241200" progId="Equation.3">
                  <p:embed/>
                </p:oleObj>
              </mc:Choice>
              <mc:Fallback>
                <p:oleObj name="Equation" r:id="rId8" imgW="1676160" imgH="241200" progId="Equation.3">
                  <p:embed/>
                  <p:pic>
                    <p:nvPicPr>
                      <p:cNvPr id="0" name="Picture 6"/>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flipH="1">
                        <a:off x="2281238" y="2324100"/>
                        <a:ext cx="2519362" cy="35718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64871" name="Line 7"/>
          <p:cNvSpPr>
            <a:spLocks noChangeShapeType="1"/>
          </p:cNvSpPr>
          <p:nvPr/>
        </p:nvSpPr>
        <p:spPr bwMode="auto">
          <a:xfrm>
            <a:off x="2466975" y="3838575"/>
            <a:ext cx="0" cy="885825"/>
          </a:xfrm>
          <a:prstGeom prst="line">
            <a:avLst/>
          </a:prstGeom>
          <a:noFill/>
          <a:ln w="9525">
            <a:solidFill>
              <a:schemeClr val="tx1"/>
            </a:solidFill>
            <a:prstDash val="sysDot"/>
            <a:round/>
            <a:headEnd/>
            <a:tailEnd/>
          </a:ln>
          <a:effectLst/>
        </p:spPr>
        <p:txBody>
          <a:bodyPr>
            <a:spAutoFit/>
          </a:bodyPr>
          <a:lstStyle/>
          <a:p>
            <a:endParaRPr lang="en-US"/>
          </a:p>
        </p:txBody>
      </p:sp>
      <p:sp>
        <p:nvSpPr>
          <p:cNvPr id="164872" name="Line 8"/>
          <p:cNvSpPr>
            <a:spLocks noChangeShapeType="1"/>
          </p:cNvSpPr>
          <p:nvPr/>
        </p:nvSpPr>
        <p:spPr bwMode="auto">
          <a:xfrm>
            <a:off x="2765425" y="3148013"/>
            <a:ext cx="0" cy="1576387"/>
          </a:xfrm>
          <a:prstGeom prst="line">
            <a:avLst/>
          </a:prstGeom>
          <a:noFill/>
          <a:ln w="9525">
            <a:solidFill>
              <a:schemeClr val="tx1"/>
            </a:solidFill>
            <a:prstDash val="sysDot"/>
            <a:round/>
            <a:headEnd/>
            <a:tailEnd/>
          </a:ln>
          <a:effectLst/>
        </p:spPr>
        <p:txBody>
          <a:bodyPr>
            <a:spAutoFit/>
          </a:bodyPr>
          <a:lstStyle/>
          <a:p>
            <a:endParaRPr lang="en-US"/>
          </a:p>
        </p:txBody>
      </p:sp>
      <p:sp>
        <p:nvSpPr>
          <p:cNvPr id="164873" name="Line 9"/>
          <p:cNvSpPr>
            <a:spLocks noChangeShapeType="1"/>
          </p:cNvSpPr>
          <p:nvPr/>
        </p:nvSpPr>
        <p:spPr bwMode="auto">
          <a:xfrm flipV="1">
            <a:off x="2408238" y="3148013"/>
            <a:ext cx="0" cy="188912"/>
          </a:xfrm>
          <a:prstGeom prst="line">
            <a:avLst/>
          </a:prstGeom>
          <a:noFill/>
          <a:ln w="9525">
            <a:solidFill>
              <a:schemeClr val="tx1"/>
            </a:solidFill>
            <a:round/>
            <a:headEnd/>
            <a:tailEnd type="triangle" w="med" len="med"/>
          </a:ln>
          <a:effectLst/>
        </p:spPr>
        <p:txBody>
          <a:bodyPr>
            <a:spAutoFit/>
          </a:bodyPr>
          <a:lstStyle/>
          <a:p>
            <a:endParaRPr lang="en-US"/>
          </a:p>
        </p:txBody>
      </p:sp>
      <p:sp>
        <p:nvSpPr>
          <p:cNvPr id="164874" name="Line 10"/>
          <p:cNvSpPr>
            <a:spLocks noChangeShapeType="1"/>
          </p:cNvSpPr>
          <p:nvPr/>
        </p:nvSpPr>
        <p:spPr bwMode="auto">
          <a:xfrm>
            <a:off x="2408238" y="2582863"/>
            <a:ext cx="0" cy="250825"/>
          </a:xfrm>
          <a:prstGeom prst="line">
            <a:avLst/>
          </a:prstGeom>
          <a:noFill/>
          <a:ln w="9525">
            <a:solidFill>
              <a:schemeClr val="tx1"/>
            </a:solidFill>
            <a:round/>
            <a:headEnd/>
            <a:tailEnd type="triangle" w="med" len="med"/>
          </a:ln>
          <a:effectLst/>
        </p:spPr>
        <p:txBody>
          <a:bodyPr>
            <a:spAutoFit/>
          </a:bodyPr>
          <a:lstStyle/>
          <a:p>
            <a:endParaRPr lang="en-US"/>
          </a:p>
        </p:txBody>
      </p:sp>
      <p:graphicFrame>
        <p:nvGraphicFramePr>
          <p:cNvPr id="164875" name="Object 11"/>
          <p:cNvGraphicFramePr>
            <a:graphicFrameLocks noChangeAspect="1"/>
          </p:cNvGraphicFramePr>
          <p:nvPr/>
        </p:nvGraphicFramePr>
        <p:xfrm flipH="1">
          <a:off x="2971800" y="4625975"/>
          <a:ext cx="219075" cy="365125"/>
        </p:xfrm>
        <a:graphic>
          <a:graphicData uri="http://schemas.openxmlformats.org/presentationml/2006/ole">
            <mc:AlternateContent xmlns:mc="http://schemas.openxmlformats.org/markup-compatibility/2006">
              <mc:Choice xmlns:v="urn:schemas-microsoft-com:vml" Requires="v">
                <p:oleObj spid="_x0000_s164919" name="Equation" r:id="rId10" imgW="152280" imgH="241200" progId="Equation.3">
                  <p:embed/>
                </p:oleObj>
              </mc:Choice>
              <mc:Fallback>
                <p:oleObj name="Equation" r:id="rId10" imgW="152280" imgH="241200" progId="Equation.3">
                  <p:embed/>
                  <p:pic>
                    <p:nvPicPr>
                      <p:cNvPr id="0" name="Picture 11"/>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flipH="1">
                        <a:off x="2971800" y="4625975"/>
                        <a:ext cx="219075" cy="3651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64876" name="Line 12"/>
          <p:cNvSpPr>
            <a:spLocks noChangeShapeType="1"/>
          </p:cNvSpPr>
          <p:nvPr/>
        </p:nvSpPr>
        <p:spPr bwMode="auto">
          <a:xfrm>
            <a:off x="3063875" y="2833688"/>
            <a:ext cx="0" cy="1890712"/>
          </a:xfrm>
          <a:prstGeom prst="line">
            <a:avLst/>
          </a:prstGeom>
          <a:noFill/>
          <a:ln w="9525">
            <a:solidFill>
              <a:schemeClr val="tx1"/>
            </a:solidFill>
            <a:prstDash val="sysDot"/>
            <a:round/>
            <a:headEnd/>
            <a:tailEnd/>
          </a:ln>
          <a:effectLst/>
        </p:spPr>
        <p:txBody>
          <a:bodyPr>
            <a:spAutoFit/>
          </a:bodyPr>
          <a:lstStyle/>
          <a:p>
            <a:endParaRPr lang="en-US"/>
          </a:p>
        </p:txBody>
      </p:sp>
      <p:sp>
        <p:nvSpPr>
          <p:cNvPr id="164877" name="Line 13"/>
          <p:cNvSpPr>
            <a:spLocks noChangeShapeType="1"/>
          </p:cNvSpPr>
          <p:nvPr/>
        </p:nvSpPr>
        <p:spPr bwMode="auto">
          <a:xfrm>
            <a:off x="4117975" y="3086100"/>
            <a:ext cx="0" cy="1638300"/>
          </a:xfrm>
          <a:prstGeom prst="line">
            <a:avLst/>
          </a:prstGeom>
          <a:noFill/>
          <a:ln w="9525">
            <a:solidFill>
              <a:schemeClr val="tx1"/>
            </a:solidFill>
            <a:prstDash val="sysDot"/>
            <a:round/>
            <a:headEnd/>
            <a:tailEnd/>
          </a:ln>
          <a:effectLst/>
        </p:spPr>
        <p:txBody>
          <a:bodyPr>
            <a:spAutoFit/>
          </a:bodyPr>
          <a:lstStyle/>
          <a:p>
            <a:endParaRPr lang="en-US"/>
          </a:p>
        </p:txBody>
      </p:sp>
      <p:graphicFrame>
        <p:nvGraphicFramePr>
          <p:cNvPr id="164878" name="Object 14"/>
          <p:cNvGraphicFramePr>
            <a:graphicFrameLocks noChangeAspect="1"/>
          </p:cNvGraphicFramePr>
          <p:nvPr/>
        </p:nvGraphicFramePr>
        <p:xfrm flipH="1">
          <a:off x="4038600" y="4645025"/>
          <a:ext cx="173038" cy="325438"/>
        </p:xfrm>
        <a:graphic>
          <a:graphicData uri="http://schemas.openxmlformats.org/presentationml/2006/ole">
            <mc:AlternateContent xmlns:mc="http://schemas.openxmlformats.org/markup-compatibility/2006">
              <mc:Choice xmlns:v="urn:schemas-microsoft-com:vml" Requires="v">
                <p:oleObj spid="_x0000_s164920" name="Equation" r:id="rId12" imgW="126720" imgH="228600" progId="Equation.3">
                  <p:embed/>
                </p:oleObj>
              </mc:Choice>
              <mc:Fallback>
                <p:oleObj name="Equation" r:id="rId12" imgW="126720" imgH="228600" progId="Equation.3">
                  <p:embed/>
                  <p:pic>
                    <p:nvPicPr>
                      <p:cNvPr id="0" name="Picture 14"/>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flipH="1">
                        <a:off x="4038600" y="4645025"/>
                        <a:ext cx="173038" cy="32543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64879" name="Object 15"/>
          <p:cNvGraphicFramePr>
            <a:graphicFrameLocks noChangeAspect="1"/>
          </p:cNvGraphicFramePr>
          <p:nvPr/>
        </p:nvGraphicFramePr>
        <p:xfrm flipH="1">
          <a:off x="2362200" y="4640263"/>
          <a:ext cx="209550" cy="334962"/>
        </p:xfrm>
        <a:graphic>
          <a:graphicData uri="http://schemas.openxmlformats.org/presentationml/2006/ole">
            <mc:AlternateContent xmlns:mc="http://schemas.openxmlformats.org/markup-compatibility/2006">
              <mc:Choice xmlns:v="urn:schemas-microsoft-com:vml" Requires="v">
                <p:oleObj spid="_x0000_s164921" name="Equation" r:id="rId14" imgW="152280" imgH="228600" progId="Equation.3">
                  <p:embed/>
                </p:oleObj>
              </mc:Choice>
              <mc:Fallback>
                <p:oleObj name="Equation" r:id="rId14" imgW="152280" imgH="228600" progId="Equation.3">
                  <p:embed/>
                  <p:pic>
                    <p:nvPicPr>
                      <p:cNvPr id="0" name="Picture 15"/>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flipH="1">
                        <a:off x="2362200" y="4640263"/>
                        <a:ext cx="209550" cy="33496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64880" name="Line 16"/>
          <p:cNvSpPr>
            <a:spLocks noChangeShapeType="1"/>
          </p:cNvSpPr>
          <p:nvPr/>
        </p:nvSpPr>
        <p:spPr bwMode="auto">
          <a:xfrm>
            <a:off x="2228850" y="3838575"/>
            <a:ext cx="4408488" cy="0"/>
          </a:xfrm>
          <a:prstGeom prst="line">
            <a:avLst/>
          </a:prstGeom>
          <a:noFill/>
          <a:ln w="28575">
            <a:solidFill>
              <a:srgbClr val="FF0000"/>
            </a:solidFill>
            <a:prstDash val="sysDot"/>
            <a:round/>
            <a:headEnd/>
            <a:tailEnd/>
          </a:ln>
          <a:effectLst/>
        </p:spPr>
        <p:txBody>
          <a:bodyPr>
            <a:spAutoFit/>
          </a:bodyPr>
          <a:lstStyle/>
          <a:p>
            <a:endParaRPr lang="en-US"/>
          </a:p>
        </p:txBody>
      </p:sp>
      <p:sp>
        <p:nvSpPr>
          <p:cNvPr id="164881" name="Line 17"/>
          <p:cNvSpPr>
            <a:spLocks noChangeShapeType="1"/>
          </p:cNvSpPr>
          <p:nvPr/>
        </p:nvSpPr>
        <p:spPr bwMode="auto">
          <a:xfrm>
            <a:off x="4117975" y="3211513"/>
            <a:ext cx="1547813" cy="0"/>
          </a:xfrm>
          <a:prstGeom prst="line">
            <a:avLst/>
          </a:prstGeom>
          <a:noFill/>
          <a:ln w="28575">
            <a:solidFill>
              <a:srgbClr val="0000CC"/>
            </a:solidFill>
            <a:prstDash val="sysDot"/>
            <a:round/>
            <a:headEnd/>
            <a:tailEnd/>
          </a:ln>
          <a:effectLst/>
        </p:spPr>
        <p:txBody>
          <a:bodyPr>
            <a:spAutoFit/>
          </a:bodyPr>
          <a:lstStyle/>
          <a:p>
            <a:endParaRPr lang="en-US"/>
          </a:p>
        </p:txBody>
      </p:sp>
      <p:sp>
        <p:nvSpPr>
          <p:cNvPr id="164882" name="Line 18"/>
          <p:cNvSpPr>
            <a:spLocks noChangeShapeType="1"/>
          </p:cNvSpPr>
          <p:nvPr/>
        </p:nvSpPr>
        <p:spPr bwMode="auto">
          <a:xfrm>
            <a:off x="4117975" y="3086100"/>
            <a:ext cx="1547813" cy="0"/>
          </a:xfrm>
          <a:prstGeom prst="line">
            <a:avLst/>
          </a:prstGeom>
          <a:noFill/>
          <a:ln w="28575">
            <a:solidFill>
              <a:srgbClr val="0000CC"/>
            </a:solidFill>
            <a:prstDash val="sysDot"/>
            <a:round/>
            <a:headEnd/>
            <a:tailEnd/>
          </a:ln>
          <a:effectLst/>
        </p:spPr>
        <p:txBody>
          <a:bodyPr>
            <a:spAutoFit/>
          </a:bodyPr>
          <a:lstStyle/>
          <a:p>
            <a:endParaRPr lang="en-US"/>
          </a:p>
        </p:txBody>
      </p:sp>
      <p:sp>
        <p:nvSpPr>
          <p:cNvPr id="164883" name="Line 19"/>
          <p:cNvSpPr>
            <a:spLocks noChangeShapeType="1"/>
          </p:cNvSpPr>
          <p:nvPr/>
        </p:nvSpPr>
        <p:spPr bwMode="auto">
          <a:xfrm>
            <a:off x="2228850" y="2833688"/>
            <a:ext cx="4408488" cy="0"/>
          </a:xfrm>
          <a:prstGeom prst="line">
            <a:avLst/>
          </a:prstGeom>
          <a:noFill/>
          <a:ln w="28575">
            <a:solidFill>
              <a:srgbClr val="FF0000"/>
            </a:solidFill>
            <a:prstDash val="sysDot"/>
            <a:round/>
            <a:headEnd/>
            <a:tailEnd/>
          </a:ln>
          <a:effectLst/>
        </p:spPr>
        <p:txBody>
          <a:bodyPr>
            <a:spAutoFit/>
          </a:bodyPr>
          <a:lstStyle/>
          <a:p>
            <a:endParaRPr lang="en-US"/>
          </a:p>
        </p:txBody>
      </p:sp>
      <p:sp>
        <p:nvSpPr>
          <p:cNvPr id="164884" name="Line 20"/>
          <p:cNvSpPr>
            <a:spLocks noChangeShapeType="1"/>
          </p:cNvSpPr>
          <p:nvPr/>
        </p:nvSpPr>
        <p:spPr bwMode="auto">
          <a:xfrm>
            <a:off x="2228850" y="3148013"/>
            <a:ext cx="4408488" cy="0"/>
          </a:xfrm>
          <a:prstGeom prst="line">
            <a:avLst/>
          </a:prstGeom>
          <a:noFill/>
          <a:ln w="28575">
            <a:solidFill>
              <a:srgbClr val="FF0000"/>
            </a:solidFill>
            <a:prstDash val="sysDot"/>
            <a:round/>
            <a:headEnd/>
            <a:tailEnd/>
          </a:ln>
          <a:effectLst/>
        </p:spPr>
        <p:txBody>
          <a:bodyPr>
            <a:spAutoFit/>
          </a:bodyPr>
          <a:lstStyle/>
          <a:p>
            <a:endParaRPr lang="en-US"/>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5890" name="Rectangle 2"/>
          <p:cNvSpPr>
            <a:spLocks noGrp="1" noChangeArrowheads="1"/>
          </p:cNvSpPr>
          <p:nvPr>
            <p:ph type="title"/>
          </p:nvPr>
        </p:nvSpPr>
        <p:spPr/>
        <p:txBody>
          <a:bodyPr/>
          <a:lstStyle/>
          <a:p>
            <a:r>
              <a:rPr lang="en-US"/>
              <a:t>Transient Response</a:t>
            </a:r>
          </a:p>
        </p:txBody>
      </p:sp>
      <p:sp>
        <p:nvSpPr>
          <p:cNvPr id="165891" name="Rectangle 3"/>
          <p:cNvSpPr>
            <a:spLocks noGrp="1" noChangeArrowheads="1"/>
          </p:cNvSpPr>
          <p:nvPr>
            <p:ph type="body" idx="1"/>
          </p:nvPr>
        </p:nvSpPr>
        <p:spPr/>
        <p:txBody>
          <a:bodyPr/>
          <a:lstStyle/>
          <a:p>
            <a:pPr>
              <a:lnSpc>
                <a:spcPct val="90000"/>
              </a:lnSpc>
            </a:pPr>
            <a:r>
              <a:rPr lang="en-US"/>
              <a:t>Estimates the shape of the curve based on the foregoing points on the x and y axis</a:t>
            </a:r>
          </a:p>
          <a:p>
            <a:pPr>
              <a:lnSpc>
                <a:spcPct val="90000"/>
              </a:lnSpc>
            </a:pPr>
            <a:r>
              <a:rPr lang="en-US"/>
              <a:t>Typically applied to the following inputs</a:t>
            </a:r>
          </a:p>
          <a:p>
            <a:pPr marL="742950" lvl="1" indent="-285750">
              <a:lnSpc>
                <a:spcPct val="90000"/>
              </a:lnSpc>
            </a:pPr>
            <a:r>
              <a:rPr lang="en-US"/>
              <a:t>Impulse</a:t>
            </a:r>
          </a:p>
          <a:p>
            <a:pPr marL="742950" lvl="1" indent="-285750">
              <a:lnSpc>
                <a:spcPct val="90000"/>
              </a:lnSpc>
            </a:pPr>
            <a:r>
              <a:rPr lang="en-US"/>
              <a:t>Step</a:t>
            </a:r>
          </a:p>
          <a:p>
            <a:pPr marL="742950" lvl="1" indent="-285750">
              <a:lnSpc>
                <a:spcPct val="90000"/>
              </a:lnSpc>
            </a:pPr>
            <a:r>
              <a:rPr lang="en-US"/>
              <a:t>Ramp</a:t>
            </a:r>
          </a:p>
          <a:p>
            <a:pPr marL="742950" lvl="1" indent="-285750">
              <a:lnSpc>
                <a:spcPct val="90000"/>
              </a:lnSpc>
            </a:pPr>
            <a:r>
              <a:rPr lang="en-US"/>
              <a:t>Quadratic (Parabola)</a:t>
            </a: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6914" name="Rectangle 1026"/>
          <p:cNvSpPr>
            <a:spLocks noGrp="1" noChangeArrowheads="1"/>
          </p:cNvSpPr>
          <p:nvPr>
            <p:ph type="title"/>
          </p:nvPr>
        </p:nvSpPr>
        <p:spPr/>
        <p:txBody>
          <a:bodyPr/>
          <a:lstStyle/>
          <a:p>
            <a:r>
              <a:rPr lang="en-US"/>
              <a:t>Effect of pole locations</a:t>
            </a:r>
          </a:p>
        </p:txBody>
      </p:sp>
      <p:sp>
        <p:nvSpPr>
          <p:cNvPr id="166915" name="Line 1027"/>
          <p:cNvSpPr>
            <a:spLocks noChangeShapeType="1"/>
          </p:cNvSpPr>
          <p:nvPr/>
        </p:nvSpPr>
        <p:spPr bwMode="auto">
          <a:xfrm>
            <a:off x="4362450" y="3048000"/>
            <a:ext cx="0" cy="2209800"/>
          </a:xfrm>
          <a:prstGeom prst="line">
            <a:avLst/>
          </a:prstGeom>
          <a:noFill/>
          <a:ln w="28575">
            <a:solidFill>
              <a:schemeClr val="tx1"/>
            </a:solidFill>
            <a:miter lim="800000"/>
            <a:headEnd type="arrow" w="med" len="sm"/>
            <a:tailEnd type="arrow" w="med" len="sm"/>
          </a:ln>
          <a:effectLst/>
        </p:spPr>
        <p:txBody>
          <a:bodyPr wrap="none"/>
          <a:lstStyle/>
          <a:p>
            <a:endParaRPr lang="en-US"/>
          </a:p>
        </p:txBody>
      </p:sp>
      <p:sp>
        <p:nvSpPr>
          <p:cNvPr id="166916" name="Line 1028"/>
          <p:cNvSpPr>
            <a:spLocks noChangeShapeType="1"/>
          </p:cNvSpPr>
          <p:nvPr/>
        </p:nvSpPr>
        <p:spPr bwMode="auto">
          <a:xfrm>
            <a:off x="3124200" y="4114800"/>
            <a:ext cx="2438400" cy="0"/>
          </a:xfrm>
          <a:prstGeom prst="line">
            <a:avLst/>
          </a:prstGeom>
          <a:noFill/>
          <a:ln w="28575">
            <a:solidFill>
              <a:schemeClr val="tx1"/>
            </a:solidFill>
            <a:miter lim="800000"/>
            <a:headEnd type="arrow" w="med" len="sm"/>
            <a:tailEnd type="arrow" w="med" len="sm"/>
          </a:ln>
          <a:effectLst/>
        </p:spPr>
        <p:txBody>
          <a:bodyPr wrap="none"/>
          <a:lstStyle/>
          <a:p>
            <a:endParaRPr lang="en-US"/>
          </a:p>
        </p:txBody>
      </p:sp>
      <p:sp>
        <p:nvSpPr>
          <p:cNvPr id="166917" name="Text Box 1029"/>
          <p:cNvSpPr txBox="1">
            <a:spLocks noChangeArrowheads="1"/>
          </p:cNvSpPr>
          <p:nvPr/>
        </p:nvSpPr>
        <p:spPr bwMode="auto">
          <a:xfrm>
            <a:off x="838200" y="3886200"/>
            <a:ext cx="1927225" cy="457200"/>
          </a:xfrm>
          <a:prstGeom prst="rect">
            <a:avLst/>
          </a:prstGeom>
          <a:noFill/>
          <a:ln w="9525">
            <a:noFill/>
            <a:miter lim="800000"/>
            <a:headEnd/>
            <a:tailEnd/>
          </a:ln>
          <a:effectLst/>
        </p:spPr>
        <p:txBody>
          <a:bodyPr wrap="none">
            <a:spAutoFit/>
          </a:bodyPr>
          <a:lstStyle/>
          <a:p>
            <a:r>
              <a:rPr lang="en-US" sz="2400">
                <a:solidFill>
                  <a:schemeClr val="hlink"/>
                </a:solidFill>
                <a:latin typeface="Tahoma" pitchFamily="34" charset="0"/>
                <a:cs typeface="Times New Roman" pitchFamily="18" charset="0"/>
              </a:rPr>
              <a:t>Faster Decay</a:t>
            </a:r>
          </a:p>
        </p:txBody>
      </p:sp>
      <p:sp>
        <p:nvSpPr>
          <p:cNvPr id="166918" name="Text Box 1030"/>
          <p:cNvSpPr txBox="1">
            <a:spLocks noChangeArrowheads="1"/>
          </p:cNvSpPr>
          <p:nvPr/>
        </p:nvSpPr>
        <p:spPr bwMode="auto">
          <a:xfrm>
            <a:off x="5791200" y="3886200"/>
            <a:ext cx="2085975" cy="457200"/>
          </a:xfrm>
          <a:prstGeom prst="rect">
            <a:avLst/>
          </a:prstGeom>
          <a:noFill/>
          <a:ln w="9525">
            <a:noFill/>
            <a:miter lim="800000"/>
            <a:headEnd/>
            <a:tailEnd/>
          </a:ln>
          <a:effectLst/>
        </p:spPr>
        <p:txBody>
          <a:bodyPr wrap="none">
            <a:spAutoFit/>
          </a:bodyPr>
          <a:lstStyle/>
          <a:p>
            <a:r>
              <a:rPr lang="en-US" sz="2400">
                <a:solidFill>
                  <a:schemeClr val="hlink"/>
                </a:solidFill>
                <a:latin typeface="Tahoma" pitchFamily="34" charset="0"/>
                <a:cs typeface="Times New Roman" pitchFamily="18" charset="0"/>
              </a:rPr>
              <a:t>Faster Blowup</a:t>
            </a:r>
          </a:p>
        </p:txBody>
      </p:sp>
      <p:sp>
        <p:nvSpPr>
          <p:cNvPr id="166919" name="Text Box 1031"/>
          <p:cNvSpPr txBox="1">
            <a:spLocks noChangeArrowheads="1"/>
          </p:cNvSpPr>
          <p:nvPr/>
        </p:nvSpPr>
        <p:spPr bwMode="auto">
          <a:xfrm>
            <a:off x="3406775" y="2209800"/>
            <a:ext cx="1912938" cy="822325"/>
          </a:xfrm>
          <a:prstGeom prst="rect">
            <a:avLst/>
          </a:prstGeom>
          <a:noFill/>
          <a:ln w="9525">
            <a:noFill/>
            <a:miter lim="800000"/>
            <a:headEnd/>
            <a:tailEnd/>
          </a:ln>
          <a:effectLst/>
        </p:spPr>
        <p:txBody>
          <a:bodyPr wrap="none">
            <a:spAutoFit/>
          </a:bodyPr>
          <a:lstStyle/>
          <a:p>
            <a:pPr algn="ctr"/>
            <a:r>
              <a:rPr lang="en-US" sz="2400">
                <a:solidFill>
                  <a:schemeClr val="hlink"/>
                </a:solidFill>
                <a:latin typeface="Tahoma" pitchFamily="34" charset="0"/>
                <a:cs typeface="Times New Roman" pitchFamily="18" charset="0"/>
              </a:rPr>
              <a:t>Oscillations</a:t>
            </a:r>
          </a:p>
          <a:p>
            <a:pPr algn="ctr"/>
            <a:r>
              <a:rPr lang="en-US" sz="2400">
                <a:solidFill>
                  <a:schemeClr val="hlink"/>
                </a:solidFill>
                <a:latin typeface="Tahoma" pitchFamily="34" charset="0"/>
                <a:cs typeface="Times New Roman" pitchFamily="18" charset="0"/>
              </a:rPr>
              <a:t>(higher-freq)</a:t>
            </a:r>
          </a:p>
        </p:txBody>
      </p:sp>
      <p:sp>
        <p:nvSpPr>
          <p:cNvPr id="166920" name="Text Box 1032"/>
          <p:cNvSpPr txBox="1">
            <a:spLocks noChangeArrowheads="1"/>
          </p:cNvSpPr>
          <p:nvPr/>
        </p:nvSpPr>
        <p:spPr bwMode="auto">
          <a:xfrm>
            <a:off x="3733800" y="3048000"/>
            <a:ext cx="614363" cy="336550"/>
          </a:xfrm>
          <a:prstGeom prst="rect">
            <a:avLst/>
          </a:prstGeom>
          <a:noFill/>
          <a:ln w="9525">
            <a:noFill/>
            <a:miter lim="800000"/>
            <a:headEnd/>
            <a:tailEnd/>
          </a:ln>
          <a:effectLst/>
        </p:spPr>
        <p:txBody>
          <a:bodyPr wrap="none">
            <a:spAutoFit/>
          </a:bodyPr>
          <a:lstStyle/>
          <a:p>
            <a:r>
              <a:rPr lang="en-US" sz="1600" i="1">
                <a:latin typeface="Times New Roman" pitchFamily="18" charset="0"/>
                <a:cs typeface="Times New Roman" pitchFamily="18" charset="0"/>
              </a:rPr>
              <a:t>Im(s)</a:t>
            </a:r>
          </a:p>
        </p:txBody>
      </p:sp>
      <p:sp>
        <p:nvSpPr>
          <p:cNvPr id="166921" name="Text Box 1033"/>
          <p:cNvSpPr txBox="1">
            <a:spLocks noChangeArrowheads="1"/>
          </p:cNvSpPr>
          <p:nvPr/>
        </p:nvSpPr>
        <p:spPr bwMode="auto">
          <a:xfrm>
            <a:off x="5029200" y="4191000"/>
            <a:ext cx="614363" cy="336550"/>
          </a:xfrm>
          <a:prstGeom prst="rect">
            <a:avLst/>
          </a:prstGeom>
          <a:noFill/>
          <a:ln w="9525">
            <a:noFill/>
            <a:miter lim="800000"/>
            <a:headEnd/>
            <a:tailEnd/>
          </a:ln>
          <a:effectLst/>
        </p:spPr>
        <p:txBody>
          <a:bodyPr wrap="none">
            <a:spAutoFit/>
          </a:bodyPr>
          <a:lstStyle/>
          <a:p>
            <a:r>
              <a:rPr lang="en-US" sz="1600" i="1">
                <a:latin typeface="Times New Roman" pitchFamily="18" charset="0"/>
                <a:cs typeface="Times New Roman" pitchFamily="18" charset="0"/>
              </a:rPr>
              <a:t>Re(s)</a:t>
            </a:r>
          </a:p>
        </p:txBody>
      </p:sp>
      <p:sp>
        <p:nvSpPr>
          <p:cNvPr id="166922" name="Text Box 1034"/>
          <p:cNvSpPr txBox="1">
            <a:spLocks noChangeArrowheads="1"/>
          </p:cNvSpPr>
          <p:nvPr/>
        </p:nvSpPr>
        <p:spPr bwMode="auto">
          <a:xfrm>
            <a:off x="1371600" y="4267200"/>
            <a:ext cx="749300" cy="457200"/>
          </a:xfrm>
          <a:prstGeom prst="rect">
            <a:avLst/>
          </a:prstGeom>
          <a:noFill/>
          <a:ln w="9525">
            <a:noFill/>
            <a:miter lim="800000"/>
            <a:headEnd/>
            <a:tailEnd/>
          </a:ln>
          <a:effectLst/>
        </p:spPr>
        <p:txBody>
          <a:bodyPr wrap="none">
            <a:spAutoFit/>
          </a:bodyPr>
          <a:lstStyle/>
          <a:p>
            <a:r>
              <a:rPr lang="en-US" sz="2400">
                <a:latin typeface="Times New Roman" pitchFamily="18" charset="0"/>
                <a:cs typeface="Times New Roman" pitchFamily="18" charset="0"/>
              </a:rPr>
              <a:t>(</a:t>
            </a:r>
            <a:r>
              <a:rPr lang="en-US" sz="2400" i="1">
                <a:latin typeface="Times New Roman" pitchFamily="18" charset="0"/>
                <a:cs typeface="Times New Roman" pitchFamily="18" charset="0"/>
              </a:rPr>
              <a:t>e</a:t>
            </a:r>
            <a:r>
              <a:rPr lang="en-US" sz="2400" i="1" baseline="30000">
                <a:latin typeface="Times New Roman" pitchFamily="18" charset="0"/>
                <a:cs typeface="Times New Roman" pitchFamily="18" charset="0"/>
              </a:rPr>
              <a:t>-at</a:t>
            </a:r>
            <a:r>
              <a:rPr lang="en-US" sz="2400">
                <a:latin typeface="Times New Roman" pitchFamily="18" charset="0"/>
                <a:cs typeface="Times New Roman" pitchFamily="18" charset="0"/>
              </a:rPr>
              <a:t>)</a:t>
            </a:r>
            <a:endParaRPr lang="en-US" sz="2400" i="1" baseline="30000">
              <a:latin typeface="Times New Roman" pitchFamily="18" charset="0"/>
              <a:cs typeface="Times New Roman" pitchFamily="18" charset="0"/>
            </a:endParaRPr>
          </a:p>
        </p:txBody>
      </p:sp>
      <p:sp>
        <p:nvSpPr>
          <p:cNvPr id="166923" name="Text Box 1035"/>
          <p:cNvSpPr txBox="1">
            <a:spLocks noChangeArrowheads="1"/>
          </p:cNvSpPr>
          <p:nvPr/>
        </p:nvSpPr>
        <p:spPr bwMode="auto">
          <a:xfrm>
            <a:off x="6705600" y="4267200"/>
            <a:ext cx="681038" cy="457200"/>
          </a:xfrm>
          <a:prstGeom prst="rect">
            <a:avLst/>
          </a:prstGeom>
          <a:noFill/>
          <a:ln w="9525">
            <a:noFill/>
            <a:miter lim="800000"/>
            <a:headEnd/>
            <a:tailEnd/>
          </a:ln>
          <a:effectLst/>
        </p:spPr>
        <p:txBody>
          <a:bodyPr wrap="none">
            <a:spAutoFit/>
          </a:bodyPr>
          <a:lstStyle/>
          <a:p>
            <a:r>
              <a:rPr lang="en-US" sz="2400">
                <a:latin typeface="Times New Roman" pitchFamily="18" charset="0"/>
                <a:cs typeface="Times New Roman" pitchFamily="18" charset="0"/>
              </a:rPr>
              <a:t>(</a:t>
            </a:r>
            <a:r>
              <a:rPr lang="en-US" sz="2400" i="1">
                <a:latin typeface="Times New Roman" pitchFamily="18" charset="0"/>
                <a:cs typeface="Times New Roman" pitchFamily="18" charset="0"/>
              </a:rPr>
              <a:t>e</a:t>
            </a:r>
            <a:r>
              <a:rPr lang="en-US" sz="2400" i="1" baseline="30000">
                <a:latin typeface="Times New Roman" pitchFamily="18" charset="0"/>
                <a:cs typeface="Times New Roman" pitchFamily="18" charset="0"/>
              </a:rPr>
              <a:t>at</a:t>
            </a:r>
            <a:r>
              <a:rPr lang="en-US" sz="2400">
                <a:latin typeface="Times New Roman" pitchFamily="18" charset="0"/>
                <a:cs typeface="Times New Roman" pitchFamily="18" charset="0"/>
              </a:rPr>
              <a:t>)</a:t>
            </a:r>
            <a:endParaRPr lang="en-US" sz="2400" i="1" baseline="30000">
              <a:latin typeface="Times New Roman" pitchFamily="18" charset="0"/>
              <a:cs typeface="Times New Roman" pitchFamily="18" charset="0"/>
            </a:endParaRP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8962" name="Rectangle 2"/>
          <p:cNvSpPr>
            <a:spLocks noGrp="1" noChangeArrowheads="1"/>
          </p:cNvSpPr>
          <p:nvPr>
            <p:ph type="title"/>
          </p:nvPr>
        </p:nvSpPr>
        <p:spPr/>
        <p:txBody>
          <a:bodyPr/>
          <a:lstStyle/>
          <a:p>
            <a:r>
              <a:rPr lang="en-US"/>
              <a:t>Basic Control Actions: u(t)</a:t>
            </a:r>
          </a:p>
        </p:txBody>
      </p:sp>
      <p:graphicFrame>
        <p:nvGraphicFramePr>
          <p:cNvPr id="168963" name="Object 3"/>
          <p:cNvGraphicFramePr>
            <a:graphicFrameLocks noChangeAspect="1"/>
          </p:cNvGraphicFramePr>
          <p:nvPr/>
        </p:nvGraphicFramePr>
        <p:xfrm>
          <a:off x="381000" y="2286000"/>
          <a:ext cx="8569325" cy="3176588"/>
        </p:xfrm>
        <a:graphic>
          <a:graphicData uri="http://schemas.openxmlformats.org/presentationml/2006/ole">
            <mc:AlternateContent xmlns:mc="http://schemas.openxmlformats.org/markup-compatibility/2006">
              <mc:Choice xmlns:v="urn:schemas-microsoft-com:vml" Requires="v">
                <p:oleObj spid="_x0000_s168970" name="Equation" r:id="rId4" imgW="3632040" imgH="1346040" progId="Equation.3">
                  <p:embed/>
                </p:oleObj>
              </mc:Choice>
              <mc:Fallback>
                <p:oleObj name="Equation" r:id="rId4" imgW="3632040" imgH="1346040" progId="Equation.3">
                  <p:embed/>
                  <p:pic>
                    <p:nvPicPr>
                      <p:cNvPr id="0" name="Picture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81000" y="2286000"/>
                        <a:ext cx="8569325" cy="317658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1010" name="Rectangle 2"/>
          <p:cNvSpPr>
            <a:spLocks noGrp="1" noChangeArrowheads="1"/>
          </p:cNvSpPr>
          <p:nvPr>
            <p:ph type="title"/>
          </p:nvPr>
        </p:nvSpPr>
        <p:spPr/>
        <p:txBody>
          <a:bodyPr/>
          <a:lstStyle/>
          <a:p>
            <a:r>
              <a:rPr lang="en-US"/>
              <a:t>Effect of Control Actions</a:t>
            </a:r>
          </a:p>
        </p:txBody>
      </p:sp>
      <p:sp>
        <p:nvSpPr>
          <p:cNvPr id="171011" name="Rectangle 3"/>
          <p:cNvSpPr>
            <a:spLocks noGrp="1" noChangeArrowheads="1"/>
          </p:cNvSpPr>
          <p:nvPr>
            <p:ph type="body" idx="1"/>
          </p:nvPr>
        </p:nvSpPr>
        <p:spPr/>
        <p:txBody>
          <a:bodyPr/>
          <a:lstStyle/>
          <a:p>
            <a:pPr>
              <a:lnSpc>
                <a:spcPct val="90000"/>
              </a:lnSpc>
            </a:pPr>
            <a:r>
              <a:rPr lang="en-US" sz="2600"/>
              <a:t>Proportional Action</a:t>
            </a:r>
          </a:p>
          <a:p>
            <a:pPr marL="742950" lvl="1" indent="-285750">
              <a:lnSpc>
                <a:spcPct val="90000"/>
              </a:lnSpc>
            </a:pPr>
            <a:r>
              <a:rPr lang="en-US" sz="2200"/>
              <a:t>Adjustable gain (amplifier)</a:t>
            </a:r>
          </a:p>
          <a:p>
            <a:pPr>
              <a:lnSpc>
                <a:spcPct val="90000"/>
              </a:lnSpc>
            </a:pPr>
            <a:r>
              <a:rPr lang="en-US" sz="2600"/>
              <a:t>Integral Action</a:t>
            </a:r>
          </a:p>
          <a:p>
            <a:pPr marL="742950" lvl="1" indent="-285750">
              <a:lnSpc>
                <a:spcPct val="90000"/>
              </a:lnSpc>
            </a:pPr>
            <a:r>
              <a:rPr lang="en-US" sz="2200"/>
              <a:t>Eliminates bias (steady-state error)</a:t>
            </a:r>
          </a:p>
          <a:p>
            <a:pPr marL="742950" lvl="1" indent="-285750">
              <a:lnSpc>
                <a:spcPct val="90000"/>
              </a:lnSpc>
            </a:pPr>
            <a:r>
              <a:rPr lang="en-US" sz="2200"/>
              <a:t>Can cause oscillations</a:t>
            </a:r>
          </a:p>
          <a:p>
            <a:pPr>
              <a:lnSpc>
                <a:spcPct val="90000"/>
              </a:lnSpc>
            </a:pPr>
            <a:r>
              <a:rPr lang="en-US" sz="2600"/>
              <a:t>Derivative Action (“rate control”)</a:t>
            </a:r>
          </a:p>
          <a:p>
            <a:pPr marL="742950" lvl="1" indent="-285750">
              <a:lnSpc>
                <a:spcPct val="90000"/>
              </a:lnSpc>
            </a:pPr>
            <a:r>
              <a:rPr lang="en-US" sz="2200"/>
              <a:t>Effective in transient periods</a:t>
            </a:r>
          </a:p>
          <a:p>
            <a:pPr marL="742950" lvl="1" indent="-285750">
              <a:lnSpc>
                <a:spcPct val="90000"/>
              </a:lnSpc>
            </a:pPr>
            <a:r>
              <a:rPr lang="en-US" sz="2200"/>
              <a:t>Provides faster response (higher sensitivity)</a:t>
            </a:r>
          </a:p>
          <a:p>
            <a:pPr marL="742950" lvl="1" indent="-285750">
              <a:lnSpc>
                <a:spcPct val="90000"/>
              </a:lnSpc>
            </a:pPr>
            <a:r>
              <a:rPr lang="en-US" sz="2200"/>
              <a:t>Never used alone</a:t>
            </a:r>
          </a:p>
          <a:p>
            <a:pPr>
              <a:lnSpc>
                <a:spcPct val="90000"/>
              </a:lnSpc>
            </a:pPr>
            <a:endParaRPr lang="en-US" sz="2600"/>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2034" name="Rectangle 2"/>
          <p:cNvSpPr>
            <a:spLocks noGrp="1" noChangeArrowheads="1"/>
          </p:cNvSpPr>
          <p:nvPr>
            <p:ph type="title"/>
          </p:nvPr>
        </p:nvSpPr>
        <p:spPr/>
        <p:txBody>
          <a:bodyPr/>
          <a:lstStyle/>
          <a:p>
            <a:r>
              <a:rPr lang="en-US"/>
              <a:t>Basic Controllers</a:t>
            </a:r>
          </a:p>
        </p:txBody>
      </p:sp>
      <p:sp>
        <p:nvSpPr>
          <p:cNvPr id="172035" name="Rectangle 3"/>
          <p:cNvSpPr>
            <a:spLocks noGrp="1" noChangeArrowheads="1"/>
          </p:cNvSpPr>
          <p:nvPr>
            <p:ph type="body" idx="1"/>
          </p:nvPr>
        </p:nvSpPr>
        <p:spPr/>
        <p:txBody>
          <a:bodyPr/>
          <a:lstStyle/>
          <a:p>
            <a:r>
              <a:rPr lang="en-US"/>
              <a:t>Proportional control is often used by itself</a:t>
            </a:r>
          </a:p>
          <a:p>
            <a:r>
              <a:rPr lang="en-US"/>
              <a:t>Integral and differential control are typically used in combination with at least proportional control</a:t>
            </a:r>
          </a:p>
          <a:p>
            <a:pPr marL="742950" lvl="1" indent="-285750"/>
            <a:r>
              <a:rPr lang="en-US"/>
              <a:t>eg, Proportional Integral (PI) controller:</a:t>
            </a:r>
          </a:p>
        </p:txBody>
      </p:sp>
      <p:graphicFrame>
        <p:nvGraphicFramePr>
          <p:cNvPr id="172036" name="Object 4"/>
          <p:cNvGraphicFramePr>
            <a:graphicFrameLocks noChangeAspect="1"/>
          </p:cNvGraphicFramePr>
          <p:nvPr/>
        </p:nvGraphicFramePr>
        <p:xfrm>
          <a:off x="2057400" y="5257800"/>
          <a:ext cx="5791200" cy="1146175"/>
        </p:xfrm>
        <a:graphic>
          <a:graphicData uri="http://schemas.openxmlformats.org/presentationml/2006/ole">
            <mc:AlternateContent xmlns:mc="http://schemas.openxmlformats.org/markup-compatibility/2006">
              <mc:Choice xmlns:v="urn:schemas-microsoft-com:vml" Requires="v">
                <p:oleObj spid="_x0000_s172043" name="Equation" r:id="rId3" imgW="2438280" imgH="482400" progId="Equation.3">
                  <p:embed/>
                </p:oleObj>
              </mc:Choice>
              <mc:Fallback>
                <p:oleObj name="Equation" r:id="rId3" imgW="2438280" imgH="482400" progId="Equation.3">
                  <p:embed/>
                  <p:pic>
                    <p:nvPicPr>
                      <p:cNvPr id="0"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057400" y="5257800"/>
                        <a:ext cx="5791200" cy="11461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3058" name="Rectangle 2"/>
          <p:cNvSpPr>
            <a:spLocks noGrp="1" noChangeArrowheads="1"/>
          </p:cNvSpPr>
          <p:nvPr>
            <p:ph type="title"/>
          </p:nvPr>
        </p:nvSpPr>
        <p:spPr/>
        <p:txBody>
          <a:bodyPr/>
          <a:lstStyle/>
          <a:p>
            <a:r>
              <a:rPr lang="en-US"/>
              <a:t>Summary of Basic Control</a:t>
            </a:r>
          </a:p>
        </p:txBody>
      </p:sp>
      <p:sp>
        <p:nvSpPr>
          <p:cNvPr id="173059" name="Rectangle 3"/>
          <p:cNvSpPr>
            <a:spLocks noGrp="1" noChangeArrowheads="1"/>
          </p:cNvSpPr>
          <p:nvPr>
            <p:ph type="body" idx="1"/>
          </p:nvPr>
        </p:nvSpPr>
        <p:spPr/>
        <p:txBody>
          <a:bodyPr/>
          <a:lstStyle/>
          <a:p>
            <a:pPr>
              <a:lnSpc>
                <a:spcPct val="90000"/>
              </a:lnSpc>
            </a:pPr>
            <a:r>
              <a:rPr lang="en-US" sz="2100"/>
              <a:t>Proportional control</a:t>
            </a:r>
          </a:p>
          <a:p>
            <a:pPr marL="742950" lvl="1" indent="-285750">
              <a:lnSpc>
                <a:spcPct val="90000"/>
              </a:lnSpc>
            </a:pPr>
            <a:r>
              <a:rPr lang="en-US" sz="2000"/>
              <a:t>Multiply e(t) by a constant</a:t>
            </a:r>
          </a:p>
          <a:p>
            <a:pPr>
              <a:lnSpc>
                <a:spcPct val="90000"/>
              </a:lnSpc>
            </a:pPr>
            <a:r>
              <a:rPr lang="en-US" sz="2100"/>
              <a:t>PI control</a:t>
            </a:r>
          </a:p>
          <a:p>
            <a:pPr marL="742950" lvl="1" indent="-285750">
              <a:lnSpc>
                <a:spcPct val="90000"/>
              </a:lnSpc>
            </a:pPr>
            <a:r>
              <a:rPr lang="en-US" sz="2000"/>
              <a:t>Multiply e(t) and its integral by separate constants</a:t>
            </a:r>
          </a:p>
          <a:p>
            <a:pPr marL="742950" lvl="1" indent="-285750">
              <a:lnSpc>
                <a:spcPct val="90000"/>
              </a:lnSpc>
            </a:pPr>
            <a:r>
              <a:rPr lang="en-US" sz="2000"/>
              <a:t>Avoids bias for step</a:t>
            </a:r>
          </a:p>
          <a:p>
            <a:pPr>
              <a:lnSpc>
                <a:spcPct val="90000"/>
              </a:lnSpc>
            </a:pPr>
            <a:r>
              <a:rPr lang="en-US" sz="2100"/>
              <a:t>PD control</a:t>
            </a:r>
          </a:p>
          <a:p>
            <a:pPr marL="742950" lvl="1" indent="-285750">
              <a:lnSpc>
                <a:spcPct val="90000"/>
              </a:lnSpc>
            </a:pPr>
            <a:r>
              <a:rPr lang="en-US" sz="2000"/>
              <a:t>Multiply e(t) and its derivative by separate constants</a:t>
            </a:r>
          </a:p>
          <a:p>
            <a:pPr marL="742950" lvl="1" indent="-285750">
              <a:lnSpc>
                <a:spcPct val="90000"/>
              </a:lnSpc>
            </a:pPr>
            <a:r>
              <a:rPr lang="en-US" sz="2000"/>
              <a:t>Adjust more rapidly to changes</a:t>
            </a:r>
          </a:p>
          <a:p>
            <a:pPr>
              <a:lnSpc>
                <a:spcPct val="90000"/>
              </a:lnSpc>
            </a:pPr>
            <a:r>
              <a:rPr lang="en-US" sz="2100"/>
              <a:t>PID control</a:t>
            </a:r>
          </a:p>
          <a:p>
            <a:pPr marL="742950" lvl="1" indent="-285750">
              <a:lnSpc>
                <a:spcPct val="90000"/>
              </a:lnSpc>
            </a:pPr>
            <a:r>
              <a:rPr lang="en-US" sz="2000"/>
              <a:t>Multiply e(t), its derivative and its integral by separate constants</a:t>
            </a:r>
          </a:p>
          <a:p>
            <a:pPr marL="742950" lvl="1" indent="-285750">
              <a:lnSpc>
                <a:spcPct val="90000"/>
              </a:lnSpc>
            </a:pPr>
            <a:r>
              <a:rPr lang="en-US" sz="2000"/>
              <a:t>Reduce bias and react quickly</a:t>
            </a:r>
          </a:p>
          <a:p>
            <a:pPr>
              <a:lnSpc>
                <a:spcPct val="90000"/>
              </a:lnSpc>
            </a:pPr>
            <a:endParaRPr lang="en-US" sz="2100"/>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82" name="Rectangle 2"/>
          <p:cNvSpPr>
            <a:spLocks noGrp="1" noChangeArrowheads="1"/>
          </p:cNvSpPr>
          <p:nvPr>
            <p:ph type="title"/>
          </p:nvPr>
        </p:nvSpPr>
        <p:spPr/>
        <p:txBody>
          <a:bodyPr/>
          <a:lstStyle/>
          <a:p>
            <a:r>
              <a:rPr lang="en-US"/>
              <a:t>Root-locus Analysis</a:t>
            </a:r>
          </a:p>
        </p:txBody>
      </p:sp>
      <p:sp>
        <p:nvSpPr>
          <p:cNvPr id="174083" name="Rectangle 3"/>
          <p:cNvSpPr>
            <a:spLocks noGrp="1" noChangeArrowheads="1"/>
          </p:cNvSpPr>
          <p:nvPr>
            <p:ph type="body" idx="1"/>
          </p:nvPr>
        </p:nvSpPr>
        <p:spPr/>
        <p:txBody>
          <a:bodyPr/>
          <a:lstStyle/>
          <a:p>
            <a:pPr>
              <a:lnSpc>
                <a:spcPct val="90000"/>
              </a:lnSpc>
            </a:pPr>
            <a:r>
              <a:rPr lang="en-US" sz="2600"/>
              <a:t>Based on characteristic eqn of closed-loop transfer function</a:t>
            </a:r>
          </a:p>
          <a:p>
            <a:pPr>
              <a:lnSpc>
                <a:spcPct val="90000"/>
              </a:lnSpc>
            </a:pPr>
            <a:r>
              <a:rPr lang="en-US" sz="2600"/>
              <a:t>Plot location of </a:t>
            </a:r>
            <a:r>
              <a:rPr lang="en-US" sz="2600" b="1"/>
              <a:t>roots</a:t>
            </a:r>
            <a:r>
              <a:rPr lang="en-US" sz="2600"/>
              <a:t> of this eqn</a:t>
            </a:r>
          </a:p>
          <a:p>
            <a:pPr marL="742950" lvl="1" indent="-285750">
              <a:lnSpc>
                <a:spcPct val="90000"/>
              </a:lnSpc>
            </a:pPr>
            <a:r>
              <a:rPr lang="en-US" sz="2200"/>
              <a:t>Same as </a:t>
            </a:r>
            <a:r>
              <a:rPr lang="en-US" sz="2200" b="1"/>
              <a:t>poles</a:t>
            </a:r>
            <a:r>
              <a:rPr lang="en-US" sz="2200"/>
              <a:t> of closed-loop transfer function</a:t>
            </a:r>
          </a:p>
          <a:p>
            <a:pPr marL="742950" lvl="1" indent="-285750">
              <a:lnSpc>
                <a:spcPct val="90000"/>
              </a:lnSpc>
            </a:pPr>
            <a:r>
              <a:rPr lang="en-US" sz="2200"/>
              <a:t>Parameter (gain) varied from 0 to </a:t>
            </a:r>
            <a:r>
              <a:rPr lang="en-US" sz="2200">
                <a:sym typeface="Symbol" pitchFamily="18" charset="2"/>
              </a:rPr>
              <a:t></a:t>
            </a:r>
            <a:endParaRPr lang="en-US" sz="2200"/>
          </a:p>
          <a:p>
            <a:pPr>
              <a:lnSpc>
                <a:spcPct val="90000"/>
              </a:lnSpc>
            </a:pPr>
            <a:r>
              <a:rPr lang="en-US" sz="2600"/>
              <a:t>Multiple parameters are ok</a:t>
            </a:r>
          </a:p>
          <a:p>
            <a:pPr marL="742950" lvl="1" indent="-285750">
              <a:lnSpc>
                <a:spcPct val="90000"/>
              </a:lnSpc>
            </a:pPr>
            <a:r>
              <a:rPr lang="en-US" sz="2200"/>
              <a:t>Vary one-by-one</a:t>
            </a:r>
          </a:p>
          <a:p>
            <a:pPr marL="742950" lvl="1" indent="-285750">
              <a:lnSpc>
                <a:spcPct val="90000"/>
              </a:lnSpc>
            </a:pPr>
            <a:r>
              <a:rPr lang="en-US" sz="2200"/>
              <a:t>Plot a root “contour” (usually for 2-3 params)</a:t>
            </a:r>
          </a:p>
          <a:p>
            <a:pPr>
              <a:lnSpc>
                <a:spcPct val="90000"/>
              </a:lnSpc>
            </a:pPr>
            <a:r>
              <a:rPr lang="en-US" sz="2600"/>
              <a:t>Quickly get approximate results</a:t>
            </a:r>
          </a:p>
          <a:p>
            <a:pPr marL="742950" lvl="1" indent="-285750">
              <a:lnSpc>
                <a:spcPct val="90000"/>
              </a:lnSpc>
            </a:pPr>
            <a:r>
              <a:rPr lang="en-US" sz="2200"/>
              <a:t>Range of parameters that gives desired response</a:t>
            </a:r>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9268" name="Rectangle 4"/>
          <p:cNvSpPr>
            <a:spLocks noGrp="1" noChangeArrowheads="1"/>
          </p:cNvSpPr>
          <p:nvPr>
            <p:ph type="ctrTitle"/>
          </p:nvPr>
        </p:nvSpPr>
        <p:spPr/>
        <p:txBody>
          <a:bodyPr/>
          <a:lstStyle/>
          <a:p>
            <a:r>
              <a:rPr lang="en-US"/>
              <a:t>LAPLACE TRANSFORMS</a:t>
            </a:r>
          </a:p>
        </p:txBody>
      </p:sp>
      <p:sp>
        <p:nvSpPr>
          <p:cNvPr id="139269" name="Rectangle 5"/>
          <p:cNvSpPr>
            <a:spLocks noGrp="1" noChangeArrowheads="1"/>
          </p:cNvSpPr>
          <p:nvPr>
            <p:ph type="subTitle" idx="1"/>
          </p:nvPr>
        </p:nvSpPr>
        <p:spPr/>
        <p:txBody>
          <a:bodyPr/>
          <a:lstStyle/>
          <a:p>
            <a:r>
              <a:rPr lang="en-US"/>
              <a:t>LAPLACE APPLICATIONS</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62" name="Rectangle 2"/>
          <p:cNvSpPr>
            <a:spLocks noGrp="1" noChangeArrowheads="1"/>
          </p:cNvSpPr>
          <p:nvPr>
            <p:ph type="title"/>
          </p:nvPr>
        </p:nvSpPr>
        <p:spPr/>
        <p:txBody>
          <a:bodyPr/>
          <a:lstStyle/>
          <a:p>
            <a:r>
              <a:rPr lang="en-US"/>
              <a:t>The Complex Plane (review)</a:t>
            </a:r>
          </a:p>
        </p:txBody>
      </p:sp>
      <p:sp>
        <p:nvSpPr>
          <p:cNvPr id="143363" name="Line 3"/>
          <p:cNvSpPr>
            <a:spLocks noChangeShapeType="1"/>
          </p:cNvSpPr>
          <p:nvPr/>
        </p:nvSpPr>
        <p:spPr bwMode="auto">
          <a:xfrm>
            <a:off x="1965325" y="2386013"/>
            <a:ext cx="0" cy="4243387"/>
          </a:xfrm>
          <a:prstGeom prst="line">
            <a:avLst/>
          </a:prstGeom>
          <a:noFill/>
          <a:ln w="38100">
            <a:solidFill>
              <a:schemeClr val="tx1"/>
            </a:solidFill>
            <a:round/>
            <a:headEnd type="arrow" w="med" len="med"/>
            <a:tailEnd/>
          </a:ln>
          <a:effectLst/>
        </p:spPr>
        <p:txBody>
          <a:bodyPr>
            <a:spAutoFit/>
          </a:bodyPr>
          <a:lstStyle/>
          <a:p>
            <a:endParaRPr lang="en-US"/>
          </a:p>
        </p:txBody>
      </p:sp>
      <p:sp>
        <p:nvSpPr>
          <p:cNvPr id="143364" name="Line 4"/>
          <p:cNvSpPr>
            <a:spLocks noChangeShapeType="1"/>
          </p:cNvSpPr>
          <p:nvPr/>
        </p:nvSpPr>
        <p:spPr bwMode="auto">
          <a:xfrm>
            <a:off x="123825" y="4305300"/>
            <a:ext cx="3683000" cy="0"/>
          </a:xfrm>
          <a:prstGeom prst="line">
            <a:avLst/>
          </a:prstGeom>
          <a:noFill/>
          <a:ln w="38100">
            <a:solidFill>
              <a:schemeClr val="tx1"/>
            </a:solidFill>
            <a:round/>
            <a:headEnd/>
            <a:tailEnd type="arrow" w="med" len="med"/>
          </a:ln>
          <a:effectLst/>
        </p:spPr>
        <p:txBody>
          <a:bodyPr>
            <a:spAutoFit/>
          </a:bodyPr>
          <a:lstStyle/>
          <a:p>
            <a:endParaRPr lang="en-US"/>
          </a:p>
        </p:txBody>
      </p:sp>
      <p:sp>
        <p:nvSpPr>
          <p:cNvPr id="143365" name="Text Box 5"/>
          <p:cNvSpPr txBox="1">
            <a:spLocks noChangeArrowheads="1"/>
          </p:cNvSpPr>
          <p:nvPr/>
        </p:nvSpPr>
        <p:spPr bwMode="auto">
          <a:xfrm>
            <a:off x="1676400" y="1981200"/>
            <a:ext cx="2144713" cy="396875"/>
          </a:xfrm>
          <a:prstGeom prst="rect">
            <a:avLst/>
          </a:prstGeom>
          <a:noFill/>
          <a:ln w="9525">
            <a:noFill/>
            <a:miter lim="800000"/>
            <a:headEnd/>
            <a:tailEnd/>
          </a:ln>
          <a:effectLst/>
        </p:spPr>
        <p:txBody>
          <a:bodyPr wrap="none">
            <a:spAutoFit/>
          </a:bodyPr>
          <a:lstStyle/>
          <a:p>
            <a:pPr>
              <a:spcBef>
                <a:spcPct val="50000"/>
              </a:spcBef>
            </a:pPr>
            <a:r>
              <a:rPr lang="en-US" sz="2000">
                <a:latin typeface="Tahoma" pitchFamily="34" charset="0"/>
                <a:cs typeface="Times New Roman" pitchFamily="18" charset="0"/>
              </a:rPr>
              <a:t>Imaginary axis </a:t>
            </a:r>
            <a:r>
              <a:rPr lang="en-US" sz="2000">
                <a:latin typeface="Times New Roman" pitchFamily="18" charset="0"/>
                <a:cs typeface="Times New Roman" pitchFamily="18" charset="0"/>
              </a:rPr>
              <a:t>(</a:t>
            </a:r>
            <a:r>
              <a:rPr lang="en-US" sz="2000" i="1">
                <a:latin typeface="Times New Roman" pitchFamily="18" charset="0"/>
                <a:cs typeface="Times New Roman" pitchFamily="18" charset="0"/>
              </a:rPr>
              <a:t>j</a:t>
            </a:r>
            <a:r>
              <a:rPr lang="en-US" sz="2000">
                <a:latin typeface="Times New Roman" pitchFamily="18" charset="0"/>
                <a:cs typeface="Times New Roman" pitchFamily="18" charset="0"/>
              </a:rPr>
              <a:t>)</a:t>
            </a:r>
          </a:p>
        </p:txBody>
      </p:sp>
      <p:sp>
        <p:nvSpPr>
          <p:cNvPr id="143366" name="Text Box 6"/>
          <p:cNvSpPr txBox="1">
            <a:spLocks noChangeArrowheads="1"/>
          </p:cNvSpPr>
          <p:nvPr/>
        </p:nvSpPr>
        <p:spPr bwMode="auto">
          <a:xfrm>
            <a:off x="3733800" y="4106863"/>
            <a:ext cx="1176338" cy="396875"/>
          </a:xfrm>
          <a:prstGeom prst="rect">
            <a:avLst/>
          </a:prstGeom>
          <a:noFill/>
          <a:ln w="9525">
            <a:noFill/>
            <a:miter lim="800000"/>
            <a:headEnd/>
            <a:tailEnd/>
          </a:ln>
          <a:effectLst/>
        </p:spPr>
        <p:txBody>
          <a:bodyPr wrap="none">
            <a:spAutoFit/>
          </a:bodyPr>
          <a:lstStyle/>
          <a:p>
            <a:pPr>
              <a:spcBef>
                <a:spcPct val="50000"/>
              </a:spcBef>
            </a:pPr>
            <a:r>
              <a:rPr lang="en-US" sz="2000">
                <a:latin typeface="Tahoma" pitchFamily="34" charset="0"/>
                <a:cs typeface="Times New Roman" pitchFamily="18" charset="0"/>
              </a:rPr>
              <a:t>Real axis</a:t>
            </a:r>
          </a:p>
        </p:txBody>
      </p:sp>
      <p:graphicFrame>
        <p:nvGraphicFramePr>
          <p:cNvPr id="143367" name="Object 7"/>
          <p:cNvGraphicFramePr>
            <a:graphicFrameLocks noChangeAspect="1"/>
          </p:cNvGraphicFramePr>
          <p:nvPr/>
        </p:nvGraphicFramePr>
        <p:xfrm>
          <a:off x="2746375" y="2759075"/>
          <a:ext cx="1739900" cy="515938"/>
        </p:xfrm>
        <a:graphic>
          <a:graphicData uri="http://schemas.openxmlformats.org/presentationml/2006/ole">
            <mc:AlternateContent xmlns:mc="http://schemas.openxmlformats.org/markup-compatibility/2006">
              <mc:Choice xmlns:v="urn:schemas-microsoft-com:vml" Requires="v">
                <p:oleObj spid="_x0000_s143454" name="Equation" r:id="rId3" imgW="634680" imgH="190440" progId="Equation.3">
                  <p:embed/>
                </p:oleObj>
              </mc:Choice>
              <mc:Fallback>
                <p:oleObj name="Equation" r:id="rId3" imgW="634680" imgH="190440" progId="Equation.3">
                  <p:embed/>
                  <p:pic>
                    <p:nvPicPr>
                      <p:cNvPr id="0" name="Picture 7"/>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746375" y="2759075"/>
                        <a:ext cx="1739900" cy="51593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43368" name="Oval 8"/>
          <p:cNvSpPr>
            <a:spLocks noChangeArrowheads="1"/>
          </p:cNvSpPr>
          <p:nvPr/>
        </p:nvSpPr>
        <p:spPr bwMode="auto">
          <a:xfrm>
            <a:off x="2951163" y="3294063"/>
            <a:ext cx="101600" cy="101600"/>
          </a:xfrm>
          <a:prstGeom prst="ellipse">
            <a:avLst/>
          </a:prstGeom>
          <a:solidFill>
            <a:schemeClr val="tx1"/>
          </a:solidFill>
          <a:ln w="9525">
            <a:noFill/>
            <a:round/>
            <a:headEnd/>
            <a:tailEnd/>
          </a:ln>
          <a:effectLst/>
        </p:spPr>
        <p:txBody>
          <a:bodyPr wrap="none" anchor="ctr">
            <a:spAutoFit/>
          </a:bodyPr>
          <a:lstStyle/>
          <a:p>
            <a:endParaRPr lang="en-US"/>
          </a:p>
        </p:txBody>
      </p:sp>
      <p:sp>
        <p:nvSpPr>
          <p:cNvPr id="143369" name="Line 9"/>
          <p:cNvSpPr>
            <a:spLocks noChangeShapeType="1"/>
          </p:cNvSpPr>
          <p:nvPr/>
        </p:nvSpPr>
        <p:spPr bwMode="auto">
          <a:xfrm>
            <a:off x="2989263" y="3395663"/>
            <a:ext cx="0" cy="909637"/>
          </a:xfrm>
          <a:prstGeom prst="line">
            <a:avLst/>
          </a:prstGeom>
          <a:noFill/>
          <a:ln w="38100">
            <a:solidFill>
              <a:schemeClr val="tx1"/>
            </a:solidFill>
            <a:prstDash val="sysDot"/>
            <a:round/>
            <a:headEnd/>
            <a:tailEnd/>
          </a:ln>
          <a:effectLst/>
        </p:spPr>
        <p:txBody>
          <a:bodyPr>
            <a:spAutoFit/>
          </a:bodyPr>
          <a:lstStyle/>
          <a:p>
            <a:endParaRPr lang="en-US"/>
          </a:p>
        </p:txBody>
      </p:sp>
      <p:graphicFrame>
        <p:nvGraphicFramePr>
          <p:cNvPr id="143370" name="Object 10"/>
          <p:cNvGraphicFramePr>
            <a:graphicFrameLocks noChangeAspect="1"/>
          </p:cNvGraphicFramePr>
          <p:nvPr/>
        </p:nvGraphicFramePr>
        <p:xfrm>
          <a:off x="3124200" y="4267200"/>
          <a:ext cx="465138" cy="504825"/>
        </p:xfrm>
        <a:graphic>
          <a:graphicData uri="http://schemas.openxmlformats.org/presentationml/2006/ole">
            <mc:AlternateContent xmlns:mc="http://schemas.openxmlformats.org/markup-compatibility/2006">
              <mc:Choice xmlns:v="urn:schemas-microsoft-com:vml" Requires="v">
                <p:oleObj spid="_x0000_s143455" name="Equation" r:id="rId5" imgW="126720" imgH="139680" progId="Equation.3">
                  <p:embed/>
                </p:oleObj>
              </mc:Choice>
              <mc:Fallback>
                <p:oleObj name="Equation" r:id="rId5" imgW="126720" imgH="139680" progId="Equation.3">
                  <p:embed/>
                  <p:pic>
                    <p:nvPicPr>
                      <p:cNvPr id="0" name="Picture 10"/>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124200" y="4267200"/>
                        <a:ext cx="465138" cy="5048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43371" name="Line 11"/>
          <p:cNvSpPr>
            <a:spLocks noChangeShapeType="1"/>
          </p:cNvSpPr>
          <p:nvPr/>
        </p:nvSpPr>
        <p:spPr bwMode="auto">
          <a:xfrm flipH="1">
            <a:off x="1965325" y="3395663"/>
            <a:ext cx="920750" cy="0"/>
          </a:xfrm>
          <a:prstGeom prst="line">
            <a:avLst/>
          </a:prstGeom>
          <a:noFill/>
          <a:ln w="38100">
            <a:solidFill>
              <a:schemeClr val="tx1"/>
            </a:solidFill>
            <a:prstDash val="sysDot"/>
            <a:round/>
            <a:headEnd/>
            <a:tailEnd/>
          </a:ln>
          <a:effectLst/>
        </p:spPr>
        <p:txBody>
          <a:bodyPr>
            <a:spAutoFit/>
          </a:bodyPr>
          <a:lstStyle/>
          <a:p>
            <a:endParaRPr lang="en-US"/>
          </a:p>
        </p:txBody>
      </p:sp>
      <p:graphicFrame>
        <p:nvGraphicFramePr>
          <p:cNvPr id="143372" name="Object 12"/>
          <p:cNvGraphicFramePr>
            <a:graphicFrameLocks noChangeAspect="1"/>
          </p:cNvGraphicFramePr>
          <p:nvPr/>
        </p:nvGraphicFramePr>
        <p:xfrm>
          <a:off x="1350963" y="3092450"/>
          <a:ext cx="509587" cy="595313"/>
        </p:xfrm>
        <a:graphic>
          <a:graphicData uri="http://schemas.openxmlformats.org/presentationml/2006/ole">
            <mc:AlternateContent xmlns:mc="http://schemas.openxmlformats.org/markup-compatibility/2006">
              <mc:Choice xmlns:v="urn:schemas-microsoft-com:vml" Requires="v">
                <p:oleObj spid="_x0000_s143456" name="Equation" r:id="rId7" imgW="139680" imgH="164880" progId="Equation.3">
                  <p:embed/>
                </p:oleObj>
              </mc:Choice>
              <mc:Fallback>
                <p:oleObj name="Equation" r:id="rId7" imgW="139680" imgH="164880" progId="Equation.3">
                  <p:embed/>
                  <p:pic>
                    <p:nvPicPr>
                      <p:cNvPr id="0" name="Picture 12"/>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350963" y="3092450"/>
                        <a:ext cx="509587" cy="59531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43373" name="Oval 13"/>
          <p:cNvSpPr>
            <a:spLocks noChangeArrowheads="1"/>
          </p:cNvSpPr>
          <p:nvPr/>
        </p:nvSpPr>
        <p:spPr bwMode="auto">
          <a:xfrm>
            <a:off x="430213" y="2992438"/>
            <a:ext cx="3070225" cy="2828925"/>
          </a:xfrm>
          <a:prstGeom prst="ellipse">
            <a:avLst/>
          </a:prstGeom>
          <a:noFill/>
          <a:ln w="9525">
            <a:solidFill>
              <a:schemeClr val="tx1"/>
            </a:solidFill>
            <a:round/>
            <a:headEnd/>
            <a:tailEnd/>
          </a:ln>
          <a:effectLst/>
        </p:spPr>
        <p:txBody>
          <a:bodyPr anchor="ctr">
            <a:spAutoFit/>
          </a:bodyPr>
          <a:lstStyle/>
          <a:p>
            <a:endParaRPr lang="en-US"/>
          </a:p>
        </p:txBody>
      </p:sp>
      <p:sp>
        <p:nvSpPr>
          <p:cNvPr id="143374" name="Line 14"/>
          <p:cNvSpPr>
            <a:spLocks noChangeShapeType="1"/>
          </p:cNvSpPr>
          <p:nvPr/>
        </p:nvSpPr>
        <p:spPr bwMode="auto">
          <a:xfrm flipV="1">
            <a:off x="1965325" y="3395663"/>
            <a:ext cx="1023938" cy="909637"/>
          </a:xfrm>
          <a:prstGeom prst="line">
            <a:avLst/>
          </a:prstGeom>
          <a:noFill/>
          <a:ln w="9525">
            <a:solidFill>
              <a:schemeClr val="tx1"/>
            </a:solidFill>
            <a:round/>
            <a:headEnd/>
            <a:tailEnd type="triangle" w="med" len="med"/>
          </a:ln>
          <a:effectLst/>
        </p:spPr>
        <p:txBody>
          <a:bodyPr>
            <a:spAutoFit/>
          </a:bodyPr>
          <a:lstStyle/>
          <a:p>
            <a:endParaRPr lang="en-US"/>
          </a:p>
        </p:txBody>
      </p:sp>
      <p:graphicFrame>
        <p:nvGraphicFramePr>
          <p:cNvPr id="143375" name="Object 15"/>
          <p:cNvGraphicFramePr>
            <a:graphicFrameLocks noChangeAspect="1"/>
          </p:cNvGraphicFramePr>
          <p:nvPr/>
        </p:nvGraphicFramePr>
        <p:xfrm>
          <a:off x="2438400" y="3733800"/>
          <a:ext cx="379413" cy="601663"/>
        </p:xfrm>
        <a:graphic>
          <a:graphicData uri="http://schemas.openxmlformats.org/presentationml/2006/ole">
            <mc:AlternateContent xmlns:mc="http://schemas.openxmlformats.org/markup-compatibility/2006">
              <mc:Choice xmlns:v="urn:schemas-microsoft-com:vml" Requires="v">
                <p:oleObj spid="_x0000_s143457" name="Equation" r:id="rId9" imgW="126720" imgH="203040" progId="Equation.3">
                  <p:embed/>
                </p:oleObj>
              </mc:Choice>
              <mc:Fallback>
                <p:oleObj name="Equation" r:id="rId9" imgW="126720" imgH="203040" progId="Equation.3">
                  <p:embed/>
                  <p:pic>
                    <p:nvPicPr>
                      <p:cNvPr id="0" name="Picture 15"/>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438400" y="3733800"/>
                        <a:ext cx="379413" cy="60166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43376" name="Object 16"/>
          <p:cNvGraphicFramePr>
            <a:graphicFrameLocks noChangeAspect="1"/>
          </p:cNvGraphicFramePr>
          <p:nvPr>
            <p:extLst>
              <p:ext uri="{D42A27DB-BD31-4B8C-83A1-F6EECF244321}">
                <p14:modId xmlns:p14="http://schemas.microsoft.com/office/powerpoint/2010/main" val="170141453"/>
              </p:ext>
            </p:extLst>
          </p:nvPr>
        </p:nvGraphicFramePr>
        <p:xfrm flipH="1" flipV="1">
          <a:off x="2393950" y="3771900"/>
          <a:ext cx="234949" cy="92212"/>
        </p:xfrm>
        <a:graphic>
          <a:graphicData uri="http://schemas.openxmlformats.org/presentationml/2006/ole">
            <mc:AlternateContent xmlns:mc="http://schemas.openxmlformats.org/markup-compatibility/2006">
              <mc:Choice xmlns:v="urn:schemas-microsoft-com:vml" Requires="v">
                <p:oleObj spid="_x0000_s143458" name="Equation" r:id="rId11" imgW="114120" imgH="126720" progId="Equation.3">
                  <p:embed/>
                </p:oleObj>
              </mc:Choice>
              <mc:Fallback>
                <p:oleObj name="Equation" r:id="rId11" imgW="114120" imgH="126720" progId="Equation.3">
                  <p:embed/>
                  <p:pic>
                    <p:nvPicPr>
                      <p:cNvPr id="0" name="Picture 16"/>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flipH="1" flipV="1">
                        <a:off x="2393950" y="3771900"/>
                        <a:ext cx="234949" cy="92212"/>
                      </a:xfrm>
                      <a:prstGeom prst="rect">
                        <a:avLst/>
                      </a:prstGeom>
                      <a:noFill/>
                    </p:spPr>
                  </p:pic>
                </p:oleObj>
              </mc:Fallback>
            </mc:AlternateContent>
          </a:graphicData>
        </a:graphic>
      </p:graphicFrame>
      <p:sp>
        <p:nvSpPr>
          <p:cNvPr id="143377" name="Oval 17"/>
          <p:cNvSpPr>
            <a:spLocks noChangeArrowheads="1"/>
          </p:cNvSpPr>
          <p:nvPr/>
        </p:nvSpPr>
        <p:spPr bwMode="auto">
          <a:xfrm>
            <a:off x="3001963" y="5384800"/>
            <a:ext cx="101600" cy="101600"/>
          </a:xfrm>
          <a:prstGeom prst="ellipse">
            <a:avLst/>
          </a:prstGeom>
          <a:solidFill>
            <a:schemeClr val="tx1"/>
          </a:solidFill>
          <a:ln w="9525">
            <a:noFill/>
            <a:round/>
            <a:headEnd/>
            <a:tailEnd/>
          </a:ln>
          <a:effectLst/>
        </p:spPr>
        <p:txBody>
          <a:bodyPr wrap="none" anchor="ctr">
            <a:spAutoFit/>
          </a:bodyPr>
          <a:lstStyle/>
          <a:p>
            <a:endParaRPr lang="en-US"/>
          </a:p>
        </p:txBody>
      </p:sp>
      <p:sp>
        <p:nvSpPr>
          <p:cNvPr id="143378" name="Line 18"/>
          <p:cNvSpPr>
            <a:spLocks noChangeShapeType="1"/>
          </p:cNvSpPr>
          <p:nvPr/>
        </p:nvSpPr>
        <p:spPr bwMode="auto">
          <a:xfrm>
            <a:off x="1960563" y="4343400"/>
            <a:ext cx="1066800" cy="1066800"/>
          </a:xfrm>
          <a:prstGeom prst="line">
            <a:avLst/>
          </a:prstGeom>
          <a:noFill/>
          <a:ln w="9525">
            <a:solidFill>
              <a:schemeClr val="tx1"/>
            </a:solidFill>
            <a:round/>
            <a:headEnd/>
            <a:tailEnd type="triangle" w="med" len="med"/>
          </a:ln>
          <a:effectLst/>
        </p:spPr>
        <p:txBody>
          <a:bodyPr>
            <a:spAutoFit/>
          </a:bodyPr>
          <a:lstStyle/>
          <a:p>
            <a:endParaRPr lang="en-US"/>
          </a:p>
        </p:txBody>
      </p:sp>
      <p:graphicFrame>
        <p:nvGraphicFramePr>
          <p:cNvPr id="143380" name="Object 20"/>
          <p:cNvGraphicFramePr>
            <a:graphicFrameLocks noChangeAspect="1"/>
          </p:cNvGraphicFramePr>
          <p:nvPr/>
        </p:nvGraphicFramePr>
        <p:xfrm>
          <a:off x="2439988" y="4265613"/>
          <a:ext cx="422275" cy="787400"/>
        </p:xfrm>
        <a:graphic>
          <a:graphicData uri="http://schemas.openxmlformats.org/presentationml/2006/ole">
            <mc:AlternateContent xmlns:mc="http://schemas.openxmlformats.org/markup-compatibility/2006">
              <mc:Choice xmlns:v="urn:schemas-microsoft-com:vml" Requires="v">
                <p:oleObj spid="_x0000_s143459" name="Equation" r:id="rId13" imgW="114120" imgH="215640" progId="Equation.3">
                  <p:embed/>
                </p:oleObj>
              </mc:Choice>
              <mc:Fallback>
                <p:oleObj name="Equation" r:id="rId13" imgW="114120" imgH="215640" progId="Equation.3">
                  <p:embed/>
                  <p:pic>
                    <p:nvPicPr>
                      <p:cNvPr id="0" name="Picture 20"/>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2439988" y="4265613"/>
                        <a:ext cx="422275" cy="787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43381" name="Object 21"/>
          <p:cNvGraphicFramePr>
            <a:graphicFrameLocks noChangeAspect="1"/>
          </p:cNvGraphicFramePr>
          <p:nvPr/>
        </p:nvGraphicFramePr>
        <p:xfrm>
          <a:off x="2189163" y="4298950"/>
          <a:ext cx="685800" cy="577850"/>
        </p:xfrm>
        <a:graphic>
          <a:graphicData uri="http://schemas.openxmlformats.org/presentationml/2006/ole">
            <mc:AlternateContent xmlns:mc="http://schemas.openxmlformats.org/markup-compatibility/2006">
              <mc:Choice xmlns:v="urn:schemas-microsoft-com:vml" Requires="v">
                <p:oleObj spid="_x0000_s143460" name="Equation" r:id="rId15" imgW="241200" imgH="203040" progId="Equation.3">
                  <p:embed/>
                </p:oleObj>
              </mc:Choice>
              <mc:Fallback>
                <p:oleObj name="Equation" r:id="rId15" imgW="241200" imgH="203040" progId="Equation.3">
                  <p:embed/>
                  <p:pic>
                    <p:nvPicPr>
                      <p:cNvPr id="0" name="Picture 21"/>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2189163" y="4298950"/>
                        <a:ext cx="685800" cy="5778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43382" name="Object 22"/>
          <p:cNvGraphicFramePr>
            <a:graphicFrameLocks noChangeAspect="1"/>
          </p:cNvGraphicFramePr>
          <p:nvPr/>
        </p:nvGraphicFramePr>
        <p:xfrm>
          <a:off x="2973388" y="5594350"/>
          <a:ext cx="1739900" cy="654050"/>
        </p:xfrm>
        <a:graphic>
          <a:graphicData uri="http://schemas.openxmlformats.org/presentationml/2006/ole">
            <mc:AlternateContent xmlns:mc="http://schemas.openxmlformats.org/markup-compatibility/2006">
              <mc:Choice xmlns:v="urn:schemas-microsoft-com:vml" Requires="v">
                <p:oleObj spid="_x0000_s143461" name="Equation" r:id="rId17" imgW="634680" imgH="241200" progId="Equation.3">
                  <p:embed/>
                </p:oleObj>
              </mc:Choice>
              <mc:Fallback>
                <p:oleObj name="Equation" r:id="rId17" imgW="634680" imgH="241200" progId="Equation.3">
                  <p:embed/>
                  <p:pic>
                    <p:nvPicPr>
                      <p:cNvPr id="0" name="Picture 22"/>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2973388" y="5594350"/>
                        <a:ext cx="1739900" cy="6540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43383" name="Text Box 23"/>
          <p:cNvSpPr txBox="1">
            <a:spLocks noChangeArrowheads="1"/>
          </p:cNvSpPr>
          <p:nvPr/>
        </p:nvSpPr>
        <p:spPr bwMode="auto">
          <a:xfrm>
            <a:off x="2974975" y="6191250"/>
            <a:ext cx="2274888" cy="396875"/>
          </a:xfrm>
          <a:prstGeom prst="rect">
            <a:avLst/>
          </a:prstGeom>
          <a:noFill/>
          <a:ln w="9525">
            <a:noFill/>
            <a:miter lim="800000"/>
            <a:headEnd/>
            <a:tailEnd/>
          </a:ln>
          <a:effectLst/>
        </p:spPr>
        <p:txBody>
          <a:bodyPr wrap="none">
            <a:spAutoFit/>
          </a:bodyPr>
          <a:lstStyle/>
          <a:p>
            <a:pPr algn="ctr">
              <a:spcBef>
                <a:spcPct val="50000"/>
              </a:spcBef>
            </a:pPr>
            <a:r>
              <a:rPr lang="en-US" sz="2000">
                <a:latin typeface="Times New Roman" pitchFamily="18" charset="0"/>
                <a:cs typeface="Times New Roman" pitchFamily="18" charset="0"/>
              </a:rPr>
              <a:t>(complex) conjugate</a:t>
            </a:r>
          </a:p>
        </p:txBody>
      </p:sp>
      <p:graphicFrame>
        <p:nvGraphicFramePr>
          <p:cNvPr id="143384" name="Object 24"/>
          <p:cNvGraphicFramePr>
            <a:graphicFrameLocks noChangeAspect="1"/>
          </p:cNvGraphicFramePr>
          <p:nvPr/>
        </p:nvGraphicFramePr>
        <p:xfrm>
          <a:off x="1038225" y="5119688"/>
          <a:ext cx="879475" cy="595312"/>
        </p:xfrm>
        <a:graphic>
          <a:graphicData uri="http://schemas.openxmlformats.org/presentationml/2006/ole">
            <mc:AlternateContent xmlns:mc="http://schemas.openxmlformats.org/markup-compatibility/2006">
              <mc:Choice xmlns:v="urn:schemas-microsoft-com:vml" Requires="v">
                <p:oleObj spid="_x0000_s143462" name="Equation" r:id="rId19" imgW="241200" imgH="164880" progId="Equation.3">
                  <p:embed/>
                </p:oleObj>
              </mc:Choice>
              <mc:Fallback>
                <p:oleObj name="Equation" r:id="rId19" imgW="241200" imgH="164880" progId="Equation.3">
                  <p:embed/>
                  <p:pic>
                    <p:nvPicPr>
                      <p:cNvPr id="0" name="Picture 24"/>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1038225" y="5119688"/>
                        <a:ext cx="879475" cy="59531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43385" name="Line 25"/>
          <p:cNvSpPr>
            <a:spLocks noChangeShapeType="1"/>
          </p:cNvSpPr>
          <p:nvPr/>
        </p:nvSpPr>
        <p:spPr bwMode="auto">
          <a:xfrm flipH="1">
            <a:off x="2028825" y="5410200"/>
            <a:ext cx="920750" cy="0"/>
          </a:xfrm>
          <a:prstGeom prst="line">
            <a:avLst/>
          </a:prstGeom>
          <a:noFill/>
          <a:ln w="38100">
            <a:solidFill>
              <a:schemeClr val="tx1"/>
            </a:solidFill>
            <a:prstDash val="sysDot"/>
            <a:round/>
            <a:headEnd/>
            <a:tailEnd/>
          </a:ln>
          <a:effectLst/>
        </p:spPr>
        <p:txBody>
          <a:bodyPr>
            <a:spAutoFit/>
          </a:bodyPr>
          <a:lstStyle/>
          <a:p>
            <a:endParaRPr lang="en-US"/>
          </a:p>
        </p:txBody>
      </p:sp>
      <p:sp>
        <p:nvSpPr>
          <p:cNvPr id="143386" name="Line 26"/>
          <p:cNvSpPr>
            <a:spLocks noChangeShapeType="1"/>
          </p:cNvSpPr>
          <p:nvPr/>
        </p:nvSpPr>
        <p:spPr bwMode="auto">
          <a:xfrm>
            <a:off x="3019425" y="4424363"/>
            <a:ext cx="0" cy="909637"/>
          </a:xfrm>
          <a:prstGeom prst="line">
            <a:avLst/>
          </a:prstGeom>
          <a:noFill/>
          <a:ln w="38100">
            <a:solidFill>
              <a:schemeClr val="tx1"/>
            </a:solidFill>
            <a:prstDash val="sysDot"/>
            <a:round/>
            <a:headEnd/>
            <a:tailEnd/>
          </a:ln>
          <a:effectLst/>
        </p:spPr>
        <p:txBody>
          <a:bodyPr>
            <a:spAutoFit/>
          </a:bodyPr>
          <a:lstStyle/>
          <a:p>
            <a:endParaRPr lang="en-US"/>
          </a:p>
        </p:txBody>
      </p:sp>
      <p:graphicFrame>
        <p:nvGraphicFramePr>
          <p:cNvPr id="143387" name="Object 27"/>
          <p:cNvGraphicFramePr>
            <a:graphicFrameLocks noChangeAspect="1"/>
          </p:cNvGraphicFramePr>
          <p:nvPr/>
        </p:nvGraphicFramePr>
        <p:xfrm>
          <a:off x="4900613" y="3044825"/>
          <a:ext cx="3825875" cy="1857375"/>
        </p:xfrm>
        <a:graphic>
          <a:graphicData uri="http://schemas.openxmlformats.org/presentationml/2006/ole">
            <mc:AlternateContent xmlns:mc="http://schemas.openxmlformats.org/markup-compatibility/2006">
              <mc:Choice xmlns:v="urn:schemas-microsoft-com:vml" Requires="v">
                <p:oleObj spid="_x0000_s143463" name="Equation" r:id="rId21" imgW="1396800" imgH="685800" progId="Equation.3">
                  <p:embed/>
                </p:oleObj>
              </mc:Choice>
              <mc:Fallback>
                <p:oleObj name="Equation" r:id="rId21" imgW="1396800" imgH="685800" progId="Equation.3">
                  <p:embed/>
                  <p:pic>
                    <p:nvPicPr>
                      <p:cNvPr id="0" name="Picture 27"/>
                      <p:cNvPicPr>
                        <a:picLocks noChangeAspect="1" noChangeArrowheads="1"/>
                      </p:cNvPicPr>
                      <p:nvPr/>
                    </p:nvPicPr>
                    <p:blipFill>
                      <a:blip r:embed="rId22">
                        <a:extLst>
                          <a:ext uri="{28A0092B-C50C-407E-A947-70E740481C1C}">
                            <a14:useLocalDpi xmlns:a14="http://schemas.microsoft.com/office/drawing/2010/main" val="0"/>
                          </a:ext>
                        </a:extLst>
                      </a:blip>
                      <a:srcRect/>
                      <a:stretch>
                        <a:fillRect/>
                      </a:stretch>
                    </p:blipFill>
                    <p:spPr bwMode="auto">
                      <a:xfrm>
                        <a:off x="4900613" y="3044825"/>
                        <a:ext cx="3825875" cy="18573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43388" name="Arc 28"/>
          <p:cNvSpPr>
            <a:spLocks/>
          </p:cNvSpPr>
          <p:nvPr/>
        </p:nvSpPr>
        <p:spPr bwMode="auto">
          <a:xfrm>
            <a:off x="2286000" y="4038600"/>
            <a:ext cx="152400" cy="265113"/>
          </a:xfrm>
          <a:custGeom>
            <a:avLst/>
            <a:gdLst>
              <a:gd name="G0" fmla="+- 0 0 0"/>
              <a:gd name="G1" fmla="+- 21600 0 0"/>
              <a:gd name="G2" fmla="+- 21600 0 0"/>
              <a:gd name="T0" fmla="*/ 0 w 21600"/>
              <a:gd name="T1" fmla="*/ 0 h 26837"/>
              <a:gd name="T2" fmla="*/ 20956 w 21600"/>
              <a:gd name="T3" fmla="*/ 26837 h 26837"/>
              <a:gd name="T4" fmla="*/ 0 w 21600"/>
              <a:gd name="T5" fmla="*/ 21600 h 26837"/>
            </a:gdLst>
            <a:ahLst/>
            <a:cxnLst>
              <a:cxn ang="0">
                <a:pos x="T0" y="T1"/>
              </a:cxn>
              <a:cxn ang="0">
                <a:pos x="T2" y="T3"/>
              </a:cxn>
              <a:cxn ang="0">
                <a:pos x="T4" y="T5"/>
              </a:cxn>
            </a:cxnLst>
            <a:rect l="0" t="0" r="r" b="b"/>
            <a:pathLst>
              <a:path w="21600" h="26837" fill="none" extrusionOk="0">
                <a:moveTo>
                  <a:pt x="-1" y="0"/>
                </a:moveTo>
                <a:cubicBezTo>
                  <a:pt x="11929" y="0"/>
                  <a:pt x="21600" y="9670"/>
                  <a:pt x="21600" y="21600"/>
                </a:cubicBezTo>
                <a:cubicBezTo>
                  <a:pt x="21600" y="23365"/>
                  <a:pt x="21383" y="25124"/>
                  <a:pt x="20955" y="26836"/>
                </a:cubicBezTo>
              </a:path>
              <a:path w="21600" h="26837" stroke="0" extrusionOk="0">
                <a:moveTo>
                  <a:pt x="-1" y="0"/>
                </a:moveTo>
                <a:cubicBezTo>
                  <a:pt x="11929" y="0"/>
                  <a:pt x="21600" y="9670"/>
                  <a:pt x="21600" y="21600"/>
                </a:cubicBezTo>
                <a:cubicBezTo>
                  <a:pt x="21600" y="23365"/>
                  <a:pt x="21383" y="25124"/>
                  <a:pt x="20955" y="26836"/>
                </a:cubicBezTo>
                <a:lnTo>
                  <a:pt x="0" y="21600"/>
                </a:lnTo>
                <a:close/>
              </a:path>
            </a:pathLst>
          </a:custGeom>
          <a:noFill/>
          <a:ln w="9525">
            <a:solidFill>
              <a:schemeClr val="tx1"/>
            </a:solidFill>
            <a:miter lim="800000"/>
            <a:headEnd/>
            <a:tailEnd/>
          </a:ln>
          <a:effectLst/>
        </p:spPr>
        <p:txBody>
          <a:bodyPr wrap="none" anchor="ctr"/>
          <a:lstStyle/>
          <a:p>
            <a:endParaRPr lang="en-US"/>
          </a:p>
        </p:txBody>
      </p:sp>
      <p:graphicFrame>
        <p:nvGraphicFramePr>
          <p:cNvPr id="29" name="Object 16"/>
          <p:cNvGraphicFramePr>
            <a:graphicFrameLocks noChangeAspect="1"/>
          </p:cNvGraphicFramePr>
          <p:nvPr>
            <p:extLst>
              <p:ext uri="{D42A27DB-BD31-4B8C-83A1-F6EECF244321}">
                <p14:modId xmlns:p14="http://schemas.microsoft.com/office/powerpoint/2010/main" val="2282176685"/>
              </p:ext>
            </p:extLst>
          </p:nvPr>
        </p:nvGraphicFramePr>
        <p:xfrm flipH="1" flipV="1">
          <a:off x="2243273" y="4876664"/>
          <a:ext cx="322867" cy="352698"/>
        </p:xfrm>
        <a:graphic>
          <a:graphicData uri="http://schemas.openxmlformats.org/presentationml/2006/ole">
            <mc:AlternateContent xmlns:mc="http://schemas.openxmlformats.org/markup-compatibility/2006">
              <mc:Choice xmlns:v="urn:schemas-microsoft-com:vml" Requires="v">
                <p:oleObj spid="_x0000_s143464" name="Equation" r:id="rId23" imgW="114120" imgH="126720" progId="Equation.3">
                  <p:embed/>
                </p:oleObj>
              </mc:Choice>
              <mc:Fallback>
                <p:oleObj name="Equation" r:id="rId23" imgW="114120" imgH="126720" progId="Equation.3">
                  <p:embed/>
                  <p:pic>
                    <p:nvPicPr>
                      <p:cNvPr id="0" name=""/>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flipH="1" flipV="1">
                        <a:off x="2243273" y="4876664"/>
                        <a:ext cx="322867" cy="352698"/>
                      </a:xfrm>
                      <a:prstGeom prst="rect">
                        <a:avLst/>
                      </a:prstGeom>
                      <a:noFill/>
                    </p:spPr>
                  </p:pic>
                </p:oleObj>
              </mc:Fallback>
            </mc:AlternateContent>
          </a:graphicData>
        </a:graphic>
      </p:graphicFrame>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Rectangle 1026"/>
          <p:cNvSpPr>
            <a:spLocks noGrp="1" noChangeArrowheads="1"/>
          </p:cNvSpPr>
          <p:nvPr>
            <p:ph type="title"/>
          </p:nvPr>
        </p:nvSpPr>
        <p:spPr/>
        <p:txBody>
          <a:bodyPr/>
          <a:lstStyle/>
          <a:p>
            <a:r>
              <a:rPr lang="en-US"/>
              <a:t>Initial value</a:t>
            </a:r>
          </a:p>
        </p:txBody>
      </p:sp>
      <p:sp>
        <p:nvSpPr>
          <p:cNvPr id="90115" name="Rectangle 1027"/>
          <p:cNvSpPr>
            <a:spLocks noGrp="1" noChangeArrowheads="1"/>
          </p:cNvSpPr>
          <p:nvPr>
            <p:ph type="body" idx="1"/>
          </p:nvPr>
        </p:nvSpPr>
        <p:spPr>
          <a:xfrm>
            <a:off x="685800" y="914400"/>
            <a:ext cx="7772400" cy="1143000"/>
          </a:xfrm>
        </p:spPr>
        <p:txBody>
          <a:bodyPr/>
          <a:lstStyle/>
          <a:p>
            <a:r>
              <a:rPr lang="en-US"/>
              <a:t>In the initial value of f(t) as t approaches 0 is given by</a:t>
            </a:r>
          </a:p>
        </p:txBody>
      </p:sp>
      <p:sp>
        <p:nvSpPr>
          <p:cNvPr id="90116" name="Text Box 1028"/>
          <p:cNvSpPr txBox="1">
            <a:spLocks noChangeArrowheads="1"/>
          </p:cNvSpPr>
          <p:nvPr/>
        </p:nvSpPr>
        <p:spPr bwMode="auto">
          <a:xfrm>
            <a:off x="2438400" y="2286000"/>
            <a:ext cx="3673475" cy="457200"/>
          </a:xfrm>
          <a:prstGeom prst="rect">
            <a:avLst/>
          </a:prstGeom>
          <a:noFill/>
          <a:ln w="9525">
            <a:noFill/>
            <a:miter lim="800000"/>
            <a:headEnd/>
            <a:tailEnd/>
          </a:ln>
          <a:effectLst/>
        </p:spPr>
        <p:txBody>
          <a:bodyPr>
            <a:spAutoFit/>
          </a:bodyPr>
          <a:lstStyle/>
          <a:p>
            <a:pPr eaLnBrk="0" hangingPunct="0"/>
            <a:r>
              <a:rPr lang="en-US" sz="2400" b="1"/>
              <a:t>f(0 ) = Lim    s F(s)</a:t>
            </a:r>
          </a:p>
        </p:txBody>
      </p:sp>
      <p:sp>
        <p:nvSpPr>
          <p:cNvPr id="90117" name="Text Box 1029"/>
          <p:cNvSpPr txBox="1">
            <a:spLocks noChangeArrowheads="1"/>
          </p:cNvSpPr>
          <p:nvPr/>
        </p:nvSpPr>
        <p:spPr bwMode="auto">
          <a:xfrm>
            <a:off x="3352800" y="2695575"/>
            <a:ext cx="438150" cy="457200"/>
          </a:xfrm>
          <a:prstGeom prst="rect">
            <a:avLst/>
          </a:prstGeom>
          <a:noFill/>
          <a:ln w="9525">
            <a:noFill/>
            <a:miter lim="800000"/>
            <a:headEnd/>
            <a:tailEnd/>
          </a:ln>
          <a:effectLst/>
        </p:spPr>
        <p:txBody>
          <a:bodyPr wrap="none">
            <a:spAutoFit/>
          </a:bodyPr>
          <a:lstStyle/>
          <a:p>
            <a:pPr eaLnBrk="0" hangingPunct="0"/>
            <a:r>
              <a:rPr lang="en-US" sz="2400" b="1"/>
              <a:t>s </a:t>
            </a:r>
          </a:p>
        </p:txBody>
      </p:sp>
      <p:sp>
        <p:nvSpPr>
          <p:cNvPr id="90118" name="Line 1030"/>
          <p:cNvSpPr>
            <a:spLocks noChangeShapeType="1"/>
          </p:cNvSpPr>
          <p:nvPr/>
        </p:nvSpPr>
        <p:spPr bwMode="auto">
          <a:xfrm>
            <a:off x="3673475" y="2960688"/>
            <a:ext cx="304800" cy="0"/>
          </a:xfrm>
          <a:prstGeom prst="line">
            <a:avLst/>
          </a:prstGeom>
          <a:noFill/>
          <a:ln w="9525">
            <a:solidFill>
              <a:schemeClr val="tx1"/>
            </a:solidFill>
            <a:round/>
            <a:headEnd/>
            <a:tailEnd type="triangle" w="med" len="med"/>
          </a:ln>
          <a:effectLst/>
        </p:spPr>
        <p:txBody>
          <a:bodyPr wrap="none" anchor="ctr"/>
          <a:lstStyle/>
          <a:p>
            <a:endParaRPr lang="en-US"/>
          </a:p>
        </p:txBody>
      </p:sp>
      <p:sp>
        <p:nvSpPr>
          <p:cNvPr id="90119" name="Text Box 1031"/>
          <p:cNvSpPr txBox="1">
            <a:spLocks noChangeArrowheads="1"/>
          </p:cNvSpPr>
          <p:nvPr/>
        </p:nvSpPr>
        <p:spPr bwMode="auto">
          <a:xfrm>
            <a:off x="4038600" y="2690813"/>
            <a:ext cx="401638" cy="457200"/>
          </a:xfrm>
          <a:prstGeom prst="rect">
            <a:avLst/>
          </a:prstGeom>
          <a:noFill/>
          <a:ln w="9525">
            <a:noFill/>
            <a:miter lim="800000"/>
            <a:headEnd/>
            <a:tailEnd/>
          </a:ln>
          <a:effectLst/>
        </p:spPr>
        <p:txBody>
          <a:bodyPr wrap="none">
            <a:spAutoFit/>
          </a:bodyPr>
          <a:lstStyle/>
          <a:p>
            <a:pPr eaLnBrk="0" hangingPunct="0"/>
            <a:r>
              <a:rPr lang="en-US" sz="2400" b="1">
                <a:sym typeface="Symbol" pitchFamily="18" charset="2"/>
              </a:rPr>
              <a:t></a:t>
            </a:r>
            <a:endParaRPr lang="en-US" sz="2400" b="1"/>
          </a:p>
        </p:txBody>
      </p:sp>
      <p:sp>
        <p:nvSpPr>
          <p:cNvPr id="90120" name="Text Box 1032"/>
          <p:cNvSpPr txBox="1">
            <a:spLocks noChangeArrowheads="1"/>
          </p:cNvSpPr>
          <p:nvPr/>
        </p:nvSpPr>
        <p:spPr bwMode="auto">
          <a:xfrm>
            <a:off x="3124200" y="3686175"/>
            <a:ext cx="1327150" cy="457200"/>
          </a:xfrm>
          <a:prstGeom prst="rect">
            <a:avLst/>
          </a:prstGeom>
          <a:noFill/>
          <a:ln w="9525">
            <a:noFill/>
            <a:miter lim="800000"/>
            <a:headEnd/>
            <a:tailEnd/>
          </a:ln>
          <a:effectLst/>
        </p:spPr>
        <p:txBody>
          <a:bodyPr wrap="none">
            <a:spAutoFit/>
          </a:bodyPr>
          <a:lstStyle/>
          <a:p>
            <a:pPr eaLnBrk="0" hangingPunct="0"/>
            <a:r>
              <a:rPr lang="en-US" sz="2400" b="1"/>
              <a:t>f(t) = e </a:t>
            </a:r>
            <a:r>
              <a:rPr lang="en-US" sz="2400" b="1" baseline="30000"/>
              <a:t>-t</a:t>
            </a:r>
            <a:endParaRPr lang="en-US" sz="2400" b="1"/>
          </a:p>
        </p:txBody>
      </p:sp>
      <p:sp>
        <p:nvSpPr>
          <p:cNvPr id="90121" name="Text Box 1033"/>
          <p:cNvSpPr txBox="1">
            <a:spLocks noChangeArrowheads="1"/>
          </p:cNvSpPr>
          <p:nvPr/>
        </p:nvSpPr>
        <p:spPr bwMode="auto">
          <a:xfrm>
            <a:off x="3108325" y="4459288"/>
            <a:ext cx="2063750" cy="457200"/>
          </a:xfrm>
          <a:prstGeom prst="rect">
            <a:avLst/>
          </a:prstGeom>
          <a:noFill/>
          <a:ln w="9525">
            <a:noFill/>
            <a:miter lim="800000"/>
            <a:headEnd/>
            <a:tailEnd/>
          </a:ln>
          <a:effectLst/>
        </p:spPr>
        <p:txBody>
          <a:bodyPr wrap="none">
            <a:spAutoFit/>
          </a:bodyPr>
          <a:lstStyle/>
          <a:p>
            <a:pPr eaLnBrk="0" hangingPunct="0"/>
            <a:r>
              <a:rPr lang="en-US" sz="2400" b="1"/>
              <a:t>F(s) = 1/(s+1)</a:t>
            </a:r>
          </a:p>
        </p:txBody>
      </p:sp>
      <p:sp>
        <p:nvSpPr>
          <p:cNvPr id="90122" name="Text Box 1034"/>
          <p:cNvSpPr txBox="1">
            <a:spLocks noChangeArrowheads="1"/>
          </p:cNvSpPr>
          <p:nvPr/>
        </p:nvSpPr>
        <p:spPr bwMode="auto">
          <a:xfrm>
            <a:off x="2438400" y="5310188"/>
            <a:ext cx="3673475" cy="457200"/>
          </a:xfrm>
          <a:prstGeom prst="rect">
            <a:avLst/>
          </a:prstGeom>
          <a:noFill/>
          <a:ln w="9525">
            <a:noFill/>
            <a:miter lim="800000"/>
            <a:headEnd/>
            <a:tailEnd/>
          </a:ln>
          <a:effectLst/>
        </p:spPr>
        <p:txBody>
          <a:bodyPr>
            <a:spAutoFit/>
          </a:bodyPr>
          <a:lstStyle/>
          <a:p>
            <a:pPr eaLnBrk="0" hangingPunct="0"/>
            <a:r>
              <a:rPr lang="en-US" sz="2400" b="1"/>
              <a:t>f(0 ) = Lim    s /(s+1) = 1</a:t>
            </a:r>
          </a:p>
        </p:txBody>
      </p:sp>
      <p:sp>
        <p:nvSpPr>
          <p:cNvPr id="90123" name="Text Box 1035"/>
          <p:cNvSpPr txBox="1">
            <a:spLocks noChangeArrowheads="1"/>
          </p:cNvSpPr>
          <p:nvPr/>
        </p:nvSpPr>
        <p:spPr bwMode="auto">
          <a:xfrm>
            <a:off x="3352800" y="5719763"/>
            <a:ext cx="438150" cy="457200"/>
          </a:xfrm>
          <a:prstGeom prst="rect">
            <a:avLst/>
          </a:prstGeom>
          <a:noFill/>
          <a:ln w="9525">
            <a:noFill/>
            <a:miter lim="800000"/>
            <a:headEnd/>
            <a:tailEnd/>
          </a:ln>
          <a:effectLst/>
        </p:spPr>
        <p:txBody>
          <a:bodyPr wrap="none">
            <a:spAutoFit/>
          </a:bodyPr>
          <a:lstStyle/>
          <a:p>
            <a:pPr eaLnBrk="0" hangingPunct="0"/>
            <a:r>
              <a:rPr lang="en-US" sz="2400" b="1"/>
              <a:t>s </a:t>
            </a:r>
          </a:p>
        </p:txBody>
      </p:sp>
      <p:sp>
        <p:nvSpPr>
          <p:cNvPr id="90124" name="Line 1036"/>
          <p:cNvSpPr>
            <a:spLocks noChangeShapeType="1"/>
          </p:cNvSpPr>
          <p:nvPr/>
        </p:nvSpPr>
        <p:spPr bwMode="auto">
          <a:xfrm>
            <a:off x="3673475" y="5984875"/>
            <a:ext cx="304800" cy="0"/>
          </a:xfrm>
          <a:prstGeom prst="line">
            <a:avLst/>
          </a:prstGeom>
          <a:noFill/>
          <a:ln w="9525">
            <a:solidFill>
              <a:schemeClr val="tx1"/>
            </a:solidFill>
            <a:round/>
            <a:headEnd/>
            <a:tailEnd type="triangle" w="med" len="med"/>
          </a:ln>
          <a:effectLst/>
        </p:spPr>
        <p:txBody>
          <a:bodyPr wrap="none" anchor="ctr"/>
          <a:lstStyle/>
          <a:p>
            <a:endParaRPr lang="en-US"/>
          </a:p>
        </p:txBody>
      </p:sp>
      <p:sp>
        <p:nvSpPr>
          <p:cNvPr id="90125" name="Text Box 1037"/>
          <p:cNvSpPr txBox="1">
            <a:spLocks noChangeArrowheads="1"/>
          </p:cNvSpPr>
          <p:nvPr/>
        </p:nvSpPr>
        <p:spPr bwMode="auto">
          <a:xfrm>
            <a:off x="4038600" y="5715000"/>
            <a:ext cx="401638" cy="457200"/>
          </a:xfrm>
          <a:prstGeom prst="rect">
            <a:avLst/>
          </a:prstGeom>
          <a:noFill/>
          <a:ln w="9525">
            <a:noFill/>
            <a:miter lim="800000"/>
            <a:headEnd/>
            <a:tailEnd/>
          </a:ln>
          <a:effectLst/>
        </p:spPr>
        <p:txBody>
          <a:bodyPr wrap="none">
            <a:spAutoFit/>
          </a:bodyPr>
          <a:lstStyle/>
          <a:p>
            <a:pPr eaLnBrk="0" hangingPunct="0"/>
            <a:r>
              <a:rPr lang="en-US" sz="2400" b="1">
                <a:sym typeface="Symbol" pitchFamily="18" charset="2"/>
              </a:rPr>
              <a:t></a:t>
            </a:r>
            <a:endParaRPr lang="en-US" sz="2400" b="1"/>
          </a:p>
        </p:txBody>
      </p:sp>
      <p:sp>
        <p:nvSpPr>
          <p:cNvPr id="90126" name="Text Box 1038"/>
          <p:cNvSpPr txBox="1">
            <a:spLocks noChangeArrowheads="1"/>
          </p:cNvSpPr>
          <p:nvPr/>
        </p:nvSpPr>
        <p:spPr bwMode="auto">
          <a:xfrm>
            <a:off x="1431925" y="3240088"/>
            <a:ext cx="1438275" cy="457200"/>
          </a:xfrm>
          <a:prstGeom prst="rect">
            <a:avLst/>
          </a:prstGeom>
          <a:noFill/>
          <a:ln w="9525">
            <a:noFill/>
            <a:miter lim="800000"/>
            <a:headEnd/>
            <a:tailEnd/>
          </a:ln>
          <a:effectLst/>
        </p:spPr>
        <p:txBody>
          <a:bodyPr wrap="none">
            <a:spAutoFit/>
          </a:bodyPr>
          <a:lstStyle/>
          <a:p>
            <a:pPr eaLnBrk="0" hangingPunct="0"/>
            <a:r>
              <a:rPr lang="en-US" sz="2400" b="1"/>
              <a:t>Example</a:t>
            </a:r>
          </a:p>
        </p:txBody>
      </p:sp>
      <p:sp>
        <p:nvSpPr>
          <p:cNvPr id="90127" name="Text Box 1039"/>
          <p:cNvSpPr txBox="1">
            <a:spLocks noChangeArrowheads="1"/>
          </p:cNvSpPr>
          <p:nvPr/>
        </p:nvSpPr>
        <p:spPr bwMode="auto">
          <a:xfrm>
            <a:off x="3505200" y="6248400"/>
            <a:ext cx="2409825" cy="336550"/>
          </a:xfrm>
          <a:prstGeom prst="rect">
            <a:avLst/>
          </a:prstGeom>
          <a:noFill/>
          <a:ln w="9525">
            <a:noFill/>
            <a:miter lim="800000"/>
            <a:headEnd/>
            <a:tailEnd/>
          </a:ln>
          <a:effectLst/>
        </p:spPr>
        <p:txBody>
          <a:bodyPr wrap="none">
            <a:spAutoFit/>
          </a:bodyPr>
          <a:lstStyle/>
          <a:p>
            <a:pPr eaLnBrk="0" hangingPunct="0"/>
            <a:r>
              <a:rPr lang="en-US" sz="1600" b="1"/>
              <a:t>6. Laplace applications</a:t>
            </a:r>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Rectangle 2"/>
          <p:cNvSpPr>
            <a:spLocks noGrp="1" noChangeArrowheads="1"/>
          </p:cNvSpPr>
          <p:nvPr>
            <p:ph type="title"/>
          </p:nvPr>
        </p:nvSpPr>
        <p:spPr/>
        <p:txBody>
          <a:bodyPr/>
          <a:lstStyle/>
          <a:p>
            <a:r>
              <a:rPr lang="en-US"/>
              <a:t>Final value</a:t>
            </a:r>
          </a:p>
        </p:txBody>
      </p:sp>
      <p:sp>
        <p:nvSpPr>
          <p:cNvPr id="91139" name="Rectangle 3"/>
          <p:cNvSpPr>
            <a:spLocks noGrp="1" noChangeArrowheads="1"/>
          </p:cNvSpPr>
          <p:nvPr>
            <p:ph type="body" idx="1"/>
          </p:nvPr>
        </p:nvSpPr>
        <p:spPr>
          <a:xfrm>
            <a:off x="685800" y="914400"/>
            <a:ext cx="7772400" cy="1143000"/>
          </a:xfrm>
          <a:noFill/>
          <a:ln/>
        </p:spPr>
        <p:txBody>
          <a:bodyPr lIns="90488" tIns="44450" rIns="90488" bIns="44450"/>
          <a:lstStyle/>
          <a:p>
            <a:r>
              <a:rPr lang="en-US"/>
              <a:t>In the final value of f(t) as t approaches </a:t>
            </a:r>
            <a:r>
              <a:rPr lang="en-US">
                <a:sym typeface="Symbol" pitchFamily="18" charset="2"/>
              </a:rPr>
              <a:t></a:t>
            </a:r>
            <a:r>
              <a:rPr lang="en-US"/>
              <a:t> is given by</a:t>
            </a:r>
          </a:p>
        </p:txBody>
      </p:sp>
      <p:sp>
        <p:nvSpPr>
          <p:cNvPr id="91140" name="Text Box 4"/>
          <p:cNvSpPr txBox="1">
            <a:spLocks noChangeArrowheads="1"/>
          </p:cNvSpPr>
          <p:nvPr/>
        </p:nvSpPr>
        <p:spPr bwMode="auto">
          <a:xfrm>
            <a:off x="2438400" y="2286000"/>
            <a:ext cx="3673475" cy="457200"/>
          </a:xfrm>
          <a:prstGeom prst="rect">
            <a:avLst/>
          </a:prstGeom>
          <a:noFill/>
          <a:ln w="9525">
            <a:noFill/>
            <a:miter lim="800000"/>
            <a:headEnd/>
            <a:tailEnd/>
          </a:ln>
          <a:effectLst/>
        </p:spPr>
        <p:txBody>
          <a:bodyPr>
            <a:spAutoFit/>
          </a:bodyPr>
          <a:lstStyle/>
          <a:p>
            <a:pPr eaLnBrk="0" hangingPunct="0"/>
            <a:r>
              <a:rPr lang="en-US" sz="2400" b="1"/>
              <a:t>f(0 ) = Lim    s F(s)</a:t>
            </a:r>
          </a:p>
        </p:txBody>
      </p:sp>
      <p:sp>
        <p:nvSpPr>
          <p:cNvPr id="91141" name="Text Box 5"/>
          <p:cNvSpPr txBox="1">
            <a:spLocks noChangeArrowheads="1"/>
          </p:cNvSpPr>
          <p:nvPr/>
        </p:nvSpPr>
        <p:spPr bwMode="auto">
          <a:xfrm>
            <a:off x="3352800" y="2695575"/>
            <a:ext cx="438150" cy="457200"/>
          </a:xfrm>
          <a:prstGeom prst="rect">
            <a:avLst/>
          </a:prstGeom>
          <a:noFill/>
          <a:ln w="9525">
            <a:noFill/>
            <a:miter lim="800000"/>
            <a:headEnd/>
            <a:tailEnd/>
          </a:ln>
          <a:effectLst/>
        </p:spPr>
        <p:txBody>
          <a:bodyPr wrap="none">
            <a:spAutoFit/>
          </a:bodyPr>
          <a:lstStyle/>
          <a:p>
            <a:pPr eaLnBrk="0" hangingPunct="0"/>
            <a:r>
              <a:rPr lang="en-US" sz="2400" b="1"/>
              <a:t>s </a:t>
            </a:r>
          </a:p>
        </p:txBody>
      </p:sp>
      <p:sp>
        <p:nvSpPr>
          <p:cNvPr id="91142" name="Line 6"/>
          <p:cNvSpPr>
            <a:spLocks noChangeShapeType="1"/>
          </p:cNvSpPr>
          <p:nvPr/>
        </p:nvSpPr>
        <p:spPr bwMode="auto">
          <a:xfrm>
            <a:off x="3673475" y="2960688"/>
            <a:ext cx="304800" cy="0"/>
          </a:xfrm>
          <a:prstGeom prst="line">
            <a:avLst/>
          </a:prstGeom>
          <a:noFill/>
          <a:ln w="9525">
            <a:solidFill>
              <a:schemeClr val="tx1"/>
            </a:solidFill>
            <a:round/>
            <a:headEnd/>
            <a:tailEnd type="triangle" w="med" len="med"/>
          </a:ln>
          <a:effectLst/>
        </p:spPr>
        <p:txBody>
          <a:bodyPr wrap="none" anchor="ctr"/>
          <a:lstStyle/>
          <a:p>
            <a:endParaRPr lang="en-US"/>
          </a:p>
        </p:txBody>
      </p:sp>
      <p:sp>
        <p:nvSpPr>
          <p:cNvPr id="91143" name="Text Box 7"/>
          <p:cNvSpPr txBox="1">
            <a:spLocks noChangeArrowheads="1"/>
          </p:cNvSpPr>
          <p:nvPr/>
        </p:nvSpPr>
        <p:spPr bwMode="auto">
          <a:xfrm>
            <a:off x="4038600" y="2695575"/>
            <a:ext cx="354013" cy="457200"/>
          </a:xfrm>
          <a:prstGeom prst="rect">
            <a:avLst/>
          </a:prstGeom>
          <a:noFill/>
          <a:ln w="9525">
            <a:noFill/>
            <a:miter lim="800000"/>
            <a:headEnd/>
            <a:tailEnd/>
          </a:ln>
          <a:effectLst/>
        </p:spPr>
        <p:txBody>
          <a:bodyPr wrap="none">
            <a:spAutoFit/>
          </a:bodyPr>
          <a:lstStyle/>
          <a:p>
            <a:pPr eaLnBrk="0" hangingPunct="0"/>
            <a:r>
              <a:rPr lang="en-US" sz="2400" b="1">
                <a:sym typeface="Symbol" pitchFamily="18" charset="2"/>
              </a:rPr>
              <a:t>0</a:t>
            </a:r>
            <a:endParaRPr lang="en-US" sz="2400" b="1"/>
          </a:p>
        </p:txBody>
      </p:sp>
      <p:sp>
        <p:nvSpPr>
          <p:cNvPr id="91144" name="Text Box 8"/>
          <p:cNvSpPr txBox="1">
            <a:spLocks noChangeArrowheads="1"/>
          </p:cNvSpPr>
          <p:nvPr/>
        </p:nvSpPr>
        <p:spPr bwMode="auto">
          <a:xfrm>
            <a:off x="3124200" y="3686175"/>
            <a:ext cx="1327150" cy="457200"/>
          </a:xfrm>
          <a:prstGeom prst="rect">
            <a:avLst/>
          </a:prstGeom>
          <a:noFill/>
          <a:ln w="9525">
            <a:noFill/>
            <a:miter lim="800000"/>
            <a:headEnd/>
            <a:tailEnd/>
          </a:ln>
          <a:effectLst/>
        </p:spPr>
        <p:txBody>
          <a:bodyPr wrap="none">
            <a:spAutoFit/>
          </a:bodyPr>
          <a:lstStyle/>
          <a:p>
            <a:pPr eaLnBrk="0" hangingPunct="0"/>
            <a:r>
              <a:rPr lang="en-US" sz="2400" b="1"/>
              <a:t>f(t) = e </a:t>
            </a:r>
            <a:r>
              <a:rPr lang="en-US" sz="2400" b="1" baseline="30000"/>
              <a:t>-t</a:t>
            </a:r>
            <a:endParaRPr lang="en-US" sz="2400" b="1"/>
          </a:p>
        </p:txBody>
      </p:sp>
      <p:sp>
        <p:nvSpPr>
          <p:cNvPr id="91145" name="Text Box 9"/>
          <p:cNvSpPr txBox="1">
            <a:spLocks noChangeArrowheads="1"/>
          </p:cNvSpPr>
          <p:nvPr/>
        </p:nvSpPr>
        <p:spPr bwMode="auto">
          <a:xfrm>
            <a:off x="3108325" y="4459288"/>
            <a:ext cx="2063750" cy="457200"/>
          </a:xfrm>
          <a:prstGeom prst="rect">
            <a:avLst/>
          </a:prstGeom>
          <a:noFill/>
          <a:ln w="9525">
            <a:noFill/>
            <a:miter lim="800000"/>
            <a:headEnd/>
            <a:tailEnd/>
          </a:ln>
          <a:effectLst/>
        </p:spPr>
        <p:txBody>
          <a:bodyPr wrap="none">
            <a:spAutoFit/>
          </a:bodyPr>
          <a:lstStyle/>
          <a:p>
            <a:pPr eaLnBrk="0" hangingPunct="0"/>
            <a:r>
              <a:rPr lang="en-US" sz="2400" b="1"/>
              <a:t>F(s) = 1/(s+1)</a:t>
            </a:r>
          </a:p>
        </p:txBody>
      </p:sp>
      <p:sp>
        <p:nvSpPr>
          <p:cNvPr id="91146" name="Text Box 10"/>
          <p:cNvSpPr txBox="1">
            <a:spLocks noChangeArrowheads="1"/>
          </p:cNvSpPr>
          <p:nvPr/>
        </p:nvSpPr>
        <p:spPr bwMode="auto">
          <a:xfrm>
            <a:off x="2438400" y="5310188"/>
            <a:ext cx="3673475" cy="457200"/>
          </a:xfrm>
          <a:prstGeom prst="rect">
            <a:avLst/>
          </a:prstGeom>
          <a:noFill/>
          <a:ln w="9525">
            <a:noFill/>
            <a:miter lim="800000"/>
            <a:headEnd/>
            <a:tailEnd/>
          </a:ln>
          <a:effectLst/>
        </p:spPr>
        <p:txBody>
          <a:bodyPr>
            <a:spAutoFit/>
          </a:bodyPr>
          <a:lstStyle/>
          <a:p>
            <a:pPr eaLnBrk="0" hangingPunct="0"/>
            <a:r>
              <a:rPr lang="en-US" sz="2400" b="1"/>
              <a:t>f(0 ) = Lim    s /(s+1) = 0</a:t>
            </a:r>
          </a:p>
        </p:txBody>
      </p:sp>
      <p:sp>
        <p:nvSpPr>
          <p:cNvPr id="91147" name="Text Box 11"/>
          <p:cNvSpPr txBox="1">
            <a:spLocks noChangeArrowheads="1"/>
          </p:cNvSpPr>
          <p:nvPr/>
        </p:nvSpPr>
        <p:spPr bwMode="auto">
          <a:xfrm>
            <a:off x="3352800" y="5719763"/>
            <a:ext cx="438150" cy="457200"/>
          </a:xfrm>
          <a:prstGeom prst="rect">
            <a:avLst/>
          </a:prstGeom>
          <a:noFill/>
          <a:ln w="9525">
            <a:noFill/>
            <a:miter lim="800000"/>
            <a:headEnd/>
            <a:tailEnd/>
          </a:ln>
          <a:effectLst/>
        </p:spPr>
        <p:txBody>
          <a:bodyPr wrap="none">
            <a:spAutoFit/>
          </a:bodyPr>
          <a:lstStyle/>
          <a:p>
            <a:pPr eaLnBrk="0" hangingPunct="0"/>
            <a:r>
              <a:rPr lang="en-US" sz="2400" b="1"/>
              <a:t>s </a:t>
            </a:r>
          </a:p>
        </p:txBody>
      </p:sp>
      <p:sp>
        <p:nvSpPr>
          <p:cNvPr id="91148" name="Line 12"/>
          <p:cNvSpPr>
            <a:spLocks noChangeShapeType="1"/>
          </p:cNvSpPr>
          <p:nvPr/>
        </p:nvSpPr>
        <p:spPr bwMode="auto">
          <a:xfrm>
            <a:off x="3673475" y="5984875"/>
            <a:ext cx="304800" cy="0"/>
          </a:xfrm>
          <a:prstGeom prst="line">
            <a:avLst/>
          </a:prstGeom>
          <a:noFill/>
          <a:ln w="9525">
            <a:solidFill>
              <a:schemeClr val="tx1"/>
            </a:solidFill>
            <a:round/>
            <a:headEnd/>
            <a:tailEnd type="triangle" w="med" len="med"/>
          </a:ln>
          <a:effectLst/>
        </p:spPr>
        <p:txBody>
          <a:bodyPr wrap="none" anchor="ctr"/>
          <a:lstStyle/>
          <a:p>
            <a:endParaRPr lang="en-US"/>
          </a:p>
        </p:txBody>
      </p:sp>
      <p:sp>
        <p:nvSpPr>
          <p:cNvPr id="91149" name="Text Box 13"/>
          <p:cNvSpPr txBox="1">
            <a:spLocks noChangeArrowheads="1"/>
          </p:cNvSpPr>
          <p:nvPr/>
        </p:nvSpPr>
        <p:spPr bwMode="auto">
          <a:xfrm>
            <a:off x="4038600" y="5719763"/>
            <a:ext cx="354013" cy="457200"/>
          </a:xfrm>
          <a:prstGeom prst="rect">
            <a:avLst/>
          </a:prstGeom>
          <a:noFill/>
          <a:ln w="9525">
            <a:noFill/>
            <a:miter lim="800000"/>
            <a:headEnd/>
            <a:tailEnd/>
          </a:ln>
          <a:effectLst/>
        </p:spPr>
        <p:txBody>
          <a:bodyPr wrap="none">
            <a:spAutoFit/>
          </a:bodyPr>
          <a:lstStyle/>
          <a:p>
            <a:pPr eaLnBrk="0" hangingPunct="0"/>
            <a:r>
              <a:rPr lang="en-US" sz="2400" b="1">
                <a:sym typeface="Symbol" pitchFamily="18" charset="2"/>
              </a:rPr>
              <a:t>0</a:t>
            </a:r>
            <a:endParaRPr lang="en-US" sz="2400" b="1"/>
          </a:p>
        </p:txBody>
      </p:sp>
      <p:sp>
        <p:nvSpPr>
          <p:cNvPr id="91150" name="Text Box 14"/>
          <p:cNvSpPr txBox="1">
            <a:spLocks noChangeArrowheads="1"/>
          </p:cNvSpPr>
          <p:nvPr/>
        </p:nvSpPr>
        <p:spPr bwMode="auto">
          <a:xfrm>
            <a:off x="1431925" y="3240088"/>
            <a:ext cx="1438275" cy="457200"/>
          </a:xfrm>
          <a:prstGeom prst="rect">
            <a:avLst/>
          </a:prstGeom>
          <a:noFill/>
          <a:ln w="9525">
            <a:noFill/>
            <a:miter lim="800000"/>
            <a:headEnd/>
            <a:tailEnd/>
          </a:ln>
          <a:effectLst/>
        </p:spPr>
        <p:txBody>
          <a:bodyPr wrap="none">
            <a:spAutoFit/>
          </a:bodyPr>
          <a:lstStyle/>
          <a:p>
            <a:pPr eaLnBrk="0" hangingPunct="0"/>
            <a:r>
              <a:rPr lang="en-US" sz="2400" b="1"/>
              <a:t>Example</a:t>
            </a:r>
          </a:p>
        </p:txBody>
      </p:sp>
      <p:sp>
        <p:nvSpPr>
          <p:cNvPr id="91151" name="Text Box 15"/>
          <p:cNvSpPr txBox="1">
            <a:spLocks noChangeArrowheads="1"/>
          </p:cNvSpPr>
          <p:nvPr/>
        </p:nvSpPr>
        <p:spPr bwMode="auto">
          <a:xfrm>
            <a:off x="3505200" y="6248400"/>
            <a:ext cx="2409825" cy="336550"/>
          </a:xfrm>
          <a:prstGeom prst="rect">
            <a:avLst/>
          </a:prstGeom>
          <a:noFill/>
          <a:ln w="9525">
            <a:noFill/>
            <a:miter lim="800000"/>
            <a:headEnd/>
            <a:tailEnd/>
          </a:ln>
          <a:effectLst/>
        </p:spPr>
        <p:txBody>
          <a:bodyPr wrap="none">
            <a:spAutoFit/>
          </a:bodyPr>
          <a:lstStyle/>
          <a:p>
            <a:pPr eaLnBrk="0" hangingPunct="0"/>
            <a:r>
              <a:rPr lang="en-US" sz="1600" b="1"/>
              <a:t>6. Laplace applications</a:t>
            </a:r>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0706" name="Rectangle 2"/>
          <p:cNvSpPr>
            <a:spLocks noGrp="1" noChangeArrowheads="1"/>
          </p:cNvSpPr>
          <p:nvPr>
            <p:ph type="title"/>
          </p:nvPr>
        </p:nvSpPr>
        <p:spPr>
          <a:xfrm>
            <a:off x="685800" y="228600"/>
            <a:ext cx="7772400" cy="1143000"/>
          </a:xfrm>
        </p:spPr>
        <p:txBody>
          <a:bodyPr/>
          <a:lstStyle/>
          <a:p>
            <a:r>
              <a:rPr lang="en-US"/>
              <a:t>Apply Initial- and Final-Value Theorems to this Example</a:t>
            </a:r>
          </a:p>
        </p:txBody>
      </p:sp>
      <p:sp>
        <p:nvSpPr>
          <p:cNvPr id="200707" name="Rectangle 3"/>
          <p:cNvSpPr>
            <a:spLocks noGrp="1" noChangeArrowheads="1"/>
          </p:cNvSpPr>
          <p:nvPr>
            <p:ph type="body" sz="half" idx="2"/>
          </p:nvPr>
        </p:nvSpPr>
        <p:spPr>
          <a:xfrm>
            <a:off x="5562600" y="1905000"/>
            <a:ext cx="3048000" cy="4114800"/>
          </a:xfrm>
        </p:spPr>
        <p:txBody>
          <a:bodyPr/>
          <a:lstStyle/>
          <a:p>
            <a:r>
              <a:rPr lang="en-US" sz="2600"/>
              <a:t>Laplace transform of the function.</a:t>
            </a:r>
          </a:p>
          <a:p>
            <a:endParaRPr lang="en-US" sz="2600"/>
          </a:p>
          <a:p>
            <a:r>
              <a:rPr lang="en-US" sz="2600"/>
              <a:t>Apply final-value theorem</a:t>
            </a:r>
          </a:p>
          <a:p>
            <a:endParaRPr lang="en-US" sz="2600"/>
          </a:p>
          <a:p>
            <a:r>
              <a:rPr lang="en-US" sz="2600"/>
              <a:t>Apply initial-value theorem</a:t>
            </a:r>
          </a:p>
          <a:p>
            <a:endParaRPr lang="en-US" sz="2600"/>
          </a:p>
        </p:txBody>
      </p:sp>
      <p:graphicFrame>
        <p:nvGraphicFramePr>
          <p:cNvPr id="200708" name="Object 4"/>
          <p:cNvGraphicFramePr>
            <a:graphicFrameLocks noGrp="1" noChangeAspect="1"/>
          </p:cNvGraphicFramePr>
          <p:nvPr>
            <p:ph type="chart" sz="half" idx="1"/>
          </p:nvPr>
        </p:nvGraphicFramePr>
        <p:xfrm>
          <a:off x="1524000" y="1905000"/>
          <a:ext cx="3352800" cy="1052513"/>
        </p:xfrm>
        <a:graphic>
          <a:graphicData uri="http://schemas.openxmlformats.org/presentationml/2006/ole">
            <mc:AlternateContent xmlns:mc="http://schemas.openxmlformats.org/markup-compatibility/2006">
              <mc:Choice xmlns:v="urn:schemas-microsoft-com:vml" Requires="v">
                <p:oleObj spid="_x0000_s200729" name="Equation" r:id="rId3" imgW="1371600" imgH="431640" progId="Equation.3">
                  <p:embed/>
                </p:oleObj>
              </mc:Choice>
              <mc:Fallback>
                <p:oleObj name="Equation" r:id="rId3" imgW="1371600" imgH="431640" progId="Equation.3">
                  <p:embed/>
                  <p:pic>
                    <p:nvPicPr>
                      <p:cNvPr id="0"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524000" y="1905000"/>
                        <a:ext cx="3352800" cy="10525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0709" name="Object 5"/>
          <p:cNvGraphicFramePr>
            <a:graphicFrameLocks noChangeAspect="1"/>
          </p:cNvGraphicFramePr>
          <p:nvPr/>
        </p:nvGraphicFramePr>
        <p:xfrm>
          <a:off x="304800" y="3581400"/>
          <a:ext cx="4724400" cy="911225"/>
        </p:xfrm>
        <a:graphic>
          <a:graphicData uri="http://schemas.openxmlformats.org/presentationml/2006/ole">
            <mc:AlternateContent xmlns:mc="http://schemas.openxmlformats.org/markup-compatibility/2006">
              <mc:Choice xmlns:v="urn:schemas-microsoft-com:vml" Requires="v">
                <p:oleObj spid="_x0000_s200730" name="Equation" r:id="rId5" imgW="2234880" imgH="431640" progId="Equation.3">
                  <p:embed/>
                </p:oleObj>
              </mc:Choice>
              <mc:Fallback>
                <p:oleObj name="Equation" r:id="rId5" imgW="2234880" imgH="431640" progId="Equation.3">
                  <p:embed/>
                  <p:pic>
                    <p:nvPicPr>
                      <p:cNvPr id="0" name="Picture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04800" y="3581400"/>
                        <a:ext cx="4724400" cy="9112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0710" name="Object 6"/>
          <p:cNvGraphicFramePr>
            <a:graphicFrameLocks noChangeAspect="1"/>
          </p:cNvGraphicFramePr>
          <p:nvPr/>
        </p:nvGraphicFramePr>
        <p:xfrm>
          <a:off x="457200" y="5105400"/>
          <a:ext cx="4584700" cy="858838"/>
        </p:xfrm>
        <a:graphic>
          <a:graphicData uri="http://schemas.openxmlformats.org/presentationml/2006/ole">
            <mc:AlternateContent xmlns:mc="http://schemas.openxmlformats.org/markup-compatibility/2006">
              <mc:Choice xmlns:v="urn:schemas-microsoft-com:vml" Requires="v">
                <p:oleObj spid="_x0000_s200731" name="Equation" r:id="rId7" imgW="2298600" imgH="431640" progId="Equation.3">
                  <p:embed/>
                </p:oleObj>
              </mc:Choice>
              <mc:Fallback>
                <p:oleObj name="Equation" r:id="rId7" imgW="2298600" imgH="431640" progId="Equation.3">
                  <p:embed/>
                  <p:pic>
                    <p:nvPicPr>
                      <p:cNvPr id="0" name="Picture 6"/>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57200" y="5105400"/>
                        <a:ext cx="4584700" cy="8588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Rectangle 2"/>
          <p:cNvSpPr>
            <a:spLocks noGrp="1" noChangeArrowheads="1"/>
          </p:cNvSpPr>
          <p:nvPr>
            <p:ph type="title"/>
          </p:nvPr>
        </p:nvSpPr>
        <p:spPr>
          <a:ln/>
        </p:spPr>
        <p:txBody>
          <a:bodyPr/>
          <a:lstStyle/>
          <a:p>
            <a:r>
              <a:rPr lang="en-US"/>
              <a:t>Poles</a:t>
            </a:r>
          </a:p>
        </p:txBody>
      </p:sp>
      <p:sp>
        <p:nvSpPr>
          <p:cNvPr id="92163" name="Rectangle 3"/>
          <p:cNvSpPr>
            <a:spLocks noGrp="1" noChangeArrowheads="1"/>
          </p:cNvSpPr>
          <p:nvPr>
            <p:ph type="body" idx="1"/>
          </p:nvPr>
        </p:nvSpPr>
        <p:spPr>
          <a:xfrm>
            <a:off x="609600" y="914400"/>
            <a:ext cx="7772400" cy="4876800"/>
          </a:xfrm>
        </p:spPr>
        <p:txBody>
          <a:bodyPr/>
          <a:lstStyle/>
          <a:p>
            <a:r>
              <a:rPr lang="en-US"/>
              <a:t>The poles of a Laplace function are the values of s that make the Laplace function evaluate to infinity.  They are therefore the roots of the denominator polynomial</a:t>
            </a:r>
          </a:p>
          <a:p>
            <a:r>
              <a:rPr lang="en-US"/>
              <a:t>10 (s + 2)/[(s + 1)(s + 3)] has a pole at s = -1 and a pole at s = -3</a:t>
            </a:r>
          </a:p>
          <a:p>
            <a:r>
              <a:rPr lang="en-US"/>
              <a:t>Complex poles always appear in complex-conjugate pairs</a:t>
            </a:r>
          </a:p>
          <a:p>
            <a:r>
              <a:rPr lang="en-US"/>
              <a:t>The transient response of system is determined by the location of poles</a:t>
            </a:r>
          </a:p>
        </p:txBody>
      </p:sp>
      <p:sp>
        <p:nvSpPr>
          <p:cNvPr id="92164" name="Text Box 4"/>
          <p:cNvSpPr txBox="1">
            <a:spLocks noChangeArrowheads="1"/>
          </p:cNvSpPr>
          <p:nvPr/>
        </p:nvSpPr>
        <p:spPr bwMode="auto">
          <a:xfrm>
            <a:off x="3505200" y="6248400"/>
            <a:ext cx="2409825" cy="336550"/>
          </a:xfrm>
          <a:prstGeom prst="rect">
            <a:avLst/>
          </a:prstGeom>
          <a:noFill/>
          <a:ln w="9525">
            <a:noFill/>
            <a:miter lim="800000"/>
            <a:headEnd/>
            <a:tailEnd/>
          </a:ln>
          <a:effectLst/>
        </p:spPr>
        <p:txBody>
          <a:bodyPr wrap="none">
            <a:spAutoFit/>
          </a:bodyPr>
          <a:lstStyle/>
          <a:p>
            <a:pPr eaLnBrk="0" hangingPunct="0"/>
            <a:r>
              <a:rPr lang="en-US" sz="1600" b="1"/>
              <a:t>6. Laplace applications</a:t>
            </a:r>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Rectangle 1026"/>
          <p:cNvSpPr>
            <a:spLocks noGrp="1" noChangeArrowheads="1"/>
          </p:cNvSpPr>
          <p:nvPr>
            <p:ph type="title"/>
          </p:nvPr>
        </p:nvSpPr>
        <p:spPr/>
        <p:txBody>
          <a:bodyPr/>
          <a:lstStyle/>
          <a:p>
            <a:r>
              <a:rPr lang="en-US"/>
              <a:t>Zeros </a:t>
            </a:r>
          </a:p>
        </p:txBody>
      </p:sp>
      <p:sp>
        <p:nvSpPr>
          <p:cNvPr id="93187" name="Rectangle 1027"/>
          <p:cNvSpPr>
            <a:spLocks noGrp="1" noChangeArrowheads="1"/>
          </p:cNvSpPr>
          <p:nvPr>
            <p:ph type="body" idx="1"/>
          </p:nvPr>
        </p:nvSpPr>
        <p:spPr>
          <a:xfrm>
            <a:off x="685800" y="914400"/>
            <a:ext cx="7772400" cy="4114800"/>
          </a:xfrm>
        </p:spPr>
        <p:txBody>
          <a:bodyPr/>
          <a:lstStyle/>
          <a:p>
            <a:r>
              <a:rPr lang="en-US"/>
              <a:t>The zeros of a Laplace function are the values of s that make the Laplace function evaluate to zero.  They are therefore the zeros of the numerator polynomial </a:t>
            </a:r>
          </a:p>
          <a:p>
            <a:r>
              <a:rPr lang="en-US"/>
              <a:t>10 (s + 2)/[(s + 1)(s + 3)] has a zero at s = -2</a:t>
            </a:r>
          </a:p>
          <a:p>
            <a:r>
              <a:rPr lang="en-US"/>
              <a:t>Complex zeros always appear in complex-conjugate pairs</a:t>
            </a:r>
          </a:p>
        </p:txBody>
      </p:sp>
      <p:sp>
        <p:nvSpPr>
          <p:cNvPr id="93188" name="Text Box 1028"/>
          <p:cNvSpPr txBox="1">
            <a:spLocks noChangeArrowheads="1"/>
          </p:cNvSpPr>
          <p:nvPr/>
        </p:nvSpPr>
        <p:spPr bwMode="auto">
          <a:xfrm>
            <a:off x="3505200" y="6248400"/>
            <a:ext cx="2409825" cy="336550"/>
          </a:xfrm>
          <a:prstGeom prst="rect">
            <a:avLst/>
          </a:prstGeom>
          <a:noFill/>
          <a:ln w="9525">
            <a:noFill/>
            <a:miter lim="800000"/>
            <a:headEnd/>
            <a:tailEnd/>
          </a:ln>
          <a:effectLst/>
        </p:spPr>
        <p:txBody>
          <a:bodyPr wrap="none">
            <a:spAutoFit/>
          </a:bodyPr>
          <a:lstStyle/>
          <a:p>
            <a:pPr eaLnBrk="0" hangingPunct="0"/>
            <a:r>
              <a:rPr lang="en-US" sz="1600" b="1"/>
              <a:t>6. Laplace applications</a:t>
            </a:r>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Rectangle 1026"/>
          <p:cNvSpPr>
            <a:spLocks noGrp="1" noChangeArrowheads="1"/>
          </p:cNvSpPr>
          <p:nvPr>
            <p:ph type="title"/>
          </p:nvPr>
        </p:nvSpPr>
        <p:spPr/>
        <p:txBody>
          <a:bodyPr/>
          <a:lstStyle/>
          <a:p>
            <a:r>
              <a:rPr lang="en-US"/>
              <a:t>Stability</a:t>
            </a:r>
          </a:p>
        </p:txBody>
      </p:sp>
      <p:sp>
        <p:nvSpPr>
          <p:cNvPr id="94211" name="Rectangle 1027"/>
          <p:cNvSpPr>
            <a:spLocks noGrp="1" noChangeArrowheads="1"/>
          </p:cNvSpPr>
          <p:nvPr>
            <p:ph type="body" idx="1"/>
          </p:nvPr>
        </p:nvSpPr>
        <p:spPr>
          <a:xfrm>
            <a:off x="685800" y="838200"/>
            <a:ext cx="7772400" cy="1828800"/>
          </a:xfrm>
        </p:spPr>
        <p:txBody>
          <a:bodyPr/>
          <a:lstStyle/>
          <a:p>
            <a:r>
              <a:rPr lang="en-US"/>
              <a:t>A system is stable if bounded inputs produce bounded outputs</a:t>
            </a:r>
          </a:p>
          <a:p>
            <a:r>
              <a:rPr lang="en-US"/>
              <a:t>The complex s-plane is divided into two regions: the stable region, which is the left half of the plane, and the unstable region, which is the right half of the s-plane</a:t>
            </a:r>
          </a:p>
        </p:txBody>
      </p:sp>
      <p:sp>
        <p:nvSpPr>
          <p:cNvPr id="94212" name="Line 1028"/>
          <p:cNvSpPr>
            <a:spLocks noChangeShapeType="1"/>
          </p:cNvSpPr>
          <p:nvPr/>
        </p:nvSpPr>
        <p:spPr bwMode="auto">
          <a:xfrm>
            <a:off x="4572000" y="4038600"/>
            <a:ext cx="0" cy="2057400"/>
          </a:xfrm>
          <a:prstGeom prst="line">
            <a:avLst/>
          </a:prstGeom>
          <a:noFill/>
          <a:ln w="38100">
            <a:solidFill>
              <a:schemeClr val="tx1"/>
            </a:solidFill>
            <a:round/>
            <a:headEnd/>
            <a:tailEnd/>
          </a:ln>
          <a:effectLst/>
        </p:spPr>
        <p:txBody>
          <a:bodyPr wrap="none" anchor="ctr"/>
          <a:lstStyle/>
          <a:p>
            <a:endParaRPr lang="en-US"/>
          </a:p>
        </p:txBody>
      </p:sp>
      <p:sp>
        <p:nvSpPr>
          <p:cNvPr id="94213" name="Line 1029"/>
          <p:cNvSpPr>
            <a:spLocks noChangeShapeType="1"/>
          </p:cNvSpPr>
          <p:nvPr/>
        </p:nvSpPr>
        <p:spPr bwMode="auto">
          <a:xfrm>
            <a:off x="2209800" y="5181600"/>
            <a:ext cx="4876800" cy="0"/>
          </a:xfrm>
          <a:prstGeom prst="line">
            <a:avLst/>
          </a:prstGeom>
          <a:noFill/>
          <a:ln w="38100">
            <a:solidFill>
              <a:schemeClr val="tx1"/>
            </a:solidFill>
            <a:round/>
            <a:headEnd/>
            <a:tailEnd/>
          </a:ln>
          <a:effectLst/>
        </p:spPr>
        <p:txBody>
          <a:bodyPr wrap="none" anchor="ctr"/>
          <a:lstStyle/>
          <a:p>
            <a:endParaRPr lang="en-US"/>
          </a:p>
        </p:txBody>
      </p:sp>
      <p:sp>
        <p:nvSpPr>
          <p:cNvPr id="94214" name="Text Box 1030"/>
          <p:cNvSpPr txBox="1">
            <a:spLocks noChangeArrowheads="1"/>
          </p:cNvSpPr>
          <p:nvPr/>
        </p:nvSpPr>
        <p:spPr bwMode="auto">
          <a:xfrm>
            <a:off x="1905000" y="3962400"/>
            <a:ext cx="1073150" cy="396875"/>
          </a:xfrm>
          <a:prstGeom prst="rect">
            <a:avLst/>
          </a:prstGeom>
          <a:noFill/>
          <a:ln w="9525">
            <a:noFill/>
            <a:miter lim="800000"/>
            <a:headEnd/>
            <a:tailEnd/>
          </a:ln>
          <a:effectLst/>
        </p:spPr>
        <p:txBody>
          <a:bodyPr wrap="none">
            <a:spAutoFit/>
          </a:bodyPr>
          <a:lstStyle/>
          <a:p>
            <a:pPr eaLnBrk="0" hangingPunct="0"/>
            <a:r>
              <a:rPr lang="en-US" sz="2000" b="1"/>
              <a:t>s-plane</a:t>
            </a:r>
          </a:p>
        </p:txBody>
      </p:sp>
      <p:sp>
        <p:nvSpPr>
          <p:cNvPr id="94215" name="Text Box 1031"/>
          <p:cNvSpPr txBox="1">
            <a:spLocks noChangeArrowheads="1"/>
          </p:cNvSpPr>
          <p:nvPr/>
        </p:nvSpPr>
        <p:spPr bwMode="auto">
          <a:xfrm>
            <a:off x="2057400" y="6019800"/>
            <a:ext cx="917575" cy="396875"/>
          </a:xfrm>
          <a:prstGeom prst="rect">
            <a:avLst/>
          </a:prstGeom>
          <a:noFill/>
          <a:ln w="9525">
            <a:noFill/>
            <a:miter lim="800000"/>
            <a:headEnd/>
            <a:tailEnd/>
          </a:ln>
          <a:effectLst/>
        </p:spPr>
        <p:txBody>
          <a:bodyPr wrap="none">
            <a:spAutoFit/>
          </a:bodyPr>
          <a:lstStyle/>
          <a:p>
            <a:pPr eaLnBrk="0" hangingPunct="0"/>
            <a:r>
              <a:rPr lang="en-US" sz="2000" b="1"/>
              <a:t>stable</a:t>
            </a:r>
          </a:p>
        </p:txBody>
      </p:sp>
      <p:sp>
        <p:nvSpPr>
          <p:cNvPr id="94216" name="Text Box 1032"/>
          <p:cNvSpPr txBox="1">
            <a:spLocks noChangeArrowheads="1"/>
          </p:cNvSpPr>
          <p:nvPr/>
        </p:nvSpPr>
        <p:spPr bwMode="auto">
          <a:xfrm>
            <a:off x="5943600" y="6019800"/>
            <a:ext cx="1228725" cy="396875"/>
          </a:xfrm>
          <a:prstGeom prst="rect">
            <a:avLst/>
          </a:prstGeom>
          <a:noFill/>
          <a:ln w="9525">
            <a:noFill/>
            <a:miter lim="800000"/>
            <a:headEnd/>
            <a:tailEnd/>
          </a:ln>
          <a:effectLst/>
        </p:spPr>
        <p:txBody>
          <a:bodyPr wrap="none">
            <a:spAutoFit/>
          </a:bodyPr>
          <a:lstStyle/>
          <a:p>
            <a:pPr eaLnBrk="0" hangingPunct="0"/>
            <a:r>
              <a:rPr lang="en-US" sz="2000" b="1"/>
              <a:t>unstable</a:t>
            </a:r>
          </a:p>
        </p:txBody>
      </p:sp>
      <p:sp>
        <p:nvSpPr>
          <p:cNvPr id="94217" name="Text Box 1033"/>
          <p:cNvSpPr txBox="1">
            <a:spLocks noChangeArrowheads="1"/>
          </p:cNvSpPr>
          <p:nvPr/>
        </p:nvSpPr>
        <p:spPr bwMode="auto">
          <a:xfrm>
            <a:off x="5105400" y="5562600"/>
            <a:ext cx="184150" cy="396875"/>
          </a:xfrm>
          <a:prstGeom prst="rect">
            <a:avLst/>
          </a:prstGeom>
          <a:noFill/>
          <a:ln w="9525">
            <a:noFill/>
            <a:miter lim="800000"/>
            <a:headEnd/>
            <a:tailEnd/>
          </a:ln>
          <a:effectLst/>
        </p:spPr>
        <p:txBody>
          <a:bodyPr>
            <a:spAutoFit/>
          </a:bodyPr>
          <a:lstStyle/>
          <a:p>
            <a:pPr eaLnBrk="0" hangingPunct="0">
              <a:spcBef>
                <a:spcPct val="50000"/>
              </a:spcBef>
            </a:pPr>
            <a:r>
              <a:rPr lang="en-US" sz="2000" b="1"/>
              <a:t>x</a:t>
            </a:r>
          </a:p>
        </p:txBody>
      </p:sp>
      <p:sp>
        <p:nvSpPr>
          <p:cNvPr id="94218" name="Text Box 1034"/>
          <p:cNvSpPr txBox="1">
            <a:spLocks noChangeArrowheads="1"/>
          </p:cNvSpPr>
          <p:nvPr/>
        </p:nvSpPr>
        <p:spPr bwMode="auto">
          <a:xfrm>
            <a:off x="5105400" y="4419600"/>
            <a:ext cx="325438" cy="396875"/>
          </a:xfrm>
          <a:prstGeom prst="rect">
            <a:avLst/>
          </a:prstGeom>
          <a:noFill/>
          <a:ln w="9525">
            <a:noFill/>
            <a:miter lim="800000"/>
            <a:headEnd/>
            <a:tailEnd/>
          </a:ln>
          <a:effectLst/>
        </p:spPr>
        <p:txBody>
          <a:bodyPr wrap="none">
            <a:spAutoFit/>
          </a:bodyPr>
          <a:lstStyle/>
          <a:p>
            <a:pPr eaLnBrk="0" hangingPunct="0"/>
            <a:r>
              <a:rPr lang="en-US" sz="2000" b="1"/>
              <a:t>x</a:t>
            </a:r>
          </a:p>
        </p:txBody>
      </p:sp>
      <p:sp>
        <p:nvSpPr>
          <p:cNvPr id="94219" name="Text Box 1035"/>
          <p:cNvSpPr txBox="1">
            <a:spLocks noChangeArrowheads="1"/>
          </p:cNvSpPr>
          <p:nvPr/>
        </p:nvSpPr>
        <p:spPr bwMode="auto">
          <a:xfrm>
            <a:off x="5851525" y="4964113"/>
            <a:ext cx="325438" cy="396875"/>
          </a:xfrm>
          <a:prstGeom prst="rect">
            <a:avLst/>
          </a:prstGeom>
          <a:noFill/>
          <a:ln w="9525">
            <a:noFill/>
            <a:miter lim="800000"/>
            <a:headEnd/>
            <a:tailEnd/>
          </a:ln>
          <a:effectLst/>
        </p:spPr>
        <p:txBody>
          <a:bodyPr wrap="none">
            <a:spAutoFit/>
          </a:bodyPr>
          <a:lstStyle/>
          <a:p>
            <a:pPr eaLnBrk="0" hangingPunct="0"/>
            <a:r>
              <a:rPr lang="en-US" sz="2000" b="1"/>
              <a:t>x</a:t>
            </a:r>
          </a:p>
        </p:txBody>
      </p:sp>
      <p:sp>
        <p:nvSpPr>
          <p:cNvPr id="94220" name="Text Box 1036"/>
          <p:cNvSpPr txBox="1">
            <a:spLocks noChangeArrowheads="1"/>
          </p:cNvSpPr>
          <p:nvPr/>
        </p:nvSpPr>
        <p:spPr bwMode="auto">
          <a:xfrm>
            <a:off x="2498725" y="4964113"/>
            <a:ext cx="325438" cy="396875"/>
          </a:xfrm>
          <a:prstGeom prst="rect">
            <a:avLst/>
          </a:prstGeom>
          <a:noFill/>
          <a:ln w="9525">
            <a:noFill/>
            <a:miter lim="800000"/>
            <a:headEnd/>
            <a:tailEnd/>
          </a:ln>
          <a:effectLst/>
        </p:spPr>
        <p:txBody>
          <a:bodyPr wrap="none">
            <a:spAutoFit/>
          </a:bodyPr>
          <a:lstStyle/>
          <a:p>
            <a:pPr eaLnBrk="0" hangingPunct="0"/>
            <a:r>
              <a:rPr lang="en-US" sz="2000" b="1"/>
              <a:t>x</a:t>
            </a:r>
          </a:p>
        </p:txBody>
      </p:sp>
      <p:sp>
        <p:nvSpPr>
          <p:cNvPr id="94221" name="Text Box 1037"/>
          <p:cNvSpPr txBox="1">
            <a:spLocks noChangeArrowheads="1"/>
          </p:cNvSpPr>
          <p:nvPr/>
        </p:nvSpPr>
        <p:spPr bwMode="auto">
          <a:xfrm>
            <a:off x="4098925" y="4964113"/>
            <a:ext cx="325438" cy="396875"/>
          </a:xfrm>
          <a:prstGeom prst="rect">
            <a:avLst/>
          </a:prstGeom>
          <a:noFill/>
          <a:ln w="9525">
            <a:noFill/>
            <a:miter lim="800000"/>
            <a:headEnd/>
            <a:tailEnd/>
          </a:ln>
          <a:effectLst/>
        </p:spPr>
        <p:txBody>
          <a:bodyPr wrap="none">
            <a:spAutoFit/>
          </a:bodyPr>
          <a:lstStyle/>
          <a:p>
            <a:pPr eaLnBrk="0" hangingPunct="0"/>
            <a:r>
              <a:rPr lang="en-US" sz="2000" b="1"/>
              <a:t>x</a:t>
            </a:r>
          </a:p>
        </p:txBody>
      </p:sp>
      <p:sp>
        <p:nvSpPr>
          <p:cNvPr id="94222" name="Text Box 1038"/>
          <p:cNvSpPr txBox="1">
            <a:spLocks noChangeArrowheads="1"/>
          </p:cNvSpPr>
          <p:nvPr/>
        </p:nvSpPr>
        <p:spPr bwMode="auto">
          <a:xfrm>
            <a:off x="3108325" y="3897313"/>
            <a:ext cx="325438" cy="396875"/>
          </a:xfrm>
          <a:prstGeom prst="rect">
            <a:avLst/>
          </a:prstGeom>
          <a:noFill/>
          <a:ln w="9525">
            <a:noFill/>
            <a:miter lim="800000"/>
            <a:headEnd/>
            <a:tailEnd/>
          </a:ln>
          <a:effectLst/>
        </p:spPr>
        <p:txBody>
          <a:bodyPr wrap="none">
            <a:spAutoFit/>
          </a:bodyPr>
          <a:lstStyle/>
          <a:p>
            <a:pPr eaLnBrk="0" hangingPunct="0"/>
            <a:r>
              <a:rPr lang="en-US" sz="2000" b="1"/>
              <a:t>x</a:t>
            </a:r>
          </a:p>
        </p:txBody>
      </p:sp>
      <p:sp>
        <p:nvSpPr>
          <p:cNvPr id="94223" name="Text Box 1039"/>
          <p:cNvSpPr txBox="1">
            <a:spLocks noChangeArrowheads="1"/>
          </p:cNvSpPr>
          <p:nvPr/>
        </p:nvSpPr>
        <p:spPr bwMode="auto">
          <a:xfrm>
            <a:off x="3124200" y="6096000"/>
            <a:ext cx="325438" cy="396875"/>
          </a:xfrm>
          <a:prstGeom prst="rect">
            <a:avLst/>
          </a:prstGeom>
          <a:noFill/>
          <a:ln w="9525">
            <a:noFill/>
            <a:miter lim="800000"/>
            <a:headEnd/>
            <a:tailEnd/>
          </a:ln>
          <a:effectLst/>
        </p:spPr>
        <p:txBody>
          <a:bodyPr wrap="none">
            <a:spAutoFit/>
          </a:bodyPr>
          <a:lstStyle/>
          <a:p>
            <a:pPr eaLnBrk="0" hangingPunct="0"/>
            <a:r>
              <a:rPr lang="en-US" sz="2000" b="1"/>
              <a:t>x</a:t>
            </a:r>
          </a:p>
        </p:txBody>
      </p:sp>
      <p:sp>
        <p:nvSpPr>
          <p:cNvPr id="94224" name="Text Box 1040"/>
          <p:cNvSpPr txBox="1">
            <a:spLocks noChangeArrowheads="1"/>
          </p:cNvSpPr>
          <p:nvPr/>
        </p:nvSpPr>
        <p:spPr bwMode="auto">
          <a:xfrm>
            <a:off x="4648200" y="3886200"/>
            <a:ext cx="428625" cy="396875"/>
          </a:xfrm>
          <a:prstGeom prst="rect">
            <a:avLst/>
          </a:prstGeom>
          <a:noFill/>
          <a:ln w="9525">
            <a:noFill/>
            <a:miter lim="800000"/>
            <a:headEnd/>
            <a:tailEnd/>
          </a:ln>
          <a:effectLst/>
        </p:spPr>
        <p:txBody>
          <a:bodyPr wrap="none">
            <a:spAutoFit/>
          </a:bodyPr>
          <a:lstStyle/>
          <a:p>
            <a:pPr eaLnBrk="0" hangingPunct="0"/>
            <a:r>
              <a:rPr lang="en-US" sz="2000" b="1"/>
              <a:t>j</a:t>
            </a:r>
            <a:r>
              <a:rPr lang="en-US" sz="2000" b="1">
                <a:sym typeface="Symbol" pitchFamily="18" charset="2"/>
              </a:rPr>
              <a:t></a:t>
            </a:r>
            <a:endParaRPr lang="en-US" sz="2000" b="1"/>
          </a:p>
        </p:txBody>
      </p:sp>
      <p:sp>
        <p:nvSpPr>
          <p:cNvPr id="94225" name="Text Box 1041"/>
          <p:cNvSpPr txBox="1">
            <a:spLocks noChangeArrowheads="1"/>
          </p:cNvSpPr>
          <p:nvPr/>
        </p:nvSpPr>
        <p:spPr bwMode="auto">
          <a:xfrm>
            <a:off x="7223125" y="4960938"/>
            <a:ext cx="338138" cy="396875"/>
          </a:xfrm>
          <a:prstGeom prst="rect">
            <a:avLst/>
          </a:prstGeom>
          <a:noFill/>
          <a:ln w="9525">
            <a:noFill/>
            <a:miter lim="800000"/>
            <a:headEnd/>
            <a:tailEnd/>
          </a:ln>
          <a:effectLst/>
        </p:spPr>
        <p:txBody>
          <a:bodyPr wrap="none">
            <a:spAutoFit/>
          </a:bodyPr>
          <a:lstStyle/>
          <a:p>
            <a:pPr eaLnBrk="0" hangingPunct="0"/>
            <a:r>
              <a:rPr lang="en-US" sz="2000" b="1">
                <a:sym typeface="Symbol" pitchFamily="18" charset="2"/>
              </a:rPr>
              <a:t></a:t>
            </a:r>
            <a:endParaRPr lang="en-US" sz="2000" b="1"/>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1316" name="Rectangle 1028"/>
          <p:cNvSpPr>
            <a:spLocks noGrp="1" noChangeArrowheads="1"/>
          </p:cNvSpPr>
          <p:nvPr>
            <p:ph type="ctrTitle"/>
          </p:nvPr>
        </p:nvSpPr>
        <p:spPr/>
        <p:txBody>
          <a:bodyPr/>
          <a:lstStyle/>
          <a:p>
            <a:r>
              <a:rPr lang="en-US"/>
              <a:t>LAPLACE TRANSFORMS</a:t>
            </a:r>
          </a:p>
        </p:txBody>
      </p:sp>
      <p:sp>
        <p:nvSpPr>
          <p:cNvPr id="141317" name="Rectangle 1029"/>
          <p:cNvSpPr>
            <a:spLocks noGrp="1" noChangeArrowheads="1"/>
          </p:cNvSpPr>
          <p:nvPr>
            <p:ph type="subTitle" idx="1"/>
          </p:nvPr>
        </p:nvSpPr>
        <p:spPr/>
        <p:txBody>
          <a:bodyPr/>
          <a:lstStyle/>
          <a:p>
            <a:r>
              <a:rPr lang="en-US"/>
              <a:t>FREQUENCY RESPONSE</a:t>
            </a:r>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Rectangle 1026"/>
          <p:cNvSpPr>
            <a:spLocks noGrp="1" noChangeArrowheads="1"/>
          </p:cNvSpPr>
          <p:nvPr>
            <p:ph type="title"/>
          </p:nvPr>
        </p:nvSpPr>
        <p:spPr/>
        <p:txBody>
          <a:bodyPr/>
          <a:lstStyle/>
          <a:p>
            <a:r>
              <a:rPr lang="en-US"/>
              <a:t>Introduction</a:t>
            </a:r>
          </a:p>
        </p:txBody>
      </p:sp>
      <p:sp>
        <p:nvSpPr>
          <p:cNvPr id="96259" name="Rectangle 1027"/>
          <p:cNvSpPr>
            <a:spLocks noGrp="1" noChangeArrowheads="1"/>
          </p:cNvSpPr>
          <p:nvPr>
            <p:ph type="body" idx="1"/>
          </p:nvPr>
        </p:nvSpPr>
        <p:spPr>
          <a:xfrm>
            <a:off x="685800" y="838200"/>
            <a:ext cx="7772400" cy="4114800"/>
          </a:xfrm>
        </p:spPr>
        <p:txBody>
          <a:bodyPr/>
          <a:lstStyle/>
          <a:p>
            <a:r>
              <a:rPr lang="en-US"/>
              <a:t>Many problems can be thought of in the time domain, and solutions can be developed accordingly.</a:t>
            </a:r>
          </a:p>
          <a:p>
            <a:r>
              <a:rPr lang="en-US"/>
              <a:t>Other problems are more easily thought of in the frequency domain.  </a:t>
            </a:r>
          </a:p>
          <a:p>
            <a:r>
              <a:rPr lang="en-US"/>
              <a:t>A technique for thinking in the frequency domain is to express the system in terms of a frequency response</a:t>
            </a:r>
          </a:p>
        </p:txBody>
      </p:sp>
      <p:sp>
        <p:nvSpPr>
          <p:cNvPr id="96260" name="Text Box 1028"/>
          <p:cNvSpPr txBox="1">
            <a:spLocks noChangeArrowheads="1"/>
          </p:cNvSpPr>
          <p:nvPr/>
        </p:nvSpPr>
        <p:spPr bwMode="auto">
          <a:xfrm>
            <a:off x="3505200" y="6248400"/>
            <a:ext cx="2395538" cy="336550"/>
          </a:xfrm>
          <a:prstGeom prst="rect">
            <a:avLst/>
          </a:prstGeom>
          <a:noFill/>
          <a:ln w="9525">
            <a:noFill/>
            <a:miter lim="800000"/>
            <a:headEnd/>
            <a:tailEnd/>
          </a:ln>
          <a:effectLst/>
        </p:spPr>
        <p:txBody>
          <a:bodyPr wrap="none">
            <a:spAutoFit/>
          </a:bodyPr>
          <a:lstStyle/>
          <a:p>
            <a:pPr eaLnBrk="0" hangingPunct="0"/>
            <a:r>
              <a:rPr lang="en-US" sz="1600" b="1"/>
              <a:t>7. Frequency response</a:t>
            </a:r>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Rectangle 1026"/>
          <p:cNvSpPr>
            <a:spLocks noGrp="1" noChangeArrowheads="1"/>
          </p:cNvSpPr>
          <p:nvPr>
            <p:ph type="title"/>
          </p:nvPr>
        </p:nvSpPr>
        <p:spPr/>
        <p:txBody>
          <a:bodyPr/>
          <a:lstStyle/>
          <a:p>
            <a:r>
              <a:rPr lang="en-US"/>
              <a:t>Definition</a:t>
            </a:r>
          </a:p>
        </p:txBody>
      </p:sp>
      <p:sp>
        <p:nvSpPr>
          <p:cNvPr id="97283" name="Rectangle 1027"/>
          <p:cNvSpPr>
            <a:spLocks noGrp="1" noChangeArrowheads="1"/>
          </p:cNvSpPr>
          <p:nvPr>
            <p:ph type="body" idx="1"/>
          </p:nvPr>
        </p:nvSpPr>
        <p:spPr>
          <a:xfrm>
            <a:off x="381000" y="990600"/>
            <a:ext cx="8458200" cy="4876800"/>
          </a:xfrm>
        </p:spPr>
        <p:txBody>
          <a:bodyPr/>
          <a:lstStyle/>
          <a:p>
            <a:r>
              <a:rPr lang="en-US"/>
              <a:t>The response of the system to a sinusoidal signal.  The output of the system at each frequency is the result of driving the system with a sinusoid of unit amplitude at that frequency.</a:t>
            </a:r>
          </a:p>
          <a:p>
            <a:r>
              <a:rPr lang="en-US"/>
              <a:t>The frequency response has both amplitude and phase</a:t>
            </a:r>
          </a:p>
        </p:txBody>
      </p:sp>
      <p:sp>
        <p:nvSpPr>
          <p:cNvPr id="97284" name="Text Box 1028"/>
          <p:cNvSpPr txBox="1">
            <a:spLocks noChangeArrowheads="1"/>
          </p:cNvSpPr>
          <p:nvPr/>
        </p:nvSpPr>
        <p:spPr bwMode="auto">
          <a:xfrm>
            <a:off x="3505200" y="6248400"/>
            <a:ext cx="2395538" cy="336550"/>
          </a:xfrm>
          <a:prstGeom prst="rect">
            <a:avLst/>
          </a:prstGeom>
          <a:noFill/>
          <a:ln w="9525">
            <a:noFill/>
            <a:miter lim="800000"/>
            <a:headEnd/>
            <a:tailEnd/>
          </a:ln>
          <a:effectLst/>
        </p:spPr>
        <p:txBody>
          <a:bodyPr wrap="none">
            <a:spAutoFit/>
          </a:bodyPr>
          <a:lstStyle/>
          <a:p>
            <a:pPr eaLnBrk="0" hangingPunct="0"/>
            <a:r>
              <a:rPr lang="en-US" sz="1600" b="1"/>
              <a:t>7. Frequency response</a:t>
            </a:r>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6" name="Rectangle 1026"/>
          <p:cNvSpPr>
            <a:spLocks noGrp="1" noChangeArrowheads="1"/>
          </p:cNvSpPr>
          <p:nvPr>
            <p:ph type="title"/>
          </p:nvPr>
        </p:nvSpPr>
        <p:spPr/>
        <p:txBody>
          <a:bodyPr/>
          <a:lstStyle/>
          <a:p>
            <a:r>
              <a:rPr lang="en-US"/>
              <a:t>Process</a:t>
            </a:r>
          </a:p>
        </p:txBody>
      </p:sp>
      <p:sp>
        <p:nvSpPr>
          <p:cNvPr id="98307" name="Rectangle 1027"/>
          <p:cNvSpPr>
            <a:spLocks noGrp="1" noChangeArrowheads="1"/>
          </p:cNvSpPr>
          <p:nvPr>
            <p:ph type="body" idx="1"/>
          </p:nvPr>
        </p:nvSpPr>
        <p:spPr>
          <a:xfrm>
            <a:off x="609600" y="762000"/>
            <a:ext cx="7772400" cy="4114800"/>
          </a:xfrm>
        </p:spPr>
        <p:txBody>
          <a:bodyPr/>
          <a:lstStyle/>
          <a:p>
            <a:r>
              <a:rPr lang="en-US"/>
              <a:t>The frequency response is computed by replacing s with j </a:t>
            </a:r>
            <a:r>
              <a:rPr lang="en-US">
                <a:sym typeface="Symbol" pitchFamily="18" charset="2"/>
              </a:rPr>
              <a:t> in the transfer function </a:t>
            </a:r>
            <a:endParaRPr lang="en-US"/>
          </a:p>
        </p:txBody>
      </p:sp>
      <p:sp>
        <p:nvSpPr>
          <p:cNvPr id="98308" name="Text Box 1028"/>
          <p:cNvSpPr txBox="1">
            <a:spLocks noChangeArrowheads="1"/>
          </p:cNvSpPr>
          <p:nvPr/>
        </p:nvSpPr>
        <p:spPr bwMode="auto">
          <a:xfrm>
            <a:off x="1676400" y="2238375"/>
            <a:ext cx="1327150" cy="457200"/>
          </a:xfrm>
          <a:prstGeom prst="rect">
            <a:avLst/>
          </a:prstGeom>
          <a:noFill/>
          <a:ln w="9525">
            <a:noFill/>
            <a:miter lim="800000"/>
            <a:headEnd/>
            <a:tailEnd/>
          </a:ln>
          <a:effectLst/>
        </p:spPr>
        <p:txBody>
          <a:bodyPr wrap="none">
            <a:spAutoFit/>
          </a:bodyPr>
          <a:lstStyle/>
          <a:p>
            <a:pPr eaLnBrk="0" hangingPunct="0"/>
            <a:r>
              <a:rPr lang="en-US" sz="2400" b="1"/>
              <a:t>f(t) = e </a:t>
            </a:r>
            <a:r>
              <a:rPr lang="en-US" sz="2400" b="1" baseline="30000"/>
              <a:t>-t</a:t>
            </a:r>
            <a:endParaRPr lang="en-US" sz="2400" b="1"/>
          </a:p>
        </p:txBody>
      </p:sp>
      <p:sp>
        <p:nvSpPr>
          <p:cNvPr id="98309" name="Text Box 1029"/>
          <p:cNvSpPr txBox="1">
            <a:spLocks noChangeArrowheads="1"/>
          </p:cNvSpPr>
          <p:nvPr/>
        </p:nvSpPr>
        <p:spPr bwMode="auto">
          <a:xfrm>
            <a:off x="1660525" y="3011488"/>
            <a:ext cx="2063750" cy="457200"/>
          </a:xfrm>
          <a:prstGeom prst="rect">
            <a:avLst/>
          </a:prstGeom>
          <a:noFill/>
          <a:ln w="9525">
            <a:noFill/>
            <a:miter lim="800000"/>
            <a:headEnd/>
            <a:tailEnd/>
          </a:ln>
          <a:effectLst/>
        </p:spPr>
        <p:txBody>
          <a:bodyPr wrap="none">
            <a:spAutoFit/>
          </a:bodyPr>
          <a:lstStyle/>
          <a:p>
            <a:pPr eaLnBrk="0" hangingPunct="0"/>
            <a:r>
              <a:rPr lang="en-US" sz="2400" b="1"/>
              <a:t>F(s) = 1/(s+1)</a:t>
            </a:r>
          </a:p>
        </p:txBody>
      </p:sp>
      <p:sp>
        <p:nvSpPr>
          <p:cNvPr id="98310" name="Text Box 1030"/>
          <p:cNvSpPr txBox="1">
            <a:spLocks noChangeArrowheads="1"/>
          </p:cNvSpPr>
          <p:nvPr/>
        </p:nvSpPr>
        <p:spPr bwMode="auto">
          <a:xfrm>
            <a:off x="1905000" y="4271963"/>
            <a:ext cx="268288" cy="457200"/>
          </a:xfrm>
          <a:prstGeom prst="rect">
            <a:avLst/>
          </a:prstGeom>
          <a:noFill/>
          <a:ln w="9525">
            <a:noFill/>
            <a:miter lim="800000"/>
            <a:headEnd/>
            <a:tailEnd/>
          </a:ln>
          <a:effectLst/>
        </p:spPr>
        <p:txBody>
          <a:bodyPr wrap="none">
            <a:spAutoFit/>
          </a:bodyPr>
          <a:lstStyle/>
          <a:p>
            <a:pPr eaLnBrk="0" hangingPunct="0"/>
            <a:r>
              <a:rPr lang="en-US" sz="2400" b="1"/>
              <a:t> </a:t>
            </a:r>
          </a:p>
        </p:txBody>
      </p:sp>
      <p:sp>
        <p:nvSpPr>
          <p:cNvPr id="98311" name="Text Box 1031"/>
          <p:cNvSpPr txBox="1">
            <a:spLocks noChangeArrowheads="1"/>
          </p:cNvSpPr>
          <p:nvPr/>
        </p:nvSpPr>
        <p:spPr bwMode="auto">
          <a:xfrm>
            <a:off x="1066800" y="1752600"/>
            <a:ext cx="1438275" cy="457200"/>
          </a:xfrm>
          <a:prstGeom prst="rect">
            <a:avLst/>
          </a:prstGeom>
          <a:noFill/>
          <a:ln w="9525">
            <a:noFill/>
            <a:miter lim="800000"/>
            <a:headEnd/>
            <a:tailEnd/>
          </a:ln>
          <a:effectLst/>
        </p:spPr>
        <p:txBody>
          <a:bodyPr wrap="none">
            <a:spAutoFit/>
          </a:bodyPr>
          <a:lstStyle/>
          <a:p>
            <a:pPr eaLnBrk="0" hangingPunct="0"/>
            <a:r>
              <a:rPr lang="en-US" sz="2400" b="1"/>
              <a:t>Example</a:t>
            </a:r>
          </a:p>
        </p:txBody>
      </p:sp>
      <p:sp>
        <p:nvSpPr>
          <p:cNvPr id="98312" name="Text Box 1032"/>
          <p:cNvSpPr txBox="1">
            <a:spLocks noChangeArrowheads="1"/>
          </p:cNvSpPr>
          <p:nvPr/>
        </p:nvSpPr>
        <p:spPr bwMode="auto">
          <a:xfrm>
            <a:off x="1676400" y="3733800"/>
            <a:ext cx="5829300" cy="2647950"/>
          </a:xfrm>
          <a:prstGeom prst="rect">
            <a:avLst/>
          </a:prstGeom>
          <a:noFill/>
          <a:ln w="9525">
            <a:noFill/>
            <a:miter lim="800000"/>
            <a:headEnd/>
            <a:tailEnd/>
          </a:ln>
          <a:effectLst/>
        </p:spPr>
        <p:txBody>
          <a:bodyPr wrap="none">
            <a:spAutoFit/>
          </a:bodyPr>
          <a:lstStyle/>
          <a:p>
            <a:pPr eaLnBrk="0" hangingPunct="0"/>
            <a:r>
              <a:rPr lang="en-US" sz="2400" b="1"/>
              <a:t>F(j </a:t>
            </a:r>
            <a:r>
              <a:rPr lang="en-US" sz="2400" b="1">
                <a:sym typeface="Symbol" pitchFamily="18" charset="2"/>
              </a:rPr>
              <a:t></a:t>
            </a:r>
            <a:r>
              <a:rPr lang="en-US" sz="2400" b="1"/>
              <a:t>) = 1/(j </a:t>
            </a:r>
            <a:r>
              <a:rPr lang="en-US" sz="2400" b="1">
                <a:sym typeface="Symbol" pitchFamily="18" charset="2"/>
              </a:rPr>
              <a:t></a:t>
            </a:r>
            <a:r>
              <a:rPr lang="en-US" sz="2400" b="1"/>
              <a:t> +1)</a:t>
            </a:r>
          </a:p>
          <a:p>
            <a:pPr eaLnBrk="0" hangingPunct="0"/>
            <a:endParaRPr lang="en-US" sz="2400" b="1"/>
          </a:p>
          <a:p>
            <a:pPr eaLnBrk="0" hangingPunct="0"/>
            <a:r>
              <a:rPr lang="en-US" sz="2400" b="1"/>
              <a:t>Magnitude = 1/SQRT(1 + </a:t>
            </a:r>
            <a:r>
              <a:rPr lang="en-US" sz="2400" b="1">
                <a:sym typeface="Symbol" pitchFamily="18" charset="2"/>
              </a:rPr>
              <a:t></a:t>
            </a:r>
            <a:r>
              <a:rPr lang="en-US" sz="2400" b="1" baseline="30000">
                <a:sym typeface="Symbol" pitchFamily="18" charset="2"/>
              </a:rPr>
              <a:t>2</a:t>
            </a:r>
            <a:r>
              <a:rPr lang="en-US" sz="2400" b="1">
                <a:sym typeface="Symbol" pitchFamily="18" charset="2"/>
              </a:rPr>
              <a:t>)</a:t>
            </a:r>
          </a:p>
          <a:p>
            <a:pPr eaLnBrk="0" hangingPunct="0"/>
            <a:endParaRPr lang="en-US" sz="2400" b="1">
              <a:sym typeface="Symbol" pitchFamily="18" charset="2"/>
            </a:endParaRPr>
          </a:p>
          <a:p>
            <a:pPr eaLnBrk="0" hangingPunct="0"/>
            <a:r>
              <a:rPr lang="en-US" sz="2400" b="1">
                <a:sym typeface="Symbol" pitchFamily="18" charset="2"/>
              </a:rPr>
              <a:t>Magnitude in dB = 20 log</a:t>
            </a:r>
            <a:r>
              <a:rPr lang="en-US" sz="2400" b="1" baseline="-25000">
                <a:sym typeface="Symbol" pitchFamily="18" charset="2"/>
              </a:rPr>
              <a:t>10</a:t>
            </a:r>
            <a:r>
              <a:rPr lang="en-US" sz="2400" b="1">
                <a:sym typeface="Symbol" pitchFamily="18" charset="2"/>
              </a:rPr>
              <a:t> (magnitude)</a:t>
            </a:r>
          </a:p>
          <a:p>
            <a:pPr eaLnBrk="0" hangingPunct="0"/>
            <a:endParaRPr lang="en-US" sz="2400" b="1">
              <a:sym typeface="Symbol" pitchFamily="18" charset="2"/>
            </a:endParaRPr>
          </a:p>
          <a:p>
            <a:pPr eaLnBrk="0" hangingPunct="0"/>
            <a:r>
              <a:rPr lang="en-US" sz="2400" b="1">
                <a:sym typeface="Symbol" pitchFamily="18" charset="2"/>
              </a:rPr>
              <a:t>Phase = argument = ATAN2(- , 1)</a:t>
            </a:r>
          </a:p>
        </p:txBody>
      </p:sp>
      <p:sp>
        <p:nvSpPr>
          <p:cNvPr id="98313" name="Line 1033"/>
          <p:cNvSpPr>
            <a:spLocks noChangeShapeType="1"/>
          </p:cNvSpPr>
          <p:nvPr/>
        </p:nvSpPr>
        <p:spPr bwMode="auto">
          <a:xfrm>
            <a:off x="5715000" y="2667000"/>
            <a:ext cx="0" cy="1371600"/>
          </a:xfrm>
          <a:prstGeom prst="line">
            <a:avLst/>
          </a:prstGeom>
          <a:noFill/>
          <a:ln w="38100">
            <a:solidFill>
              <a:schemeClr val="tx1"/>
            </a:solidFill>
            <a:round/>
            <a:headEnd/>
            <a:tailEnd/>
          </a:ln>
          <a:effectLst/>
        </p:spPr>
        <p:txBody>
          <a:bodyPr wrap="none" anchor="ctr"/>
          <a:lstStyle/>
          <a:p>
            <a:endParaRPr lang="en-US"/>
          </a:p>
        </p:txBody>
      </p:sp>
      <p:sp>
        <p:nvSpPr>
          <p:cNvPr id="98314" name="Line 1034"/>
          <p:cNvSpPr>
            <a:spLocks noChangeShapeType="1"/>
          </p:cNvSpPr>
          <p:nvPr/>
        </p:nvSpPr>
        <p:spPr bwMode="auto">
          <a:xfrm>
            <a:off x="5486400" y="3200400"/>
            <a:ext cx="1295400" cy="0"/>
          </a:xfrm>
          <a:prstGeom prst="line">
            <a:avLst/>
          </a:prstGeom>
          <a:noFill/>
          <a:ln w="76200">
            <a:solidFill>
              <a:schemeClr val="tx1"/>
            </a:solidFill>
            <a:round/>
            <a:headEnd/>
            <a:tailEnd/>
          </a:ln>
          <a:effectLst/>
        </p:spPr>
        <p:txBody>
          <a:bodyPr wrap="none" anchor="ctr"/>
          <a:lstStyle/>
          <a:p>
            <a:endParaRPr lang="en-US"/>
          </a:p>
        </p:txBody>
      </p:sp>
      <p:sp>
        <p:nvSpPr>
          <p:cNvPr id="98315" name="Line 1035"/>
          <p:cNvSpPr>
            <a:spLocks noChangeShapeType="1"/>
          </p:cNvSpPr>
          <p:nvPr/>
        </p:nvSpPr>
        <p:spPr bwMode="auto">
          <a:xfrm>
            <a:off x="6781800" y="3200400"/>
            <a:ext cx="838200" cy="762000"/>
          </a:xfrm>
          <a:prstGeom prst="line">
            <a:avLst/>
          </a:prstGeom>
          <a:noFill/>
          <a:ln w="76200">
            <a:solidFill>
              <a:schemeClr val="tx1"/>
            </a:solidFill>
            <a:round/>
            <a:headEnd/>
            <a:tailEnd/>
          </a:ln>
          <a:effectLst/>
        </p:spPr>
        <p:txBody>
          <a:bodyPr wrap="none" anchor="ctr"/>
          <a:lstStyle/>
          <a:p>
            <a:endParaRPr lang="en-US"/>
          </a:p>
        </p:txBody>
      </p:sp>
      <p:sp>
        <p:nvSpPr>
          <p:cNvPr id="98316" name="Line 1036"/>
          <p:cNvSpPr>
            <a:spLocks noChangeShapeType="1"/>
          </p:cNvSpPr>
          <p:nvPr/>
        </p:nvSpPr>
        <p:spPr bwMode="auto">
          <a:xfrm>
            <a:off x="6781800" y="3200400"/>
            <a:ext cx="990600" cy="0"/>
          </a:xfrm>
          <a:prstGeom prst="line">
            <a:avLst/>
          </a:prstGeom>
          <a:noFill/>
          <a:ln w="38100">
            <a:solidFill>
              <a:schemeClr val="tx1"/>
            </a:solidFill>
            <a:round/>
            <a:headEnd/>
            <a:tailEnd/>
          </a:ln>
          <a:effectLst/>
        </p:spPr>
        <p:txBody>
          <a:bodyPr wrap="none" anchor="ctr"/>
          <a:lstStyle/>
          <a:p>
            <a:endParaRPr lang="en-US"/>
          </a:p>
        </p:txBody>
      </p:sp>
      <p:sp>
        <p:nvSpPr>
          <p:cNvPr id="98317" name="Text Box 1037"/>
          <p:cNvSpPr txBox="1">
            <a:spLocks noChangeArrowheads="1"/>
          </p:cNvSpPr>
          <p:nvPr/>
        </p:nvSpPr>
        <p:spPr bwMode="auto">
          <a:xfrm>
            <a:off x="4800600" y="2286000"/>
            <a:ext cx="2173288" cy="396875"/>
          </a:xfrm>
          <a:prstGeom prst="rect">
            <a:avLst/>
          </a:prstGeom>
          <a:noFill/>
          <a:ln w="9525">
            <a:noFill/>
            <a:miter lim="800000"/>
            <a:headEnd/>
            <a:tailEnd/>
          </a:ln>
          <a:effectLst/>
        </p:spPr>
        <p:txBody>
          <a:bodyPr wrap="none">
            <a:spAutoFit/>
          </a:bodyPr>
          <a:lstStyle/>
          <a:p>
            <a:pPr eaLnBrk="0" hangingPunct="0"/>
            <a:r>
              <a:rPr lang="en-US" sz="2000" b="1"/>
              <a:t>magnitude in dB</a:t>
            </a:r>
          </a:p>
        </p:txBody>
      </p:sp>
      <p:sp>
        <p:nvSpPr>
          <p:cNvPr id="98318" name="Text Box 1038"/>
          <p:cNvSpPr txBox="1">
            <a:spLocks noChangeArrowheads="1"/>
          </p:cNvSpPr>
          <p:nvPr/>
        </p:nvSpPr>
        <p:spPr bwMode="auto">
          <a:xfrm>
            <a:off x="7832725" y="2930525"/>
            <a:ext cx="393700" cy="457200"/>
          </a:xfrm>
          <a:prstGeom prst="rect">
            <a:avLst/>
          </a:prstGeom>
          <a:noFill/>
          <a:ln w="9525">
            <a:noFill/>
            <a:miter lim="800000"/>
            <a:headEnd/>
            <a:tailEnd/>
          </a:ln>
          <a:effectLst/>
        </p:spPr>
        <p:txBody>
          <a:bodyPr wrap="none">
            <a:spAutoFit/>
          </a:bodyPr>
          <a:lstStyle/>
          <a:p>
            <a:pPr eaLnBrk="0" hangingPunct="0"/>
            <a:r>
              <a:rPr lang="en-US" sz="2400" b="1">
                <a:sym typeface="Symbol" pitchFamily="18" charset="2"/>
              </a:rPr>
              <a:t></a:t>
            </a:r>
          </a:p>
        </p:txBody>
      </p:sp>
      <p:sp>
        <p:nvSpPr>
          <p:cNvPr id="98319" name="Text Box 1039"/>
          <p:cNvSpPr txBox="1">
            <a:spLocks noChangeArrowheads="1"/>
          </p:cNvSpPr>
          <p:nvPr/>
        </p:nvSpPr>
        <p:spPr bwMode="auto">
          <a:xfrm>
            <a:off x="3505200" y="6248400"/>
            <a:ext cx="2395538" cy="336550"/>
          </a:xfrm>
          <a:prstGeom prst="rect">
            <a:avLst/>
          </a:prstGeom>
          <a:noFill/>
          <a:ln w="9525">
            <a:noFill/>
            <a:miter lim="800000"/>
            <a:headEnd/>
            <a:tailEnd/>
          </a:ln>
          <a:effectLst/>
        </p:spPr>
        <p:txBody>
          <a:bodyPr wrap="none">
            <a:spAutoFit/>
          </a:bodyPr>
          <a:lstStyle/>
          <a:p>
            <a:pPr eaLnBrk="0" hangingPunct="0"/>
            <a:r>
              <a:rPr lang="en-US" sz="1600" b="1"/>
              <a:t>7. Frequency response</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2" name="Rectangle 2"/>
          <p:cNvSpPr>
            <a:spLocks noGrp="1" noChangeArrowheads="1"/>
          </p:cNvSpPr>
          <p:nvPr>
            <p:ph type="title"/>
          </p:nvPr>
        </p:nvSpPr>
        <p:spPr/>
        <p:txBody>
          <a:bodyPr/>
          <a:lstStyle/>
          <a:p>
            <a:r>
              <a:rPr lang="en-GB"/>
              <a:t>Laplace Transforms of Common Functions</a:t>
            </a:r>
          </a:p>
        </p:txBody>
      </p:sp>
      <p:sp>
        <p:nvSpPr>
          <p:cNvPr id="107523" name="Text Box 3"/>
          <p:cNvSpPr txBox="1">
            <a:spLocks noChangeArrowheads="1"/>
          </p:cNvSpPr>
          <p:nvPr/>
        </p:nvSpPr>
        <p:spPr bwMode="auto">
          <a:xfrm>
            <a:off x="1246188" y="2060575"/>
            <a:ext cx="666750" cy="334963"/>
          </a:xfrm>
          <a:prstGeom prst="rect">
            <a:avLst/>
          </a:prstGeom>
          <a:noFill/>
          <a:ln w="9525">
            <a:noFill/>
            <a:miter lim="800000"/>
            <a:headEnd/>
            <a:tailEnd/>
          </a:ln>
        </p:spPr>
        <p:txBody>
          <a:bodyPr wrap="none" lIns="0" tIns="0" rIns="0" bIns="0">
            <a:spAutoFit/>
          </a:bodyPr>
          <a:lstStyle/>
          <a:p>
            <a:pPr defTabSz="820738" eaLnBrk="0" hangingPunct="0">
              <a:buClr>
                <a:srgbClr val="000000"/>
              </a:buClr>
              <a:buSzPct val="45000"/>
              <a:buFont typeface="StarBats" pitchFamily="2" charset="2"/>
              <a:buNone/>
              <a:tabLst>
                <a:tab pos="649288" algn="l"/>
              </a:tabLst>
            </a:pPr>
            <a:r>
              <a:rPr lang="en-GB" sz="2200">
                <a:latin typeface="Times New Roman" pitchFamily="18" charset="0"/>
                <a:cs typeface="Times New Roman" pitchFamily="18" charset="0"/>
              </a:rPr>
              <a:t>Name</a:t>
            </a:r>
          </a:p>
        </p:txBody>
      </p:sp>
      <p:sp>
        <p:nvSpPr>
          <p:cNvPr id="107524" name="Text Box 4"/>
          <p:cNvSpPr txBox="1">
            <a:spLocks noChangeArrowheads="1"/>
          </p:cNvSpPr>
          <p:nvPr/>
        </p:nvSpPr>
        <p:spPr bwMode="auto">
          <a:xfrm>
            <a:off x="3352800" y="2062163"/>
            <a:ext cx="419100" cy="334962"/>
          </a:xfrm>
          <a:prstGeom prst="rect">
            <a:avLst/>
          </a:prstGeom>
          <a:noFill/>
          <a:ln w="9525">
            <a:noFill/>
            <a:miter lim="800000"/>
            <a:headEnd/>
            <a:tailEnd/>
          </a:ln>
        </p:spPr>
        <p:txBody>
          <a:bodyPr lIns="0" tIns="0" rIns="0" bIns="0">
            <a:spAutoFit/>
          </a:bodyPr>
          <a:lstStyle/>
          <a:p>
            <a:pPr algn="ctr" defTabSz="820738" eaLnBrk="0" hangingPunct="0">
              <a:buClr>
                <a:srgbClr val="000000"/>
              </a:buClr>
              <a:buSzPct val="45000"/>
              <a:buFont typeface="StarBats" pitchFamily="2" charset="2"/>
              <a:buNone/>
            </a:pPr>
            <a:r>
              <a:rPr lang="en-GB" sz="2200" i="1">
                <a:solidFill>
                  <a:srgbClr val="000000"/>
                </a:solidFill>
                <a:latin typeface="Times New Roman" pitchFamily="18" charset="0"/>
                <a:cs typeface="Times New Roman" pitchFamily="18" charset="0"/>
              </a:rPr>
              <a:t>f</a:t>
            </a:r>
            <a:r>
              <a:rPr lang="en-GB" sz="2200">
                <a:solidFill>
                  <a:srgbClr val="000000"/>
                </a:solidFill>
                <a:latin typeface="Times New Roman" pitchFamily="18" charset="0"/>
                <a:cs typeface="Times New Roman" pitchFamily="18" charset="0"/>
              </a:rPr>
              <a:t>(</a:t>
            </a:r>
            <a:r>
              <a:rPr lang="en-GB" sz="2200" i="1">
                <a:solidFill>
                  <a:srgbClr val="000000"/>
                </a:solidFill>
                <a:latin typeface="Times New Roman" pitchFamily="18" charset="0"/>
                <a:cs typeface="Times New Roman" pitchFamily="18" charset="0"/>
              </a:rPr>
              <a:t>t</a:t>
            </a:r>
            <a:r>
              <a:rPr lang="en-GB" sz="2200">
                <a:solidFill>
                  <a:srgbClr val="000000"/>
                </a:solidFill>
                <a:latin typeface="Times New Roman" pitchFamily="18" charset="0"/>
                <a:cs typeface="Times New Roman" pitchFamily="18" charset="0"/>
              </a:rPr>
              <a:t>)</a:t>
            </a:r>
          </a:p>
        </p:txBody>
      </p:sp>
      <p:sp>
        <p:nvSpPr>
          <p:cNvPr id="107525" name="Text Box 5"/>
          <p:cNvSpPr txBox="1">
            <a:spLocks noChangeArrowheads="1"/>
          </p:cNvSpPr>
          <p:nvPr/>
        </p:nvSpPr>
        <p:spPr bwMode="auto">
          <a:xfrm>
            <a:off x="7239000" y="2062163"/>
            <a:ext cx="466725" cy="334962"/>
          </a:xfrm>
          <a:prstGeom prst="rect">
            <a:avLst/>
          </a:prstGeom>
          <a:noFill/>
          <a:ln w="9525">
            <a:noFill/>
            <a:miter lim="800000"/>
            <a:headEnd/>
            <a:tailEnd/>
          </a:ln>
        </p:spPr>
        <p:txBody>
          <a:bodyPr wrap="none" lIns="0" tIns="0" rIns="0" bIns="0">
            <a:spAutoFit/>
          </a:bodyPr>
          <a:lstStyle/>
          <a:p>
            <a:pPr algn="ctr" defTabSz="820738" eaLnBrk="0" hangingPunct="0">
              <a:buClr>
                <a:srgbClr val="000000"/>
              </a:buClr>
              <a:buSzPct val="45000"/>
              <a:buFont typeface="StarBats" pitchFamily="2" charset="2"/>
              <a:buNone/>
            </a:pPr>
            <a:r>
              <a:rPr lang="en-GB" sz="2200" i="1">
                <a:solidFill>
                  <a:srgbClr val="000000"/>
                </a:solidFill>
                <a:latin typeface="Times New Roman" pitchFamily="18" charset="0"/>
                <a:cs typeface="Times New Roman" pitchFamily="18" charset="0"/>
              </a:rPr>
              <a:t>F</a:t>
            </a:r>
            <a:r>
              <a:rPr lang="en-GB" sz="2200">
                <a:solidFill>
                  <a:srgbClr val="000000"/>
                </a:solidFill>
                <a:latin typeface="Times New Roman" pitchFamily="18" charset="0"/>
                <a:cs typeface="Times New Roman" pitchFamily="18" charset="0"/>
              </a:rPr>
              <a:t>(</a:t>
            </a:r>
            <a:r>
              <a:rPr lang="en-GB" sz="2200" i="1">
                <a:solidFill>
                  <a:srgbClr val="000000"/>
                </a:solidFill>
                <a:latin typeface="Times New Roman" pitchFamily="18" charset="0"/>
                <a:cs typeface="Times New Roman" pitchFamily="18" charset="0"/>
              </a:rPr>
              <a:t>s</a:t>
            </a:r>
            <a:r>
              <a:rPr lang="en-GB" sz="2200">
                <a:solidFill>
                  <a:srgbClr val="000000"/>
                </a:solidFill>
                <a:latin typeface="Times New Roman" pitchFamily="18" charset="0"/>
                <a:cs typeface="Times New Roman" pitchFamily="18" charset="0"/>
              </a:rPr>
              <a:t>)</a:t>
            </a:r>
          </a:p>
        </p:txBody>
      </p:sp>
      <p:sp>
        <p:nvSpPr>
          <p:cNvPr id="107526" name="Text Box 6"/>
          <p:cNvSpPr txBox="1">
            <a:spLocks noChangeArrowheads="1"/>
          </p:cNvSpPr>
          <p:nvPr/>
        </p:nvSpPr>
        <p:spPr bwMode="auto">
          <a:xfrm>
            <a:off x="1131888" y="2681288"/>
            <a:ext cx="900112" cy="334962"/>
          </a:xfrm>
          <a:prstGeom prst="rect">
            <a:avLst/>
          </a:prstGeom>
          <a:noFill/>
          <a:ln w="9525">
            <a:noFill/>
            <a:miter lim="800000"/>
            <a:headEnd/>
            <a:tailEnd/>
          </a:ln>
        </p:spPr>
        <p:txBody>
          <a:bodyPr wrap="none" lIns="0" tIns="0" rIns="0" bIns="0">
            <a:spAutoFit/>
          </a:bodyPr>
          <a:lstStyle/>
          <a:p>
            <a:pPr defTabSz="820738" eaLnBrk="0" hangingPunct="0">
              <a:buClr>
                <a:srgbClr val="000000"/>
              </a:buClr>
              <a:buSzPct val="45000"/>
              <a:buFont typeface="StarBats" pitchFamily="2" charset="2"/>
              <a:buNone/>
              <a:tabLst>
                <a:tab pos="649288" algn="l"/>
              </a:tabLst>
            </a:pPr>
            <a:r>
              <a:rPr lang="en-GB" sz="2200">
                <a:latin typeface="Times New Roman" pitchFamily="18" charset="0"/>
                <a:cs typeface="Times New Roman" pitchFamily="18" charset="0"/>
              </a:rPr>
              <a:t>Impulse</a:t>
            </a:r>
          </a:p>
        </p:txBody>
      </p:sp>
      <p:sp>
        <p:nvSpPr>
          <p:cNvPr id="107527" name="Text Box 7"/>
          <p:cNvSpPr txBox="1">
            <a:spLocks noChangeArrowheads="1"/>
          </p:cNvSpPr>
          <p:nvPr/>
        </p:nvSpPr>
        <p:spPr bwMode="auto">
          <a:xfrm>
            <a:off x="1330325" y="3492500"/>
            <a:ext cx="496888" cy="334963"/>
          </a:xfrm>
          <a:prstGeom prst="rect">
            <a:avLst/>
          </a:prstGeom>
          <a:noFill/>
          <a:ln w="9525">
            <a:noFill/>
            <a:miter lim="800000"/>
            <a:headEnd/>
            <a:tailEnd/>
          </a:ln>
        </p:spPr>
        <p:txBody>
          <a:bodyPr wrap="none" lIns="0" tIns="0" rIns="0" bIns="0">
            <a:spAutoFit/>
          </a:bodyPr>
          <a:lstStyle/>
          <a:p>
            <a:pPr defTabSz="820738" eaLnBrk="0" hangingPunct="0">
              <a:buClr>
                <a:srgbClr val="000000"/>
              </a:buClr>
              <a:buSzPct val="45000"/>
              <a:buFont typeface="StarBats" pitchFamily="2" charset="2"/>
              <a:buNone/>
            </a:pPr>
            <a:r>
              <a:rPr lang="en-GB" sz="2200">
                <a:latin typeface="Times New Roman" pitchFamily="18" charset="0"/>
                <a:cs typeface="Times New Roman" pitchFamily="18" charset="0"/>
              </a:rPr>
              <a:t>Step</a:t>
            </a:r>
          </a:p>
        </p:txBody>
      </p:sp>
      <p:sp>
        <p:nvSpPr>
          <p:cNvPr id="107528" name="Text Box 8"/>
          <p:cNvSpPr txBox="1">
            <a:spLocks noChangeArrowheads="1"/>
          </p:cNvSpPr>
          <p:nvPr/>
        </p:nvSpPr>
        <p:spPr bwMode="auto">
          <a:xfrm>
            <a:off x="1246188" y="4286250"/>
            <a:ext cx="666750" cy="334963"/>
          </a:xfrm>
          <a:prstGeom prst="rect">
            <a:avLst/>
          </a:prstGeom>
          <a:noFill/>
          <a:ln w="9525">
            <a:noFill/>
            <a:miter lim="800000"/>
            <a:headEnd/>
            <a:tailEnd/>
          </a:ln>
        </p:spPr>
        <p:txBody>
          <a:bodyPr wrap="none" lIns="0" tIns="0" rIns="0" bIns="0">
            <a:spAutoFit/>
          </a:bodyPr>
          <a:lstStyle/>
          <a:p>
            <a:pPr defTabSz="820738" eaLnBrk="0" hangingPunct="0">
              <a:buClr>
                <a:srgbClr val="000000"/>
              </a:buClr>
              <a:buSzPct val="45000"/>
              <a:buFont typeface="StarBats" pitchFamily="2" charset="2"/>
              <a:buNone/>
              <a:tabLst>
                <a:tab pos="649288" algn="l"/>
              </a:tabLst>
            </a:pPr>
            <a:r>
              <a:rPr lang="en-GB" sz="2200">
                <a:latin typeface="Times New Roman" pitchFamily="18" charset="0"/>
                <a:cs typeface="Times New Roman" pitchFamily="18" charset="0"/>
              </a:rPr>
              <a:t>Ramp</a:t>
            </a:r>
          </a:p>
        </p:txBody>
      </p:sp>
      <p:sp>
        <p:nvSpPr>
          <p:cNvPr id="107529" name="Text Box 9"/>
          <p:cNvSpPr txBox="1">
            <a:spLocks noChangeArrowheads="1"/>
          </p:cNvSpPr>
          <p:nvPr/>
        </p:nvSpPr>
        <p:spPr bwMode="auto">
          <a:xfrm>
            <a:off x="893763" y="5010150"/>
            <a:ext cx="1350962" cy="334963"/>
          </a:xfrm>
          <a:prstGeom prst="rect">
            <a:avLst/>
          </a:prstGeom>
          <a:noFill/>
          <a:ln w="9525">
            <a:noFill/>
            <a:miter lim="800000"/>
            <a:headEnd/>
            <a:tailEnd/>
          </a:ln>
        </p:spPr>
        <p:txBody>
          <a:bodyPr wrap="none" lIns="0" tIns="0" rIns="0" bIns="0">
            <a:spAutoFit/>
          </a:bodyPr>
          <a:lstStyle/>
          <a:p>
            <a:pPr defTabSz="820738" eaLnBrk="0" hangingPunct="0">
              <a:buClr>
                <a:srgbClr val="000000"/>
              </a:buClr>
              <a:buSzPct val="45000"/>
              <a:buFont typeface="StarBats" pitchFamily="2" charset="2"/>
              <a:buNone/>
              <a:tabLst>
                <a:tab pos="649288" algn="l"/>
                <a:tab pos="1298575" algn="l"/>
              </a:tabLst>
            </a:pPr>
            <a:r>
              <a:rPr lang="en-GB" sz="2200">
                <a:latin typeface="Times New Roman" pitchFamily="18" charset="0"/>
                <a:cs typeface="Times New Roman" pitchFamily="18" charset="0"/>
              </a:rPr>
              <a:t>Exponential</a:t>
            </a:r>
          </a:p>
        </p:txBody>
      </p:sp>
      <p:sp>
        <p:nvSpPr>
          <p:cNvPr id="107530" name="Text Box 10"/>
          <p:cNvSpPr txBox="1">
            <a:spLocks noChangeArrowheads="1"/>
          </p:cNvSpPr>
          <p:nvPr/>
        </p:nvSpPr>
        <p:spPr bwMode="auto">
          <a:xfrm>
            <a:off x="1330325" y="5724525"/>
            <a:ext cx="496888" cy="334963"/>
          </a:xfrm>
          <a:prstGeom prst="rect">
            <a:avLst/>
          </a:prstGeom>
          <a:noFill/>
          <a:ln w="9525">
            <a:noFill/>
            <a:miter lim="800000"/>
            <a:headEnd/>
            <a:tailEnd/>
          </a:ln>
        </p:spPr>
        <p:txBody>
          <a:bodyPr wrap="none" lIns="0" tIns="0" rIns="0" bIns="0">
            <a:spAutoFit/>
          </a:bodyPr>
          <a:lstStyle/>
          <a:p>
            <a:pPr defTabSz="820738" eaLnBrk="0" hangingPunct="0">
              <a:buClr>
                <a:srgbClr val="000000"/>
              </a:buClr>
              <a:buSzPct val="45000"/>
              <a:buFont typeface="StarBats" pitchFamily="2" charset="2"/>
              <a:buNone/>
            </a:pPr>
            <a:r>
              <a:rPr lang="en-GB" sz="2200">
                <a:latin typeface="Times New Roman" pitchFamily="18" charset="0"/>
                <a:cs typeface="Times New Roman" pitchFamily="18" charset="0"/>
              </a:rPr>
              <a:t>Sine</a:t>
            </a:r>
          </a:p>
        </p:txBody>
      </p:sp>
      <p:sp>
        <p:nvSpPr>
          <p:cNvPr id="107531" name="Text Box 11"/>
          <p:cNvSpPr txBox="1">
            <a:spLocks noChangeArrowheads="1"/>
          </p:cNvSpPr>
          <p:nvPr/>
        </p:nvSpPr>
        <p:spPr bwMode="auto">
          <a:xfrm>
            <a:off x="7392988" y="2681288"/>
            <a:ext cx="139700" cy="334962"/>
          </a:xfrm>
          <a:prstGeom prst="rect">
            <a:avLst/>
          </a:prstGeom>
          <a:noFill/>
          <a:ln w="9525">
            <a:noFill/>
            <a:miter lim="800000"/>
            <a:headEnd/>
            <a:tailEnd/>
          </a:ln>
        </p:spPr>
        <p:txBody>
          <a:bodyPr wrap="none" lIns="0" tIns="0" rIns="0" bIns="0">
            <a:spAutoFit/>
          </a:bodyPr>
          <a:lstStyle/>
          <a:p>
            <a:pPr defTabSz="820738" eaLnBrk="0" hangingPunct="0">
              <a:buClr>
                <a:srgbClr val="000000"/>
              </a:buClr>
              <a:buSzPct val="45000"/>
              <a:buFont typeface="StarBats" pitchFamily="2" charset="2"/>
              <a:buNone/>
            </a:pPr>
            <a:r>
              <a:rPr lang="en-GB" sz="2200">
                <a:solidFill>
                  <a:srgbClr val="000000"/>
                </a:solidFill>
                <a:latin typeface="Times New Roman" pitchFamily="18" charset="0"/>
                <a:cs typeface="Times New Roman" pitchFamily="18" charset="0"/>
              </a:rPr>
              <a:t>1</a:t>
            </a:r>
          </a:p>
        </p:txBody>
      </p:sp>
      <p:sp>
        <p:nvSpPr>
          <p:cNvPr id="107532" name="Line 12"/>
          <p:cNvSpPr>
            <a:spLocks noChangeShapeType="1"/>
          </p:cNvSpPr>
          <p:nvPr/>
        </p:nvSpPr>
        <p:spPr bwMode="auto">
          <a:xfrm>
            <a:off x="568325" y="2443163"/>
            <a:ext cx="8575675" cy="0"/>
          </a:xfrm>
          <a:prstGeom prst="line">
            <a:avLst/>
          </a:prstGeom>
          <a:noFill/>
          <a:ln w="9525">
            <a:solidFill>
              <a:srgbClr val="FFFF00"/>
            </a:solidFill>
            <a:round/>
            <a:headEnd/>
            <a:tailEnd/>
          </a:ln>
        </p:spPr>
        <p:txBody>
          <a:bodyPr/>
          <a:lstStyle/>
          <a:p>
            <a:endParaRPr lang="en-US"/>
          </a:p>
        </p:txBody>
      </p:sp>
      <p:grpSp>
        <p:nvGrpSpPr>
          <p:cNvPr id="107533" name="Group 13"/>
          <p:cNvGrpSpPr>
            <a:grpSpLocks/>
          </p:cNvGrpSpPr>
          <p:nvPr/>
        </p:nvGrpSpPr>
        <p:grpSpPr bwMode="auto">
          <a:xfrm>
            <a:off x="5087938" y="3338513"/>
            <a:ext cx="1230312" cy="642937"/>
            <a:chOff x="3205" y="2068"/>
            <a:chExt cx="775" cy="405"/>
          </a:xfrm>
        </p:grpSpPr>
        <p:sp>
          <p:nvSpPr>
            <p:cNvPr id="107534" name="Line 14"/>
            <p:cNvSpPr>
              <a:spLocks noChangeShapeType="1"/>
            </p:cNvSpPr>
            <p:nvPr/>
          </p:nvSpPr>
          <p:spPr bwMode="auto">
            <a:xfrm>
              <a:off x="3306" y="2068"/>
              <a:ext cx="0" cy="405"/>
            </a:xfrm>
            <a:prstGeom prst="line">
              <a:avLst/>
            </a:prstGeom>
            <a:noFill/>
            <a:ln w="9525">
              <a:solidFill>
                <a:schemeClr val="tx1"/>
              </a:solidFill>
              <a:round/>
              <a:headEnd/>
              <a:tailEnd/>
            </a:ln>
          </p:spPr>
          <p:txBody>
            <a:bodyPr/>
            <a:lstStyle/>
            <a:p>
              <a:endParaRPr lang="en-US"/>
            </a:p>
          </p:txBody>
        </p:sp>
        <p:sp>
          <p:nvSpPr>
            <p:cNvPr id="107535" name="Line 15"/>
            <p:cNvSpPr>
              <a:spLocks noChangeShapeType="1"/>
            </p:cNvSpPr>
            <p:nvPr/>
          </p:nvSpPr>
          <p:spPr bwMode="auto">
            <a:xfrm>
              <a:off x="3205" y="2390"/>
              <a:ext cx="775" cy="0"/>
            </a:xfrm>
            <a:prstGeom prst="line">
              <a:avLst/>
            </a:prstGeom>
            <a:noFill/>
            <a:ln w="9525">
              <a:solidFill>
                <a:schemeClr val="tx1"/>
              </a:solidFill>
              <a:round/>
              <a:headEnd/>
              <a:tailEnd/>
            </a:ln>
          </p:spPr>
          <p:txBody>
            <a:bodyPr/>
            <a:lstStyle/>
            <a:p>
              <a:endParaRPr lang="en-US"/>
            </a:p>
          </p:txBody>
        </p:sp>
        <p:sp>
          <p:nvSpPr>
            <p:cNvPr id="107536" name="Line 16"/>
            <p:cNvSpPr>
              <a:spLocks noChangeShapeType="1"/>
            </p:cNvSpPr>
            <p:nvPr/>
          </p:nvSpPr>
          <p:spPr bwMode="auto">
            <a:xfrm flipV="1">
              <a:off x="3306" y="2192"/>
              <a:ext cx="0" cy="198"/>
            </a:xfrm>
            <a:prstGeom prst="line">
              <a:avLst/>
            </a:prstGeom>
            <a:noFill/>
            <a:ln w="36720">
              <a:solidFill>
                <a:schemeClr val="hlink"/>
              </a:solidFill>
              <a:round/>
              <a:headEnd/>
              <a:tailEnd/>
            </a:ln>
          </p:spPr>
          <p:txBody>
            <a:bodyPr/>
            <a:lstStyle/>
            <a:p>
              <a:endParaRPr lang="en-US"/>
            </a:p>
          </p:txBody>
        </p:sp>
        <p:sp>
          <p:nvSpPr>
            <p:cNvPr id="107537" name="Line 17"/>
            <p:cNvSpPr>
              <a:spLocks noChangeShapeType="1"/>
            </p:cNvSpPr>
            <p:nvPr/>
          </p:nvSpPr>
          <p:spPr bwMode="auto">
            <a:xfrm>
              <a:off x="3306" y="2201"/>
              <a:ext cx="640" cy="0"/>
            </a:xfrm>
            <a:prstGeom prst="line">
              <a:avLst/>
            </a:prstGeom>
            <a:noFill/>
            <a:ln w="36720">
              <a:solidFill>
                <a:schemeClr val="hlink"/>
              </a:solidFill>
              <a:round/>
              <a:headEnd/>
              <a:tailEnd/>
            </a:ln>
          </p:spPr>
          <p:txBody>
            <a:bodyPr/>
            <a:lstStyle/>
            <a:p>
              <a:endParaRPr lang="en-US"/>
            </a:p>
          </p:txBody>
        </p:sp>
      </p:grpSp>
      <p:grpSp>
        <p:nvGrpSpPr>
          <p:cNvPr id="107538" name="Group 18"/>
          <p:cNvGrpSpPr>
            <a:grpSpLocks/>
          </p:cNvGrpSpPr>
          <p:nvPr/>
        </p:nvGrpSpPr>
        <p:grpSpPr bwMode="auto">
          <a:xfrm>
            <a:off x="5100638" y="4132263"/>
            <a:ext cx="1231900" cy="642937"/>
            <a:chOff x="3213" y="2606"/>
            <a:chExt cx="776" cy="405"/>
          </a:xfrm>
        </p:grpSpPr>
        <p:sp>
          <p:nvSpPr>
            <p:cNvPr id="107539" name="Line 19"/>
            <p:cNvSpPr>
              <a:spLocks noChangeShapeType="1"/>
            </p:cNvSpPr>
            <p:nvPr/>
          </p:nvSpPr>
          <p:spPr bwMode="auto">
            <a:xfrm>
              <a:off x="3315" y="2606"/>
              <a:ext cx="0" cy="405"/>
            </a:xfrm>
            <a:prstGeom prst="line">
              <a:avLst/>
            </a:prstGeom>
            <a:noFill/>
            <a:ln w="9525">
              <a:solidFill>
                <a:schemeClr val="tx1"/>
              </a:solidFill>
              <a:round/>
              <a:headEnd/>
              <a:tailEnd/>
            </a:ln>
          </p:spPr>
          <p:txBody>
            <a:bodyPr/>
            <a:lstStyle/>
            <a:p>
              <a:endParaRPr lang="en-US"/>
            </a:p>
          </p:txBody>
        </p:sp>
        <p:sp>
          <p:nvSpPr>
            <p:cNvPr id="107540" name="Line 20"/>
            <p:cNvSpPr>
              <a:spLocks noChangeShapeType="1"/>
            </p:cNvSpPr>
            <p:nvPr/>
          </p:nvSpPr>
          <p:spPr bwMode="auto">
            <a:xfrm>
              <a:off x="3213" y="2929"/>
              <a:ext cx="776" cy="0"/>
            </a:xfrm>
            <a:prstGeom prst="line">
              <a:avLst/>
            </a:prstGeom>
            <a:noFill/>
            <a:ln w="9525">
              <a:solidFill>
                <a:schemeClr val="tx1"/>
              </a:solidFill>
              <a:round/>
              <a:headEnd/>
              <a:tailEnd/>
            </a:ln>
          </p:spPr>
          <p:txBody>
            <a:bodyPr/>
            <a:lstStyle/>
            <a:p>
              <a:endParaRPr lang="en-US"/>
            </a:p>
          </p:txBody>
        </p:sp>
        <p:sp>
          <p:nvSpPr>
            <p:cNvPr id="107541" name="Line 21"/>
            <p:cNvSpPr>
              <a:spLocks noChangeShapeType="1"/>
            </p:cNvSpPr>
            <p:nvPr/>
          </p:nvSpPr>
          <p:spPr bwMode="auto">
            <a:xfrm flipV="1">
              <a:off x="3315" y="2639"/>
              <a:ext cx="460" cy="290"/>
            </a:xfrm>
            <a:prstGeom prst="line">
              <a:avLst/>
            </a:prstGeom>
            <a:noFill/>
            <a:ln w="36720">
              <a:solidFill>
                <a:schemeClr val="hlink"/>
              </a:solidFill>
              <a:round/>
              <a:headEnd/>
              <a:tailEnd/>
            </a:ln>
          </p:spPr>
          <p:txBody>
            <a:bodyPr/>
            <a:lstStyle/>
            <a:p>
              <a:endParaRPr lang="en-US"/>
            </a:p>
          </p:txBody>
        </p:sp>
      </p:grpSp>
      <p:grpSp>
        <p:nvGrpSpPr>
          <p:cNvPr id="107542" name="Group 22"/>
          <p:cNvGrpSpPr>
            <a:grpSpLocks/>
          </p:cNvGrpSpPr>
          <p:nvPr/>
        </p:nvGrpSpPr>
        <p:grpSpPr bwMode="auto">
          <a:xfrm>
            <a:off x="5100638" y="4856163"/>
            <a:ext cx="1231900" cy="642937"/>
            <a:chOff x="3213" y="3086"/>
            <a:chExt cx="776" cy="405"/>
          </a:xfrm>
        </p:grpSpPr>
        <p:sp>
          <p:nvSpPr>
            <p:cNvPr id="107543" name="Freeform 23"/>
            <p:cNvSpPr>
              <a:spLocks noChangeArrowheads="1"/>
            </p:cNvSpPr>
            <p:nvPr/>
          </p:nvSpPr>
          <p:spPr bwMode="auto">
            <a:xfrm>
              <a:off x="3318" y="3138"/>
              <a:ext cx="417" cy="264"/>
            </a:xfrm>
            <a:custGeom>
              <a:avLst/>
              <a:gdLst/>
              <a:ahLst/>
              <a:cxnLst>
                <a:cxn ang="0">
                  <a:pos x="0" y="1322"/>
                </a:cxn>
                <a:cxn ang="0">
                  <a:pos x="2026" y="0"/>
                </a:cxn>
              </a:cxnLst>
              <a:rect l="0" t="0" r="r" b="b"/>
              <a:pathLst>
                <a:path w="2027" h="1323">
                  <a:moveTo>
                    <a:pt x="0" y="1322"/>
                  </a:moveTo>
                  <a:cubicBezTo>
                    <a:pt x="1303" y="1236"/>
                    <a:pt x="2026" y="0"/>
                    <a:pt x="2026" y="0"/>
                  </a:cubicBezTo>
                </a:path>
              </a:pathLst>
            </a:custGeom>
            <a:noFill/>
            <a:ln w="36720">
              <a:solidFill>
                <a:schemeClr val="hlink"/>
              </a:solidFill>
              <a:round/>
              <a:headEnd/>
              <a:tailEnd/>
            </a:ln>
          </p:spPr>
          <p:txBody>
            <a:bodyPr/>
            <a:lstStyle/>
            <a:p>
              <a:endParaRPr lang="en-US"/>
            </a:p>
          </p:txBody>
        </p:sp>
        <p:sp>
          <p:nvSpPr>
            <p:cNvPr id="107544" name="Line 24"/>
            <p:cNvSpPr>
              <a:spLocks noChangeShapeType="1"/>
            </p:cNvSpPr>
            <p:nvPr/>
          </p:nvSpPr>
          <p:spPr bwMode="auto">
            <a:xfrm>
              <a:off x="3315" y="3086"/>
              <a:ext cx="0" cy="405"/>
            </a:xfrm>
            <a:prstGeom prst="line">
              <a:avLst/>
            </a:prstGeom>
            <a:noFill/>
            <a:ln w="9525">
              <a:solidFill>
                <a:schemeClr val="tx1"/>
              </a:solidFill>
              <a:round/>
              <a:headEnd/>
              <a:tailEnd/>
            </a:ln>
          </p:spPr>
          <p:txBody>
            <a:bodyPr/>
            <a:lstStyle/>
            <a:p>
              <a:endParaRPr lang="en-US"/>
            </a:p>
          </p:txBody>
        </p:sp>
        <p:sp>
          <p:nvSpPr>
            <p:cNvPr id="107545" name="Line 25"/>
            <p:cNvSpPr>
              <a:spLocks noChangeShapeType="1"/>
            </p:cNvSpPr>
            <p:nvPr/>
          </p:nvSpPr>
          <p:spPr bwMode="auto">
            <a:xfrm>
              <a:off x="3213" y="3409"/>
              <a:ext cx="776" cy="0"/>
            </a:xfrm>
            <a:prstGeom prst="line">
              <a:avLst/>
            </a:prstGeom>
            <a:noFill/>
            <a:ln w="9525">
              <a:solidFill>
                <a:schemeClr val="tx1"/>
              </a:solidFill>
              <a:round/>
              <a:headEnd/>
              <a:tailEnd/>
            </a:ln>
          </p:spPr>
          <p:txBody>
            <a:bodyPr/>
            <a:lstStyle/>
            <a:p>
              <a:endParaRPr lang="en-US"/>
            </a:p>
          </p:txBody>
        </p:sp>
      </p:grpSp>
      <p:grpSp>
        <p:nvGrpSpPr>
          <p:cNvPr id="107546" name="Group 26"/>
          <p:cNvGrpSpPr>
            <a:grpSpLocks/>
          </p:cNvGrpSpPr>
          <p:nvPr/>
        </p:nvGrpSpPr>
        <p:grpSpPr bwMode="auto">
          <a:xfrm>
            <a:off x="5046663" y="5570538"/>
            <a:ext cx="1597025" cy="642937"/>
            <a:chOff x="3179" y="3533"/>
            <a:chExt cx="1006" cy="405"/>
          </a:xfrm>
        </p:grpSpPr>
        <p:sp>
          <p:nvSpPr>
            <p:cNvPr id="107547" name="Line 27"/>
            <p:cNvSpPr>
              <a:spLocks noChangeShapeType="1"/>
            </p:cNvSpPr>
            <p:nvPr/>
          </p:nvSpPr>
          <p:spPr bwMode="auto">
            <a:xfrm>
              <a:off x="3179" y="3731"/>
              <a:ext cx="1006" cy="0"/>
            </a:xfrm>
            <a:prstGeom prst="line">
              <a:avLst/>
            </a:prstGeom>
            <a:noFill/>
            <a:ln w="9525">
              <a:solidFill>
                <a:schemeClr val="tx1"/>
              </a:solidFill>
              <a:round/>
              <a:headEnd/>
              <a:tailEnd/>
            </a:ln>
          </p:spPr>
          <p:txBody>
            <a:bodyPr/>
            <a:lstStyle/>
            <a:p>
              <a:endParaRPr lang="en-US"/>
            </a:p>
          </p:txBody>
        </p:sp>
        <p:sp>
          <p:nvSpPr>
            <p:cNvPr id="107548" name="Line 28"/>
            <p:cNvSpPr>
              <a:spLocks noChangeShapeType="1"/>
            </p:cNvSpPr>
            <p:nvPr/>
          </p:nvSpPr>
          <p:spPr bwMode="auto">
            <a:xfrm>
              <a:off x="3315" y="3533"/>
              <a:ext cx="0" cy="405"/>
            </a:xfrm>
            <a:prstGeom prst="line">
              <a:avLst/>
            </a:prstGeom>
            <a:noFill/>
            <a:ln w="9525">
              <a:solidFill>
                <a:schemeClr val="tx1"/>
              </a:solidFill>
              <a:round/>
              <a:headEnd/>
              <a:tailEnd/>
            </a:ln>
          </p:spPr>
          <p:txBody>
            <a:bodyPr/>
            <a:lstStyle/>
            <a:p>
              <a:endParaRPr lang="en-US"/>
            </a:p>
          </p:txBody>
        </p:sp>
        <p:sp>
          <p:nvSpPr>
            <p:cNvPr id="107549" name="Freeform 29"/>
            <p:cNvSpPr>
              <a:spLocks noChangeArrowheads="1"/>
            </p:cNvSpPr>
            <p:nvPr/>
          </p:nvSpPr>
          <p:spPr bwMode="auto">
            <a:xfrm>
              <a:off x="3315" y="3557"/>
              <a:ext cx="375" cy="173"/>
            </a:xfrm>
            <a:custGeom>
              <a:avLst/>
              <a:gdLst/>
              <a:ahLst/>
              <a:cxnLst>
                <a:cxn ang="0">
                  <a:pos x="0" y="869"/>
                </a:cxn>
                <a:cxn ang="0">
                  <a:pos x="703" y="0"/>
                </a:cxn>
                <a:cxn ang="0">
                  <a:pos x="1117" y="83"/>
                </a:cxn>
                <a:cxn ang="0">
                  <a:pos x="1530" y="538"/>
                </a:cxn>
                <a:cxn ang="0">
                  <a:pos x="1819" y="869"/>
                </a:cxn>
              </a:cxnLst>
              <a:rect l="0" t="0" r="r" b="b"/>
              <a:pathLst>
                <a:path w="1820" h="870">
                  <a:moveTo>
                    <a:pt x="0" y="869"/>
                  </a:moveTo>
                  <a:cubicBezTo>
                    <a:pt x="331" y="290"/>
                    <a:pt x="703" y="0"/>
                    <a:pt x="703" y="0"/>
                  </a:cubicBezTo>
                  <a:cubicBezTo>
                    <a:pt x="703" y="0"/>
                    <a:pt x="1117" y="83"/>
                    <a:pt x="1117" y="83"/>
                  </a:cubicBezTo>
                  <a:cubicBezTo>
                    <a:pt x="1117" y="83"/>
                    <a:pt x="1530" y="538"/>
                    <a:pt x="1530" y="538"/>
                  </a:cubicBezTo>
                  <a:cubicBezTo>
                    <a:pt x="1530" y="538"/>
                    <a:pt x="1819" y="869"/>
                    <a:pt x="1819" y="869"/>
                  </a:cubicBezTo>
                </a:path>
              </a:pathLst>
            </a:custGeom>
            <a:noFill/>
            <a:ln w="36720">
              <a:solidFill>
                <a:schemeClr val="hlink"/>
              </a:solidFill>
              <a:round/>
              <a:headEnd/>
              <a:tailEnd/>
            </a:ln>
          </p:spPr>
          <p:txBody>
            <a:bodyPr/>
            <a:lstStyle/>
            <a:p>
              <a:endParaRPr lang="en-US"/>
            </a:p>
          </p:txBody>
        </p:sp>
        <p:sp>
          <p:nvSpPr>
            <p:cNvPr id="107550" name="Freeform 30"/>
            <p:cNvSpPr>
              <a:spLocks noChangeArrowheads="1"/>
            </p:cNvSpPr>
            <p:nvPr/>
          </p:nvSpPr>
          <p:spPr bwMode="auto">
            <a:xfrm>
              <a:off x="3695" y="3734"/>
              <a:ext cx="374" cy="173"/>
            </a:xfrm>
            <a:custGeom>
              <a:avLst/>
              <a:gdLst/>
              <a:ahLst/>
              <a:cxnLst>
                <a:cxn ang="0">
                  <a:pos x="0" y="0"/>
                </a:cxn>
                <a:cxn ang="0">
                  <a:pos x="703" y="869"/>
                </a:cxn>
                <a:cxn ang="0">
                  <a:pos x="1117" y="786"/>
                </a:cxn>
                <a:cxn ang="0">
                  <a:pos x="1530" y="331"/>
                </a:cxn>
                <a:cxn ang="0">
                  <a:pos x="1819" y="0"/>
                </a:cxn>
              </a:cxnLst>
              <a:rect l="0" t="0" r="r" b="b"/>
              <a:pathLst>
                <a:path w="1820" h="870">
                  <a:moveTo>
                    <a:pt x="0" y="0"/>
                  </a:moveTo>
                  <a:cubicBezTo>
                    <a:pt x="331" y="579"/>
                    <a:pt x="703" y="869"/>
                    <a:pt x="703" y="869"/>
                  </a:cubicBezTo>
                  <a:cubicBezTo>
                    <a:pt x="703" y="869"/>
                    <a:pt x="1117" y="786"/>
                    <a:pt x="1117" y="786"/>
                  </a:cubicBezTo>
                  <a:cubicBezTo>
                    <a:pt x="1117" y="786"/>
                    <a:pt x="1530" y="331"/>
                    <a:pt x="1530" y="331"/>
                  </a:cubicBezTo>
                  <a:cubicBezTo>
                    <a:pt x="1530" y="331"/>
                    <a:pt x="1819" y="0"/>
                    <a:pt x="1819" y="0"/>
                  </a:cubicBezTo>
                </a:path>
              </a:pathLst>
            </a:custGeom>
            <a:noFill/>
            <a:ln w="36720">
              <a:solidFill>
                <a:schemeClr val="hlink"/>
              </a:solidFill>
              <a:round/>
              <a:headEnd/>
              <a:tailEnd/>
            </a:ln>
          </p:spPr>
          <p:txBody>
            <a:bodyPr/>
            <a:lstStyle/>
            <a:p>
              <a:endParaRPr lang="en-US"/>
            </a:p>
          </p:txBody>
        </p:sp>
      </p:grpSp>
      <p:grpSp>
        <p:nvGrpSpPr>
          <p:cNvPr id="107551" name="Group 31"/>
          <p:cNvGrpSpPr>
            <a:grpSpLocks/>
          </p:cNvGrpSpPr>
          <p:nvPr/>
        </p:nvGrpSpPr>
        <p:grpSpPr bwMode="auto">
          <a:xfrm>
            <a:off x="5087938" y="2525713"/>
            <a:ext cx="1230312" cy="644525"/>
            <a:chOff x="3205" y="1571"/>
            <a:chExt cx="775" cy="406"/>
          </a:xfrm>
        </p:grpSpPr>
        <p:sp>
          <p:nvSpPr>
            <p:cNvPr id="107552" name="Line 32"/>
            <p:cNvSpPr>
              <a:spLocks noChangeShapeType="1"/>
            </p:cNvSpPr>
            <p:nvPr/>
          </p:nvSpPr>
          <p:spPr bwMode="auto">
            <a:xfrm>
              <a:off x="3306" y="1571"/>
              <a:ext cx="0" cy="406"/>
            </a:xfrm>
            <a:prstGeom prst="line">
              <a:avLst/>
            </a:prstGeom>
            <a:noFill/>
            <a:ln w="9525">
              <a:solidFill>
                <a:schemeClr val="tx1"/>
              </a:solidFill>
              <a:round/>
              <a:headEnd/>
              <a:tailEnd/>
            </a:ln>
          </p:spPr>
          <p:txBody>
            <a:bodyPr/>
            <a:lstStyle/>
            <a:p>
              <a:endParaRPr lang="en-US"/>
            </a:p>
          </p:txBody>
        </p:sp>
        <p:sp>
          <p:nvSpPr>
            <p:cNvPr id="107553" name="Line 33"/>
            <p:cNvSpPr>
              <a:spLocks noChangeShapeType="1"/>
            </p:cNvSpPr>
            <p:nvPr/>
          </p:nvSpPr>
          <p:spPr bwMode="auto">
            <a:xfrm>
              <a:off x="3205" y="1894"/>
              <a:ext cx="775" cy="0"/>
            </a:xfrm>
            <a:prstGeom prst="line">
              <a:avLst/>
            </a:prstGeom>
            <a:noFill/>
            <a:ln w="9525">
              <a:solidFill>
                <a:schemeClr val="tx1"/>
              </a:solidFill>
              <a:round/>
              <a:headEnd/>
              <a:tailEnd/>
            </a:ln>
          </p:spPr>
          <p:txBody>
            <a:bodyPr/>
            <a:lstStyle/>
            <a:p>
              <a:endParaRPr lang="en-US"/>
            </a:p>
          </p:txBody>
        </p:sp>
        <p:sp>
          <p:nvSpPr>
            <p:cNvPr id="107554" name="Line 34"/>
            <p:cNvSpPr>
              <a:spLocks noChangeShapeType="1"/>
            </p:cNvSpPr>
            <p:nvPr/>
          </p:nvSpPr>
          <p:spPr bwMode="auto">
            <a:xfrm flipV="1">
              <a:off x="3306" y="1687"/>
              <a:ext cx="0" cy="207"/>
            </a:xfrm>
            <a:prstGeom prst="line">
              <a:avLst/>
            </a:prstGeom>
            <a:noFill/>
            <a:ln w="36720">
              <a:solidFill>
                <a:schemeClr val="hlink"/>
              </a:solidFill>
              <a:round/>
              <a:headEnd/>
              <a:tailEnd/>
            </a:ln>
          </p:spPr>
          <p:txBody>
            <a:bodyPr/>
            <a:lstStyle/>
            <a:p>
              <a:endParaRPr lang="en-US"/>
            </a:p>
          </p:txBody>
        </p:sp>
        <p:sp>
          <p:nvSpPr>
            <p:cNvPr id="107555" name="Line 35"/>
            <p:cNvSpPr>
              <a:spLocks noChangeShapeType="1"/>
            </p:cNvSpPr>
            <p:nvPr/>
          </p:nvSpPr>
          <p:spPr bwMode="auto">
            <a:xfrm>
              <a:off x="3319" y="1898"/>
              <a:ext cx="482" cy="0"/>
            </a:xfrm>
            <a:prstGeom prst="line">
              <a:avLst/>
            </a:prstGeom>
            <a:noFill/>
            <a:ln w="36720">
              <a:solidFill>
                <a:schemeClr val="hlink"/>
              </a:solidFill>
              <a:round/>
              <a:headEnd/>
              <a:tailEnd/>
            </a:ln>
          </p:spPr>
          <p:txBody>
            <a:bodyPr/>
            <a:lstStyle/>
            <a:p>
              <a:endParaRPr lang="en-US"/>
            </a:p>
          </p:txBody>
        </p:sp>
      </p:grpSp>
      <p:graphicFrame>
        <p:nvGraphicFramePr>
          <p:cNvPr id="107556" name="Object 36"/>
          <p:cNvGraphicFramePr>
            <a:graphicFrameLocks noChangeAspect="1"/>
          </p:cNvGraphicFramePr>
          <p:nvPr/>
        </p:nvGraphicFramePr>
        <p:xfrm>
          <a:off x="7353300" y="3355975"/>
          <a:ext cx="215900" cy="609600"/>
        </p:xfrm>
        <a:graphic>
          <a:graphicData uri="http://schemas.openxmlformats.org/presentationml/2006/ole">
            <mc:AlternateContent xmlns:mc="http://schemas.openxmlformats.org/markup-compatibility/2006">
              <mc:Choice xmlns:v="urn:schemas-microsoft-com:vml" Requires="v">
                <p:oleObj spid="_x0000_s107619" name="Equation" r:id="rId4" imgW="139680" imgH="393480" progId="Equation.3">
                  <p:embed/>
                </p:oleObj>
              </mc:Choice>
              <mc:Fallback>
                <p:oleObj name="Equation" r:id="rId4" imgW="139680" imgH="393480" progId="Equation.3">
                  <p:embed/>
                  <p:pic>
                    <p:nvPicPr>
                      <p:cNvPr id="0" name="Picture 36"/>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353300" y="3355975"/>
                        <a:ext cx="215900" cy="609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07557" name="Object 37"/>
          <p:cNvGraphicFramePr>
            <a:graphicFrameLocks noChangeAspect="1"/>
          </p:cNvGraphicFramePr>
          <p:nvPr/>
        </p:nvGraphicFramePr>
        <p:xfrm>
          <a:off x="7305675" y="4149725"/>
          <a:ext cx="312738" cy="609600"/>
        </p:xfrm>
        <a:graphic>
          <a:graphicData uri="http://schemas.openxmlformats.org/presentationml/2006/ole">
            <mc:AlternateContent xmlns:mc="http://schemas.openxmlformats.org/markup-compatibility/2006">
              <mc:Choice xmlns:v="urn:schemas-microsoft-com:vml" Requires="v">
                <p:oleObj spid="_x0000_s107620" name="Equation" r:id="rId6" imgW="203040" imgH="393480" progId="Equation.3">
                  <p:embed/>
                </p:oleObj>
              </mc:Choice>
              <mc:Fallback>
                <p:oleObj name="Equation" r:id="rId6" imgW="203040" imgH="393480" progId="Equation.3">
                  <p:embed/>
                  <p:pic>
                    <p:nvPicPr>
                      <p:cNvPr id="0" name="Picture 37"/>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7305675" y="4149725"/>
                        <a:ext cx="312738" cy="609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07558" name="Object 38"/>
          <p:cNvGraphicFramePr>
            <a:graphicFrameLocks noChangeAspect="1"/>
          </p:cNvGraphicFramePr>
          <p:nvPr/>
        </p:nvGraphicFramePr>
        <p:xfrm>
          <a:off x="7177088" y="4873625"/>
          <a:ext cx="569912" cy="609600"/>
        </p:xfrm>
        <a:graphic>
          <a:graphicData uri="http://schemas.openxmlformats.org/presentationml/2006/ole">
            <mc:AlternateContent xmlns:mc="http://schemas.openxmlformats.org/markup-compatibility/2006">
              <mc:Choice xmlns:v="urn:schemas-microsoft-com:vml" Requires="v">
                <p:oleObj spid="_x0000_s107621" name="Equation" r:id="rId8" imgW="368280" imgH="393480" progId="Equation.3">
                  <p:embed/>
                </p:oleObj>
              </mc:Choice>
              <mc:Fallback>
                <p:oleObj name="Equation" r:id="rId8" imgW="368280" imgH="393480" progId="Equation.3">
                  <p:embed/>
                  <p:pic>
                    <p:nvPicPr>
                      <p:cNvPr id="0" name="Picture 38"/>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7177088" y="4873625"/>
                        <a:ext cx="569912" cy="609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07559" name="Object 39"/>
          <p:cNvGraphicFramePr>
            <a:graphicFrameLocks noChangeAspect="1"/>
          </p:cNvGraphicFramePr>
          <p:nvPr/>
        </p:nvGraphicFramePr>
        <p:xfrm>
          <a:off x="7058025" y="5586413"/>
          <a:ext cx="808038" cy="609600"/>
        </p:xfrm>
        <a:graphic>
          <a:graphicData uri="http://schemas.openxmlformats.org/presentationml/2006/ole">
            <mc:AlternateContent xmlns:mc="http://schemas.openxmlformats.org/markup-compatibility/2006">
              <mc:Choice xmlns:v="urn:schemas-microsoft-com:vml" Requires="v">
                <p:oleObj spid="_x0000_s107622" name="Equation" r:id="rId10" imgW="520560" imgH="393480" progId="Equation.3">
                  <p:embed/>
                </p:oleObj>
              </mc:Choice>
              <mc:Fallback>
                <p:oleObj name="Equation" r:id="rId10" imgW="520560" imgH="393480" progId="Equation.3">
                  <p:embed/>
                  <p:pic>
                    <p:nvPicPr>
                      <p:cNvPr id="0" name="Picture 39"/>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7058025" y="5586413"/>
                        <a:ext cx="808038" cy="609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07560" name="Object 40"/>
          <p:cNvGraphicFramePr>
            <a:graphicFrameLocks noChangeAspect="1"/>
          </p:cNvGraphicFramePr>
          <p:nvPr/>
        </p:nvGraphicFramePr>
        <p:xfrm>
          <a:off x="3092450" y="3473450"/>
          <a:ext cx="938213" cy="374650"/>
        </p:xfrm>
        <a:graphic>
          <a:graphicData uri="http://schemas.openxmlformats.org/presentationml/2006/ole">
            <mc:AlternateContent xmlns:mc="http://schemas.openxmlformats.org/markup-compatibility/2006">
              <mc:Choice xmlns:v="urn:schemas-microsoft-com:vml" Requires="v">
                <p:oleObj spid="_x0000_s107623" name="Equation" r:id="rId12" imgW="507960" imgH="203040" progId="Equation.3">
                  <p:embed/>
                </p:oleObj>
              </mc:Choice>
              <mc:Fallback>
                <p:oleObj name="Equation" r:id="rId12" imgW="507960" imgH="203040" progId="Equation.3">
                  <p:embed/>
                  <p:pic>
                    <p:nvPicPr>
                      <p:cNvPr id="0" name="Picture 40"/>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3092450" y="3473450"/>
                        <a:ext cx="938213" cy="3746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07561" name="Object 41"/>
          <p:cNvGraphicFramePr>
            <a:graphicFrameLocks noChangeAspect="1"/>
          </p:cNvGraphicFramePr>
          <p:nvPr/>
        </p:nvGraphicFramePr>
        <p:xfrm>
          <a:off x="3092450" y="4267200"/>
          <a:ext cx="938213" cy="374650"/>
        </p:xfrm>
        <a:graphic>
          <a:graphicData uri="http://schemas.openxmlformats.org/presentationml/2006/ole">
            <mc:AlternateContent xmlns:mc="http://schemas.openxmlformats.org/markup-compatibility/2006">
              <mc:Choice xmlns:v="urn:schemas-microsoft-com:vml" Requires="v">
                <p:oleObj spid="_x0000_s107624" name="Equation" r:id="rId14" imgW="507960" imgH="203040" progId="Equation.3">
                  <p:embed/>
                </p:oleObj>
              </mc:Choice>
              <mc:Fallback>
                <p:oleObj name="Equation" r:id="rId14" imgW="507960" imgH="203040" progId="Equation.3">
                  <p:embed/>
                  <p:pic>
                    <p:nvPicPr>
                      <p:cNvPr id="0" name="Picture 41"/>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3092450" y="4267200"/>
                        <a:ext cx="938213" cy="3746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07562" name="Object 42"/>
          <p:cNvGraphicFramePr>
            <a:graphicFrameLocks noChangeAspect="1"/>
          </p:cNvGraphicFramePr>
          <p:nvPr/>
        </p:nvGraphicFramePr>
        <p:xfrm>
          <a:off x="3014663" y="4972050"/>
          <a:ext cx="1095375" cy="411163"/>
        </p:xfrm>
        <a:graphic>
          <a:graphicData uri="http://schemas.openxmlformats.org/presentationml/2006/ole">
            <mc:AlternateContent xmlns:mc="http://schemas.openxmlformats.org/markup-compatibility/2006">
              <mc:Choice xmlns:v="urn:schemas-microsoft-com:vml" Requires="v">
                <p:oleObj spid="_x0000_s107625" name="Equation" r:id="rId16" imgW="609480" imgH="228600" progId="Equation.3">
                  <p:embed/>
                </p:oleObj>
              </mc:Choice>
              <mc:Fallback>
                <p:oleObj name="Equation" r:id="rId16" imgW="609480" imgH="228600" progId="Equation.3">
                  <p:embed/>
                  <p:pic>
                    <p:nvPicPr>
                      <p:cNvPr id="0" name="Picture 42"/>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3014663" y="4972050"/>
                        <a:ext cx="1095375" cy="41116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07563" name="Object 43"/>
          <p:cNvGraphicFramePr>
            <a:graphicFrameLocks noChangeAspect="1"/>
          </p:cNvGraphicFramePr>
          <p:nvPr/>
        </p:nvGraphicFramePr>
        <p:xfrm>
          <a:off x="2703513" y="5699125"/>
          <a:ext cx="1716087" cy="385763"/>
        </p:xfrm>
        <a:graphic>
          <a:graphicData uri="http://schemas.openxmlformats.org/presentationml/2006/ole">
            <mc:AlternateContent xmlns:mc="http://schemas.openxmlformats.org/markup-compatibility/2006">
              <mc:Choice xmlns:v="urn:schemas-microsoft-com:vml" Requires="v">
                <p:oleObj spid="_x0000_s107626" name="Equation" r:id="rId18" imgW="901440" imgH="203040" progId="Equation.3">
                  <p:embed/>
                </p:oleObj>
              </mc:Choice>
              <mc:Fallback>
                <p:oleObj name="Equation" r:id="rId18" imgW="901440" imgH="203040" progId="Equation.3">
                  <p:embed/>
                  <p:pic>
                    <p:nvPicPr>
                      <p:cNvPr id="0" name="Picture 43"/>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2703513" y="5699125"/>
                        <a:ext cx="1716087" cy="38576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07564" name="Object 44"/>
          <p:cNvGraphicFramePr>
            <a:graphicFrameLocks noChangeAspect="1"/>
          </p:cNvGraphicFramePr>
          <p:nvPr/>
        </p:nvGraphicFramePr>
        <p:xfrm>
          <a:off x="2559050" y="2438400"/>
          <a:ext cx="2006600" cy="820738"/>
        </p:xfrm>
        <a:graphic>
          <a:graphicData uri="http://schemas.openxmlformats.org/presentationml/2006/ole">
            <mc:AlternateContent xmlns:mc="http://schemas.openxmlformats.org/markup-compatibility/2006">
              <mc:Choice xmlns:v="urn:schemas-microsoft-com:vml" Requires="v">
                <p:oleObj spid="_x0000_s107627" name="Equation" r:id="rId20" imgW="1117440" imgH="457200" progId="Equation.3">
                  <p:embed/>
                </p:oleObj>
              </mc:Choice>
              <mc:Fallback>
                <p:oleObj name="Equation" r:id="rId20" imgW="1117440" imgH="457200" progId="Equation.3">
                  <p:embed/>
                  <p:pic>
                    <p:nvPicPr>
                      <p:cNvPr id="0" name="Picture 44"/>
                      <p:cNvPicPr>
                        <a:picLocks noChangeAspect="1" noChangeArrowheads="1"/>
                      </p:cNvPicPr>
                      <p:nvPr/>
                    </p:nvPicPr>
                    <p:blipFill>
                      <a:blip r:embed="rId21">
                        <a:extLst>
                          <a:ext uri="{28A0092B-C50C-407E-A947-70E740481C1C}">
                            <a14:useLocalDpi xmlns:a14="http://schemas.microsoft.com/office/drawing/2010/main" val="0"/>
                          </a:ext>
                        </a:extLst>
                      </a:blip>
                      <a:srcRect/>
                      <a:stretch>
                        <a:fillRect/>
                      </a:stretch>
                    </p:blipFill>
                    <p:spPr bwMode="auto">
                      <a:xfrm>
                        <a:off x="2559050" y="2438400"/>
                        <a:ext cx="2006600" cy="82073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30" name="Rectangle 1026"/>
          <p:cNvSpPr>
            <a:spLocks noGrp="1" noChangeArrowheads="1"/>
          </p:cNvSpPr>
          <p:nvPr>
            <p:ph type="title"/>
          </p:nvPr>
        </p:nvSpPr>
        <p:spPr/>
        <p:txBody>
          <a:bodyPr/>
          <a:lstStyle/>
          <a:p>
            <a:r>
              <a:rPr lang="en-US"/>
              <a:t>Graphical methods</a:t>
            </a:r>
          </a:p>
        </p:txBody>
      </p:sp>
      <p:sp>
        <p:nvSpPr>
          <p:cNvPr id="99331" name="Rectangle 1027"/>
          <p:cNvSpPr>
            <a:spLocks noGrp="1" noChangeArrowheads="1"/>
          </p:cNvSpPr>
          <p:nvPr>
            <p:ph type="body" idx="1"/>
          </p:nvPr>
        </p:nvSpPr>
        <p:spPr>
          <a:xfrm>
            <a:off x="762000" y="914400"/>
            <a:ext cx="7772400" cy="1524000"/>
          </a:xfrm>
        </p:spPr>
        <p:txBody>
          <a:bodyPr/>
          <a:lstStyle/>
          <a:p>
            <a:r>
              <a:rPr lang="en-US"/>
              <a:t>Frequency response is a graphical method</a:t>
            </a:r>
          </a:p>
          <a:p>
            <a:r>
              <a:rPr lang="en-US"/>
              <a:t>Polar plot  -- difficult to construct</a:t>
            </a:r>
          </a:p>
          <a:p>
            <a:r>
              <a:rPr lang="en-US"/>
              <a:t>Corner plot -- easy to construct</a:t>
            </a:r>
          </a:p>
        </p:txBody>
      </p:sp>
      <p:sp>
        <p:nvSpPr>
          <p:cNvPr id="99332" name="Text Box 1028"/>
          <p:cNvSpPr txBox="1">
            <a:spLocks noChangeArrowheads="1"/>
          </p:cNvSpPr>
          <p:nvPr/>
        </p:nvSpPr>
        <p:spPr bwMode="auto">
          <a:xfrm>
            <a:off x="3505200" y="6248400"/>
            <a:ext cx="2395538" cy="336550"/>
          </a:xfrm>
          <a:prstGeom prst="rect">
            <a:avLst/>
          </a:prstGeom>
          <a:noFill/>
          <a:ln w="9525">
            <a:noFill/>
            <a:miter lim="800000"/>
            <a:headEnd/>
            <a:tailEnd/>
          </a:ln>
          <a:effectLst/>
        </p:spPr>
        <p:txBody>
          <a:bodyPr wrap="none">
            <a:spAutoFit/>
          </a:bodyPr>
          <a:lstStyle/>
          <a:p>
            <a:pPr eaLnBrk="0" hangingPunct="0"/>
            <a:r>
              <a:rPr lang="en-US" sz="1600" b="1"/>
              <a:t>7. Frequency response</a:t>
            </a:r>
          </a:p>
        </p:txBody>
      </p:sp>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4" name="Rectangle 1026"/>
          <p:cNvSpPr>
            <a:spLocks noGrp="1" noChangeArrowheads="1"/>
          </p:cNvSpPr>
          <p:nvPr>
            <p:ph type="title"/>
          </p:nvPr>
        </p:nvSpPr>
        <p:spPr/>
        <p:txBody>
          <a:bodyPr/>
          <a:lstStyle/>
          <a:p>
            <a:r>
              <a:rPr lang="en-US"/>
              <a:t>Constant K</a:t>
            </a:r>
          </a:p>
        </p:txBody>
      </p:sp>
      <p:sp>
        <p:nvSpPr>
          <p:cNvPr id="100355" name="Line 1027"/>
          <p:cNvSpPr>
            <a:spLocks noChangeShapeType="1"/>
          </p:cNvSpPr>
          <p:nvPr/>
        </p:nvSpPr>
        <p:spPr bwMode="auto">
          <a:xfrm>
            <a:off x="1539875" y="1208088"/>
            <a:ext cx="0" cy="1828800"/>
          </a:xfrm>
          <a:prstGeom prst="line">
            <a:avLst/>
          </a:prstGeom>
          <a:noFill/>
          <a:ln w="12700">
            <a:solidFill>
              <a:schemeClr val="tx1"/>
            </a:solidFill>
            <a:round/>
            <a:headEnd/>
            <a:tailEnd/>
          </a:ln>
          <a:effectLst/>
        </p:spPr>
        <p:txBody>
          <a:bodyPr wrap="none" anchor="ctr"/>
          <a:lstStyle/>
          <a:p>
            <a:endParaRPr lang="en-US"/>
          </a:p>
        </p:txBody>
      </p:sp>
      <p:sp>
        <p:nvSpPr>
          <p:cNvPr id="100356" name="Line 1028"/>
          <p:cNvSpPr>
            <a:spLocks noChangeShapeType="1"/>
          </p:cNvSpPr>
          <p:nvPr/>
        </p:nvSpPr>
        <p:spPr bwMode="auto">
          <a:xfrm>
            <a:off x="1539875" y="4865688"/>
            <a:ext cx="6858000" cy="0"/>
          </a:xfrm>
          <a:prstGeom prst="line">
            <a:avLst/>
          </a:prstGeom>
          <a:noFill/>
          <a:ln w="12700">
            <a:solidFill>
              <a:schemeClr val="tx1"/>
            </a:solidFill>
            <a:round/>
            <a:headEnd/>
            <a:tailEnd/>
          </a:ln>
          <a:effectLst/>
        </p:spPr>
        <p:txBody>
          <a:bodyPr wrap="none" anchor="ctr"/>
          <a:lstStyle/>
          <a:p>
            <a:endParaRPr lang="en-US"/>
          </a:p>
        </p:txBody>
      </p:sp>
      <p:sp>
        <p:nvSpPr>
          <p:cNvPr id="100357" name="Line 1029"/>
          <p:cNvSpPr>
            <a:spLocks noChangeShapeType="1"/>
          </p:cNvSpPr>
          <p:nvPr/>
        </p:nvSpPr>
        <p:spPr bwMode="auto">
          <a:xfrm>
            <a:off x="1539875" y="4560888"/>
            <a:ext cx="6858000" cy="0"/>
          </a:xfrm>
          <a:prstGeom prst="line">
            <a:avLst/>
          </a:prstGeom>
          <a:noFill/>
          <a:ln w="12700">
            <a:solidFill>
              <a:schemeClr val="tx1"/>
            </a:solidFill>
            <a:round/>
            <a:headEnd/>
            <a:tailEnd/>
          </a:ln>
          <a:effectLst/>
        </p:spPr>
        <p:txBody>
          <a:bodyPr wrap="none" anchor="ctr"/>
          <a:lstStyle/>
          <a:p>
            <a:endParaRPr lang="en-US"/>
          </a:p>
        </p:txBody>
      </p:sp>
      <p:sp>
        <p:nvSpPr>
          <p:cNvPr id="100358" name="Line 1030"/>
          <p:cNvSpPr>
            <a:spLocks noChangeShapeType="1"/>
          </p:cNvSpPr>
          <p:nvPr/>
        </p:nvSpPr>
        <p:spPr bwMode="auto">
          <a:xfrm>
            <a:off x="1539875" y="4256088"/>
            <a:ext cx="6858000" cy="0"/>
          </a:xfrm>
          <a:prstGeom prst="line">
            <a:avLst/>
          </a:prstGeom>
          <a:noFill/>
          <a:ln w="12700">
            <a:solidFill>
              <a:schemeClr val="tx1"/>
            </a:solidFill>
            <a:round/>
            <a:headEnd/>
            <a:tailEnd/>
          </a:ln>
          <a:effectLst/>
        </p:spPr>
        <p:txBody>
          <a:bodyPr wrap="none" anchor="ctr"/>
          <a:lstStyle/>
          <a:p>
            <a:endParaRPr lang="en-US"/>
          </a:p>
        </p:txBody>
      </p:sp>
      <p:sp>
        <p:nvSpPr>
          <p:cNvPr id="100359" name="Line 1031"/>
          <p:cNvSpPr>
            <a:spLocks noChangeShapeType="1"/>
          </p:cNvSpPr>
          <p:nvPr/>
        </p:nvSpPr>
        <p:spPr bwMode="auto">
          <a:xfrm>
            <a:off x="1539875" y="3951288"/>
            <a:ext cx="6858000" cy="0"/>
          </a:xfrm>
          <a:prstGeom prst="line">
            <a:avLst/>
          </a:prstGeom>
          <a:noFill/>
          <a:ln w="12700">
            <a:solidFill>
              <a:schemeClr val="tx1"/>
            </a:solidFill>
            <a:round/>
            <a:headEnd/>
            <a:tailEnd/>
          </a:ln>
          <a:effectLst/>
        </p:spPr>
        <p:txBody>
          <a:bodyPr wrap="none" anchor="ctr"/>
          <a:lstStyle/>
          <a:p>
            <a:endParaRPr lang="en-US"/>
          </a:p>
        </p:txBody>
      </p:sp>
      <p:sp>
        <p:nvSpPr>
          <p:cNvPr id="100360" name="Line 1032"/>
          <p:cNvSpPr>
            <a:spLocks noChangeShapeType="1"/>
          </p:cNvSpPr>
          <p:nvPr/>
        </p:nvSpPr>
        <p:spPr bwMode="auto">
          <a:xfrm>
            <a:off x="1539875" y="3646488"/>
            <a:ext cx="6858000" cy="0"/>
          </a:xfrm>
          <a:prstGeom prst="line">
            <a:avLst/>
          </a:prstGeom>
          <a:noFill/>
          <a:ln w="12700">
            <a:solidFill>
              <a:schemeClr val="tx1"/>
            </a:solidFill>
            <a:round/>
            <a:headEnd/>
            <a:tailEnd/>
          </a:ln>
          <a:effectLst/>
        </p:spPr>
        <p:txBody>
          <a:bodyPr wrap="none" anchor="ctr"/>
          <a:lstStyle/>
          <a:p>
            <a:endParaRPr lang="en-US"/>
          </a:p>
        </p:txBody>
      </p:sp>
      <p:sp>
        <p:nvSpPr>
          <p:cNvPr id="100361" name="Line 1033"/>
          <p:cNvSpPr>
            <a:spLocks noChangeShapeType="1"/>
          </p:cNvSpPr>
          <p:nvPr/>
        </p:nvSpPr>
        <p:spPr bwMode="auto">
          <a:xfrm>
            <a:off x="1539875" y="3036888"/>
            <a:ext cx="6858000" cy="0"/>
          </a:xfrm>
          <a:prstGeom prst="line">
            <a:avLst/>
          </a:prstGeom>
          <a:noFill/>
          <a:ln w="12700">
            <a:solidFill>
              <a:schemeClr val="tx1"/>
            </a:solidFill>
            <a:round/>
            <a:headEnd/>
            <a:tailEnd/>
          </a:ln>
          <a:effectLst/>
        </p:spPr>
        <p:txBody>
          <a:bodyPr wrap="none" anchor="ctr"/>
          <a:lstStyle/>
          <a:p>
            <a:endParaRPr lang="en-US"/>
          </a:p>
        </p:txBody>
      </p:sp>
      <p:sp>
        <p:nvSpPr>
          <p:cNvPr id="100362" name="Line 1034"/>
          <p:cNvSpPr>
            <a:spLocks noChangeShapeType="1"/>
          </p:cNvSpPr>
          <p:nvPr/>
        </p:nvSpPr>
        <p:spPr bwMode="auto">
          <a:xfrm>
            <a:off x="1539875" y="2732088"/>
            <a:ext cx="6858000" cy="0"/>
          </a:xfrm>
          <a:prstGeom prst="line">
            <a:avLst/>
          </a:prstGeom>
          <a:noFill/>
          <a:ln w="12700">
            <a:solidFill>
              <a:schemeClr val="tx1"/>
            </a:solidFill>
            <a:round/>
            <a:headEnd/>
            <a:tailEnd/>
          </a:ln>
          <a:effectLst/>
        </p:spPr>
        <p:txBody>
          <a:bodyPr wrap="none" anchor="ctr"/>
          <a:lstStyle/>
          <a:p>
            <a:endParaRPr lang="en-US"/>
          </a:p>
        </p:txBody>
      </p:sp>
      <p:sp>
        <p:nvSpPr>
          <p:cNvPr id="100363" name="Line 1035"/>
          <p:cNvSpPr>
            <a:spLocks noChangeShapeType="1"/>
          </p:cNvSpPr>
          <p:nvPr/>
        </p:nvSpPr>
        <p:spPr bwMode="auto">
          <a:xfrm>
            <a:off x="1539875" y="2427288"/>
            <a:ext cx="6858000" cy="0"/>
          </a:xfrm>
          <a:prstGeom prst="line">
            <a:avLst/>
          </a:prstGeom>
          <a:noFill/>
          <a:ln w="12700">
            <a:solidFill>
              <a:schemeClr val="tx1"/>
            </a:solidFill>
            <a:round/>
            <a:headEnd/>
            <a:tailEnd/>
          </a:ln>
          <a:effectLst/>
        </p:spPr>
        <p:txBody>
          <a:bodyPr wrap="none" anchor="ctr"/>
          <a:lstStyle/>
          <a:p>
            <a:endParaRPr lang="en-US"/>
          </a:p>
        </p:txBody>
      </p:sp>
      <p:sp>
        <p:nvSpPr>
          <p:cNvPr id="100364" name="Line 1036"/>
          <p:cNvSpPr>
            <a:spLocks noChangeShapeType="1"/>
          </p:cNvSpPr>
          <p:nvPr/>
        </p:nvSpPr>
        <p:spPr bwMode="auto">
          <a:xfrm>
            <a:off x="1539875" y="2122488"/>
            <a:ext cx="6858000" cy="0"/>
          </a:xfrm>
          <a:prstGeom prst="line">
            <a:avLst/>
          </a:prstGeom>
          <a:noFill/>
          <a:ln w="12700">
            <a:solidFill>
              <a:schemeClr val="tx1"/>
            </a:solidFill>
            <a:round/>
            <a:headEnd/>
            <a:tailEnd/>
          </a:ln>
          <a:effectLst/>
        </p:spPr>
        <p:txBody>
          <a:bodyPr wrap="none" anchor="ctr"/>
          <a:lstStyle/>
          <a:p>
            <a:endParaRPr lang="en-US"/>
          </a:p>
        </p:txBody>
      </p:sp>
      <p:sp>
        <p:nvSpPr>
          <p:cNvPr id="100365" name="Line 1037"/>
          <p:cNvSpPr>
            <a:spLocks noChangeShapeType="1"/>
          </p:cNvSpPr>
          <p:nvPr/>
        </p:nvSpPr>
        <p:spPr bwMode="auto">
          <a:xfrm>
            <a:off x="1539875" y="1817688"/>
            <a:ext cx="6858000" cy="0"/>
          </a:xfrm>
          <a:prstGeom prst="line">
            <a:avLst/>
          </a:prstGeom>
          <a:noFill/>
          <a:ln w="12700">
            <a:solidFill>
              <a:schemeClr val="tx1"/>
            </a:solidFill>
            <a:round/>
            <a:headEnd/>
            <a:tailEnd/>
          </a:ln>
          <a:effectLst/>
        </p:spPr>
        <p:txBody>
          <a:bodyPr wrap="none" anchor="ctr"/>
          <a:lstStyle/>
          <a:p>
            <a:endParaRPr lang="en-US"/>
          </a:p>
        </p:txBody>
      </p:sp>
      <p:sp>
        <p:nvSpPr>
          <p:cNvPr id="100366" name="Line 1038"/>
          <p:cNvSpPr>
            <a:spLocks noChangeShapeType="1"/>
          </p:cNvSpPr>
          <p:nvPr/>
        </p:nvSpPr>
        <p:spPr bwMode="auto">
          <a:xfrm>
            <a:off x="1539875" y="1512888"/>
            <a:ext cx="6858000" cy="0"/>
          </a:xfrm>
          <a:prstGeom prst="line">
            <a:avLst/>
          </a:prstGeom>
          <a:noFill/>
          <a:ln w="12700">
            <a:solidFill>
              <a:schemeClr val="tx1"/>
            </a:solidFill>
            <a:round/>
            <a:headEnd/>
            <a:tailEnd/>
          </a:ln>
          <a:effectLst/>
        </p:spPr>
        <p:txBody>
          <a:bodyPr wrap="none" anchor="ctr"/>
          <a:lstStyle/>
          <a:p>
            <a:endParaRPr lang="en-US"/>
          </a:p>
        </p:txBody>
      </p:sp>
      <p:sp>
        <p:nvSpPr>
          <p:cNvPr id="100367" name="Line 1039"/>
          <p:cNvSpPr>
            <a:spLocks noChangeShapeType="1"/>
          </p:cNvSpPr>
          <p:nvPr/>
        </p:nvSpPr>
        <p:spPr bwMode="auto">
          <a:xfrm>
            <a:off x="1539875" y="1208088"/>
            <a:ext cx="6858000" cy="0"/>
          </a:xfrm>
          <a:prstGeom prst="line">
            <a:avLst/>
          </a:prstGeom>
          <a:noFill/>
          <a:ln w="12700">
            <a:solidFill>
              <a:schemeClr val="tx1"/>
            </a:solidFill>
            <a:round/>
            <a:headEnd/>
            <a:tailEnd/>
          </a:ln>
          <a:effectLst/>
        </p:spPr>
        <p:txBody>
          <a:bodyPr wrap="none" anchor="ctr"/>
          <a:lstStyle/>
          <a:p>
            <a:endParaRPr lang="en-US"/>
          </a:p>
        </p:txBody>
      </p:sp>
      <p:sp>
        <p:nvSpPr>
          <p:cNvPr id="100368" name="Line 1040"/>
          <p:cNvSpPr>
            <a:spLocks noChangeShapeType="1"/>
          </p:cNvSpPr>
          <p:nvPr/>
        </p:nvSpPr>
        <p:spPr bwMode="auto">
          <a:xfrm>
            <a:off x="1539875" y="5170488"/>
            <a:ext cx="6858000" cy="0"/>
          </a:xfrm>
          <a:prstGeom prst="line">
            <a:avLst/>
          </a:prstGeom>
          <a:noFill/>
          <a:ln w="12700">
            <a:solidFill>
              <a:schemeClr val="tx1"/>
            </a:solidFill>
            <a:round/>
            <a:headEnd/>
            <a:tailEnd/>
          </a:ln>
          <a:effectLst/>
        </p:spPr>
        <p:txBody>
          <a:bodyPr wrap="none" anchor="ctr"/>
          <a:lstStyle/>
          <a:p>
            <a:endParaRPr lang="en-US"/>
          </a:p>
        </p:txBody>
      </p:sp>
      <p:sp>
        <p:nvSpPr>
          <p:cNvPr id="100369" name="Line 1041"/>
          <p:cNvSpPr>
            <a:spLocks noChangeShapeType="1"/>
          </p:cNvSpPr>
          <p:nvPr/>
        </p:nvSpPr>
        <p:spPr bwMode="auto">
          <a:xfrm>
            <a:off x="8397875" y="1208088"/>
            <a:ext cx="0" cy="1828800"/>
          </a:xfrm>
          <a:prstGeom prst="line">
            <a:avLst/>
          </a:prstGeom>
          <a:noFill/>
          <a:ln w="12700">
            <a:solidFill>
              <a:schemeClr val="tx1"/>
            </a:solidFill>
            <a:round/>
            <a:headEnd/>
            <a:tailEnd/>
          </a:ln>
          <a:effectLst/>
        </p:spPr>
        <p:txBody>
          <a:bodyPr wrap="none" anchor="ctr"/>
          <a:lstStyle/>
          <a:p>
            <a:endParaRPr lang="en-US"/>
          </a:p>
        </p:txBody>
      </p:sp>
      <p:sp>
        <p:nvSpPr>
          <p:cNvPr id="100370" name="Line 1042"/>
          <p:cNvSpPr>
            <a:spLocks noChangeShapeType="1"/>
          </p:cNvSpPr>
          <p:nvPr/>
        </p:nvSpPr>
        <p:spPr bwMode="auto">
          <a:xfrm>
            <a:off x="6111875" y="1208088"/>
            <a:ext cx="0" cy="1828800"/>
          </a:xfrm>
          <a:prstGeom prst="line">
            <a:avLst/>
          </a:prstGeom>
          <a:noFill/>
          <a:ln w="12700">
            <a:solidFill>
              <a:schemeClr val="tx1"/>
            </a:solidFill>
            <a:round/>
            <a:headEnd/>
            <a:tailEnd/>
          </a:ln>
          <a:effectLst/>
        </p:spPr>
        <p:txBody>
          <a:bodyPr wrap="none" anchor="ctr"/>
          <a:lstStyle/>
          <a:p>
            <a:endParaRPr lang="en-US"/>
          </a:p>
        </p:txBody>
      </p:sp>
      <p:sp>
        <p:nvSpPr>
          <p:cNvPr id="100371" name="Line 1043"/>
          <p:cNvSpPr>
            <a:spLocks noChangeShapeType="1"/>
          </p:cNvSpPr>
          <p:nvPr/>
        </p:nvSpPr>
        <p:spPr bwMode="auto">
          <a:xfrm>
            <a:off x="3825875" y="1208088"/>
            <a:ext cx="0" cy="1828800"/>
          </a:xfrm>
          <a:prstGeom prst="line">
            <a:avLst/>
          </a:prstGeom>
          <a:noFill/>
          <a:ln w="12700">
            <a:solidFill>
              <a:schemeClr val="tx1"/>
            </a:solidFill>
            <a:round/>
            <a:headEnd/>
            <a:tailEnd/>
          </a:ln>
          <a:effectLst/>
        </p:spPr>
        <p:txBody>
          <a:bodyPr wrap="none" anchor="ctr"/>
          <a:lstStyle/>
          <a:p>
            <a:endParaRPr lang="en-US"/>
          </a:p>
        </p:txBody>
      </p:sp>
      <p:sp>
        <p:nvSpPr>
          <p:cNvPr id="100372" name="Text Box 1044"/>
          <p:cNvSpPr txBox="1">
            <a:spLocks noChangeArrowheads="1"/>
          </p:cNvSpPr>
          <p:nvPr/>
        </p:nvSpPr>
        <p:spPr bwMode="auto">
          <a:xfrm>
            <a:off x="701675" y="3417888"/>
            <a:ext cx="857250" cy="396875"/>
          </a:xfrm>
          <a:prstGeom prst="rect">
            <a:avLst/>
          </a:prstGeom>
          <a:noFill/>
          <a:ln w="9525">
            <a:noFill/>
            <a:miter lim="800000"/>
            <a:headEnd/>
            <a:tailEnd/>
          </a:ln>
          <a:effectLst/>
        </p:spPr>
        <p:txBody>
          <a:bodyPr wrap="none">
            <a:spAutoFit/>
          </a:bodyPr>
          <a:lstStyle/>
          <a:p>
            <a:pPr eaLnBrk="0" hangingPunct="0"/>
            <a:r>
              <a:rPr lang="en-US" sz="2000" b="1"/>
              <a:t>+180</a:t>
            </a:r>
            <a:r>
              <a:rPr lang="en-US" sz="2000" b="1" baseline="30000"/>
              <a:t>o</a:t>
            </a:r>
            <a:endParaRPr lang="en-US" sz="2000" b="1"/>
          </a:p>
        </p:txBody>
      </p:sp>
      <p:sp>
        <p:nvSpPr>
          <p:cNvPr id="100373" name="Text Box 1045"/>
          <p:cNvSpPr txBox="1">
            <a:spLocks noChangeArrowheads="1"/>
          </p:cNvSpPr>
          <p:nvPr/>
        </p:nvSpPr>
        <p:spPr bwMode="auto">
          <a:xfrm>
            <a:off x="854075" y="3722688"/>
            <a:ext cx="715963" cy="396875"/>
          </a:xfrm>
          <a:prstGeom prst="rect">
            <a:avLst/>
          </a:prstGeom>
          <a:noFill/>
          <a:ln w="9525">
            <a:noFill/>
            <a:miter lim="800000"/>
            <a:headEnd/>
            <a:tailEnd/>
          </a:ln>
          <a:effectLst/>
        </p:spPr>
        <p:txBody>
          <a:bodyPr wrap="none">
            <a:spAutoFit/>
          </a:bodyPr>
          <a:lstStyle/>
          <a:p>
            <a:pPr eaLnBrk="0" hangingPunct="0"/>
            <a:r>
              <a:rPr lang="en-US" sz="2000" b="1"/>
              <a:t>+90</a:t>
            </a:r>
            <a:r>
              <a:rPr lang="en-US" sz="2000" b="1" baseline="30000"/>
              <a:t>o</a:t>
            </a:r>
          </a:p>
        </p:txBody>
      </p:sp>
      <p:sp>
        <p:nvSpPr>
          <p:cNvPr id="100374" name="Text Box 1046"/>
          <p:cNvSpPr txBox="1">
            <a:spLocks noChangeArrowheads="1"/>
          </p:cNvSpPr>
          <p:nvPr/>
        </p:nvSpPr>
        <p:spPr bwMode="auto">
          <a:xfrm>
            <a:off x="1158875" y="4027488"/>
            <a:ext cx="427038" cy="396875"/>
          </a:xfrm>
          <a:prstGeom prst="rect">
            <a:avLst/>
          </a:prstGeom>
          <a:noFill/>
          <a:ln w="9525">
            <a:noFill/>
            <a:miter lim="800000"/>
            <a:headEnd/>
            <a:tailEnd/>
          </a:ln>
          <a:effectLst/>
        </p:spPr>
        <p:txBody>
          <a:bodyPr wrap="none">
            <a:spAutoFit/>
          </a:bodyPr>
          <a:lstStyle/>
          <a:p>
            <a:pPr eaLnBrk="0" hangingPunct="0"/>
            <a:r>
              <a:rPr lang="en-US" sz="2000" b="1"/>
              <a:t>0</a:t>
            </a:r>
            <a:r>
              <a:rPr lang="en-US" sz="2000" b="1" baseline="30000"/>
              <a:t>o</a:t>
            </a:r>
          </a:p>
        </p:txBody>
      </p:sp>
      <p:sp>
        <p:nvSpPr>
          <p:cNvPr id="100375" name="Text Box 1047"/>
          <p:cNvSpPr txBox="1">
            <a:spLocks noChangeArrowheads="1"/>
          </p:cNvSpPr>
          <p:nvPr/>
        </p:nvSpPr>
        <p:spPr bwMode="auto">
          <a:xfrm>
            <a:off x="777875" y="4941888"/>
            <a:ext cx="793750" cy="396875"/>
          </a:xfrm>
          <a:prstGeom prst="rect">
            <a:avLst/>
          </a:prstGeom>
          <a:noFill/>
          <a:ln w="9525">
            <a:noFill/>
            <a:miter lim="800000"/>
            <a:headEnd/>
            <a:tailEnd/>
          </a:ln>
          <a:effectLst/>
        </p:spPr>
        <p:txBody>
          <a:bodyPr wrap="none">
            <a:spAutoFit/>
          </a:bodyPr>
          <a:lstStyle/>
          <a:p>
            <a:pPr eaLnBrk="0" hangingPunct="0"/>
            <a:r>
              <a:rPr lang="en-US" sz="2000" b="1"/>
              <a:t>-270</a:t>
            </a:r>
            <a:r>
              <a:rPr lang="en-US" sz="2000" b="1" baseline="30000"/>
              <a:t>o</a:t>
            </a:r>
            <a:endParaRPr lang="en-US" sz="2000" b="1"/>
          </a:p>
        </p:txBody>
      </p:sp>
      <p:sp>
        <p:nvSpPr>
          <p:cNvPr id="100376" name="Text Box 1048"/>
          <p:cNvSpPr txBox="1">
            <a:spLocks noChangeArrowheads="1"/>
          </p:cNvSpPr>
          <p:nvPr/>
        </p:nvSpPr>
        <p:spPr bwMode="auto">
          <a:xfrm>
            <a:off x="777875" y="4637088"/>
            <a:ext cx="793750" cy="396875"/>
          </a:xfrm>
          <a:prstGeom prst="rect">
            <a:avLst/>
          </a:prstGeom>
          <a:noFill/>
          <a:ln w="9525">
            <a:noFill/>
            <a:miter lim="800000"/>
            <a:headEnd/>
            <a:tailEnd/>
          </a:ln>
          <a:effectLst/>
        </p:spPr>
        <p:txBody>
          <a:bodyPr wrap="none">
            <a:spAutoFit/>
          </a:bodyPr>
          <a:lstStyle/>
          <a:p>
            <a:pPr eaLnBrk="0" hangingPunct="0"/>
            <a:r>
              <a:rPr lang="en-US" sz="2000" b="1"/>
              <a:t>-180</a:t>
            </a:r>
            <a:r>
              <a:rPr lang="en-US" sz="2000" b="1" baseline="30000"/>
              <a:t>o</a:t>
            </a:r>
            <a:endParaRPr lang="en-US" sz="2000" b="1"/>
          </a:p>
        </p:txBody>
      </p:sp>
      <p:sp>
        <p:nvSpPr>
          <p:cNvPr id="100377" name="Text Box 1049"/>
          <p:cNvSpPr txBox="1">
            <a:spLocks noChangeArrowheads="1"/>
          </p:cNvSpPr>
          <p:nvPr/>
        </p:nvSpPr>
        <p:spPr bwMode="auto">
          <a:xfrm>
            <a:off x="930275" y="4332288"/>
            <a:ext cx="652463" cy="396875"/>
          </a:xfrm>
          <a:prstGeom prst="rect">
            <a:avLst/>
          </a:prstGeom>
          <a:noFill/>
          <a:ln w="9525">
            <a:noFill/>
            <a:miter lim="800000"/>
            <a:headEnd/>
            <a:tailEnd/>
          </a:ln>
          <a:effectLst/>
        </p:spPr>
        <p:txBody>
          <a:bodyPr wrap="none">
            <a:spAutoFit/>
          </a:bodyPr>
          <a:lstStyle/>
          <a:p>
            <a:pPr eaLnBrk="0" hangingPunct="0"/>
            <a:r>
              <a:rPr lang="en-US" sz="2000" b="1"/>
              <a:t>-90</a:t>
            </a:r>
            <a:r>
              <a:rPr lang="en-US" sz="2000" b="1" baseline="30000"/>
              <a:t>o</a:t>
            </a:r>
            <a:endParaRPr lang="en-US" sz="2000" b="1"/>
          </a:p>
        </p:txBody>
      </p:sp>
      <p:sp>
        <p:nvSpPr>
          <p:cNvPr id="100378" name="Text Box 1050"/>
          <p:cNvSpPr txBox="1">
            <a:spLocks noChangeArrowheads="1"/>
          </p:cNvSpPr>
          <p:nvPr/>
        </p:nvSpPr>
        <p:spPr bwMode="auto">
          <a:xfrm>
            <a:off x="701675" y="979488"/>
            <a:ext cx="876300" cy="396875"/>
          </a:xfrm>
          <a:prstGeom prst="rect">
            <a:avLst/>
          </a:prstGeom>
          <a:noFill/>
          <a:ln w="9525">
            <a:noFill/>
            <a:miter lim="800000"/>
            <a:headEnd/>
            <a:tailEnd/>
          </a:ln>
          <a:effectLst/>
        </p:spPr>
        <p:txBody>
          <a:bodyPr wrap="none">
            <a:spAutoFit/>
          </a:bodyPr>
          <a:lstStyle/>
          <a:p>
            <a:pPr eaLnBrk="0" hangingPunct="0"/>
            <a:r>
              <a:rPr lang="en-US" sz="2000" b="1"/>
              <a:t>60 dB</a:t>
            </a:r>
          </a:p>
        </p:txBody>
      </p:sp>
      <p:sp>
        <p:nvSpPr>
          <p:cNvPr id="100379" name="Text Box 1051"/>
          <p:cNvSpPr txBox="1">
            <a:spLocks noChangeArrowheads="1"/>
          </p:cNvSpPr>
          <p:nvPr/>
        </p:nvSpPr>
        <p:spPr bwMode="auto">
          <a:xfrm>
            <a:off x="701675" y="1284288"/>
            <a:ext cx="876300" cy="396875"/>
          </a:xfrm>
          <a:prstGeom prst="rect">
            <a:avLst/>
          </a:prstGeom>
          <a:noFill/>
          <a:ln w="9525">
            <a:noFill/>
            <a:miter lim="800000"/>
            <a:headEnd/>
            <a:tailEnd/>
          </a:ln>
          <a:effectLst/>
        </p:spPr>
        <p:txBody>
          <a:bodyPr wrap="none">
            <a:spAutoFit/>
          </a:bodyPr>
          <a:lstStyle/>
          <a:p>
            <a:pPr eaLnBrk="0" hangingPunct="0"/>
            <a:r>
              <a:rPr lang="en-US" sz="2000" b="1"/>
              <a:t>40 dB</a:t>
            </a:r>
          </a:p>
        </p:txBody>
      </p:sp>
      <p:sp>
        <p:nvSpPr>
          <p:cNvPr id="100380" name="Text Box 1052"/>
          <p:cNvSpPr txBox="1">
            <a:spLocks noChangeArrowheads="1"/>
          </p:cNvSpPr>
          <p:nvPr/>
        </p:nvSpPr>
        <p:spPr bwMode="auto">
          <a:xfrm>
            <a:off x="701675" y="1589088"/>
            <a:ext cx="876300" cy="396875"/>
          </a:xfrm>
          <a:prstGeom prst="rect">
            <a:avLst/>
          </a:prstGeom>
          <a:noFill/>
          <a:ln w="9525">
            <a:noFill/>
            <a:miter lim="800000"/>
            <a:headEnd/>
            <a:tailEnd/>
          </a:ln>
          <a:effectLst/>
        </p:spPr>
        <p:txBody>
          <a:bodyPr wrap="none">
            <a:spAutoFit/>
          </a:bodyPr>
          <a:lstStyle/>
          <a:p>
            <a:pPr eaLnBrk="0" hangingPunct="0"/>
            <a:r>
              <a:rPr lang="en-US" sz="2000" b="1"/>
              <a:t>20 dB</a:t>
            </a:r>
          </a:p>
        </p:txBody>
      </p:sp>
      <p:sp>
        <p:nvSpPr>
          <p:cNvPr id="100381" name="Text Box 1053"/>
          <p:cNvSpPr txBox="1">
            <a:spLocks noChangeArrowheads="1"/>
          </p:cNvSpPr>
          <p:nvPr/>
        </p:nvSpPr>
        <p:spPr bwMode="auto">
          <a:xfrm>
            <a:off x="701675" y="1893888"/>
            <a:ext cx="874713" cy="396875"/>
          </a:xfrm>
          <a:prstGeom prst="rect">
            <a:avLst/>
          </a:prstGeom>
          <a:noFill/>
          <a:ln w="9525">
            <a:noFill/>
            <a:miter lim="800000"/>
            <a:headEnd/>
            <a:tailEnd/>
          </a:ln>
          <a:effectLst/>
        </p:spPr>
        <p:txBody>
          <a:bodyPr wrap="none">
            <a:spAutoFit/>
          </a:bodyPr>
          <a:lstStyle/>
          <a:p>
            <a:pPr eaLnBrk="0" hangingPunct="0"/>
            <a:r>
              <a:rPr lang="en-US" sz="2000" b="1"/>
              <a:t>  0 dB</a:t>
            </a:r>
          </a:p>
        </p:txBody>
      </p:sp>
      <p:sp>
        <p:nvSpPr>
          <p:cNvPr id="100382" name="Text Box 1054"/>
          <p:cNvSpPr txBox="1">
            <a:spLocks noChangeArrowheads="1"/>
          </p:cNvSpPr>
          <p:nvPr/>
        </p:nvSpPr>
        <p:spPr bwMode="auto">
          <a:xfrm>
            <a:off x="625475" y="2198688"/>
            <a:ext cx="960438" cy="396875"/>
          </a:xfrm>
          <a:prstGeom prst="rect">
            <a:avLst/>
          </a:prstGeom>
          <a:noFill/>
          <a:ln w="9525">
            <a:noFill/>
            <a:miter lim="800000"/>
            <a:headEnd/>
            <a:tailEnd/>
          </a:ln>
          <a:effectLst/>
        </p:spPr>
        <p:txBody>
          <a:bodyPr wrap="none">
            <a:spAutoFit/>
          </a:bodyPr>
          <a:lstStyle/>
          <a:p>
            <a:pPr eaLnBrk="0" hangingPunct="0"/>
            <a:r>
              <a:rPr lang="en-US" sz="2000" b="1"/>
              <a:t>-20 dB</a:t>
            </a:r>
          </a:p>
        </p:txBody>
      </p:sp>
      <p:sp>
        <p:nvSpPr>
          <p:cNvPr id="100383" name="Text Box 1055"/>
          <p:cNvSpPr txBox="1">
            <a:spLocks noChangeArrowheads="1"/>
          </p:cNvSpPr>
          <p:nvPr/>
        </p:nvSpPr>
        <p:spPr bwMode="auto">
          <a:xfrm>
            <a:off x="625475" y="2503488"/>
            <a:ext cx="960438" cy="396875"/>
          </a:xfrm>
          <a:prstGeom prst="rect">
            <a:avLst/>
          </a:prstGeom>
          <a:noFill/>
          <a:ln w="9525">
            <a:noFill/>
            <a:miter lim="800000"/>
            <a:headEnd/>
            <a:tailEnd/>
          </a:ln>
          <a:effectLst/>
        </p:spPr>
        <p:txBody>
          <a:bodyPr wrap="none">
            <a:spAutoFit/>
          </a:bodyPr>
          <a:lstStyle/>
          <a:p>
            <a:pPr eaLnBrk="0" hangingPunct="0"/>
            <a:r>
              <a:rPr lang="en-US" sz="2000" b="1"/>
              <a:t>-40 dB</a:t>
            </a:r>
          </a:p>
        </p:txBody>
      </p:sp>
      <p:sp>
        <p:nvSpPr>
          <p:cNvPr id="100384" name="Text Box 1056"/>
          <p:cNvSpPr txBox="1">
            <a:spLocks noChangeArrowheads="1"/>
          </p:cNvSpPr>
          <p:nvPr/>
        </p:nvSpPr>
        <p:spPr bwMode="auto">
          <a:xfrm>
            <a:off x="625475" y="2808288"/>
            <a:ext cx="960438" cy="396875"/>
          </a:xfrm>
          <a:prstGeom prst="rect">
            <a:avLst/>
          </a:prstGeom>
          <a:noFill/>
          <a:ln w="9525">
            <a:noFill/>
            <a:miter lim="800000"/>
            <a:headEnd/>
            <a:tailEnd/>
          </a:ln>
          <a:effectLst/>
        </p:spPr>
        <p:txBody>
          <a:bodyPr wrap="none">
            <a:spAutoFit/>
          </a:bodyPr>
          <a:lstStyle/>
          <a:p>
            <a:pPr eaLnBrk="0" hangingPunct="0"/>
            <a:r>
              <a:rPr lang="en-US" sz="2000" b="1"/>
              <a:t>-60 dB</a:t>
            </a:r>
          </a:p>
        </p:txBody>
      </p:sp>
      <p:sp>
        <p:nvSpPr>
          <p:cNvPr id="100385" name="Line 1057"/>
          <p:cNvSpPr>
            <a:spLocks noChangeShapeType="1"/>
          </p:cNvSpPr>
          <p:nvPr/>
        </p:nvSpPr>
        <p:spPr bwMode="auto">
          <a:xfrm flipV="1">
            <a:off x="3825875" y="3646488"/>
            <a:ext cx="0" cy="1524000"/>
          </a:xfrm>
          <a:prstGeom prst="line">
            <a:avLst/>
          </a:prstGeom>
          <a:noFill/>
          <a:ln w="9525">
            <a:solidFill>
              <a:schemeClr val="tx1"/>
            </a:solidFill>
            <a:round/>
            <a:headEnd/>
            <a:tailEnd/>
          </a:ln>
          <a:effectLst/>
        </p:spPr>
        <p:txBody>
          <a:bodyPr wrap="none" anchor="ctr"/>
          <a:lstStyle/>
          <a:p>
            <a:endParaRPr lang="en-US"/>
          </a:p>
        </p:txBody>
      </p:sp>
      <p:sp>
        <p:nvSpPr>
          <p:cNvPr id="100386" name="Line 1058"/>
          <p:cNvSpPr>
            <a:spLocks noChangeShapeType="1"/>
          </p:cNvSpPr>
          <p:nvPr/>
        </p:nvSpPr>
        <p:spPr bwMode="auto">
          <a:xfrm>
            <a:off x="6111875" y="3646488"/>
            <a:ext cx="0" cy="1524000"/>
          </a:xfrm>
          <a:prstGeom prst="line">
            <a:avLst/>
          </a:prstGeom>
          <a:noFill/>
          <a:ln w="9525">
            <a:solidFill>
              <a:schemeClr val="tx1"/>
            </a:solidFill>
            <a:round/>
            <a:headEnd/>
            <a:tailEnd/>
          </a:ln>
          <a:effectLst/>
        </p:spPr>
        <p:txBody>
          <a:bodyPr wrap="none" anchor="ctr"/>
          <a:lstStyle/>
          <a:p>
            <a:endParaRPr lang="en-US"/>
          </a:p>
        </p:txBody>
      </p:sp>
      <p:sp>
        <p:nvSpPr>
          <p:cNvPr id="100387" name="Line 1059"/>
          <p:cNvSpPr>
            <a:spLocks noChangeShapeType="1"/>
          </p:cNvSpPr>
          <p:nvPr/>
        </p:nvSpPr>
        <p:spPr bwMode="auto">
          <a:xfrm>
            <a:off x="1539875" y="3646488"/>
            <a:ext cx="0" cy="1524000"/>
          </a:xfrm>
          <a:prstGeom prst="line">
            <a:avLst/>
          </a:prstGeom>
          <a:noFill/>
          <a:ln w="9525">
            <a:solidFill>
              <a:schemeClr val="tx1"/>
            </a:solidFill>
            <a:round/>
            <a:headEnd/>
            <a:tailEnd/>
          </a:ln>
          <a:effectLst/>
        </p:spPr>
        <p:txBody>
          <a:bodyPr wrap="none" anchor="ctr"/>
          <a:lstStyle/>
          <a:p>
            <a:endParaRPr lang="en-US"/>
          </a:p>
        </p:txBody>
      </p:sp>
      <p:sp>
        <p:nvSpPr>
          <p:cNvPr id="100388" name="Line 1060"/>
          <p:cNvSpPr>
            <a:spLocks noChangeShapeType="1"/>
          </p:cNvSpPr>
          <p:nvPr/>
        </p:nvSpPr>
        <p:spPr bwMode="auto">
          <a:xfrm>
            <a:off x="8397875" y="3646488"/>
            <a:ext cx="0" cy="1524000"/>
          </a:xfrm>
          <a:prstGeom prst="line">
            <a:avLst/>
          </a:prstGeom>
          <a:noFill/>
          <a:ln w="9525">
            <a:solidFill>
              <a:schemeClr val="tx1"/>
            </a:solidFill>
            <a:round/>
            <a:headEnd/>
            <a:tailEnd/>
          </a:ln>
          <a:effectLst/>
        </p:spPr>
        <p:txBody>
          <a:bodyPr wrap="none" anchor="ctr"/>
          <a:lstStyle/>
          <a:p>
            <a:endParaRPr lang="en-US"/>
          </a:p>
        </p:txBody>
      </p:sp>
      <p:sp>
        <p:nvSpPr>
          <p:cNvPr id="100389" name="Text Box 1061"/>
          <p:cNvSpPr txBox="1">
            <a:spLocks noChangeArrowheads="1"/>
          </p:cNvSpPr>
          <p:nvPr/>
        </p:nvSpPr>
        <p:spPr bwMode="auto">
          <a:xfrm>
            <a:off x="4343400" y="838200"/>
            <a:ext cx="1468438" cy="396875"/>
          </a:xfrm>
          <a:prstGeom prst="rect">
            <a:avLst/>
          </a:prstGeom>
          <a:noFill/>
          <a:ln w="9525">
            <a:noFill/>
            <a:miter lim="800000"/>
            <a:headEnd/>
            <a:tailEnd/>
          </a:ln>
          <a:effectLst/>
        </p:spPr>
        <p:txBody>
          <a:bodyPr wrap="none">
            <a:spAutoFit/>
          </a:bodyPr>
          <a:lstStyle/>
          <a:p>
            <a:pPr eaLnBrk="0" hangingPunct="0"/>
            <a:r>
              <a:rPr lang="en-US" sz="2000" b="1"/>
              <a:t>magnitude</a:t>
            </a:r>
          </a:p>
        </p:txBody>
      </p:sp>
      <p:sp>
        <p:nvSpPr>
          <p:cNvPr id="100390" name="Text Box 1062"/>
          <p:cNvSpPr txBox="1">
            <a:spLocks noChangeArrowheads="1"/>
          </p:cNvSpPr>
          <p:nvPr/>
        </p:nvSpPr>
        <p:spPr bwMode="auto">
          <a:xfrm>
            <a:off x="4664075" y="3265488"/>
            <a:ext cx="919163" cy="396875"/>
          </a:xfrm>
          <a:prstGeom prst="rect">
            <a:avLst/>
          </a:prstGeom>
          <a:noFill/>
          <a:ln w="9525">
            <a:noFill/>
            <a:miter lim="800000"/>
            <a:headEnd/>
            <a:tailEnd/>
          </a:ln>
          <a:effectLst/>
        </p:spPr>
        <p:txBody>
          <a:bodyPr wrap="none">
            <a:spAutoFit/>
          </a:bodyPr>
          <a:lstStyle/>
          <a:p>
            <a:pPr eaLnBrk="0" hangingPunct="0"/>
            <a:r>
              <a:rPr lang="en-US" sz="2000" b="1"/>
              <a:t>phase</a:t>
            </a:r>
          </a:p>
        </p:txBody>
      </p:sp>
      <p:sp>
        <p:nvSpPr>
          <p:cNvPr id="100391" name="Text Box 1063"/>
          <p:cNvSpPr txBox="1">
            <a:spLocks noChangeArrowheads="1"/>
          </p:cNvSpPr>
          <p:nvPr/>
        </p:nvSpPr>
        <p:spPr bwMode="auto">
          <a:xfrm>
            <a:off x="1371600" y="5257800"/>
            <a:ext cx="7321550" cy="396875"/>
          </a:xfrm>
          <a:prstGeom prst="rect">
            <a:avLst/>
          </a:prstGeom>
          <a:noFill/>
          <a:ln w="9525">
            <a:noFill/>
            <a:miter lim="800000"/>
            <a:headEnd/>
            <a:tailEnd/>
          </a:ln>
          <a:effectLst/>
        </p:spPr>
        <p:txBody>
          <a:bodyPr wrap="none">
            <a:spAutoFit/>
          </a:bodyPr>
          <a:lstStyle/>
          <a:p>
            <a:pPr eaLnBrk="0" hangingPunct="0"/>
            <a:r>
              <a:rPr lang="en-US" sz="2000" b="1"/>
              <a:t>0.1                            1                              10                           100</a:t>
            </a:r>
          </a:p>
        </p:txBody>
      </p:sp>
      <p:sp>
        <p:nvSpPr>
          <p:cNvPr id="100392" name="Text Box 1064"/>
          <p:cNvSpPr txBox="1">
            <a:spLocks noChangeArrowheads="1"/>
          </p:cNvSpPr>
          <p:nvPr/>
        </p:nvSpPr>
        <p:spPr bwMode="auto">
          <a:xfrm>
            <a:off x="3978275" y="5475288"/>
            <a:ext cx="2239963" cy="457200"/>
          </a:xfrm>
          <a:prstGeom prst="rect">
            <a:avLst/>
          </a:prstGeom>
          <a:noFill/>
          <a:ln w="9525">
            <a:noFill/>
            <a:miter lim="800000"/>
            <a:headEnd/>
            <a:tailEnd/>
          </a:ln>
          <a:effectLst/>
        </p:spPr>
        <p:txBody>
          <a:bodyPr wrap="none">
            <a:spAutoFit/>
          </a:bodyPr>
          <a:lstStyle/>
          <a:p>
            <a:pPr eaLnBrk="0" hangingPunct="0"/>
            <a:r>
              <a:rPr lang="en-US" sz="2400" b="1">
                <a:sym typeface="Symbol" pitchFamily="18" charset="2"/>
              </a:rPr>
              <a:t>, radians/sec</a:t>
            </a:r>
          </a:p>
        </p:txBody>
      </p:sp>
      <p:sp>
        <p:nvSpPr>
          <p:cNvPr id="100393" name="Line 1065"/>
          <p:cNvSpPr>
            <a:spLocks noChangeShapeType="1"/>
          </p:cNvSpPr>
          <p:nvPr/>
        </p:nvSpPr>
        <p:spPr bwMode="auto">
          <a:xfrm>
            <a:off x="1524000" y="1676400"/>
            <a:ext cx="6858000" cy="0"/>
          </a:xfrm>
          <a:prstGeom prst="line">
            <a:avLst/>
          </a:prstGeom>
          <a:noFill/>
          <a:ln w="76200">
            <a:solidFill>
              <a:schemeClr val="tx1"/>
            </a:solidFill>
            <a:round/>
            <a:headEnd/>
            <a:tailEnd/>
          </a:ln>
          <a:effectLst/>
        </p:spPr>
        <p:txBody>
          <a:bodyPr wrap="none" anchor="ctr"/>
          <a:lstStyle/>
          <a:p>
            <a:endParaRPr lang="en-US"/>
          </a:p>
        </p:txBody>
      </p:sp>
      <p:sp>
        <p:nvSpPr>
          <p:cNvPr id="100394" name="Text Box 1066"/>
          <p:cNvSpPr txBox="1">
            <a:spLocks noChangeArrowheads="1"/>
          </p:cNvSpPr>
          <p:nvPr/>
        </p:nvSpPr>
        <p:spPr bwMode="auto">
          <a:xfrm>
            <a:off x="2346325" y="6030913"/>
            <a:ext cx="184150" cy="396875"/>
          </a:xfrm>
          <a:prstGeom prst="rect">
            <a:avLst/>
          </a:prstGeom>
          <a:noFill/>
          <a:ln w="9525">
            <a:noFill/>
            <a:miter lim="800000"/>
            <a:headEnd/>
            <a:tailEnd/>
          </a:ln>
          <a:effectLst/>
        </p:spPr>
        <p:txBody>
          <a:bodyPr wrap="none">
            <a:spAutoFit/>
          </a:bodyPr>
          <a:lstStyle/>
          <a:p>
            <a:pPr eaLnBrk="0" hangingPunct="0"/>
            <a:endParaRPr lang="en-US" sz="2000" b="1"/>
          </a:p>
        </p:txBody>
      </p:sp>
      <p:sp>
        <p:nvSpPr>
          <p:cNvPr id="100395" name="Rectangle 1067"/>
          <p:cNvSpPr>
            <a:spLocks noChangeArrowheads="1"/>
          </p:cNvSpPr>
          <p:nvPr/>
        </p:nvSpPr>
        <p:spPr bwMode="auto">
          <a:xfrm>
            <a:off x="1676400" y="1219200"/>
            <a:ext cx="1130300" cy="336550"/>
          </a:xfrm>
          <a:prstGeom prst="rect">
            <a:avLst/>
          </a:prstGeom>
          <a:noFill/>
          <a:ln w="9525">
            <a:noFill/>
            <a:miter lim="800000"/>
            <a:headEnd/>
            <a:tailEnd/>
          </a:ln>
          <a:effectLst/>
        </p:spPr>
        <p:txBody>
          <a:bodyPr wrap="none">
            <a:spAutoFit/>
          </a:bodyPr>
          <a:lstStyle/>
          <a:p>
            <a:pPr eaLnBrk="0" hangingPunct="0"/>
            <a:r>
              <a:rPr lang="en-US" sz="1600" b="1">
                <a:sym typeface="Symbol" pitchFamily="18" charset="2"/>
              </a:rPr>
              <a:t>20 log</a:t>
            </a:r>
            <a:r>
              <a:rPr lang="en-US" sz="1600" b="1" baseline="-25000">
                <a:sym typeface="Symbol" pitchFamily="18" charset="2"/>
              </a:rPr>
              <a:t>10</a:t>
            </a:r>
            <a:r>
              <a:rPr lang="en-US" sz="1600" b="1">
                <a:sym typeface="Symbol" pitchFamily="18" charset="2"/>
              </a:rPr>
              <a:t> K</a:t>
            </a:r>
          </a:p>
        </p:txBody>
      </p:sp>
      <p:sp>
        <p:nvSpPr>
          <p:cNvPr id="100396" name="Line 1068"/>
          <p:cNvSpPr>
            <a:spLocks noChangeShapeType="1"/>
          </p:cNvSpPr>
          <p:nvPr/>
        </p:nvSpPr>
        <p:spPr bwMode="auto">
          <a:xfrm>
            <a:off x="1524000" y="4267200"/>
            <a:ext cx="6858000" cy="0"/>
          </a:xfrm>
          <a:prstGeom prst="line">
            <a:avLst/>
          </a:prstGeom>
          <a:noFill/>
          <a:ln w="76200">
            <a:solidFill>
              <a:schemeClr val="tx1"/>
            </a:solidFill>
            <a:round/>
            <a:headEnd/>
            <a:tailEnd/>
          </a:ln>
          <a:effectLst/>
        </p:spPr>
        <p:txBody>
          <a:bodyPr wrap="none" anchor="ctr"/>
          <a:lstStyle/>
          <a:p>
            <a:endParaRPr lang="en-US"/>
          </a:p>
        </p:txBody>
      </p:sp>
      <p:sp>
        <p:nvSpPr>
          <p:cNvPr id="100397" name="Rectangle 1069"/>
          <p:cNvSpPr>
            <a:spLocks noChangeArrowheads="1"/>
          </p:cNvSpPr>
          <p:nvPr/>
        </p:nvSpPr>
        <p:spPr bwMode="auto">
          <a:xfrm>
            <a:off x="1600200" y="3886200"/>
            <a:ext cx="703263" cy="336550"/>
          </a:xfrm>
          <a:prstGeom prst="rect">
            <a:avLst/>
          </a:prstGeom>
          <a:noFill/>
          <a:ln w="9525">
            <a:noFill/>
            <a:miter lim="800000"/>
            <a:headEnd/>
            <a:tailEnd/>
          </a:ln>
          <a:effectLst/>
        </p:spPr>
        <p:txBody>
          <a:bodyPr wrap="none">
            <a:spAutoFit/>
          </a:bodyPr>
          <a:lstStyle/>
          <a:p>
            <a:pPr eaLnBrk="0" hangingPunct="0"/>
            <a:r>
              <a:rPr lang="en-US" sz="1600" b="1">
                <a:sym typeface="Symbol" pitchFamily="18" charset="2"/>
              </a:rPr>
              <a:t>arg K</a:t>
            </a:r>
          </a:p>
        </p:txBody>
      </p:sp>
      <p:sp>
        <p:nvSpPr>
          <p:cNvPr id="100398" name="Text Box 1070"/>
          <p:cNvSpPr txBox="1">
            <a:spLocks noChangeArrowheads="1"/>
          </p:cNvSpPr>
          <p:nvPr/>
        </p:nvSpPr>
        <p:spPr bwMode="auto">
          <a:xfrm>
            <a:off x="3505200" y="6248400"/>
            <a:ext cx="2395538" cy="336550"/>
          </a:xfrm>
          <a:prstGeom prst="rect">
            <a:avLst/>
          </a:prstGeom>
          <a:noFill/>
          <a:ln w="9525">
            <a:noFill/>
            <a:miter lim="800000"/>
            <a:headEnd/>
            <a:tailEnd/>
          </a:ln>
          <a:effectLst/>
        </p:spPr>
        <p:txBody>
          <a:bodyPr wrap="none">
            <a:spAutoFit/>
          </a:bodyPr>
          <a:lstStyle/>
          <a:p>
            <a:pPr eaLnBrk="0" hangingPunct="0"/>
            <a:r>
              <a:rPr lang="en-US" sz="1600" b="1"/>
              <a:t>7. Frequency response</a:t>
            </a:r>
          </a:p>
        </p:txBody>
      </p:sp>
    </p:spTree>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8" name="Rectangle 1026"/>
          <p:cNvSpPr>
            <a:spLocks noGrp="1" noChangeArrowheads="1"/>
          </p:cNvSpPr>
          <p:nvPr>
            <p:ph type="title"/>
          </p:nvPr>
        </p:nvSpPr>
        <p:spPr>
          <a:xfrm>
            <a:off x="381000" y="0"/>
            <a:ext cx="8077200" cy="609600"/>
          </a:xfrm>
        </p:spPr>
        <p:txBody>
          <a:bodyPr/>
          <a:lstStyle/>
          <a:p>
            <a:r>
              <a:rPr lang="en-US"/>
              <a:t>Simple pole or zero at origin, 1/ (j</a:t>
            </a:r>
            <a:r>
              <a:rPr lang="en-US">
                <a:sym typeface="Symbol" pitchFamily="18" charset="2"/>
              </a:rPr>
              <a:t>)</a:t>
            </a:r>
            <a:r>
              <a:rPr lang="en-US" baseline="30000">
                <a:sym typeface="Symbol" pitchFamily="18" charset="2"/>
              </a:rPr>
              <a:t>n</a:t>
            </a:r>
            <a:endParaRPr lang="en-US" sz="3400" b="1" baseline="30000">
              <a:sym typeface="Symbol" pitchFamily="18" charset="2"/>
            </a:endParaRPr>
          </a:p>
        </p:txBody>
      </p:sp>
      <p:sp>
        <p:nvSpPr>
          <p:cNvPr id="101379" name="Line 1027"/>
          <p:cNvSpPr>
            <a:spLocks noChangeShapeType="1"/>
          </p:cNvSpPr>
          <p:nvPr/>
        </p:nvSpPr>
        <p:spPr bwMode="auto">
          <a:xfrm>
            <a:off x="1311275" y="1208088"/>
            <a:ext cx="0" cy="1828800"/>
          </a:xfrm>
          <a:prstGeom prst="line">
            <a:avLst/>
          </a:prstGeom>
          <a:noFill/>
          <a:ln w="12700">
            <a:solidFill>
              <a:schemeClr val="tx1"/>
            </a:solidFill>
            <a:round/>
            <a:headEnd/>
            <a:tailEnd/>
          </a:ln>
          <a:effectLst/>
        </p:spPr>
        <p:txBody>
          <a:bodyPr wrap="none" anchor="ctr"/>
          <a:lstStyle/>
          <a:p>
            <a:endParaRPr lang="en-US"/>
          </a:p>
        </p:txBody>
      </p:sp>
      <p:sp>
        <p:nvSpPr>
          <p:cNvPr id="101380" name="Line 1028"/>
          <p:cNvSpPr>
            <a:spLocks noChangeShapeType="1"/>
          </p:cNvSpPr>
          <p:nvPr/>
        </p:nvSpPr>
        <p:spPr bwMode="auto">
          <a:xfrm>
            <a:off x="1311275" y="4865688"/>
            <a:ext cx="6858000" cy="0"/>
          </a:xfrm>
          <a:prstGeom prst="line">
            <a:avLst/>
          </a:prstGeom>
          <a:noFill/>
          <a:ln w="76200">
            <a:solidFill>
              <a:schemeClr val="tx1"/>
            </a:solidFill>
            <a:round/>
            <a:headEnd/>
            <a:tailEnd/>
          </a:ln>
          <a:effectLst/>
        </p:spPr>
        <p:txBody>
          <a:bodyPr wrap="none" anchor="ctr"/>
          <a:lstStyle/>
          <a:p>
            <a:endParaRPr lang="en-US"/>
          </a:p>
        </p:txBody>
      </p:sp>
      <p:sp>
        <p:nvSpPr>
          <p:cNvPr id="101381" name="Line 1029"/>
          <p:cNvSpPr>
            <a:spLocks noChangeShapeType="1"/>
          </p:cNvSpPr>
          <p:nvPr/>
        </p:nvSpPr>
        <p:spPr bwMode="auto">
          <a:xfrm>
            <a:off x="1311275" y="4560888"/>
            <a:ext cx="6858000" cy="0"/>
          </a:xfrm>
          <a:prstGeom prst="line">
            <a:avLst/>
          </a:prstGeom>
          <a:noFill/>
          <a:ln w="76200">
            <a:solidFill>
              <a:schemeClr val="tx1"/>
            </a:solidFill>
            <a:round/>
            <a:headEnd/>
            <a:tailEnd/>
          </a:ln>
          <a:effectLst/>
        </p:spPr>
        <p:txBody>
          <a:bodyPr wrap="none" anchor="ctr"/>
          <a:lstStyle/>
          <a:p>
            <a:endParaRPr lang="en-US"/>
          </a:p>
        </p:txBody>
      </p:sp>
      <p:sp>
        <p:nvSpPr>
          <p:cNvPr id="101382" name="Line 1030"/>
          <p:cNvSpPr>
            <a:spLocks noChangeShapeType="1"/>
          </p:cNvSpPr>
          <p:nvPr/>
        </p:nvSpPr>
        <p:spPr bwMode="auto">
          <a:xfrm>
            <a:off x="1311275" y="4256088"/>
            <a:ext cx="6858000" cy="0"/>
          </a:xfrm>
          <a:prstGeom prst="line">
            <a:avLst/>
          </a:prstGeom>
          <a:noFill/>
          <a:ln w="12700">
            <a:solidFill>
              <a:schemeClr val="tx1"/>
            </a:solidFill>
            <a:round/>
            <a:headEnd/>
            <a:tailEnd/>
          </a:ln>
          <a:effectLst/>
        </p:spPr>
        <p:txBody>
          <a:bodyPr wrap="none" anchor="ctr"/>
          <a:lstStyle/>
          <a:p>
            <a:endParaRPr lang="en-US"/>
          </a:p>
        </p:txBody>
      </p:sp>
      <p:sp>
        <p:nvSpPr>
          <p:cNvPr id="101383" name="Line 1031"/>
          <p:cNvSpPr>
            <a:spLocks noChangeShapeType="1"/>
          </p:cNvSpPr>
          <p:nvPr/>
        </p:nvSpPr>
        <p:spPr bwMode="auto">
          <a:xfrm>
            <a:off x="1311275" y="3951288"/>
            <a:ext cx="6858000" cy="0"/>
          </a:xfrm>
          <a:prstGeom prst="line">
            <a:avLst/>
          </a:prstGeom>
          <a:noFill/>
          <a:ln w="12700">
            <a:solidFill>
              <a:schemeClr val="tx1"/>
            </a:solidFill>
            <a:round/>
            <a:headEnd/>
            <a:tailEnd/>
          </a:ln>
          <a:effectLst/>
        </p:spPr>
        <p:txBody>
          <a:bodyPr wrap="none" anchor="ctr"/>
          <a:lstStyle/>
          <a:p>
            <a:endParaRPr lang="en-US"/>
          </a:p>
        </p:txBody>
      </p:sp>
      <p:sp>
        <p:nvSpPr>
          <p:cNvPr id="101384" name="Line 1032"/>
          <p:cNvSpPr>
            <a:spLocks noChangeShapeType="1"/>
          </p:cNvSpPr>
          <p:nvPr/>
        </p:nvSpPr>
        <p:spPr bwMode="auto">
          <a:xfrm>
            <a:off x="1311275" y="3646488"/>
            <a:ext cx="6858000" cy="0"/>
          </a:xfrm>
          <a:prstGeom prst="line">
            <a:avLst/>
          </a:prstGeom>
          <a:noFill/>
          <a:ln w="12700">
            <a:solidFill>
              <a:schemeClr val="tx1"/>
            </a:solidFill>
            <a:round/>
            <a:headEnd/>
            <a:tailEnd/>
          </a:ln>
          <a:effectLst/>
        </p:spPr>
        <p:txBody>
          <a:bodyPr wrap="none" anchor="ctr"/>
          <a:lstStyle/>
          <a:p>
            <a:endParaRPr lang="en-US"/>
          </a:p>
        </p:txBody>
      </p:sp>
      <p:sp>
        <p:nvSpPr>
          <p:cNvPr id="101385" name="Line 1033"/>
          <p:cNvSpPr>
            <a:spLocks noChangeShapeType="1"/>
          </p:cNvSpPr>
          <p:nvPr/>
        </p:nvSpPr>
        <p:spPr bwMode="auto">
          <a:xfrm>
            <a:off x="1311275" y="3036888"/>
            <a:ext cx="6858000" cy="0"/>
          </a:xfrm>
          <a:prstGeom prst="line">
            <a:avLst/>
          </a:prstGeom>
          <a:noFill/>
          <a:ln w="12700">
            <a:solidFill>
              <a:schemeClr val="tx1"/>
            </a:solidFill>
            <a:round/>
            <a:headEnd/>
            <a:tailEnd/>
          </a:ln>
          <a:effectLst/>
        </p:spPr>
        <p:txBody>
          <a:bodyPr wrap="none" anchor="ctr"/>
          <a:lstStyle/>
          <a:p>
            <a:endParaRPr lang="en-US"/>
          </a:p>
        </p:txBody>
      </p:sp>
      <p:sp>
        <p:nvSpPr>
          <p:cNvPr id="101386" name="Line 1034"/>
          <p:cNvSpPr>
            <a:spLocks noChangeShapeType="1"/>
          </p:cNvSpPr>
          <p:nvPr/>
        </p:nvSpPr>
        <p:spPr bwMode="auto">
          <a:xfrm>
            <a:off x="1311275" y="2732088"/>
            <a:ext cx="6858000" cy="0"/>
          </a:xfrm>
          <a:prstGeom prst="line">
            <a:avLst/>
          </a:prstGeom>
          <a:noFill/>
          <a:ln w="12700">
            <a:solidFill>
              <a:schemeClr val="tx1"/>
            </a:solidFill>
            <a:round/>
            <a:headEnd/>
            <a:tailEnd/>
          </a:ln>
          <a:effectLst/>
        </p:spPr>
        <p:txBody>
          <a:bodyPr wrap="none" anchor="ctr"/>
          <a:lstStyle/>
          <a:p>
            <a:endParaRPr lang="en-US"/>
          </a:p>
        </p:txBody>
      </p:sp>
      <p:sp>
        <p:nvSpPr>
          <p:cNvPr id="101387" name="Line 1035"/>
          <p:cNvSpPr>
            <a:spLocks noChangeShapeType="1"/>
          </p:cNvSpPr>
          <p:nvPr/>
        </p:nvSpPr>
        <p:spPr bwMode="auto">
          <a:xfrm>
            <a:off x="1311275" y="2427288"/>
            <a:ext cx="6858000" cy="0"/>
          </a:xfrm>
          <a:prstGeom prst="line">
            <a:avLst/>
          </a:prstGeom>
          <a:noFill/>
          <a:ln w="12700">
            <a:solidFill>
              <a:schemeClr val="tx1"/>
            </a:solidFill>
            <a:round/>
            <a:headEnd/>
            <a:tailEnd/>
          </a:ln>
          <a:effectLst/>
        </p:spPr>
        <p:txBody>
          <a:bodyPr wrap="none" anchor="ctr"/>
          <a:lstStyle/>
          <a:p>
            <a:endParaRPr lang="en-US"/>
          </a:p>
        </p:txBody>
      </p:sp>
      <p:sp>
        <p:nvSpPr>
          <p:cNvPr id="101388" name="Line 1036"/>
          <p:cNvSpPr>
            <a:spLocks noChangeShapeType="1"/>
          </p:cNvSpPr>
          <p:nvPr/>
        </p:nvSpPr>
        <p:spPr bwMode="auto">
          <a:xfrm>
            <a:off x="1311275" y="2122488"/>
            <a:ext cx="6858000" cy="0"/>
          </a:xfrm>
          <a:prstGeom prst="line">
            <a:avLst/>
          </a:prstGeom>
          <a:noFill/>
          <a:ln w="12700">
            <a:solidFill>
              <a:schemeClr val="tx1"/>
            </a:solidFill>
            <a:round/>
            <a:headEnd/>
            <a:tailEnd/>
          </a:ln>
          <a:effectLst/>
        </p:spPr>
        <p:txBody>
          <a:bodyPr wrap="none" anchor="ctr"/>
          <a:lstStyle/>
          <a:p>
            <a:endParaRPr lang="en-US"/>
          </a:p>
        </p:txBody>
      </p:sp>
      <p:sp>
        <p:nvSpPr>
          <p:cNvPr id="101389" name="Line 1037"/>
          <p:cNvSpPr>
            <a:spLocks noChangeShapeType="1"/>
          </p:cNvSpPr>
          <p:nvPr/>
        </p:nvSpPr>
        <p:spPr bwMode="auto">
          <a:xfrm>
            <a:off x="1311275" y="1817688"/>
            <a:ext cx="6858000" cy="0"/>
          </a:xfrm>
          <a:prstGeom prst="line">
            <a:avLst/>
          </a:prstGeom>
          <a:noFill/>
          <a:ln w="12700">
            <a:solidFill>
              <a:schemeClr val="tx1"/>
            </a:solidFill>
            <a:round/>
            <a:headEnd/>
            <a:tailEnd/>
          </a:ln>
          <a:effectLst/>
        </p:spPr>
        <p:txBody>
          <a:bodyPr wrap="none" anchor="ctr"/>
          <a:lstStyle/>
          <a:p>
            <a:endParaRPr lang="en-US"/>
          </a:p>
        </p:txBody>
      </p:sp>
      <p:sp>
        <p:nvSpPr>
          <p:cNvPr id="101390" name="Line 1038"/>
          <p:cNvSpPr>
            <a:spLocks noChangeShapeType="1"/>
          </p:cNvSpPr>
          <p:nvPr/>
        </p:nvSpPr>
        <p:spPr bwMode="auto">
          <a:xfrm>
            <a:off x="1311275" y="1512888"/>
            <a:ext cx="6858000" cy="0"/>
          </a:xfrm>
          <a:prstGeom prst="line">
            <a:avLst/>
          </a:prstGeom>
          <a:noFill/>
          <a:ln w="12700">
            <a:solidFill>
              <a:schemeClr val="tx1"/>
            </a:solidFill>
            <a:round/>
            <a:headEnd/>
            <a:tailEnd/>
          </a:ln>
          <a:effectLst/>
        </p:spPr>
        <p:txBody>
          <a:bodyPr wrap="none" anchor="ctr"/>
          <a:lstStyle/>
          <a:p>
            <a:endParaRPr lang="en-US"/>
          </a:p>
        </p:txBody>
      </p:sp>
      <p:sp>
        <p:nvSpPr>
          <p:cNvPr id="101391" name="Line 1039"/>
          <p:cNvSpPr>
            <a:spLocks noChangeShapeType="1"/>
          </p:cNvSpPr>
          <p:nvPr/>
        </p:nvSpPr>
        <p:spPr bwMode="auto">
          <a:xfrm>
            <a:off x="1311275" y="1208088"/>
            <a:ext cx="6858000" cy="0"/>
          </a:xfrm>
          <a:prstGeom prst="line">
            <a:avLst/>
          </a:prstGeom>
          <a:noFill/>
          <a:ln w="12700">
            <a:solidFill>
              <a:schemeClr val="tx1"/>
            </a:solidFill>
            <a:round/>
            <a:headEnd/>
            <a:tailEnd/>
          </a:ln>
          <a:effectLst/>
        </p:spPr>
        <p:txBody>
          <a:bodyPr wrap="none" anchor="ctr"/>
          <a:lstStyle/>
          <a:p>
            <a:endParaRPr lang="en-US"/>
          </a:p>
        </p:txBody>
      </p:sp>
      <p:sp>
        <p:nvSpPr>
          <p:cNvPr id="101392" name="Line 1040"/>
          <p:cNvSpPr>
            <a:spLocks noChangeShapeType="1"/>
          </p:cNvSpPr>
          <p:nvPr/>
        </p:nvSpPr>
        <p:spPr bwMode="auto">
          <a:xfrm>
            <a:off x="1311275" y="5170488"/>
            <a:ext cx="6858000" cy="0"/>
          </a:xfrm>
          <a:prstGeom prst="line">
            <a:avLst/>
          </a:prstGeom>
          <a:noFill/>
          <a:ln w="76200">
            <a:solidFill>
              <a:schemeClr val="tx1"/>
            </a:solidFill>
            <a:round/>
            <a:headEnd/>
            <a:tailEnd/>
          </a:ln>
          <a:effectLst/>
        </p:spPr>
        <p:txBody>
          <a:bodyPr wrap="none" anchor="ctr"/>
          <a:lstStyle/>
          <a:p>
            <a:endParaRPr lang="en-US"/>
          </a:p>
        </p:txBody>
      </p:sp>
      <p:sp>
        <p:nvSpPr>
          <p:cNvPr id="101393" name="Line 1041"/>
          <p:cNvSpPr>
            <a:spLocks noChangeShapeType="1"/>
          </p:cNvSpPr>
          <p:nvPr/>
        </p:nvSpPr>
        <p:spPr bwMode="auto">
          <a:xfrm>
            <a:off x="8169275" y="1208088"/>
            <a:ext cx="0" cy="1828800"/>
          </a:xfrm>
          <a:prstGeom prst="line">
            <a:avLst/>
          </a:prstGeom>
          <a:noFill/>
          <a:ln w="12700">
            <a:solidFill>
              <a:schemeClr val="tx1"/>
            </a:solidFill>
            <a:round/>
            <a:headEnd/>
            <a:tailEnd/>
          </a:ln>
          <a:effectLst/>
        </p:spPr>
        <p:txBody>
          <a:bodyPr wrap="none" anchor="ctr"/>
          <a:lstStyle/>
          <a:p>
            <a:endParaRPr lang="en-US"/>
          </a:p>
        </p:txBody>
      </p:sp>
      <p:sp>
        <p:nvSpPr>
          <p:cNvPr id="101394" name="Line 1042"/>
          <p:cNvSpPr>
            <a:spLocks noChangeShapeType="1"/>
          </p:cNvSpPr>
          <p:nvPr/>
        </p:nvSpPr>
        <p:spPr bwMode="auto">
          <a:xfrm>
            <a:off x="5883275" y="1208088"/>
            <a:ext cx="0" cy="1828800"/>
          </a:xfrm>
          <a:prstGeom prst="line">
            <a:avLst/>
          </a:prstGeom>
          <a:noFill/>
          <a:ln w="12700">
            <a:solidFill>
              <a:schemeClr val="tx1"/>
            </a:solidFill>
            <a:round/>
            <a:headEnd/>
            <a:tailEnd/>
          </a:ln>
          <a:effectLst/>
        </p:spPr>
        <p:txBody>
          <a:bodyPr wrap="none" anchor="ctr"/>
          <a:lstStyle/>
          <a:p>
            <a:endParaRPr lang="en-US"/>
          </a:p>
        </p:txBody>
      </p:sp>
      <p:sp>
        <p:nvSpPr>
          <p:cNvPr id="101395" name="Line 1043"/>
          <p:cNvSpPr>
            <a:spLocks noChangeShapeType="1"/>
          </p:cNvSpPr>
          <p:nvPr/>
        </p:nvSpPr>
        <p:spPr bwMode="auto">
          <a:xfrm>
            <a:off x="3597275" y="1208088"/>
            <a:ext cx="0" cy="1828800"/>
          </a:xfrm>
          <a:prstGeom prst="line">
            <a:avLst/>
          </a:prstGeom>
          <a:noFill/>
          <a:ln w="12700">
            <a:solidFill>
              <a:schemeClr val="tx1"/>
            </a:solidFill>
            <a:round/>
            <a:headEnd/>
            <a:tailEnd/>
          </a:ln>
          <a:effectLst/>
        </p:spPr>
        <p:txBody>
          <a:bodyPr wrap="none" anchor="ctr"/>
          <a:lstStyle/>
          <a:p>
            <a:endParaRPr lang="en-US"/>
          </a:p>
        </p:txBody>
      </p:sp>
      <p:sp>
        <p:nvSpPr>
          <p:cNvPr id="101396" name="Text Box 1044"/>
          <p:cNvSpPr txBox="1">
            <a:spLocks noChangeArrowheads="1"/>
          </p:cNvSpPr>
          <p:nvPr/>
        </p:nvSpPr>
        <p:spPr bwMode="auto">
          <a:xfrm>
            <a:off x="473075" y="3417888"/>
            <a:ext cx="857250" cy="396875"/>
          </a:xfrm>
          <a:prstGeom prst="rect">
            <a:avLst/>
          </a:prstGeom>
          <a:noFill/>
          <a:ln w="9525">
            <a:noFill/>
            <a:miter lim="800000"/>
            <a:headEnd/>
            <a:tailEnd/>
          </a:ln>
          <a:effectLst/>
        </p:spPr>
        <p:txBody>
          <a:bodyPr wrap="none">
            <a:spAutoFit/>
          </a:bodyPr>
          <a:lstStyle/>
          <a:p>
            <a:pPr eaLnBrk="0" hangingPunct="0"/>
            <a:r>
              <a:rPr lang="en-US" sz="2000" b="1"/>
              <a:t>+180</a:t>
            </a:r>
            <a:r>
              <a:rPr lang="en-US" sz="2000" b="1" baseline="30000"/>
              <a:t>o</a:t>
            </a:r>
            <a:endParaRPr lang="en-US" sz="2000" b="1"/>
          </a:p>
        </p:txBody>
      </p:sp>
      <p:sp>
        <p:nvSpPr>
          <p:cNvPr id="101397" name="Text Box 1045"/>
          <p:cNvSpPr txBox="1">
            <a:spLocks noChangeArrowheads="1"/>
          </p:cNvSpPr>
          <p:nvPr/>
        </p:nvSpPr>
        <p:spPr bwMode="auto">
          <a:xfrm>
            <a:off x="625475" y="3722688"/>
            <a:ext cx="715963" cy="396875"/>
          </a:xfrm>
          <a:prstGeom prst="rect">
            <a:avLst/>
          </a:prstGeom>
          <a:noFill/>
          <a:ln w="9525">
            <a:noFill/>
            <a:miter lim="800000"/>
            <a:headEnd/>
            <a:tailEnd/>
          </a:ln>
          <a:effectLst/>
        </p:spPr>
        <p:txBody>
          <a:bodyPr wrap="none">
            <a:spAutoFit/>
          </a:bodyPr>
          <a:lstStyle/>
          <a:p>
            <a:pPr eaLnBrk="0" hangingPunct="0"/>
            <a:r>
              <a:rPr lang="en-US" sz="2000" b="1"/>
              <a:t>+90</a:t>
            </a:r>
            <a:r>
              <a:rPr lang="en-US" sz="2000" b="1" baseline="30000"/>
              <a:t>o</a:t>
            </a:r>
          </a:p>
        </p:txBody>
      </p:sp>
      <p:sp>
        <p:nvSpPr>
          <p:cNvPr id="101398" name="Text Box 1046"/>
          <p:cNvSpPr txBox="1">
            <a:spLocks noChangeArrowheads="1"/>
          </p:cNvSpPr>
          <p:nvPr/>
        </p:nvSpPr>
        <p:spPr bwMode="auto">
          <a:xfrm>
            <a:off x="930275" y="4027488"/>
            <a:ext cx="427038" cy="396875"/>
          </a:xfrm>
          <a:prstGeom prst="rect">
            <a:avLst/>
          </a:prstGeom>
          <a:noFill/>
          <a:ln w="9525">
            <a:noFill/>
            <a:miter lim="800000"/>
            <a:headEnd/>
            <a:tailEnd/>
          </a:ln>
          <a:effectLst/>
        </p:spPr>
        <p:txBody>
          <a:bodyPr wrap="none">
            <a:spAutoFit/>
          </a:bodyPr>
          <a:lstStyle/>
          <a:p>
            <a:pPr eaLnBrk="0" hangingPunct="0"/>
            <a:r>
              <a:rPr lang="en-US" sz="2000" b="1"/>
              <a:t>0</a:t>
            </a:r>
            <a:r>
              <a:rPr lang="en-US" sz="2000" b="1" baseline="30000"/>
              <a:t>o</a:t>
            </a:r>
          </a:p>
        </p:txBody>
      </p:sp>
      <p:sp>
        <p:nvSpPr>
          <p:cNvPr id="101399" name="Text Box 1047"/>
          <p:cNvSpPr txBox="1">
            <a:spLocks noChangeArrowheads="1"/>
          </p:cNvSpPr>
          <p:nvPr/>
        </p:nvSpPr>
        <p:spPr bwMode="auto">
          <a:xfrm>
            <a:off x="549275" y="4941888"/>
            <a:ext cx="793750" cy="396875"/>
          </a:xfrm>
          <a:prstGeom prst="rect">
            <a:avLst/>
          </a:prstGeom>
          <a:noFill/>
          <a:ln w="9525">
            <a:noFill/>
            <a:miter lim="800000"/>
            <a:headEnd/>
            <a:tailEnd/>
          </a:ln>
          <a:effectLst/>
        </p:spPr>
        <p:txBody>
          <a:bodyPr wrap="none">
            <a:spAutoFit/>
          </a:bodyPr>
          <a:lstStyle/>
          <a:p>
            <a:pPr eaLnBrk="0" hangingPunct="0"/>
            <a:r>
              <a:rPr lang="en-US" sz="2000" b="1"/>
              <a:t>-270</a:t>
            </a:r>
            <a:r>
              <a:rPr lang="en-US" sz="2000" b="1" baseline="30000"/>
              <a:t>o</a:t>
            </a:r>
            <a:endParaRPr lang="en-US" sz="2000" b="1"/>
          </a:p>
        </p:txBody>
      </p:sp>
      <p:sp>
        <p:nvSpPr>
          <p:cNvPr id="101400" name="Text Box 1048"/>
          <p:cNvSpPr txBox="1">
            <a:spLocks noChangeArrowheads="1"/>
          </p:cNvSpPr>
          <p:nvPr/>
        </p:nvSpPr>
        <p:spPr bwMode="auto">
          <a:xfrm>
            <a:off x="549275" y="4637088"/>
            <a:ext cx="793750" cy="396875"/>
          </a:xfrm>
          <a:prstGeom prst="rect">
            <a:avLst/>
          </a:prstGeom>
          <a:noFill/>
          <a:ln w="9525">
            <a:noFill/>
            <a:miter lim="800000"/>
            <a:headEnd/>
            <a:tailEnd/>
          </a:ln>
          <a:effectLst/>
        </p:spPr>
        <p:txBody>
          <a:bodyPr wrap="none">
            <a:spAutoFit/>
          </a:bodyPr>
          <a:lstStyle/>
          <a:p>
            <a:pPr eaLnBrk="0" hangingPunct="0"/>
            <a:r>
              <a:rPr lang="en-US" sz="2000" b="1"/>
              <a:t>-180</a:t>
            </a:r>
            <a:r>
              <a:rPr lang="en-US" sz="2000" b="1" baseline="30000"/>
              <a:t>o</a:t>
            </a:r>
            <a:endParaRPr lang="en-US" sz="2000" b="1"/>
          </a:p>
        </p:txBody>
      </p:sp>
      <p:sp>
        <p:nvSpPr>
          <p:cNvPr id="101401" name="Text Box 1049"/>
          <p:cNvSpPr txBox="1">
            <a:spLocks noChangeArrowheads="1"/>
          </p:cNvSpPr>
          <p:nvPr/>
        </p:nvSpPr>
        <p:spPr bwMode="auto">
          <a:xfrm>
            <a:off x="701675" y="4332288"/>
            <a:ext cx="652463" cy="396875"/>
          </a:xfrm>
          <a:prstGeom prst="rect">
            <a:avLst/>
          </a:prstGeom>
          <a:noFill/>
          <a:ln w="9525">
            <a:noFill/>
            <a:miter lim="800000"/>
            <a:headEnd/>
            <a:tailEnd/>
          </a:ln>
          <a:effectLst/>
        </p:spPr>
        <p:txBody>
          <a:bodyPr wrap="none">
            <a:spAutoFit/>
          </a:bodyPr>
          <a:lstStyle/>
          <a:p>
            <a:pPr eaLnBrk="0" hangingPunct="0"/>
            <a:r>
              <a:rPr lang="en-US" sz="2000" b="1"/>
              <a:t>-90</a:t>
            </a:r>
            <a:r>
              <a:rPr lang="en-US" sz="2000" b="1" baseline="30000"/>
              <a:t>o</a:t>
            </a:r>
            <a:endParaRPr lang="en-US" sz="2000" b="1"/>
          </a:p>
        </p:txBody>
      </p:sp>
      <p:sp>
        <p:nvSpPr>
          <p:cNvPr id="101402" name="Text Box 1050"/>
          <p:cNvSpPr txBox="1">
            <a:spLocks noChangeArrowheads="1"/>
          </p:cNvSpPr>
          <p:nvPr/>
        </p:nvSpPr>
        <p:spPr bwMode="auto">
          <a:xfrm>
            <a:off x="473075" y="979488"/>
            <a:ext cx="876300" cy="396875"/>
          </a:xfrm>
          <a:prstGeom prst="rect">
            <a:avLst/>
          </a:prstGeom>
          <a:noFill/>
          <a:ln w="9525">
            <a:noFill/>
            <a:miter lim="800000"/>
            <a:headEnd/>
            <a:tailEnd/>
          </a:ln>
          <a:effectLst/>
        </p:spPr>
        <p:txBody>
          <a:bodyPr wrap="none">
            <a:spAutoFit/>
          </a:bodyPr>
          <a:lstStyle/>
          <a:p>
            <a:pPr eaLnBrk="0" hangingPunct="0"/>
            <a:r>
              <a:rPr lang="en-US" sz="2000" b="1"/>
              <a:t>60 dB</a:t>
            </a:r>
          </a:p>
        </p:txBody>
      </p:sp>
      <p:sp>
        <p:nvSpPr>
          <p:cNvPr id="101403" name="Text Box 1051"/>
          <p:cNvSpPr txBox="1">
            <a:spLocks noChangeArrowheads="1"/>
          </p:cNvSpPr>
          <p:nvPr/>
        </p:nvSpPr>
        <p:spPr bwMode="auto">
          <a:xfrm>
            <a:off x="473075" y="1284288"/>
            <a:ext cx="876300" cy="396875"/>
          </a:xfrm>
          <a:prstGeom prst="rect">
            <a:avLst/>
          </a:prstGeom>
          <a:noFill/>
          <a:ln w="9525">
            <a:noFill/>
            <a:miter lim="800000"/>
            <a:headEnd/>
            <a:tailEnd/>
          </a:ln>
          <a:effectLst/>
        </p:spPr>
        <p:txBody>
          <a:bodyPr wrap="none">
            <a:spAutoFit/>
          </a:bodyPr>
          <a:lstStyle/>
          <a:p>
            <a:pPr eaLnBrk="0" hangingPunct="0"/>
            <a:r>
              <a:rPr lang="en-US" sz="2000" b="1"/>
              <a:t>40 dB</a:t>
            </a:r>
          </a:p>
        </p:txBody>
      </p:sp>
      <p:sp>
        <p:nvSpPr>
          <p:cNvPr id="101404" name="Text Box 1052"/>
          <p:cNvSpPr txBox="1">
            <a:spLocks noChangeArrowheads="1"/>
          </p:cNvSpPr>
          <p:nvPr/>
        </p:nvSpPr>
        <p:spPr bwMode="auto">
          <a:xfrm>
            <a:off x="473075" y="1589088"/>
            <a:ext cx="876300" cy="396875"/>
          </a:xfrm>
          <a:prstGeom prst="rect">
            <a:avLst/>
          </a:prstGeom>
          <a:noFill/>
          <a:ln w="9525">
            <a:noFill/>
            <a:miter lim="800000"/>
            <a:headEnd/>
            <a:tailEnd/>
          </a:ln>
          <a:effectLst/>
        </p:spPr>
        <p:txBody>
          <a:bodyPr wrap="none">
            <a:spAutoFit/>
          </a:bodyPr>
          <a:lstStyle/>
          <a:p>
            <a:pPr eaLnBrk="0" hangingPunct="0"/>
            <a:r>
              <a:rPr lang="en-US" sz="2000" b="1"/>
              <a:t>20 dB</a:t>
            </a:r>
          </a:p>
        </p:txBody>
      </p:sp>
      <p:sp>
        <p:nvSpPr>
          <p:cNvPr id="101405" name="Text Box 1053"/>
          <p:cNvSpPr txBox="1">
            <a:spLocks noChangeArrowheads="1"/>
          </p:cNvSpPr>
          <p:nvPr/>
        </p:nvSpPr>
        <p:spPr bwMode="auto">
          <a:xfrm>
            <a:off x="473075" y="1893888"/>
            <a:ext cx="874713" cy="396875"/>
          </a:xfrm>
          <a:prstGeom prst="rect">
            <a:avLst/>
          </a:prstGeom>
          <a:noFill/>
          <a:ln w="9525">
            <a:noFill/>
            <a:miter lim="800000"/>
            <a:headEnd/>
            <a:tailEnd/>
          </a:ln>
          <a:effectLst/>
        </p:spPr>
        <p:txBody>
          <a:bodyPr wrap="none">
            <a:spAutoFit/>
          </a:bodyPr>
          <a:lstStyle/>
          <a:p>
            <a:pPr eaLnBrk="0" hangingPunct="0"/>
            <a:r>
              <a:rPr lang="en-US" sz="2000" b="1"/>
              <a:t>  0 dB</a:t>
            </a:r>
          </a:p>
        </p:txBody>
      </p:sp>
      <p:sp>
        <p:nvSpPr>
          <p:cNvPr id="101406" name="Text Box 1054"/>
          <p:cNvSpPr txBox="1">
            <a:spLocks noChangeArrowheads="1"/>
          </p:cNvSpPr>
          <p:nvPr/>
        </p:nvSpPr>
        <p:spPr bwMode="auto">
          <a:xfrm>
            <a:off x="320675" y="2579688"/>
            <a:ext cx="960438" cy="396875"/>
          </a:xfrm>
          <a:prstGeom prst="rect">
            <a:avLst/>
          </a:prstGeom>
          <a:noFill/>
          <a:ln w="9525">
            <a:noFill/>
            <a:miter lim="800000"/>
            <a:headEnd/>
            <a:tailEnd/>
          </a:ln>
          <a:effectLst/>
        </p:spPr>
        <p:txBody>
          <a:bodyPr wrap="none">
            <a:spAutoFit/>
          </a:bodyPr>
          <a:lstStyle/>
          <a:p>
            <a:pPr eaLnBrk="0" hangingPunct="0"/>
            <a:r>
              <a:rPr lang="en-US" sz="2000" b="1"/>
              <a:t>-20 dB</a:t>
            </a:r>
          </a:p>
        </p:txBody>
      </p:sp>
      <p:sp>
        <p:nvSpPr>
          <p:cNvPr id="101407" name="Text Box 1055"/>
          <p:cNvSpPr txBox="1">
            <a:spLocks noChangeArrowheads="1"/>
          </p:cNvSpPr>
          <p:nvPr/>
        </p:nvSpPr>
        <p:spPr bwMode="auto">
          <a:xfrm>
            <a:off x="320675" y="2884488"/>
            <a:ext cx="960438" cy="396875"/>
          </a:xfrm>
          <a:prstGeom prst="rect">
            <a:avLst/>
          </a:prstGeom>
          <a:noFill/>
          <a:ln w="9525">
            <a:noFill/>
            <a:miter lim="800000"/>
            <a:headEnd/>
            <a:tailEnd/>
          </a:ln>
          <a:effectLst/>
        </p:spPr>
        <p:txBody>
          <a:bodyPr wrap="none">
            <a:spAutoFit/>
          </a:bodyPr>
          <a:lstStyle/>
          <a:p>
            <a:pPr eaLnBrk="0" hangingPunct="0"/>
            <a:r>
              <a:rPr lang="en-US" sz="2000" b="1"/>
              <a:t>-40 dB</a:t>
            </a:r>
          </a:p>
        </p:txBody>
      </p:sp>
      <p:sp>
        <p:nvSpPr>
          <p:cNvPr id="101408" name="Text Box 1056"/>
          <p:cNvSpPr txBox="1">
            <a:spLocks noChangeArrowheads="1"/>
          </p:cNvSpPr>
          <p:nvPr/>
        </p:nvSpPr>
        <p:spPr bwMode="auto">
          <a:xfrm>
            <a:off x="320675" y="3189288"/>
            <a:ext cx="960438" cy="396875"/>
          </a:xfrm>
          <a:prstGeom prst="rect">
            <a:avLst/>
          </a:prstGeom>
          <a:noFill/>
          <a:ln w="9525">
            <a:noFill/>
            <a:miter lim="800000"/>
            <a:headEnd/>
            <a:tailEnd/>
          </a:ln>
          <a:effectLst/>
        </p:spPr>
        <p:txBody>
          <a:bodyPr wrap="none">
            <a:spAutoFit/>
          </a:bodyPr>
          <a:lstStyle/>
          <a:p>
            <a:pPr eaLnBrk="0" hangingPunct="0"/>
            <a:r>
              <a:rPr lang="en-US" sz="2000" b="1"/>
              <a:t>-60 dB</a:t>
            </a:r>
          </a:p>
        </p:txBody>
      </p:sp>
      <p:sp>
        <p:nvSpPr>
          <p:cNvPr id="101409" name="Line 1057"/>
          <p:cNvSpPr>
            <a:spLocks noChangeShapeType="1"/>
          </p:cNvSpPr>
          <p:nvPr/>
        </p:nvSpPr>
        <p:spPr bwMode="auto">
          <a:xfrm flipV="1">
            <a:off x="3597275" y="3646488"/>
            <a:ext cx="0" cy="1524000"/>
          </a:xfrm>
          <a:prstGeom prst="line">
            <a:avLst/>
          </a:prstGeom>
          <a:noFill/>
          <a:ln w="9525">
            <a:solidFill>
              <a:schemeClr val="tx1"/>
            </a:solidFill>
            <a:round/>
            <a:headEnd/>
            <a:tailEnd/>
          </a:ln>
          <a:effectLst/>
        </p:spPr>
        <p:txBody>
          <a:bodyPr wrap="none" anchor="ctr"/>
          <a:lstStyle/>
          <a:p>
            <a:endParaRPr lang="en-US"/>
          </a:p>
        </p:txBody>
      </p:sp>
      <p:sp>
        <p:nvSpPr>
          <p:cNvPr id="101410" name="Line 1058"/>
          <p:cNvSpPr>
            <a:spLocks noChangeShapeType="1"/>
          </p:cNvSpPr>
          <p:nvPr/>
        </p:nvSpPr>
        <p:spPr bwMode="auto">
          <a:xfrm>
            <a:off x="5883275" y="3646488"/>
            <a:ext cx="0" cy="1524000"/>
          </a:xfrm>
          <a:prstGeom prst="line">
            <a:avLst/>
          </a:prstGeom>
          <a:noFill/>
          <a:ln w="9525">
            <a:solidFill>
              <a:schemeClr val="tx1"/>
            </a:solidFill>
            <a:round/>
            <a:headEnd/>
            <a:tailEnd/>
          </a:ln>
          <a:effectLst/>
        </p:spPr>
        <p:txBody>
          <a:bodyPr wrap="none" anchor="ctr"/>
          <a:lstStyle/>
          <a:p>
            <a:endParaRPr lang="en-US"/>
          </a:p>
        </p:txBody>
      </p:sp>
      <p:sp>
        <p:nvSpPr>
          <p:cNvPr id="101411" name="Line 1059"/>
          <p:cNvSpPr>
            <a:spLocks noChangeShapeType="1"/>
          </p:cNvSpPr>
          <p:nvPr/>
        </p:nvSpPr>
        <p:spPr bwMode="auto">
          <a:xfrm>
            <a:off x="1311275" y="3646488"/>
            <a:ext cx="0" cy="1524000"/>
          </a:xfrm>
          <a:prstGeom prst="line">
            <a:avLst/>
          </a:prstGeom>
          <a:noFill/>
          <a:ln w="9525">
            <a:solidFill>
              <a:schemeClr val="tx1"/>
            </a:solidFill>
            <a:round/>
            <a:headEnd/>
            <a:tailEnd/>
          </a:ln>
          <a:effectLst/>
        </p:spPr>
        <p:txBody>
          <a:bodyPr wrap="none" anchor="ctr"/>
          <a:lstStyle/>
          <a:p>
            <a:endParaRPr lang="en-US"/>
          </a:p>
        </p:txBody>
      </p:sp>
      <p:sp>
        <p:nvSpPr>
          <p:cNvPr id="101412" name="Line 1060"/>
          <p:cNvSpPr>
            <a:spLocks noChangeShapeType="1"/>
          </p:cNvSpPr>
          <p:nvPr/>
        </p:nvSpPr>
        <p:spPr bwMode="auto">
          <a:xfrm>
            <a:off x="8169275" y="3646488"/>
            <a:ext cx="0" cy="1524000"/>
          </a:xfrm>
          <a:prstGeom prst="line">
            <a:avLst/>
          </a:prstGeom>
          <a:noFill/>
          <a:ln w="9525">
            <a:solidFill>
              <a:schemeClr val="tx1"/>
            </a:solidFill>
            <a:round/>
            <a:headEnd/>
            <a:tailEnd/>
          </a:ln>
          <a:effectLst/>
        </p:spPr>
        <p:txBody>
          <a:bodyPr wrap="none" anchor="ctr"/>
          <a:lstStyle/>
          <a:p>
            <a:endParaRPr lang="en-US"/>
          </a:p>
        </p:txBody>
      </p:sp>
      <p:sp>
        <p:nvSpPr>
          <p:cNvPr id="101413" name="Text Box 1061"/>
          <p:cNvSpPr txBox="1">
            <a:spLocks noChangeArrowheads="1"/>
          </p:cNvSpPr>
          <p:nvPr/>
        </p:nvSpPr>
        <p:spPr bwMode="auto">
          <a:xfrm>
            <a:off x="4114800" y="838200"/>
            <a:ext cx="1468438" cy="396875"/>
          </a:xfrm>
          <a:prstGeom prst="rect">
            <a:avLst/>
          </a:prstGeom>
          <a:noFill/>
          <a:ln w="9525">
            <a:noFill/>
            <a:miter lim="800000"/>
            <a:headEnd/>
            <a:tailEnd/>
          </a:ln>
          <a:effectLst/>
        </p:spPr>
        <p:txBody>
          <a:bodyPr wrap="none">
            <a:spAutoFit/>
          </a:bodyPr>
          <a:lstStyle/>
          <a:p>
            <a:pPr eaLnBrk="0" hangingPunct="0"/>
            <a:r>
              <a:rPr lang="en-US" sz="2000" b="1"/>
              <a:t>magnitude</a:t>
            </a:r>
          </a:p>
        </p:txBody>
      </p:sp>
      <p:sp>
        <p:nvSpPr>
          <p:cNvPr id="101414" name="Text Box 1062"/>
          <p:cNvSpPr txBox="1">
            <a:spLocks noChangeArrowheads="1"/>
          </p:cNvSpPr>
          <p:nvPr/>
        </p:nvSpPr>
        <p:spPr bwMode="auto">
          <a:xfrm>
            <a:off x="4435475" y="3265488"/>
            <a:ext cx="919163" cy="396875"/>
          </a:xfrm>
          <a:prstGeom prst="rect">
            <a:avLst/>
          </a:prstGeom>
          <a:noFill/>
          <a:ln w="9525">
            <a:noFill/>
            <a:miter lim="800000"/>
            <a:headEnd/>
            <a:tailEnd/>
          </a:ln>
          <a:effectLst/>
        </p:spPr>
        <p:txBody>
          <a:bodyPr wrap="none">
            <a:spAutoFit/>
          </a:bodyPr>
          <a:lstStyle/>
          <a:p>
            <a:pPr eaLnBrk="0" hangingPunct="0"/>
            <a:r>
              <a:rPr lang="en-US" sz="2000" b="1"/>
              <a:t>phase</a:t>
            </a:r>
          </a:p>
        </p:txBody>
      </p:sp>
      <p:sp>
        <p:nvSpPr>
          <p:cNvPr id="101415" name="Text Box 1063"/>
          <p:cNvSpPr txBox="1">
            <a:spLocks noChangeArrowheads="1"/>
          </p:cNvSpPr>
          <p:nvPr/>
        </p:nvSpPr>
        <p:spPr bwMode="auto">
          <a:xfrm>
            <a:off x="1143000" y="5257800"/>
            <a:ext cx="7321550" cy="396875"/>
          </a:xfrm>
          <a:prstGeom prst="rect">
            <a:avLst/>
          </a:prstGeom>
          <a:noFill/>
          <a:ln w="9525">
            <a:noFill/>
            <a:miter lim="800000"/>
            <a:headEnd/>
            <a:tailEnd/>
          </a:ln>
          <a:effectLst/>
        </p:spPr>
        <p:txBody>
          <a:bodyPr wrap="none">
            <a:spAutoFit/>
          </a:bodyPr>
          <a:lstStyle/>
          <a:p>
            <a:pPr eaLnBrk="0" hangingPunct="0"/>
            <a:r>
              <a:rPr lang="en-US" sz="2000" b="1"/>
              <a:t>0.1                            1                              10                           100</a:t>
            </a:r>
          </a:p>
        </p:txBody>
      </p:sp>
      <p:sp>
        <p:nvSpPr>
          <p:cNvPr id="101416" name="Text Box 1064"/>
          <p:cNvSpPr txBox="1">
            <a:spLocks noChangeArrowheads="1"/>
          </p:cNvSpPr>
          <p:nvPr/>
        </p:nvSpPr>
        <p:spPr bwMode="auto">
          <a:xfrm>
            <a:off x="3749675" y="5475288"/>
            <a:ext cx="2239963" cy="457200"/>
          </a:xfrm>
          <a:prstGeom prst="rect">
            <a:avLst/>
          </a:prstGeom>
          <a:noFill/>
          <a:ln w="9525">
            <a:noFill/>
            <a:miter lim="800000"/>
            <a:headEnd/>
            <a:tailEnd/>
          </a:ln>
          <a:effectLst/>
        </p:spPr>
        <p:txBody>
          <a:bodyPr wrap="none">
            <a:spAutoFit/>
          </a:bodyPr>
          <a:lstStyle/>
          <a:p>
            <a:pPr eaLnBrk="0" hangingPunct="0"/>
            <a:r>
              <a:rPr lang="en-US" sz="2400" b="1">
                <a:sym typeface="Symbol" pitchFamily="18" charset="2"/>
              </a:rPr>
              <a:t>, radians/sec</a:t>
            </a:r>
          </a:p>
        </p:txBody>
      </p:sp>
      <p:sp>
        <p:nvSpPr>
          <p:cNvPr id="101417" name="Line 1065"/>
          <p:cNvSpPr>
            <a:spLocks noChangeShapeType="1"/>
          </p:cNvSpPr>
          <p:nvPr/>
        </p:nvSpPr>
        <p:spPr bwMode="auto">
          <a:xfrm>
            <a:off x="1295400" y="1828800"/>
            <a:ext cx="6858000" cy="914400"/>
          </a:xfrm>
          <a:prstGeom prst="line">
            <a:avLst/>
          </a:prstGeom>
          <a:noFill/>
          <a:ln w="76200">
            <a:solidFill>
              <a:schemeClr val="tx1"/>
            </a:solidFill>
            <a:round/>
            <a:headEnd/>
            <a:tailEnd/>
          </a:ln>
          <a:effectLst/>
        </p:spPr>
        <p:txBody>
          <a:bodyPr wrap="none" anchor="ctr"/>
          <a:lstStyle/>
          <a:p>
            <a:endParaRPr lang="en-US"/>
          </a:p>
        </p:txBody>
      </p:sp>
      <p:sp>
        <p:nvSpPr>
          <p:cNvPr id="101418" name="Line 1066"/>
          <p:cNvSpPr>
            <a:spLocks noChangeShapeType="1"/>
          </p:cNvSpPr>
          <p:nvPr/>
        </p:nvSpPr>
        <p:spPr bwMode="auto">
          <a:xfrm>
            <a:off x="1295400" y="1524000"/>
            <a:ext cx="5715000" cy="1524000"/>
          </a:xfrm>
          <a:prstGeom prst="line">
            <a:avLst/>
          </a:prstGeom>
          <a:noFill/>
          <a:ln w="76200">
            <a:solidFill>
              <a:schemeClr val="tx1"/>
            </a:solidFill>
            <a:round/>
            <a:headEnd/>
            <a:tailEnd/>
          </a:ln>
          <a:effectLst/>
        </p:spPr>
        <p:txBody>
          <a:bodyPr wrap="none" anchor="ctr"/>
          <a:lstStyle/>
          <a:p>
            <a:endParaRPr lang="en-US"/>
          </a:p>
        </p:txBody>
      </p:sp>
      <p:sp>
        <p:nvSpPr>
          <p:cNvPr id="101419" name="Line 1067"/>
          <p:cNvSpPr>
            <a:spLocks noChangeShapeType="1"/>
          </p:cNvSpPr>
          <p:nvPr/>
        </p:nvSpPr>
        <p:spPr bwMode="auto">
          <a:xfrm>
            <a:off x="1371600" y="1219200"/>
            <a:ext cx="4495800" cy="1828800"/>
          </a:xfrm>
          <a:prstGeom prst="line">
            <a:avLst/>
          </a:prstGeom>
          <a:noFill/>
          <a:ln w="76200">
            <a:solidFill>
              <a:schemeClr val="tx1"/>
            </a:solidFill>
            <a:round/>
            <a:headEnd/>
            <a:tailEnd/>
          </a:ln>
          <a:effectLst/>
        </p:spPr>
        <p:txBody>
          <a:bodyPr wrap="none" anchor="ctr"/>
          <a:lstStyle/>
          <a:p>
            <a:endParaRPr lang="en-US"/>
          </a:p>
        </p:txBody>
      </p:sp>
      <p:sp>
        <p:nvSpPr>
          <p:cNvPr id="101420" name="Text Box 1068"/>
          <p:cNvSpPr txBox="1">
            <a:spLocks noChangeArrowheads="1"/>
          </p:cNvSpPr>
          <p:nvPr/>
        </p:nvSpPr>
        <p:spPr bwMode="auto">
          <a:xfrm>
            <a:off x="8153400" y="2514600"/>
            <a:ext cx="620713" cy="457200"/>
          </a:xfrm>
          <a:prstGeom prst="rect">
            <a:avLst/>
          </a:prstGeom>
          <a:noFill/>
          <a:ln w="9525">
            <a:noFill/>
            <a:miter lim="800000"/>
            <a:headEnd/>
            <a:tailEnd/>
          </a:ln>
          <a:effectLst/>
        </p:spPr>
        <p:txBody>
          <a:bodyPr wrap="none">
            <a:spAutoFit/>
          </a:bodyPr>
          <a:lstStyle/>
          <a:p>
            <a:pPr eaLnBrk="0" hangingPunct="0"/>
            <a:r>
              <a:rPr lang="en-US" sz="1600" b="1"/>
              <a:t>1/ </a:t>
            </a:r>
            <a:r>
              <a:rPr lang="en-US" sz="2400" b="1">
                <a:sym typeface="Symbol" pitchFamily="18" charset="2"/>
              </a:rPr>
              <a:t></a:t>
            </a:r>
          </a:p>
        </p:txBody>
      </p:sp>
      <p:sp>
        <p:nvSpPr>
          <p:cNvPr id="101421" name="Text Box 1069"/>
          <p:cNvSpPr txBox="1">
            <a:spLocks noChangeArrowheads="1"/>
          </p:cNvSpPr>
          <p:nvPr/>
        </p:nvSpPr>
        <p:spPr bwMode="auto">
          <a:xfrm>
            <a:off x="6705600" y="3048000"/>
            <a:ext cx="698500" cy="457200"/>
          </a:xfrm>
          <a:prstGeom prst="rect">
            <a:avLst/>
          </a:prstGeom>
          <a:noFill/>
          <a:ln w="9525">
            <a:noFill/>
            <a:miter lim="800000"/>
            <a:headEnd/>
            <a:tailEnd/>
          </a:ln>
          <a:effectLst/>
        </p:spPr>
        <p:txBody>
          <a:bodyPr wrap="none">
            <a:spAutoFit/>
          </a:bodyPr>
          <a:lstStyle/>
          <a:p>
            <a:pPr eaLnBrk="0" hangingPunct="0"/>
            <a:r>
              <a:rPr lang="en-US" sz="1600" b="1"/>
              <a:t>1/ </a:t>
            </a:r>
            <a:r>
              <a:rPr lang="en-US" sz="2400" b="1">
                <a:sym typeface="Symbol" pitchFamily="18" charset="2"/>
              </a:rPr>
              <a:t></a:t>
            </a:r>
            <a:r>
              <a:rPr lang="en-US" sz="1600" b="1" baseline="30000">
                <a:sym typeface="Symbol" pitchFamily="18" charset="2"/>
              </a:rPr>
              <a:t>2</a:t>
            </a:r>
          </a:p>
        </p:txBody>
      </p:sp>
      <p:sp>
        <p:nvSpPr>
          <p:cNvPr id="101422" name="Text Box 1070"/>
          <p:cNvSpPr txBox="1">
            <a:spLocks noChangeArrowheads="1"/>
          </p:cNvSpPr>
          <p:nvPr/>
        </p:nvSpPr>
        <p:spPr bwMode="auto">
          <a:xfrm>
            <a:off x="5562600" y="3048000"/>
            <a:ext cx="698500" cy="457200"/>
          </a:xfrm>
          <a:prstGeom prst="rect">
            <a:avLst/>
          </a:prstGeom>
          <a:noFill/>
          <a:ln w="9525">
            <a:noFill/>
            <a:miter lim="800000"/>
            <a:headEnd/>
            <a:tailEnd/>
          </a:ln>
          <a:effectLst/>
        </p:spPr>
        <p:txBody>
          <a:bodyPr wrap="none">
            <a:spAutoFit/>
          </a:bodyPr>
          <a:lstStyle/>
          <a:p>
            <a:pPr eaLnBrk="0" hangingPunct="0"/>
            <a:r>
              <a:rPr lang="en-US" sz="1600" b="1"/>
              <a:t>1/ </a:t>
            </a:r>
            <a:r>
              <a:rPr lang="en-US" sz="2400" b="1">
                <a:sym typeface="Symbol" pitchFamily="18" charset="2"/>
              </a:rPr>
              <a:t></a:t>
            </a:r>
            <a:r>
              <a:rPr lang="en-US" sz="1600" b="1" baseline="30000">
                <a:sym typeface="Symbol" pitchFamily="18" charset="2"/>
              </a:rPr>
              <a:t>3</a:t>
            </a:r>
          </a:p>
        </p:txBody>
      </p:sp>
      <p:sp>
        <p:nvSpPr>
          <p:cNvPr id="101423" name="Text Box 1071"/>
          <p:cNvSpPr txBox="1">
            <a:spLocks noChangeArrowheads="1"/>
          </p:cNvSpPr>
          <p:nvPr/>
        </p:nvSpPr>
        <p:spPr bwMode="auto">
          <a:xfrm>
            <a:off x="8229600" y="4114800"/>
            <a:ext cx="620713" cy="457200"/>
          </a:xfrm>
          <a:prstGeom prst="rect">
            <a:avLst/>
          </a:prstGeom>
          <a:noFill/>
          <a:ln w="9525">
            <a:noFill/>
            <a:miter lim="800000"/>
            <a:headEnd/>
            <a:tailEnd/>
          </a:ln>
          <a:effectLst/>
        </p:spPr>
        <p:txBody>
          <a:bodyPr wrap="none">
            <a:spAutoFit/>
          </a:bodyPr>
          <a:lstStyle/>
          <a:p>
            <a:pPr eaLnBrk="0" hangingPunct="0"/>
            <a:r>
              <a:rPr lang="en-US" sz="1600" b="1"/>
              <a:t>1/ </a:t>
            </a:r>
            <a:r>
              <a:rPr lang="en-US" sz="2400" b="1">
                <a:sym typeface="Symbol" pitchFamily="18" charset="2"/>
              </a:rPr>
              <a:t></a:t>
            </a:r>
          </a:p>
        </p:txBody>
      </p:sp>
      <p:sp>
        <p:nvSpPr>
          <p:cNvPr id="101424" name="Text Box 1072"/>
          <p:cNvSpPr txBox="1">
            <a:spLocks noChangeArrowheads="1"/>
          </p:cNvSpPr>
          <p:nvPr/>
        </p:nvSpPr>
        <p:spPr bwMode="auto">
          <a:xfrm>
            <a:off x="8229600" y="4495800"/>
            <a:ext cx="698500" cy="457200"/>
          </a:xfrm>
          <a:prstGeom prst="rect">
            <a:avLst/>
          </a:prstGeom>
          <a:noFill/>
          <a:ln w="9525">
            <a:noFill/>
            <a:miter lim="800000"/>
            <a:headEnd/>
            <a:tailEnd/>
          </a:ln>
          <a:effectLst/>
        </p:spPr>
        <p:txBody>
          <a:bodyPr wrap="none">
            <a:spAutoFit/>
          </a:bodyPr>
          <a:lstStyle/>
          <a:p>
            <a:pPr eaLnBrk="0" hangingPunct="0"/>
            <a:r>
              <a:rPr lang="en-US" sz="1600" b="1"/>
              <a:t>1/ </a:t>
            </a:r>
            <a:r>
              <a:rPr lang="en-US" sz="2400" b="1">
                <a:sym typeface="Symbol" pitchFamily="18" charset="2"/>
              </a:rPr>
              <a:t></a:t>
            </a:r>
            <a:r>
              <a:rPr lang="en-US" sz="1600" b="1" baseline="30000">
                <a:sym typeface="Symbol" pitchFamily="18" charset="2"/>
              </a:rPr>
              <a:t>2</a:t>
            </a:r>
          </a:p>
        </p:txBody>
      </p:sp>
      <p:sp>
        <p:nvSpPr>
          <p:cNvPr id="101425" name="Text Box 1073"/>
          <p:cNvSpPr txBox="1">
            <a:spLocks noChangeArrowheads="1"/>
          </p:cNvSpPr>
          <p:nvPr/>
        </p:nvSpPr>
        <p:spPr bwMode="auto">
          <a:xfrm>
            <a:off x="8229600" y="4876800"/>
            <a:ext cx="698500" cy="457200"/>
          </a:xfrm>
          <a:prstGeom prst="rect">
            <a:avLst/>
          </a:prstGeom>
          <a:noFill/>
          <a:ln w="9525">
            <a:noFill/>
            <a:miter lim="800000"/>
            <a:headEnd/>
            <a:tailEnd/>
          </a:ln>
          <a:effectLst/>
        </p:spPr>
        <p:txBody>
          <a:bodyPr wrap="none">
            <a:spAutoFit/>
          </a:bodyPr>
          <a:lstStyle/>
          <a:p>
            <a:pPr eaLnBrk="0" hangingPunct="0"/>
            <a:r>
              <a:rPr lang="en-US" sz="1600" b="1"/>
              <a:t>1/ </a:t>
            </a:r>
            <a:r>
              <a:rPr lang="en-US" sz="2400" b="1">
                <a:sym typeface="Symbol" pitchFamily="18" charset="2"/>
              </a:rPr>
              <a:t></a:t>
            </a:r>
            <a:r>
              <a:rPr lang="en-US" sz="1600" b="1" baseline="30000">
                <a:sym typeface="Symbol" pitchFamily="18" charset="2"/>
              </a:rPr>
              <a:t>3</a:t>
            </a:r>
          </a:p>
        </p:txBody>
      </p:sp>
      <p:sp>
        <p:nvSpPr>
          <p:cNvPr id="101426" name="Text Box 1074"/>
          <p:cNvSpPr txBox="1">
            <a:spLocks noChangeArrowheads="1"/>
          </p:cNvSpPr>
          <p:nvPr/>
        </p:nvSpPr>
        <p:spPr bwMode="auto">
          <a:xfrm>
            <a:off x="2590800" y="6091238"/>
            <a:ext cx="4286250" cy="457200"/>
          </a:xfrm>
          <a:prstGeom prst="rect">
            <a:avLst/>
          </a:prstGeom>
          <a:noFill/>
          <a:ln w="9525">
            <a:noFill/>
            <a:miter lim="800000"/>
            <a:headEnd/>
            <a:tailEnd/>
          </a:ln>
          <a:effectLst/>
        </p:spPr>
        <p:txBody>
          <a:bodyPr wrap="none">
            <a:spAutoFit/>
          </a:bodyPr>
          <a:lstStyle/>
          <a:p>
            <a:pPr eaLnBrk="0" hangingPunct="0"/>
            <a:r>
              <a:rPr lang="en-US" sz="2400" b="1"/>
              <a:t>G(s) = </a:t>
            </a:r>
            <a:r>
              <a:rPr lang="en-US" sz="2400" b="1">
                <a:sym typeface="Symbol" pitchFamily="18" charset="2"/>
              </a:rPr>
              <a:t></a:t>
            </a:r>
            <a:r>
              <a:rPr lang="en-US" sz="2400" b="1" baseline="-25000"/>
              <a:t>n</a:t>
            </a:r>
            <a:r>
              <a:rPr lang="en-US" sz="2400" b="1" baseline="30000"/>
              <a:t>2</a:t>
            </a:r>
            <a:r>
              <a:rPr lang="en-US" sz="2400" b="1"/>
              <a:t>/(s</a:t>
            </a:r>
            <a:r>
              <a:rPr lang="en-US" sz="2400" b="1" baseline="30000"/>
              <a:t>2</a:t>
            </a:r>
            <a:r>
              <a:rPr lang="en-US" sz="2400" b="1"/>
              <a:t> + 2</a:t>
            </a:r>
            <a:r>
              <a:rPr lang="en-US" sz="2400" b="1">
                <a:sym typeface="Symbol" pitchFamily="18" charset="2"/>
              </a:rPr>
              <a:t></a:t>
            </a:r>
            <a:r>
              <a:rPr lang="en-US" sz="2400" b="1"/>
              <a:t> </a:t>
            </a:r>
            <a:r>
              <a:rPr lang="en-US" sz="2400" b="1">
                <a:sym typeface="Symbol" pitchFamily="18" charset="2"/>
              </a:rPr>
              <a:t></a:t>
            </a:r>
            <a:r>
              <a:rPr lang="en-US" sz="2400" b="1" baseline="-25000"/>
              <a:t>n</a:t>
            </a:r>
            <a:r>
              <a:rPr lang="en-US" sz="2400" b="1"/>
              <a:t>s + </a:t>
            </a:r>
            <a:r>
              <a:rPr lang="en-US" sz="2400" b="1">
                <a:sym typeface="Symbol" pitchFamily="18" charset="2"/>
              </a:rPr>
              <a:t></a:t>
            </a:r>
            <a:r>
              <a:rPr lang="en-US" sz="2400" b="1"/>
              <a:t> </a:t>
            </a:r>
            <a:r>
              <a:rPr lang="en-US" sz="2400" b="1" baseline="-25000"/>
              <a:t>n</a:t>
            </a:r>
            <a:r>
              <a:rPr lang="en-US" sz="2400" b="1" baseline="30000"/>
              <a:t>2</a:t>
            </a:r>
            <a:r>
              <a:rPr lang="en-US" sz="2400" b="1"/>
              <a:t>)</a:t>
            </a:r>
          </a:p>
        </p:txBody>
      </p:sp>
    </p:spTree>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Rectangle 1026"/>
          <p:cNvSpPr>
            <a:spLocks noGrp="1" noChangeArrowheads="1"/>
          </p:cNvSpPr>
          <p:nvPr>
            <p:ph type="title"/>
          </p:nvPr>
        </p:nvSpPr>
        <p:spPr/>
        <p:txBody>
          <a:bodyPr/>
          <a:lstStyle/>
          <a:p>
            <a:r>
              <a:rPr lang="en-US"/>
              <a:t>Simple pole or zero, 1/(1+j</a:t>
            </a:r>
            <a:r>
              <a:rPr lang="en-US">
                <a:sym typeface="Symbol" pitchFamily="18" charset="2"/>
              </a:rPr>
              <a:t></a:t>
            </a:r>
            <a:r>
              <a:rPr lang="en-US"/>
              <a:t>)</a:t>
            </a:r>
          </a:p>
        </p:txBody>
      </p:sp>
      <p:sp>
        <p:nvSpPr>
          <p:cNvPr id="102403" name="Line 1027"/>
          <p:cNvSpPr>
            <a:spLocks noChangeShapeType="1"/>
          </p:cNvSpPr>
          <p:nvPr/>
        </p:nvSpPr>
        <p:spPr bwMode="auto">
          <a:xfrm>
            <a:off x="1387475" y="1131888"/>
            <a:ext cx="0" cy="1828800"/>
          </a:xfrm>
          <a:prstGeom prst="line">
            <a:avLst/>
          </a:prstGeom>
          <a:noFill/>
          <a:ln w="12700">
            <a:solidFill>
              <a:schemeClr val="tx1"/>
            </a:solidFill>
            <a:round/>
            <a:headEnd/>
            <a:tailEnd/>
          </a:ln>
          <a:effectLst/>
        </p:spPr>
        <p:txBody>
          <a:bodyPr wrap="none" anchor="ctr"/>
          <a:lstStyle/>
          <a:p>
            <a:endParaRPr lang="en-US"/>
          </a:p>
        </p:txBody>
      </p:sp>
      <p:sp>
        <p:nvSpPr>
          <p:cNvPr id="102404" name="Line 1028"/>
          <p:cNvSpPr>
            <a:spLocks noChangeShapeType="1"/>
          </p:cNvSpPr>
          <p:nvPr/>
        </p:nvSpPr>
        <p:spPr bwMode="auto">
          <a:xfrm>
            <a:off x="1387475" y="4789488"/>
            <a:ext cx="6858000" cy="0"/>
          </a:xfrm>
          <a:prstGeom prst="line">
            <a:avLst/>
          </a:prstGeom>
          <a:noFill/>
          <a:ln w="12700">
            <a:solidFill>
              <a:schemeClr val="tx1"/>
            </a:solidFill>
            <a:round/>
            <a:headEnd/>
            <a:tailEnd/>
          </a:ln>
          <a:effectLst/>
        </p:spPr>
        <p:txBody>
          <a:bodyPr wrap="none" anchor="ctr"/>
          <a:lstStyle/>
          <a:p>
            <a:endParaRPr lang="en-US"/>
          </a:p>
        </p:txBody>
      </p:sp>
      <p:sp>
        <p:nvSpPr>
          <p:cNvPr id="102405" name="Line 1029"/>
          <p:cNvSpPr>
            <a:spLocks noChangeShapeType="1"/>
          </p:cNvSpPr>
          <p:nvPr/>
        </p:nvSpPr>
        <p:spPr bwMode="auto">
          <a:xfrm>
            <a:off x="1387475" y="4484688"/>
            <a:ext cx="6858000" cy="0"/>
          </a:xfrm>
          <a:prstGeom prst="line">
            <a:avLst/>
          </a:prstGeom>
          <a:noFill/>
          <a:ln w="12700">
            <a:solidFill>
              <a:schemeClr val="tx1"/>
            </a:solidFill>
            <a:round/>
            <a:headEnd/>
            <a:tailEnd/>
          </a:ln>
          <a:effectLst/>
        </p:spPr>
        <p:txBody>
          <a:bodyPr wrap="none" anchor="ctr"/>
          <a:lstStyle/>
          <a:p>
            <a:endParaRPr lang="en-US"/>
          </a:p>
        </p:txBody>
      </p:sp>
      <p:sp>
        <p:nvSpPr>
          <p:cNvPr id="102406" name="Line 1030"/>
          <p:cNvSpPr>
            <a:spLocks noChangeShapeType="1"/>
          </p:cNvSpPr>
          <p:nvPr/>
        </p:nvSpPr>
        <p:spPr bwMode="auto">
          <a:xfrm>
            <a:off x="1387475" y="4179888"/>
            <a:ext cx="6858000" cy="0"/>
          </a:xfrm>
          <a:prstGeom prst="line">
            <a:avLst/>
          </a:prstGeom>
          <a:noFill/>
          <a:ln w="12700">
            <a:solidFill>
              <a:schemeClr val="tx1"/>
            </a:solidFill>
            <a:round/>
            <a:headEnd/>
            <a:tailEnd/>
          </a:ln>
          <a:effectLst/>
        </p:spPr>
        <p:txBody>
          <a:bodyPr wrap="none" anchor="ctr"/>
          <a:lstStyle/>
          <a:p>
            <a:endParaRPr lang="en-US"/>
          </a:p>
        </p:txBody>
      </p:sp>
      <p:sp>
        <p:nvSpPr>
          <p:cNvPr id="102407" name="Line 1031"/>
          <p:cNvSpPr>
            <a:spLocks noChangeShapeType="1"/>
          </p:cNvSpPr>
          <p:nvPr/>
        </p:nvSpPr>
        <p:spPr bwMode="auto">
          <a:xfrm>
            <a:off x="1387475" y="3875088"/>
            <a:ext cx="6858000" cy="0"/>
          </a:xfrm>
          <a:prstGeom prst="line">
            <a:avLst/>
          </a:prstGeom>
          <a:noFill/>
          <a:ln w="12700">
            <a:solidFill>
              <a:schemeClr val="tx1"/>
            </a:solidFill>
            <a:round/>
            <a:headEnd/>
            <a:tailEnd/>
          </a:ln>
          <a:effectLst/>
        </p:spPr>
        <p:txBody>
          <a:bodyPr wrap="none" anchor="ctr"/>
          <a:lstStyle/>
          <a:p>
            <a:endParaRPr lang="en-US"/>
          </a:p>
        </p:txBody>
      </p:sp>
      <p:sp>
        <p:nvSpPr>
          <p:cNvPr id="102408" name="Line 1032"/>
          <p:cNvSpPr>
            <a:spLocks noChangeShapeType="1"/>
          </p:cNvSpPr>
          <p:nvPr/>
        </p:nvSpPr>
        <p:spPr bwMode="auto">
          <a:xfrm>
            <a:off x="1387475" y="3570288"/>
            <a:ext cx="6858000" cy="0"/>
          </a:xfrm>
          <a:prstGeom prst="line">
            <a:avLst/>
          </a:prstGeom>
          <a:noFill/>
          <a:ln w="12700">
            <a:solidFill>
              <a:schemeClr val="tx1"/>
            </a:solidFill>
            <a:round/>
            <a:headEnd/>
            <a:tailEnd/>
          </a:ln>
          <a:effectLst/>
        </p:spPr>
        <p:txBody>
          <a:bodyPr wrap="none" anchor="ctr"/>
          <a:lstStyle/>
          <a:p>
            <a:endParaRPr lang="en-US"/>
          </a:p>
        </p:txBody>
      </p:sp>
      <p:sp>
        <p:nvSpPr>
          <p:cNvPr id="102409" name="Line 1033"/>
          <p:cNvSpPr>
            <a:spLocks noChangeShapeType="1"/>
          </p:cNvSpPr>
          <p:nvPr/>
        </p:nvSpPr>
        <p:spPr bwMode="auto">
          <a:xfrm>
            <a:off x="1387475" y="2960688"/>
            <a:ext cx="6858000" cy="0"/>
          </a:xfrm>
          <a:prstGeom prst="line">
            <a:avLst/>
          </a:prstGeom>
          <a:noFill/>
          <a:ln w="12700">
            <a:solidFill>
              <a:schemeClr val="tx1"/>
            </a:solidFill>
            <a:round/>
            <a:headEnd/>
            <a:tailEnd/>
          </a:ln>
          <a:effectLst/>
        </p:spPr>
        <p:txBody>
          <a:bodyPr wrap="none" anchor="ctr"/>
          <a:lstStyle/>
          <a:p>
            <a:endParaRPr lang="en-US"/>
          </a:p>
        </p:txBody>
      </p:sp>
      <p:sp>
        <p:nvSpPr>
          <p:cNvPr id="102410" name="Line 1034"/>
          <p:cNvSpPr>
            <a:spLocks noChangeShapeType="1"/>
          </p:cNvSpPr>
          <p:nvPr/>
        </p:nvSpPr>
        <p:spPr bwMode="auto">
          <a:xfrm>
            <a:off x="1387475" y="2655888"/>
            <a:ext cx="6858000" cy="0"/>
          </a:xfrm>
          <a:prstGeom prst="line">
            <a:avLst/>
          </a:prstGeom>
          <a:noFill/>
          <a:ln w="12700">
            <a:solidFill>
              <a:schemeClr val="tx1"/>
            </a:solidFill>
            <a:round/>
            <a:headEnd/>
            <a:tailEnd/>
          </a:ln>
          <a:effectLst/>
        </p:spPr>
        <p:txBody>
          <a:bodyPr wrap="none" anchor="ctr"/>
          <a:lstStyle/>
          <a:p>
            <a:endParaRPr lang="en-US"/>
          </a:p>
        </p:txBody>
      </p:sp>
      <p:sp>
        <p:nvSpPr>
          <p:cNvPr id="102411" name="Line 1035"/>
          <p:cNvSpPr>
            <a:spLocks noChangeShapeType="1"/>
          </p:cNvSpPr>
          <p:nvPr/>
        </p:nvSpPr>
        <p:spPr bwMode="auto">
          <a:xfrm>
            <a:off x="1387475" y="2351088"/>
            <a:ext cx="6858000" cy="0"/>
          </a:xfrm>
          <a:prstGeom prst="line">
            <a:avLst/>
          </a:prstGeom>
          <a:noFill/>
          <a:ln w="12700">
            <a:solidFill>
              <a:schemeClr val="tx1"/>
            </a:solidFill>
            <a:round/>
            <a:headEnd/>
            <a:tailEnd/>
          </a:ln>
          <a:effectLst/>
        </p:spPr>
        <p:txBody>
          <a:bodyPr wrap="none" anchor="ctr"/>
          <a:lstStyle/>
          <a:p>
            <a:endParaRPr lang="en-US"/>
          </a:p>
        </p:txBody>
      </p:sp>
      <p:sp>
        <p:nvSpPr>
          <p:cNvPr id="102412" name="Line 1036"/>
          <p:cNvSpPr>
            <a:spLocks noChangeShapeType="1"/>
          </p:cNvSpPr>
          <p:nvPr/>
        </p:nvSpPr>
        <p:spPr bwMode="auto">
          <a:xfrm>
            <a:off x="1387475" y="2046288"/>
            <a:ext cx="6858000" cy="0"/>
          </a:xfrm>
          <a:prstGeom prst="line">
            <a:avLst/>
          </a:prstGeom>
          <a:noFill/>
          <a:ln w="12700">
            <a:solidFill>
              <a:schemeClr val="tx1"/>
            </a:solidFill>
            <a:round/>
            <a:headEnd/>
            <a:tailEnd/>
          </a:ln>
          <a:effectLst/>
        </p:spPr>
        <p:txBody>
          <a:bodyPr wrap="none" anchor="ctr"/>
          <a:lstStyle/>
          <a:p>
            <a:endParaRPr lang="en-US"/>
          </a:p>
        </p:txBody>
      </p:sp>
      <p:sp>
        <p:nvSpPr>
          <p:cNvPr id="102413" name="Line 1037"/>
          <p:cNvSpPr>
            <a:spLocks noChangeShapeType="1"/>
          </p:cNvSpPr>
          <p:nvPr/>
        </p:nvSpPr>
        <p:spPr bwMode="auto">
          <a:xfrm>
            <a:off x="1387475" y="1741488"/>
            <a:ext cx="6858000" cy="0"/>
          </a:xfrm>
          <a:prstGeom prst="line">
            <a:avLst/>
          </a:prstGeom>
          <a:noFill/>
          <a:ln w="12700">
            <a:solidFill>
              <a:schemeClr val="tx1"/>
            </a:solidFill>
            <a:round/>
            <a:headEnd/>
            <a:tailEnd/>
          </a:ln>
          <a:effectLst/>
        </p:spPr>
        <p:txBody>
          <a:bodyPr wrap="none" anchor="ctr"/>
          <a:lstStyle/>
          <a:p>
            <a:endParaRPr lang="en-US"/>
          </a:p>
        </p:txBody>
      </p:sp>
      <p:sp>
        <p:nvSpPr>
          <p:cNvPr id="102414" name="Line 1038"/>
          <p:cNvSpPr>
            <a:spLocks noChangeShapeType="1"/>
          </p:cNvSpPr>
          <p:nvPr/>
        </p:nvSpPr>
        <p:spPr bwMode="auto">
          <a:xfrm>
            <a:off x="1387475" y="1436688"/>
            <a:ext cx="6858000" cy="0"/>
          </a:xfrm>
          <a:prstGeom prst="line">
            <a:avLst/>
          </a:prstGeom>
          <a:noFill/>
          <a:ln w="12700">
            <a:solidFill>
              <a:schemeClr val="tx1"/>
            </a:solidFill>
            <a:round/>
            <a:headEnd/>
            <a:tailEnd/>
          </a:ln>
          <a:effectLst/>
        </p:spPr>
        <p:txBody>
          <a:bodyPr wrap="none" anchor="ctr"/>
          <a:lstStyle/>
          <a:p>
            <a:endParaRPr lang="en-US"/>
          </a:p>
        </p:txBody>
      </p:sp>
      <p:sp>
        <p:nvSpPr>
          <p:cNvPr id="102415" name="Line 1039"/>
          <p:cNvSpPr>
            <a:spLocks noChangeShapeType="1"/>
          </p:cNvSpPr>
          <p:nvPr/>
        </p:nvSpPr>
        <p:spPr bwMode="auto">
          <a:xfrm>
            <a:off x="1387475" y="1131888"/>
            <a:ext cx="6858000" cy="0"/>
          </a:xfrm>
          <a:prstGeom prst="line">
            <a:avLst/>
          </a:prstGeom>
          <a:noFill/>
          <a:ln w="12700">
            <a:solidFill>
              <a:schemeClr val="tx1"/>
            </a:solidFill>
            <a:round/>
            <a:headEnd/>
            <a:tailEnd/>
          </a:ln>
          <a:effectLst/>
        </p:spPr>
        <p:txBody>
          <a:bodyPr wrap="none" anchor="ctr"/>
          <a:lstStyle/>
          <a:p>
            <a:endParaRPr lang="en-US"/>
          </a:p>
        </p:txBody>
      </p:sp>
      <p:sp>
        <p:nvSpPr>
          <p:cNvPr id="102416" name="Line 1040"/>
          <p:cNvSpPr>
            <a:spLocks noChangeShapeType="1"/>
          </p:cNvSpPr>
          <p:nvPr/>
        </p:nvSpPr>
        <p:spPr bwMode="auto">
          <a:xfrm>
            <a:off x="1387475" y="5094288"/>
            <a:ext cx="6858000" cy="0"/>
          </a:xfrm>
          <a:prstGeom prst="line">
            <a:avLst/>
          </a:prstGeom>
          <a:noFill/>
          <a:ln w="12700">
            <a:solidFill>
              <a:schemeClr val="tx1"/>
            </a:solidFill>
            <a:round/>
            <a:headEnd/>
            <a:tailEnd/>
          </a:ln>
          <a:effectLst/>
        </p:spPr>
        <p:txBody>
          <a:bodyPr wrap="none" anchor="ctr"/>
          <a:lstStyle/>
          <a:p>
            <a:endParaRPr lang="en-US"/>
          </a:p>
        </p:txBody>
      </p:sp>
      <p:sp>
        <p:nvSpPr>
          <p:cNvPr id="102417" name="Line 1041"/>
          <p:cNvSpPr>
            <a:spLocks noChangeShapeType="1"/>
          </p:cNvSpPr>
          <p:nvPr/>
        </p:nvSpPr>
        <p:spPr bwMode="auto">
          <a:xfrm>
            <a:off x="8245475" y="1131888"/>
            <a:ext cx="0" cy="1828800"/>
          </a:xfrm>
          <a:prstGeom prst="line">
            <a:avLst/>
          </a:prstGeom>
          <a:noFill/>
          <a:ln w="12700">
            <a:solidFill>
              <a:schemeClr val="tx1"/>
            </a:solidFill>
            <a:round/>
            <a:headEnd/>
            <a:tailEnd/>
          </a:ln>
          <a:effectLst/>
        </p:spPr>
        <p:txBody>
          <a:bodyPr wrap="none" anchor="ctr"/>
          <a:lstStyle/>
          <a:p>
            <a:endParaRPr lang="en-US"/>
          </a:p>
        </p:txBody>
      </p:sp>
      <p:sp>
        <p:nvSpPr>
          <p:cNvPr id="102418" name="Line 1042"/>
          <p:cNvSpPr>
            <a:spLocks noChangeShapeType="1"/>
          </p:cNvSpPr>
          <p:nvPr/>
        </p:nvSpPr>
        <p:spPr bwMode="auto">
          <a:xfrm>
            <a:off x="5959475" y="1131888"/>
            <a:ext cx="0" cy="1828800"/>
          </a:xfrm>
          <a:prstGeom prst="line">
            <a:avLst/>
          </a:prstGeom>
          <a:noFill/>
          <a:ln w="12700">
            <a:solidFill>
              <a:schemeClr val="tx1"/>
            </a:solidFill>
            <a:round/>
            <a:headEnd/>
            <a:tailEnd/>
          </a:ln>
          <a:effectLst/>
        </p:spPr>
        <p:txBody>
          <a:bodyPr wrap="none" anchor="ctr"/>
          <a:lstStyle/>
          <a:p>
            <a:endParaRPr lang="en-US"/>
          </a:p>
        </p:txBody>
      </p:sp>
      <p:sp>
        <p:nvSpPr>
          <p:cNvPr id="102419" name="Line 1043"/>
          <p:cNvSpPr>
            <a:spLocks noChangeShapeType="1"/>
          </p:cNvSpPr>
          <p:nvPr/>
        </p:nvSpPr>
        <p:spPr bwMode="auto">
          <a:xfrm>
            <a:off x="3673475" y="1131888"/>
            <a:ext cx="0" cy="1828800"/>
          </a:xfrm>
          <a:prstGeom prst="line">
            <a:avLst/>
          </a:prstGeom>
          <a:noFill/>
          <a:ln w="12700">
            <a:solidFill>
              <a:schemeClr val="tx1"/>
            </a:solidFill>
            <a:round/>
            <a:headEnd/>
            <a:tailEnd/>
          </a:ln>
          <a:effectLst/>
        </p:spPr>
        <p:txBody>
          <a:bodyPr wrap="none" anchor="ctr"/>
          <a:lstStyle/>
          <a:p>
            <a:endParaRPr lang="en-US"/>
          </a:p>
        </p:txBody>
      </p:sp>
      <p:sp>
        <p:nvSpPr>
          <p:cNvPr id="102420" name="Text Box 1044"/>
          <p:cNvSpPr txBox="1">
            <a:spLocks noChangeArrowheads="1"/>
          </p:cNvSpPr>
          <p:nvPr/>
        </p:nvSpPr>
        <p:spPr bwMode="auto">
          <a:xfrm>
            <a:off x="549275" y="3341688"/>
            <a:ext cx="857250" cy="396875"/>
          </a:xfrm>
          <a:prstGeom prst="rect">
            <a:avLst/>
          </a:prstGeom>
          <a:noFill/>
          <a:ln w="9525">
            <a:noFill/>
            <a:miter lim="800000"/>
            <a:headEnd/>
            <a:tailEnd/>
          </a:ln>
          <a:effectLst/>
        </p:spPr>
        <p:txBody>
          <a:bodyPr wrap="none">
            <a:spAutoFit/>
          </a:bodyPr>
          <a:lstStyle/>
          <a:p>
            <a:pPr eaLnBrk="0" hangingPunct="0"/>
            <a:r>
              <a:rPr lang="en-US" sz="2000" b="1"/>
              <a:t>+180</a:t>
            </a:r>
            <a:r>
              <a:rPr lang="en-US" sz="2000" b="1" baseline="30000"/>
              <a:t>o</a:t>
            </a:r>
            <a:endParaRPr lang="en-US" sz="2000" b="1"/>
          </a:p>
        </p:txBody>
      </p:sp>
      <p:sp>
        <p:nvSpPr>
          <p:cNvPr id="102421" name="Text Box 1045"/>
          <p:cNvSpPr txBox="1">
            <a:spLocks noChangeArrowheads="1"/>
          </p:cNvSpPr>
          <p:nvPr/>
        </p:nvSpPr>
        <p:spPr bwMode="auto">
          <a:xfrm>
            <a:off x="701675" y="3646488"/>
            <a:ext cx="715963" cy="396875"/>
          </a:xfrm>
          <a:prstGeom prst="rect">
            <a:avLst/>
          </a:prstGeom>
          <a:noFill/>
          <a:ln w="9525">
            <a:noFill/>
            <a:miter lim="800000"/>
            <a:headEnd/>
            <a:tailEnd/>
          </a:ln>
          <a:effectLst/>
        </p:spPr>
        <p:txBody>
          <a:bodyPr wrap="none">
            <a:spAutoFit/>
          </a:bodyPr>
          <a:lstStyle/>
          <a:p>
            <a:pPr eaLnBrk="0" hangingPunct="0"/>
            <a:r>
              <a:rPr lang="en-US" sz="2000" b="1"/>
              <a:t>+90</a:t>
            </a:r>
            <a:r>
              <a:rPr lang="en-US" sz="2000" b="1" baseline="30000"/>
              <a:t>o</a:t>
            </a:r>
          </a:p>
        </p:txBody>
      </p:sp>
      <p:sp>
        <p:nvSpPr>
          <p:cNvPr id="102422" name="Text Box 1046"/>
          <p:cNvSpPr txBox="1">
            <a:spLocks noChangeArrowheads="1"/>
          </p:cNvSpPr>
          <p:nvPr/>
        </p:nvSpPr>
        <p:spPr bwMode="auto">
          <a:xfrm>
            <a:off x="1006475" y="3951288"/>
            <a:ext cx="427038" cy="396875"/>
          </a:xfrm>
          <a:prstGeom prst="rect">
            <a:avLst/>
          </a:prstGeom>
          <a:noFill/>
          <a:ln w="9525">
            <a:noFill/>
            <a:miter lim="800000"/>
            <a:headEnd/>
            <a:tailEnd/>
          </a:ln>
          <a:effectLst/>
        </p:spPr>
        <p:txBody>
          <a:bodyPr wrap="none">
            <a:spAutoFit/>
          </a:bodyPr>
          <a:lstStyle/>
          <a:p>
            <a:pPr eaLnBrk="0" hangingPunct="0"/>
            <a:r>
              <a:rPr lang="en-US" sz="2000" b="1"/>
              <a:t>0</a:t>
            </a:r>
            <a:r>
              <a:rPr lang="en-US" sz="2000" b="1" baseline="30000"/>
              <a:t>o</a:t>
            </a:r>
          </a:p>
        </p:txBody>
      </p:sp>
      <p:sp>
        <p:nvSpPr>
          <p:cNvPr id="102423" name="Text Box 1047"/>
          <p:cNvSpPr txBox="1">
            <a:spLocks noChangeArrowheads="1"/>
          </p:cNvSpPr>
          <p:nvPr/>
        </p:nvSpPr>
        <p:spPr bwMode="auto">
          <a:xfrm>
            <a:off x="625475" y="4865688"/>
            <a:ext cx="793750" cy="396875"/>
          </a:xfrm>
          <a:prstGeom prst="rect">
            <a:avLst/>
          </a:prstGeom>
          <a:noFill/>
          <a:ln w="9525">
            <a:noFill/>
            <a:miter lim="800000"/>
            <a:headEnd/>
            <a:tailEnd/>
          </a:ln>
          <a:effectLst/>
        </p:spPr>
        <p:txBody>
          <a:bodyPr wrap="none">
            <a:spAutoFit/>
          </a:bodyPr>
          <a:lstStyle/>
          <a:p>
            <a:pPr eaLnBrk="0" hangingPunct="0"/>
            <a:r>
              <a:rPr lang="en-US" sz="2000" b="1"/>
              <a:t>-270</a:t>
            </a:r>
            <a:r>
              <a:rPr lang="en-US" sz="2000" b="1" baseline="30000"/>
              <a:t>o</a:t>
            </a:r>
            <a:endParaRPr lang="en-US" sz="2000" b="1"/>
          </a:p>
        </p:txBody>
      </p:sp>
      <p:sp>
        <p:nvSpPr>
          <p:cNvPr id="102424" name="Text Box 1048"/>
          <p:cNvSpPr txBox="1">
            <a:spLocks noChangeArrowheads="1"/>
          </p:cNvSpPr>
          <p:nvPr/>
        </p:nvSpPr>
        <p:spPr bwMode="auto">
          <a:xfrm>
            <a:off x="625475" y="4560888"/>
            <a:ext cx="793750" cy="396875"/>
          </a:xfrm>
          <a:prstGeom prst="rect">
            <a:avLst/>
          </a:prstGeom>
          <a:noFill/>
          <a:ln w="9525">
            <a:noFill/>
            <a:miter lim="800000"/>
            <a:headEnd/>
            <a:tailEnd/>
          </a:ln>
          <a:effectLst/>
        </p:spPr>
        <p:txBody>
          <a:bodyPr wrap="none">
            <a:spAutoFit/>
          </a:bodyPr>
          <a:lstStyle/>
          <a:p>
            <a:pPr eaLnBrk="0" hangingPunct="0"/>
            <a:r>
              <a:rPr lang="en-US" sz="2000" b="1"/>
              <a:t>-180</a:t>
            </a:r>
            <a:r>
              <a:rPr lang="en-US" sz="2000" b="1" baseline="30000"/>
              <a:t>o</a:t>
            </a:r>
            <a:endParaRPr lang="en-US" sz="2000" b="1"/>
          </a:p>
        </p:txBody>
      </p:sp>
      <p:sp>
        <p:nvSpPr>
          <p:cNvPr id="102425" name="Text Box 1049"/>
          <p:cNvSpPr txBox="1">
            <a:spLocks noChangeArrowheads="1"/>
          </p:cNvSpPr>
          <p:nvPr/>
        </p:nvSpPr>
        <p:spPr bwMode="auto">
          <a:xfrm>
            <a:off x="777875" y="4256088"/>
            <a:ext cx="652463" cy="396875"/>
          </a:xfrm>
          <a:prstGeom prst="rect">
            <a:avLst/>
          </a:prstGeom>
          <a:noFill/>
          <a:ln w="9525">
            <a:noFill/>
            <a:miter lim="800000"/>
            <a:headEnd/>
            <a:tailEnd/>
          </a:ln>
          <a:effectLst/>
        </p:spPr>
        <p:txBody>
          <a:bodyPr wrap="none">
            <a:spAutoFit/>
          </a:bodyPr>
          <a:lstStyle/>
          <a:p>
            <a:pPr eaLnBrk="0" hangingPunct="0"/>
            <a:r>
              <a:rPr lang="en-US" sz="2000" b="1"/>
              <a:t>-90</a:t>
            </a:r>
            <a:r>
              <a:rPr lang="en-US" sz="2000" b="1" baseline="30000"/>
              <a:t>o</a:t>
            </a:r>
            <a:endParaRPr lang="en-US" sz="2000" b="1"/>
          </a:p>
        </p:txBody>
      </p:sp>
      <p:sp>
        <p:nvSpPr>
          <p:cNvPr id="102426" name="Text Box 1050"/>
          <p:cNvSpPr txBox="1">
            <a:spLocks noChangeArrowheads="1"/>
          </p:cNvSpPr>
          <p:nvPr/>
        </p:nvSpPr>
        <p:spPr bwMode="auto">
          <a:xfrm>
            <a:off x="549275" y="903288"/>
            <a:ext cx="876300" cy="396875"/>
          </a:xfrm>
          <a:prstGeom prst="rect">
            <a:avLst/>
          </a:prstGeom>
          <a:noFill/>
          <a:ln w="9525">
            <a:noFill/>
            <a:miter lim="800000"/>
            <a:headEnd/>
            <a:tailEnd/>
          </a:ln>
          <a:effectLst/>
        </p:spPr>
        <p:txBody>
          <a:bodyPr wrap="none">
            <a:spAutoFit/>
          </a:bodyPr>
          <a:lstStyle/>
          <a:p>
            <a:pPr eaLnBrk="0" hangingPunct="0"/>
            <a:r>
              <a:rPr lang="en-US" sz="2000" b="1"/>
              <a:t>60 dB</a:t>
            </a:r>
          </a:p>
        </p:txBody>
      </p:sp>
      <p:sp>
        <p:nvSpPr>
          <p:cNvPr id="102427" name="Text Box 1051"/>
          <p:cNvSpPr txBox="1">
            <a:spLocks noChangeArrowheads="1"/>
          </p:cNvSpPr>
          <p:nvPr/>
        </p:nvSpPr>
        <p:spPr bwMode="auto">
          <a:xfrm>
            <a:off x="549275" y="1208088"/>
            <a:ext cx="876300" cy="396875"/>
          </a:xfrm>
          <a:prstGeom prst="rect">
            <a:avLst/>
          </a:prstGeom>
          <a:noFill/>
          <a:ln w="9525">
            <a:noFill/>
            <a:miter lim="800000"/>
            <a:headEnd/>
            <a:tailEnd/>
          </a:ln>
          <a:effectLst/>
        </p:spPr>
        <p:txBody>
          <a:bodyPr wrap="none">
            <a:spAutoFit/>
          </a:bodyPr>
          <a:lstStyle/>
          <a:p>
            <a:pPr eaLnBrk="0" hangingPunct="0"/>
            <a:r>
              <a:rPr lang="en-US" sz="2000" b="1"/>
              <a:t>40 dB</a:t>
            </a:r>
          </a:p>
        </p:txBody>
      </p:sp>
      <p:sp>
        <p:nvSpPr>
          <p:cNvPr id="102428" name="Text Box 1052"/>
          <p:cNvSpPr txBox="1">
            <a:spLocks noChangeArrowheads="1"/>
          </p:cNvSpPr>
          <p:nvPr/>
        </p:nvSpPr>
        <p:spPr bwMode="auto">
          <a:xfrm>
            <a:off x="549275" y="1512888"/>
            <a:ext cx="876300" cy="396875"/>
          </a:xfrm>
          <a:prstGeom prst="rect">
            <a:avLst/>
          </a:prstGeom>
          <a:noFill/>
          <a:ln w="9525">
            <a:noFill/>
            <a:miter lim="800000"/>
            <a:headEnd/>
            <a:tailEnd/>
          </a:ln>
          <a:effectLst/>
        </p:spPr>
        <p:txBody>
          <a:bodyPr wrap="none">
            <a:spAutoFit/>
          </a:bodyPr>
          <a:lstStyle/>
          <a:p>
            <a:pPr eaLnBrk="0" hangingPunct="0"/>
            <a:r>
              <a:rPr lang="en-US" sz="2000" b="1"/>
              <a:t>20 dB</a:t>
            </a:r>
          </a:p>
        </p:txBody>
      </p:sp>
      <p:sp>
        <p:nvSpPr>
          <p:cNvPr id="102429" name="Text Box 1053"/>
          <p:cNvSpPr txBox="1">
            <a:spLocks noChangeArrowheads="1"/>
          </p:cNvSpPr>
          <p:nvPr/>
        </p:nvSpPr>
        <p:spPr bwMode="auto">
          <a:xfrm>
            <a:off x="549275" y="1817688"/>
            <a:ext cx="874713" cy="396875"/>
          </a:xfrm>
          <a:prstGeom prst="rect">
            <a:avLst/>
          </a:prstGeom>
          <a:noFill/>
          <a:ln w="9525">
            <a:noFill/>
            <a:miter lim="800000"/>
            <a:headEnd/>
            <a:tailEnd/>
          </a:ln>
          <a:effectLst/>
        </p:spPr>
        <p:txBody>
          <a:bodyPr wrap="none">
            <a:spAutoFit/>
          </a:bodyPr>
          <a:lstStyle/>
          <a:p>
            <a:pPr eaLnBrk="0" hangingPunct="0"/>
            <a:r>
              <a:rPr lang="en-US" sz="2000" b="1"/>
              <a:t>  0 dB</a:t>
            </a:r>
          </a:p>
        </p:txBody>
      </p:sp>
      <p:sp>
        <p:nvSpPr>
          <p:cNvPr id="102430" name="Text Box 1054"/>
          <p:cNvSpPr txBox="1">
            <a:spLocks noChangeArrowheads="1"/>
          </p:cNvSpPr>
          <p:nvPr/>
        </p:nvSpPr>
        <p:spPr bwMode="auto">
          <a:xfrm>
            <a:off x="473075" y="2122488"/>
            <a:ext cx="960438" cy="396875"/>
          </a:xfrm>
          <a:prstGeom prst="rect">
            <a:avLst/>
          </a:prstGeom>
          <a:noFill/>
          <a:ln w="9525">
            <a:noFill/>
            <a:miter lim="800000"/>
            <a:headEnd/>
            <a:tailEnd/>
          </a:ln>
          <a:effectLst/>
        </p:spPr>
        <p:txBody>
          <a:bodyPr wrap="none">
            <a:spAutoFit/>
          </a:bodyPr>
          <a:lstStyle/>
          <a:p>
            <a:pPr eaLnBrk="0" hangingPunct="0"/>
            <a:r>
              <a:rPr lang="en-US" sz="2000" b="1"/>
              <a:t>-20 dB</a:t>
            </a:r>
          </a:p>
        </p:txBody>
      </p:sp>
      <p:sp>
        <p:nvSpPr>
          <p:cNvPr id="102431" name="Text Box 1055"/>
          <p:cNvSpPr txBox="1">
            <a:spLocks noChangeArrowheads="1"/>
          </p:cNvSpPr>
          <p:nvPr/>
        </p:nvSpPr>
        <p:spPr bwMode="auto">
          <a:xfrm>
            <a:off x="473075" y="2427288"/>
            <a:ext cx="960438" cy="396875"/>
          </a:xfrm>
          <a:prstGeom prst="rect">
            <a:avLst/>
          </a:prstGeom>
          <a:noFill/>
          <a:ln w="9525">
            <a:noFill/>
            <a:miter lim="800000"/>
            <a:headEnd/>
            <a:tailEnd/>
          </a:ln>
          <a:effectLst/>
        </p:spPr>
        <p:txBody>
          <a:bodyPr wrap="none">
            <a:spAutoFit/>
          </a:bodyPr>
          <a:lstStyle/>
          <a:p>
            <a:pPr eaLnBrk="0" hangingPunct="0"/>
            <a:r>
              <a:rPr lang="en-US" sz="2000" b="1"/>
              <a:t>-40 dB</a:t>
            </a:r>
          </a:p>
        </p:txBody>
      </p:sp>
      <p:sp>
        <p:nvSpPr>
          <p:cNvPr id="102432" name="Text Box 1056"/>
          <p:cNvSpPr txBox="1">
            <a:spLocks noChangeArrowheads="1"/>
          </p:cNvSpPr>
          <p:nvPr/>
        </p:nvSpPr>
        <p:spPr bwMode="auto">
          <a:xfrm>
            <a:off x="473075" y="2732088"/>
            <a:ext cx="960438" cy="396875"/>
          </a:xfrm>
          <a:prstGeom prst="rect">
            <a:avLst/>
          </a:prstGeom>
          <a:noFill/>
          <a:ln w="9525">
            <a:noFill/>
            <a:miter lim="800000"/>
            <a:headEnd/>
            <a:tailEnd/>
          </a:ln>
          <a:effectLst/>
        </p:spPr>
        <p:txBody>
          <a:bodyPr wrap="none">
            <a:spAutoFit/>
          </a:bodyPr>
          <a:lstStyle/>
          <a:p>
            <a:pPr eaLnBrk="0" hangingPunct="0"/>
            <a:r>
              <a:rPr lang="en-US" sz="2000" b="1"/>
              <a:t>-60 dB</a:t>
            </a:r>
          </a:p>
        </p:txBody>
      </p:sp>
      <p:sp>
        <p:nvSpPr>
          <p:cNvPr id="102433" name="Line 1057"/>
          <p:cNvSpPr>
            <a:spLocks noChangeShapeType="1"/>
          </p:cNvSpPr>
          <p:nvPr/>
        </p:nvSpPr>
        <p:spPr bwMode="auto">
          <a:xfrm flipV="1">
            <a:off x="3673475" y="3570288"/>
            <a:ext cx="0" cy="1524000"/>
          </a:xfrm>
          <a:prstGeom prst="line">
            <a:avLst/>
          </a:prstGeom>
          <a:noFill/>
          <a:ln w="9525">
            <a:solidFill>
              <a:schemeClr val="tx1"/>
            </a:solidFill>
            <a:round/>
            <a:headEnd/>
            <a:tailEnd/>
          </a:ln>
          <a:effectLst/>
        </p:spPr>
        <p:txBody>
          <a:bodyPr wrap="none" anchor="ctr"/>
          <a:lstStyle/>
          <a:p>
            <a:endParaRPr lang="en-US"/>
          </a:p>
        </p:txBody>
      </p:sp>
      <p:sp>
        <p:nvSpPr>
          <p:cNvPr id="102434" name="Line 1058"/>
          <p:cNvSpPr>
            <a:spLocks noChangeShapeType="1"/>
          </p:cNvSpPr>
          <p:nvPr/>
        </p:nvSpPr>
        <p:spPr bwMode="auto">
          <a:xfrm>
            <a:off x="5959475" y="3570288"/>
            <a:ext cx="0" cy="1524000"/>
          </a:xfrm>
          <a:prstGeom prst="line">
            <a:avLst/>
          </a:prstGeom>
          <a:noFill/>
          <a:ln w="9525">
            <a:solidFill>
              <a:schemeClr val="tx1"/>
            </a:solidFill>
            <a:round/>
            <a:headEnd/>
            <a:tailEnd/>
          </a:ln>
          <a:effectLst/>
        </p:spPr>
        <p:txBody>
          <a:bodyPr wrap="none" anchor="ctr"/>
          <a:lstStyle/>
          <a:p>
            <a:endParaRPr lang="en-US"/>
          </a:p>
        </p:txBody>
      </p:sp>
      <p:sp>
        <p:nvSpPr>
          <p:cNvPr id="102435" name="Line 1059"/>
          <p:cNvSpPr>
            <a:spLocks noChangeShapeType="1"/>
          </p:cNvSpPr>
          <p:nvPr/>
        </p:nvSpPr>
        <p:spPr bwMode="auto">
          <a:xfrm>
            <a:off x="1387475" y="3570288"/>
            <a:ext cx="0" cy="1524000"/>
          </a:xfrm>
          <a:prstGeom prst="line">
            <a:avLst/>
          </a:prstGeom>
          <a:noFill/>
          <a:ln w="9525">
            <a:solidFill>
              <a:schemeClr val="tx1"/>
            </a:solidFill>
            <a:round/>
            <a:headEnd/>
            <a:tailEnd/>
          </a:ln>
          <a:effectLst/>
        </p:spPr>
        <p:txBody>
          <a:bodyPr wrap="none" anchor="ctr"/>
          <a:lstStyle/>
          <a:p>
            <a:endParaRPr lang="en-US"/>
          </a:p>
        </p:txBody>
      </p:sp>
      <p:sp>
        <p:nvSpPr>
          <p:cNvPr id="102436" name="Line 1060"/>
          <p:cNvSpPr>
            <a:spLocks noChangeShapeType="1"/>
          </p:cNvSpPr>
          <p:nvPr/>
        </p:nvSpPr>
        <p:spPr bwMode="auto">
          <a:xfrm>
            <a:off x="8245475" y="3570288"/>
            <a:ext cx="0" cy="1524000"/>
          </a:xfrm>
          <a:prstGeom prst="line">
            <a:avLst/>
          </a:prstGeom>
          <a:noFill/>
          <a:ln w="9525">
            <a:solidFill>
              <a:schemeClr val="tx1"/>
            </a:solidFill>
            <a:round/>
            <a:headEnd/>
            <a:tailEnd/>
          </a:ln>
          <a:effectLst/>
        </p:spPr>
        <p:txBody>
          <a:bodyPr wrap="none" anchor="ctr"/>
          <a:lstStyle/>
          <a:p>
            <a:endParaRPr lang="en-US"/>
          </a:p>
        </p:txBody>
      </p:sp>
      <p:sp>
        <p:nvSpPr>
          <p:cNvPr id="102437" name="Text Box 1061"/>
          <p:cNvSpPr txBox="1">
            <a:spLocks noChangeArrowheads="1"/>
          </p:cNvSpPr>
          <p:nvPr/>
        </p:nvSpPr>
        <p:spPr bwMode="auto">
          <a:xfrm>
            <a:off x="4191000" y="762000"/>
            <a:ext cx="1468438" cy="396875"/>
          </a:xfrm>
          <a:prstGeom prst="rect">
            <a:avLst/>
          </a:prstGeom>
          <a:noFill/>
          <a:ln w="9525">
            <a:noFill/>
            <a:miter lim="800000"/>
            <a:headEnd/>
            <a:tailEnd/>
          </a:ln>
          <a:effectLst/>
        </p:spPr>
        <p:txBody>
          <a:bodyPr wrap="none">
            <a:spAutoFit/>
          </a:bodyPr>
          <a:lstStyle/>
          <a:p>
            <a:pPr eaLnBrk="0" hangingPunct="0"/>
            <a:r>
              <a:rPr lang="en-US" sz="2000" b="1"/>
              <a:t>magnitude</a:t>
            </a:r>
          </a:p>
        </p:txBody>
      </p:sp>
      <p:sp>
        <p:nvSpPr>
          <p:cNvPr id="102438" name="Text Box 1062"/>
          <p:cNvSpPr txBox="1">
            <a:spLocks noChangeArrowheads="1"/>
          </p:cNvSpPr>
          <p:nvPr/>
        </p:nvSpPr>
        <p:spPr bwMode="auto">
          <a:xfrm>
            <a:off x="4511675" y="3189288"/>
            <a:ext cx="919163" cy="396875"/>
          </a:xfrm>
          <a:prstGeom prst="rect">
            <a:avLst/>
          </a:prstGeom>
          <a:noFill/>
          <a:ln w="9525">
            <a:noFill/>
            <a:miter lim="800000"/>
            <a:headEnd/>
            <a:tailEnd/>
          </a:ln>
          <a:effectLst/>
        </p:spPr>
        <p:txBody>
          <a:bodyPr wrap="none">
            <a:spAutoFit/>
          </a:bodyPr>
          <a:lstStyle/>
          <a:p>
            <a:pPr eaLnBrk="0" hangingPunct="0"/>
            <a:r>
              <a:rPr lang="en-US" sz="2000" b="1"/>
              <a:t>phase</a:t>
            </a:r>
          </a:p>
        </p:txBody>
      </p:sp>
      <p:sp>
        <p:nvSpPr>
          <p:cNvPr id="102439" name="Text Box 1063"/>
          <p:cNvSpPr txBox="1">
            <a:spLocks noChangeArrowheads="1"/>
          </p:cNvSpPr>
          <p:nvPr/>
        </p:nvSpPr>
        <p:spPr bwMode="auto">
          <a:xfrm>
            <a:off x="1219200" y="5181600"/>
            <a:ext cx="7321550" cy="396875"/>
          </a:xfrm>
          <a:prstGeom prst="rect">
            <a:avLst/>
          </a:prstGeom>
          <a:noFill/>
          <a:ln w="9525">
            <a:noFill/>
            <a:miter lim="800000"/>
            <a:headEnd/>
            <a:tailEnd/>
          </a:ln>
          <a:effectLst/>
        </p:spPr>
        <p:txBody>
          <a:bodyPr wrap="none">
            <a:spAutoFit/>
          </a:bodyPr>
          <a:lstStyle/>
          <a:p>
            <a:pPr eaLnBrk="0" hangingPunct="0"/>
            <a:r>
              <a:rPr lang="en-US" sz="2000" b="1"/>
              <a:t>0.1                            1                              10                           100</a:t>
            </a:r>
          </a:p>
        </p:txBody>
      </p:sp>
      <p:sp>
        <p:nvSpPr>
          <p:cNvPr id="102440" name="Text Box 1064"/>
          <p:cNvSpPr txBox="1">
            <a:spLocks noChangeArrowheads="1"/>
          </p:cNvSpPr>
          <p:nvPr/>
        </p:nvSpPr>
        <p:spPr bwMode="auto">
          <a:xfrm>
            <a:off x="4495800" y="5410200"/>
            <a:ext cx="579438" cy="457200"/>
          </a:xfrm>
          <a:prstGeom prst="rect">
            <a:avLst/>
          </a:prstGeom>
          <a:noFill/>
          <a:ln w="9525">
            <a:noFill/>
            <a:miter lim="800000"/>
            <a:headEnd/>
            <a:tailEnd/>
          </a:ln>
          <a:effectLst/>
        </p:spPr>
        <p:txBody>
          <a:bodyPr wrap="none">
            <a:spAutoFit/>
          </a:bodyPr>
          <a:lstStyle/>
          <a:p>
            <a:pPr eaLnBrk="0" hangingPunct="0"/>
            <a:r>
              <a:rPr lang="en-US" sz="2400" b="1">
                <a:sym typeface="Symbol" pitchFamily="18" charset="2"/>
              </a:rPr>
              <a:t>T</a:t>
            </a:r>
          </a:p>
        </p:txBody>
      </p:sp>
      <p:sp>
        <p:nvSpPr>
          <p:cNvPr id="102441" name="Line 1065"/>
          <p:cNvSpPr>
            <a:spLocks noChangeShapeType="1"/>
          </p:cNvSpPr>
          <p:nvPr/>
        </p:nvSpPr>
        <p:spPr bwMode="auto">
          <a:xfrm>
            <a:off x="1371600" y="4191000"/>
            <a:ext cx="4572000" cy="304800"/>
          </a:xfrm>
          <a:prstGeom prst="line">
            <a:avLst/>
          </a:prstGeom>
          <a:noFill/>
          <a:ln w="76200">
            <a:solidFill>
              <a:schemeClr val="tx1"/>
            </a:solidFill>
            <a:round/>
            <a:headEnd/>
            <a:tailEnd/>
          </a:ln>
          <a:effectLst/>
        </p:spPr>
        <p:txBody>
          <a:bodyPr wrap="none" anchor="ctr"/>
          <a:lstStyle/>
          <a:p>
            <a:endParaRPr lang="en-US"/>
          </a:p>
        </p:txBody>
      </p:sp>
      <p:sp>
        <p:nvSpPr>
          <p:cNvPr id="102442" name="Line 1066"/>
          <p:cNvSpPr>
            <a:spLocks noChangeShapeType="1"/>
          </p:cNvSpPr>
          <p:nvPr/>
        </p:nvSpPr>
        <p:spPr bwMode="auto">
          <a:xfrm>
            <a:off x="5943600" y="4495800"/>
            <a:ext cx="2286000" cy="0"/>
          </a:xfrm>
          <a:prstGeom prst="line">
            <a:avLst/>
          </a:prstGeom>
          <a:noFill/>
          <a:ln w="76200">
            <a:solidFill>
              <a:schemeClr val="tx1"/>
            </a:solidFill>
            <a:round/>
            <a:headEnd/>
            <a:tailEnd/>
          </a:ln>
          <a:effectLst/>
        </p:spPr>
        <p:txBody>
          <a:bodyPr wrap="none" anchor="ctr"/>
          <a:lstStyle/>
          <a:p>
            <a:endParaRPr lang="en-US"/>
          </a:p>
        </p:txBody>
      </p:sp>
      <p:sp>
        <p:nvSpPr>
          <p:cNvPr id="102443" name="Line 1067"/>
          <p:cNvSpPr>
            <a:spLocks noChangeShapeType="1"/>
          </p:cNvSpPr>
          <p:nvPr/>
        </p:nvSpPr>
        <p:spPr bwMode="auto">
          <a:xfrm>
            <a:off x="1371600" y="2057400"/>
            <a:ext cx="2286000" cy="0"/>
          </a:xfrm>
          <a:prstGeom prst="line">
            <a:avLst/>
          </a:prstGeom>
          <a:noFill/>
          <a:ln w="57150">
            <a:solidFill>
              <a:schemeClr val="tx1"/>
            </a:solidFill>
            <a:round/>
            <a:headEnd/>
            <a:tailEnd/>
          </a:ln>
          <a:effectLst/>
        </p:spPr>
        <p:txBody>
          <a:bodyPr wrap="none" anchor="ctr"/>
          <a:lstStyle/>
          <a:p>
            <a:endParaRPr lang="en-US"/>
          </a:p>
        </p:txBody>
      </p:sp>
      <p:sp>
        <p:nvSpPr>
          <p:cNvPr id="102444" name="Line 1068"/>
          <p:cNvSpPr>
            <a:spLocks noChangeShapeType="1"/>
          </p:cNvSpPr>
          <p:nvPr/>
        </p:nvSpPr>
        <p:spPr bwMode="auto">
          <a:xfrm>
            <a:off x="3657600" y="2057400"/>
            <a:ext cx="4572000" cy="533400"/>
          </a:xfrm>
          <a:prstGeom prst="line">
            <a:avLst/>
          </a:prstGeom>
          <a:noFill/>
          <a:ln w="76200">
            <a:solidFill>
              <a:schemeClr val="tx1"/>
            </a:solidFill>
            <a:round/>
            <a:headEnd/>
            <a:tailEnd/>
          </a:ln>
          <a:effectLst/>
        </p:spPr>
        <p:txBody>
          <a:bodyPr wrap="none" anchor="ctr"/>
          <a:lstStyle/>
          <a:p>
            <a:endParaRPr lang="en-US"/>
          </a:p>
        </p:txBody>
      </p:sp>
      <p:sp>
        <p:nvSpPr>
          <p:cNvPr id="102445" name="Text Box 1069"/>
          <p:cNvSpPr txBox="1">
            <a:spLocks noChangeArrowheads="1"/>
          </p:cNvSpPr>
          <p:nvPr/>
        </p:nvSpPr>
        <p:spPr bwMode="auto">
          <a:xfrm>
            <a:off x="3505200" y="6248400"/>
            <a:ext cx="2395538" cy="336550"/>
          </a:xfrm>
          <a:prstGeom prst="rect">
            <a:avLst/>
          </a:prstGeom>
          <a:noFill/>
          <a:ln w="9525">
            <a:noFill/>
            <a:miter lim="800000"/>
            <a:headEnd/>
            <a:tailEnd/>
          </a:ln>
          <a:effectLst/>
        </p:spPr>
        <p:txBody>
          <a:bodyPr wrap="none">
            <a:spAutoFit/>
          </a:bodyPr>
          <a:lstStyle/>
          <a:p>
            <a:pPr eaLnBrk="0" hangingPunct="0"/>
            <a:r>
              <a:rPr lang="en-US" sz="1600" b="1"/>
              <a:t>7. Frequency response</a:t>
            </a:r>
          </a:p>
        </p:txBody>
      </p:sp>
    </p:spTree>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6" name="Rectangle 1026"/>
          <p:cNvSpPr>
            <a:spLocks noGrp="1" noChangeArrowheads="1"/>
          </p:cNvSpPr>
          <p:nvPr>
            <p:ph type="title"/>
          </p:nvPr>
        </p:nvSpPr>
        <p:spPr/>
        <p:txBody>
          <a:bodyPr/>
          <a:lstStyle/>
          <a:p>
            <a:r>
              <a:rPr lang="en-US"/>
              <a:t>Error in asymptotic approximation</a:t>
            </a:r>
          </a:p>
        </p:txBody>
      </p:sp>
      <p:sp>
        <p:nvSpPr>
          <p:cNvPr id="103427" name="Text Box 1027"/>
          <p:cNvSpPr txBox="1">
            <a:spLocks noChangeArrowheads="1"/>
          </p:cNvSpPr>
          <p:nvPr/>
        </p:nvSpPr>
        <p:spPr bwMode="auto">
          <a:xfrm>
            <a:off x="2286000" y="1219200"/>
            <a:ext cx="2667000" cy="4968875"/>
          </a:xfrm>
          <a:prstGeom prst="rect">
            <a:avLst/>
          </a:prstGeom>
          <a:noFill/>
          <a:ln w="9525">
            <a:noFill/>
            <a:miter lim="800000"/>
            <a:headEnd/>
            <a:tailEnd/>
          </a:ln>
          <a:effectLst/>
        </p:spPr>
        <p:txBody>
          <a:bodyPr>
            <a:spAutoFit/>
          </a:bodyPr>
          <a:lstStyle/>
          <a:p>
            <a:pPr eaLnBrk="0" hangingPunct="0">
              <a:spcBef>
                <a:spcPct val="50000"/>
              </a:spcBef>
            </a:pPr>
            <a:r>
              <a:rPr lang="en-US" sz="2000" b="1">
                <a:sym typeface="Symbol" pitchFamily="18" charset="2"/>
              </a:rPr>
              <a:t>T</a:t>
            </a:r>
            <a:endParaRPr lang="en-US" sz="2000" b="1"/>
          </a:p>
          <a:p>
            <a:pPr eaLnBrk="0" hangingPunct="0">
              <a:spcBef>
                <a:spcPct val="50000"/>
              </a:spcBef>
            </a:pPr>
            <a:r>
              <a:rPr lang="en-US" sz="2000" b="1"/>
              <a:t>0.01</a:t>
            </a:r>
          </a:p>
          <a:p>
            <a:pPr eaLnBrk="0" hangingPunct="0">
              <a:spcBef>
                <a:spcPct val="50000"/>
              </a:spcBef>
            </a:pPr>
            <a:r>
              <a:rPr lang="en-US" sz="2000" b="1"/>
              <a:t>0.1</a:t>
            </a:r>
          </a:p>
          <a:p>
            <a:pPr eaLnBrk="0" hangingPunct="0">
              <a:spcBef>
                <a:spcPct val="50000"/>
              </a:spcBef>
            </a:pPr>
            <a:r>
              <a:rPr lang="en-US" sz="2000" b="1"/>
              <a:t>0.5</a:t>
            </a:r>
          </a:p>
          <a:p>
            <a:pPr eaLnBrk="0" hangingPunct="0">
              <a:spcBef>
                <a:spcPct val="50000"/>
              </a:spcBef>
            </a:pPr>
            <a:r>
              <a:rPr lang="en-US" sz="2000" b="1"/>
              <a:t>0.76</a:t>
            </a:r>
          </a:p>
          <a:p>
            <a:pPr eaLnBrk="0" hangingPunct="0">
              <a:spcBef>
                <a:spcPct val="50000"/>
              </a:spcBef>
            </a:pPr>
            <a:r>
              <a:rPr lang="en-US" sz="2000" b="1"/>
              <a:t>1.0</a:t>
            </a:r>
          </a:p>
          <a:p>
            <a:pPr eaLnBrk="0" hangingPunct="0">
              <a:spcBef>
                <a:spcPct val="50000"/>
              </a:spcBef>
            </a:pPr>
            <a:r>
              <a:rPr lang="en-US" sz="2000" b="1"/>
              <a:t>1.31</a:t>
            </a:r>
          </a:p>
          <a:p>
            <a:pPr eaLnBrk="0" hangingPunct="0">
              <a:spcBef>
                <a:spcPct val="50000"/>
              </a:spcBef>
            </a:pPr>
            <a:r>
              <a:rPr lang="en-US" sz="2000" b="1"/>
              <a:t>1.73</a:t>
            </a:r>
          </a:p>
          <a:p>
            <a:pPr eaLnBrk="0" hangingPunct="0">
              <a:spcBef>
                <a:spcPct val="50000"/>
              </a:spcBef>
            </a:pPr>
            <a:r>
              <a:rPr lang="en-US" sz="2000" b="1"/>
              <a:t>2.0</a:t>
            </a:r>
          </a:p>
          <a:p>
            <a:pPr eaLnBrk="0" hangingPunct="0">
              <a:spcBef>
                <a:spcPct val="50000"/>
              </a:spcBef>
            </a:pPr>
            <a:r>
              <a:rPr lang="en-US" sz="2000" b="1"/>
              <a:t>5.0</a:t>
            </a:r>
          </a:p>
          <a:p>
            <a:pPr eaLnBrk="0" hangingPunct="0">
              <a:spcBef>
                <a:spcPct val="50000"/>
              </a:spcBef>
            </a:pPr>
            <a:r>
              <a:rPr lang="en-US" sz="2000" b="1"/>
              <a:t>10.0</a:t>
            </a:r>
          </a:p>
        </p:txBody>
      </p:sp>
      <p:sp>
        <p:nvSpPr>
          <p:cNvPr id="103428" name="Text Box 1028"/>
          <p:cNvSpPr txBox="1">
            <a:spLocks noChangeArrowheads="1"/>
          </p:cNvSpPr>
          <p:nvPr/>
        </p:nvSpPr>
        <p:spPr bwMode="auto">
          <a:xfrm>
            <a:off x="3886200" y="1219200"/>
            <a:ext cx="1371600" cy="4968875"/>
          </a:xfrm>
          <a:prstGeom prst="rect">
            <a:avLst/>
          </a:prstGeom>
          <a:noFill/>
          <a:ln w="9525">
            <a:noFill/>
            <a:miter lim="800000"/>
            <a:headEnd/>
            <a:tailEnd/>
          </a:ln>
          <a:effectLst/>
        </p:spPr>
        <p:txBody>
          <a:bodyPr>
            <a:spAutoFit/>
          </a:bodyPr>
          <a:lstStyle/>
          <a:p>
            <a:pPr eaLnBrk="0" hangingPunct="0">
              <a:spcBef>
                <a:spcPct val="50000"/>
              </a:spcBef>
            </a:pPr>
            <a:r>
              <a:rPr lang="en-US" sz="2000" b="1"/>
              <a:t>dB</a:t>
            </a:r>
          </a:p>
          <a:p>
            <a:pPr eaLnBrk="0" hangingPunct="0">
              <a:spcBef>
                <a:spcPct val="50000"/>
              </a:spcBef>
            </a:pPr>
            <a:r>
              <a:rPr lang="en-US" sz="2000" b="1"/>
              <a:t>0</a:t>
            </a:r>
          </a:p>
          <a:p>
            <a:pPr eaLnBrk="0" hangingPunct="0">
              <a:spcBef>
                <a:spcPct val="50000"/>
              </a:spcBef>
            </a:pPr>
            <a:r>
              <a:rPr lang="en-US" sz="2000" b="1"/>
              <a:t>0.043</a:t>
            </a:r>
          </a:p>
          <a:p>
            <a:pPr eaLnBrk="0" hangingPunct="0">
              <a:spcBef>
                <a:spcPct val="50000"/>
              </a:spcBef>
            </a:pPr>
            <a:r>
              <a:rPr lang="en-US" sz="2000" b="1"/>
              <a:t>1</a:t>
            </a:r>
          </a:p>
          <a:p>
            <a:pPr eaLnBrk="0" hangingPunct="0">
              <a:spcBef>
                <a:spcPct val="50000"/>
              </a:spcBef>
            </a:pPr>
            <a:r>
              <a:rPr lang="en-US" sz="2000" b="1"/>
              <a:t>2</a:t>
            </a:r>
          </a:p>
          <a:p>
            <a:pPr eaLnBrk="0" hangingPunct="0">
              <a:spcBef>
                <a:spcPct val="50000"/>
              </a:spcBef>
            </a:pPr>
            <a:r>
              <a:rPr lang="en-US" sz="2000" b="1"/>
              <a:t>3</a:t>
            </a:r>
          </a:p>
          <a:p>
            <a:pPr eaLnBrk="0" hangingPunct="0">
              <a:spcBef>
                <a:spcPct val="50000"/>
              </a:spcBef>
            </a:pPr>
            <a:r>
              <a:rPr lang="en-US" sz="2000" b="1"/>
              <a:t>4.3</a:t>
            </a:r>
          </a:p>
          <a:p>
            <a:pPr eaLnBrk="0" hangingPunct="0">
              <a:spcBef>
                <a:spcPct val="50000"/>
              </a:spcBef>
            </a:pPr>
            <a:r>
              <a:rPr lang="en-US" sz="2000" b="1"/>
              <a:t>6.0</a:t>
            </a:r>
          </a:p>
          <a:p>
            <a:pPr eaLnBrk="0" hangingPunct="0">
              <a:spcBef>
                <a:spcPct val="50000"/>
              </a:spcBef>
            </a:pPr>
            <a:r>
              <a:rPr lang="en-US" sz="2000" b="1"/>
              <a:t>7.0</a:t>
            </a:r>
          </a:p>
          <a:p>
            <a:pPr eaLnBrk="0" hangingPunct="0">
              <a:spcBef>
                <a:spcPct val="50000"/>
              </a:spcBef>
            </a:pPr>
            <a:r>
              <a:rPr lang="en-US" sz="2000" b="1"/>
              <a:t>14.2</a:t>
            </a:r>
          </a:p>
          <a:p>
            <a:pPr eaLnBrk="0" hangingPunct="0">
              <a:spcBef>
                <a:spcPct val="50000"/>
              </a:spcBef>
            </a:pPr>
            <a:r>
              <a:rPr lang="en-US" sz="2000" b="1"/>
              <a:t>20.3</a:t>
            </a:r>
          </a:p>
        </p:txBody>
      </p:sp>
      <p:sp>
        <p:nvSpPr>
          <p:cNvPr id="103429" name="Text Box 1029"/>
          <p:cNvSpPr txBox="1">
            <a:spLocks noChangeArrowheads="1"/>
          </p:cNvSpPr>
          <p:nvPr/>
        </p:nvSpPr>
        <p:spPr bwMode="auto">
          <a:xfrm>
            <a:off x="5562600" y="1219200"/>
            <a:ext cx="1371600" cy="4968875"/>
          </a:xfrm>
          <a:prstGeom prst="rect">
            <a:avLst/>
          </a:prstGeom>
          <a:noFill/>
          <a:ln w="9525">
            <a:noFill/>
            <a:miter lim="800000"/>
            <a:headEnd/>
            <a:tailEnd/>
          </a:ln>
          <a:effectLst/>
        </p:spPr>
        <p:txBody>
          <a:bodyPr>
            <a:spAutoFit/>
          </a:bodyPr>
          <a:lstStyle/>
          <a:p>
            <a:pPr eaLnBrk="0" hangingPunct="0">
              <a:spcBef>
                <a:spcPct val="50000"/>
              </a:spcBef>
            </a:pPr>
            <a:r>
              <a:rPr lang="en-US" sz="2000" b="1"/>
              <a:t>arg (deg)</a:t>
            </a:r>
          </a:p>
          <a:p>
            <a:pPr eaLnBrk="0" hangingPunct="0">
              <a:spcBef>
                <a:spcPct val="50000"/>
              </a:spcBef>
            </a:pPr>
            <a:r>
              <a:rPr lang="en-US" sz="2000" b="1"/>
              <a:t>0.5</a:t>
            </a:r>
          </a:p>
          <a:p>
            <a:pPr eaLnBrk="0" hangingPunct="0">
              <a:spcBef>
                <a:spcPct val="50000"/>
              </a:spcBef>
            </a:pPr>
            <a:r>
              <a:rPr lang="en-US" sz="2000" b="1"/>
              <a:t>5.7</a:t>
            </a:r>
          </a:p>
          <a:p>
            <a:pPr eaLnBrk="0" hangingPunct="0">
              <a:spcBef>
                <a:spcPct val="50000"/>
              </a:spcBef>
            </a:pPr>
            <a:r>
              <a:rPr lang="en-US" sz="2000" b="1"/>
              <a:t>26.6</a:t>
            </a:r>
          </a:p>
          <a:p>
            <a:pPr eaLnBrk="0" hangingPunct="0">
              <a:spcBef>
                <a:spcPct val="50000"/>
              </a:spcBef>
            </a:pPr>
            <a:r>
              <a:rPr lang="en-US" sz="2000" b="1"/>
              <a:t>37.4</a:t>
            </a:r>
          </a:p>
          <a:p>
            <a:pPr eaLnBrk="0" hangingPunct="0">
              <a:spcBef>
                <a:spcPct val="50000"/>
              </a:spcBef>
            </a:pPr>
            <a:r>
              <a:rPr lang="en-US" sz="2000" b="1"/>
              <a:t>45.0</a:t>
            </a:r>
          </a:p>
          <a:p>
            <a:pPr eaLnBrk="0" hangingPunct="0">
              <a:spcBef>
                <a:spcPct val="50000"/>
              </a:spcBef>
            </a:pPr>
            <a:r>
              <a:rPr lang="en-US" sz="2000" b="1"/>
              <a:t>52.7</a:t>
            </a:r>
          </a:p>
          <a:p>
            <a:pPr eaLnBrk="0" hangingPunct="0">
              <a:spcBef>
                <a:spcPct val="50000"/>
              </a:spcBef>
            </a:pPr>
            <a:r>
              <a:rPr lang="en-US" sz="2000" b="1"/>
              <a:t>60.0</a:t>
            </a:r>
          </a:p>
          <a:p>
            <a:pPr eaLnBrk="0" hangingPunct="0">
              <a:spcBef>
                <a:spcPct val="50000"/>
              </a:spcBef>
            </a:pPr>
            <a:r>
              <a:rPr lang="en-US" sz="2000" b="1"/>
              <a:t>63.4</a:t>
            </a:r>
          </a:p>
          <a:p>
            <a:pPr eaLnBrk="0" hangingPunct="0">
              <a:spcBef>
                <a:spcPct val="50000"/>
              </a:spcBef>
            </a:pPr>
            <a:r>
              <a:rPr lang="en-US" sz="2000" b="1"/>
              <a:t>78.7</a:t>
            </a:r>
          </a:p>
          <a:p>
            <a:pPr eaLnBrk="0" hangingPunct="0">
              <a:spcBef>
                <a:spcPct val="50000"/>
              </a:spcBef>
            </a:pPr>
            <a:r>
              <a:rPr lang="en-US" sz="2000" b="1"/>
              <a:t>84.3</a:t>
            </a:r>
          </a:p>
        </p:txBody>
      </p:sp>
      <p:sp>
        <p:nvSpPr>
          <p:cNvPr id="103430" name="Text Box 1030"/>
          <p:cNvSpPr txBox="1">
            <a:spLocks noChangeArrowheads="1"/>
          </p:cNvSpPr>
          <p:nvPr/>
        </p:nvSpPr>
        <p:spPr bwMode="auto">
          <a:xfrm>
            <a:off x="3505200" y="6248400"/>
            <a:ext cx="2395538" cy="336550"/>
          </a:xfrm>
          <a:prstGeom prst="rect">
            <a:avLst/>
          </a:prstGeom>
          <a:noFill/>
          <a:ln w="9525">
            <a:noFill/>
            <a:miter lim="800000"/>
            <a:headEnd/>
            <a:tailEnd/>
          </a:ln>
          <a:effectLst/>
        </p:spPr>
        <p:txBody>
          <a:bodyPr wrap="none">
            <a:spAutoFit/>
          </a:bodyPr>
          <a:lstStyle/>
          <a:p>
            <a:pPr eaLnBrk="0" hangingPunct="0"/>
            <a:r>
              <a:rPr lang="en-US" sz="1600" b="1"/>
              <a:t>7. Frequency response</a:t>
            </a:r>
          </a:p>
        </p:txBody>
      </p:sp>
    </p:spTree>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50" name="Rectangle 1026"/>
          <p:cNvSpPr>
            <a:spLocks noGrp="1" noChangeArrowheads="1"/>
          </p:cNvSpPr>
          <p:nvPr>
            <p:ph type="title"/>
          </p:nvPr>
        </p:nvSpPr>
        <p:spPr/>
        <p:txBody>
          <a:bodyPr/>
          <a:lstStyle/>
          <a:p>
            <a:r>
              <a:rPr lang="en-US"/>
              <a:t>Quadratic pole or zero</a:t>
            </a:r>
          </a:p>
        </p:txBody>
      </p:sp>
      <p:sp>
        <p:nvSpPr>
          <p:cNvPr id="104451" name="Line 1027"/>
          <p:cNvSpPr>
            <a:spLocks noChangeShapeType="1"/>
          </p:cNvSpPr>
          <p:nvPr/>
        </p:nvSpPr>
        <p:spPr bwMode="auto">
          <a:xfrm>
            <a:off x="1463675" y="1208088"/>
            <a:ext cx="0" cy="1828800"/>
          </a:xfrm>
          <a:prstGeom prst="line">
            <a:avLst/>
          </a:prstGeom>
          <a:noFill/>
          <a:ln w="12700">
            <a:solidFill>
              <a:schemeClr val="tx1"/>
            </a:solidFill>
            <a:round/>
            <a:headEnd/>
            <a:tailEnd/>
          </a:ln>
          <a:effectLst/>
        </p:spPr>
        <p:txBody>
          <a:bodyPr wrap="none" anchor="ctr"/>
          <a:lstStyle/>
          <a:p>
            <a:endParaRPr lang="en-US"/>
          </a:p>
        </p:txBody>
      </p:sp>
      <p:sp>
        <p:nvSpPr>
          <p:cNvPr id="104452" name="Line 1028"/>
          <p:cNvSpPr>
            <a:spLocks noChangeShapeType="1"/>
          </p:cNvSpPr>
          <p:nvPr/>
        </p:nvSpPr>
        <p:spPr bwMode="auto">
          <a:xfrm>
            <a:off x="1463675" y="4865688"/>
            <a:ext cx="6858000" cy="0"/>
          </a:xfrm>
          <a:prstGeom prst="line">
            <a:avLst/>
          </a:prstGeom>
          <a:noFill/>
          <a:ln w="12700">
            <a:solidFill>
              <a:schemeClr val="tx1"/>
            </a:solidFill>
            <a:round/>
            <a:headEnd/>
            <a:tailEnd/>
          </a:ln>
          <a:effectLst/>
        </p:spPr>
        <p:txBody>
          <a:bodyPr wrap="none" anchor="ctr"/>
          <a:lstStyle/>
          <a:p>
            <a:endParaRPr lang="en-US"/>
          </a:p>
        </p:txBody>
      </p:sp>
      <p:sp>
        <p:nvSpPr>
          <p:cNvPr id="104453" name="Line 1029"/>
          <p:cNvSpPr>
            <a:spLocks noChangeShapeType="1"/>
          </p:cNvSpPr>
          <p:nvPr/>
        </p:nvSpPr>
        <p:spPr bwMode="auto">
          <a:xfrm>
            <a:off x="1463675" y="4560888"/>
            <a:ext cx="6858000" cy="0"/>
          </a:xfrm>
          <a:prstGeom prst="line">
            <a:avLst/>
          </a:prstGeom>
          <a:noFill/>
          <a:ln w="12700">
            <a:solidFill>
              <a:schemeClr val="tx1"/>
            </a:solidFill>
            <a:round/>
            <a:headEnd/>
            <a:tailEnd/>
          </a:ln>
          <a:effectLst/>
        </p:spPr>
        <p:txBody>
          <a:bodyPr wrap="none" anchor="ctr"/>
          <a:lstStyle/>
          <a:p>
            <a:endParaRPr lang="en-US"/>
          </a:p>
        </p:txBody>
      </p:sp>
      <p:sp>
        <p:nvSpPr>
          <p:cNvPr id="104454" name="Line 1030"/>
          <p:cNvSpPr>
            <a:spLocks noChangeShapeType="1"/>
          </p:cNvSpPr>
          <p:nvPr/>
        </p:nvSpPr>
        <p:spPr bwMode="auto">
          <a:xfrm>
            <a:off x="1463675" y="4256088"/>
            <a:ext cx="6858000" cy="0"/>
          </a:xfrm>
          <a:prstGeom prst="line">
            <a:avLst/>
          </a:prstGeom>
          <a:noFill/>
          <a:ln w="12700">
            <a:solidFill>
              <a:schemeClr val="tx1"/>
            </a:solidFill>
            <a:round/>
            <a:headEnd/>
            <a:tailEnd/>
          </a:ln>
          <a:effectLst/>
        </p:spPr>
        <p:txBody>
          <a:bodyPr wrap="none" anchor="ctr"/>
          <a:lstStyle/>
          <a:p>
            <a:endParaRPr lang="en-US"/>
          </a:p>
        </p:txBody>
      </p:sp>
      <p:sp>
        <p:nvSpPr>
          <p:cNvPr id="104455" name="Line 1031"/>
          <p:cNvSpPr>
            <a:spLocks noChangeShapeType="1"/>
          </p:cNvSpPr>
          <p:nvPr/>
        </p:nvSpPr>
        <p:spPr bwMode="auto">
          <a:xfrm>
            <a:off x="1463675" y="3951288"/>
            <a:ext cx="6858000" cy="0"/>
          </a:xfrm>
          <a:prstGeom prst="line">
            <a:avLst/>
          </a:prstGeom>
          <a:noFill/>
          <a:ln w="12700">
            <a:solidFill>
              <a:schemeClr val="tx1"/>
            </a:solidFill>
            <a:round/>
            <a:headEnd/>
            <a:tailEnd/>
          </a:ln>
          <a:effectLst/>
        </p:spPr>
        <p:txBody>
          <a:bodyPr wrap="none" anchor="ctr"/>
          <a:lstStyle/>
          <a:p>
            <a:endParaRPr lang="en-US"/>
          </a:p>
        </p:txBody>
      </p:sp>
      <p:sp>
        <p:nvSpPr>
          <p:cNvPr id="104456" name="Line 1032"/>
          <p:cNvSpPr>
            <a:spLocks noChangeShapeType="1"/>
          </p:cNvSpPr>
          <p:nvPr/>
        </p:nvSpPr>
        <p:spPr bwMode="auto">
          <a:xfrm>
            <a:off x="1463675" y="3646488"/>
            <a:ext cx="6858000" cy="0"/>
          </a:xfrm>
          <a:prstGeom prst="line">
            <a:avLst/>
          </a:prstGeom>
          <a:noFill/>
          <a:ln w="12700">
            <a:solidFill>
              <a:schemeClr val="tx1"/>
            </a:solidFill>
            <a:round/>
            <a:headEnd/>
            <a:tailEnd/>
          </a:ln>
          <a:effectLst/>
        </p:spPr>
        <p:txBody>
          <a:bodyPr wrap="none" anchor="ctr"/>
          <a:lstStyle/>
          <a:p>
            <a:endParaRPr lang="en-US"/>
          </a:p>
        </p:txBody>
      </p:sp>
      <p:sp>
        <p:nvSpPr>
          <p:cNvPr id="104457" name="Line 1033"/>
          <p:cNvSpPr>
            <a:spLocks noChangeShapeType="1"/>
          </p:cNvSpPr>
          <p:nvPr/>
        </p:nvSpPr>
        <p:spPr bwMode="auto">
          <a:xfrm>
            <a:off x="1463675" y="3036888"/>
            <a:ext cx="6858000" cy="0"/>
          </a:xfrm>
          <a:prstGeom prst="line">
            <a:avLst/>
          </a:prstGeom>
          <a:noFill/>
          <a:ln w="12700">
            <a:solidFill>
              <a:schemeClr val="tx1"/>
            </a:solidFill>
            <a:round/>
            <a:headEnd/>
            <a:tailEnd/>
          </a:ln>
          <a:effectLst/>
        </p:spPr>
        <p:txBody>
          <a:bodyPr wrap="none" anchor="ctr"/>
          <a:lstStyle/>
          <a:p>
            <a:endParaRPr lang="en-US"/>
          </a:p>
        </p:txBody>
      </p:sp>
      <p:sp>
        <p:nvSpPr>
          <p:cNvPr id="104458" name="Line 1034"/>
          <p:cNvSpPr>
            <a:spLocks noChangeShapeType="1"/>
          </p:cNvSpPr>
          <p:nvPr/>
        </p:nvSpPr>
        <p:spPr bwMode="auto">
          <a:xfrm>
            <a:off x="1463675" y="2732088"/>
            <a:ext cx="6858000" cy="0"/>
          </a:xfrm>
          <a:prstGeom prst="line">
            <a:avLst/>
          </a:prstGeom>
          <a:noFill/>
          <a:ln w="12700">
            <a:solidFill>
              <a:schemeClr val="tx1"/>
            </a:solidFill>
            <a:round/>
            <a:headEnd/>
            <a:tailEnd/>
          </a:ln>
          <a:effectLst/>
        </p:spPr>
        <p:txBody>
          <a:bodyPr wrap="none" anchor="ctr"/>
          <a:lstStyle/>
          <a:p>
            <a:endParaRPr lang="en-US"/>
          </a:p>
        </p:txBody>
      </p:sp>
      <p:sp>
        <p:nvSpPr>
          <p:cNvPr id="104459" name="Line 1035"/>
          <p:cNvSpPr>
            <a:spLocks noChangeShapeType="1"/>
          </p:cNvSpPr>
          <p:nvPr/>
        </p:nvSpPr>
        <p:spPr bwMode="auto">
          <a:xfrm>
            <a:off x="1463675" y="2427288"/>
            <a:ext cx="6858000" cy="0"/>
          </a:xfrm>
          <a:prstGeom prst="line">
            <a:avLst/>
          </a:prstGeom>
          <a:noFill/>
          <a:ln w="12700">
            <a:solidFill>
              <a:schemeClr val="tx1"/>
            </a:solidFill>
            <a:round/>
            <a:headEnd/>
            <a:tailEnd/>
          </a:ln>
          <a:effectLst/>
        </p:spPr>
        <p:txBody>
          <a:bodyPr wrap="none" anchor="ctr"/>
          <a:lstStyle/>
          <a:p>
            <a:endParaRPr lang="en-US"/>
          </a:p>
        </p:txBody>
      </p:sp>
      <p:sp>
        <p:nvSpPr>
          <p:cNvPr id="104460" name="Line 1036"/>
          <p:cNvSpPr>
            <a:spLocks noChangeShapeType="1"/>
          </p:cNvSpPr>
          <p:nvPr/>
        </p:nvSpPr>
        <p:spPr bwMode="auto">
          <a:xfrm>
            <a:off x="1463675" y="2122488"/>
            <a:ext cx="6858000" cy="0"/>
          </a:xfrm>
          <a:prstGeom prst="line">
            <a:avLst/>
          </a:prstGeom>
          <a:noFill/>
          <a:ln w="12700">
            <a:solidFill>
              <a:schemeClr val="tx1"/>
            </a:solidFill>
            <a:round/>
            <a:headEnd/>
            <a:tailEnd/>
          </a:ln>
          <a:effectLst/>
        </p:spPr>
        <p:txBody>
          <a:bodyPr wrap="none" anchor="ctr"/>
          <a:lstStyle/>
          <a:p>
            <a:endParaRPr lang="en-US"/>
          </a:p>
        </p:txBody>
      </p:sp>
      <p:sp>
        <p:nvSpPr>
          <p:cNvPr id="104461" name="Line 1037"/>
          <p:cNvSpPr>
            <a:spLocks noChangeShapeType="1"/>
          </p:cNvSpPr>
          <p:nvPr/>
        </p:nvSpPr>
        <p:spPr bwMode="auto">
          <a:xfrm>
            <a:off x="1463675" y="1817688"/>
            <a:ext cx="6858000" cy="0"/>
          </a:xfrm>
          <a:prstGeom prst="line">
            <a:avLst/>
          </a:prstGeom>
          <a:noFill/>
          <a:ln w="12700">
            <a:solidFill>
              <a:schemeClr val="tx1"/>
            </a:solidFill>
            <a:round/>
            <a:headEnd/>
            <a:tailEnd/>
          </a:ln>
          <a:effectLst/>
        </p:spPr>
        <p:txBody>
          <a:bodyPr wrap="none" anchor="ctr"/>
          <a:lstStyle/>
          <a:p>
            <a:endParaRPr lang="en-US"/>
          </a:p>
        </p:txBody>
      </p:sp>
      <p:sp>
        <p:nvSpPr>
          <p:cNvPr id="104462" name="Line 1038"/>
          <p:cNvSpPr>
            <a:spLocks noChangeShapeType="1"/>
          </p:cNvSpPr>
          <p:nvPr/>
        </p:nvSpPr>
        <p:spPr bwMode="auto">
          <a:xfrm>
            <a:off x="1463675" y="1512888"/>
            <a:ext cx="6858000" cy="0"/>
          </a:xfrm>
          <a:prstGeom prst="line">
            <a:avLst/>
          </a:prstGeom>
          <a:noFill/>
          <a:ln w="12700">
            <a:solidFill>
              <a:schemeClr val="tx1"/>
            </a:solidFill>
            <a:round/>
            <a:headEnd/>
            <a:tailEnd/>
          </a:ln>
          <a:effectLst/>
        </p:spPr>
        <p:txBody>
          <a:bodyPr wrap="none" anchor="ctr"/>
          <a:lstStyle/>
          <a:p>
            <a:endParaRPr lang="en-US"/>
          </a:p>
        </p:txBody>
      </p:sp>
      <p:sp>
        <p:nvSpPr>
          <p:cNvPr id="104463" name="Line 1039"/>
          <p:cNvSpPr>
            <a:spLocks noChangeShapeType="1"/>
          </p:cNvSpPr>
          <p:nvPr/>
        </p:nvSpPr>
        <p:spPr bwMode="auto">
          <a:xfrm>
            <a:off x="1463675" y="1208088"/>
            <a:ext cx="6858000" cy="0"/>
          </a:xfrm>
          <a:prstGeom prst="line">
            <a:avLst/>
          </a:prstGeom>
          <a:noFill/>
          <a:ln w="12700">
            <a:solidFill>
              <a:schemeClr val="tx1"/>
            </a:solidFill>
            <a:round/>
            <a:headEnd/>
            <a:tailEnd/>
          </a:ln>
          <a:effectLst/>
        </p:spPr>
        <p:txBody>
          <a:bodyPr wrap="none" anchor="ctr"/>
          <a:lstStyle/>
          <a:p>
            <a:endParaRPr lang="en-US"/>
          </a:p>
        </p:txBody>
      </p:sp>
      <p:sp>
        <p:nvSpPr>
          <p:cNvPr id="104464" name="Line 1040"/>
          <p:cNvSpPr>
            <a:spLocks noChangeShapeType="1"/>
          </p:cNvSpPr>
          <p:nvPr/>
        </p:nvSpPr>
        <p:spPr bwMode="auto">
          <a:xfrm>
            <a:off x="1463675" y="5170488"/>
            <a:ext cx="6858000" cy="0"/>
          </a:xfrm>
          <a:prstGeom prst="line">
            <a:avLst/>
          </a:prstGeom>
          <a:noFill/>
          <a:ln w="12700">
            <a:solidFill>
              <a:schemeClr val="tx1"/>
            </a:solidFill>
            <a:round/>
            <a:headEnd/>
            <a:tailEnd/>
          </a:ln>
          <a:effectLst/>
        </p:spPr>
        <p:txBody>
          <a:bodyPr wrap="none" anchor="ctr"/>
          <a:lstStyle/>
          <a:p>
            <a:endParaRPr lang="en-US"/>
          </a:p>
        </p:txBody>
      </p:sp>
      <p:sp>
        <p:nvSpPr>
          <p:cNvPr id="104465" name="Line 1041"/>
          <p:cNvSpPr>
            <a:spLocks noChangeShapeType="1"/>
          </p:cNvSpPr>
          <p:nvPr/>
        </p:nvSpPr>
        <p:spPr bwMode="auto">
          <a:xfrm>
            <a:off x="8321675" y="1208088"/>
            <a:ext cx="0" cy="1828800"/>
          </a:xfrm>
          <a:prstGeom prst="line">
            <a:avLst/>
          </a:prstGeom>
          <a:noFill/>
          <a:ln w="12700">
            <a:solidFill>
              <a:schemeClr val="tx1"/>
            </a:solidFill>
            <a:round/>
            <a:headEnd/>
            <a:tailEnd/>
          </a:ln>
          <a:effectLst/>
        </p:spPr>
        <p:txBody>
          <a:bodyPr wrap="none" anchor="ctr"/>
          <a:lstStyle/>
          <a:p>
            <a:endParaRPr lang="en-US"/>
          </a:p>
        </p:txBody>
      </p:sp>
      <p:sp>
        <p:nvSpPr>
          <p:cNvPr id="104466" name="Line 1042"/>
          <p:cNvSpPr>
            <a:spLocks noChangeShapeType="1"/>
          </p:cNvSpPr>
          <p:nvPr/>
        </p:nvSpPr>
        <p:spPr bwMode="auto">
          <a:xfrm>
            <a:off x="6035675" y="1208088"/>
            <a:ext cx="0" cy="1828800"/>
          </a:xfrm>
          <a:prstGeom prst="line">
            <a:avLst/>
          </a:prstGeom>
          <a:noFill/>
          <a:ln w="12700">
            <a:solidFill>
              <a:schemeClr val="tx1"/>
            </a:solidFill>
            <a:round/>
            <a:headEnd/>
            <a:tailEnd/>
          </a:ln>
          <a:effectLst/>
        </p:spPr>
        <p:txBody>
          <a:bodyPr wrap="none" anchor="ctr"/>
          <a:lstStyle/>
          <a:p>
            <a:endParaRPr lang="en-US"/>
          </a:p>
        </p:txBody>
      </p:sp>
      <p:sp>
        <p:nvSpPr>
          <p:cNvPr id="104467" name="Line 1043"/>
          <p:cNvSpPr>
            <a:spLocks noChangeShapeType="1"/>
          </p:cNvSpPr>
          <p:nvPr/>
        </p:nvSpPr>
        <p:spPr bwMode="auto">
          <a:xfrm>
            <a:off x="3749675" y="1208088"/>
            <a:ext cx="0" cy="1828800"/>
          </a:xfrm>
          <a:prstGeom prst="line">
            <a:avLst/>
          </a:prstGeom>
          <a:noFill/>
          <a:ln w="12700">
            <a:solidFill>
              <a:schemeClr val="tx1"/>
            </a:solidFill>
            <a:round/>
            <a:headEnd/>
            <a:tailEnd/>
          </a:ln>
          <a:effectLst/>
        </p:spPr>
        <p:txBody>
          <a:bodyPr wrap="none" anchor="ctr"/>
          <a:lstStyle/>
          <a:p>
            <a:endParaRPr lang="en-US"/>
          </a:p>
        </p:txBody>
      </p:sp>
      <p:sp>
        <p:nvSpPr>
          <p:cNvPr id="104468" name="Text Box 1044"/>
          <p:cNvSpPr txBox="1">
            <a:spLocks noChangeArrowheads="1"/>
          </p:cNvSpPr>
          <p:nvPr/>
        </p:nvSpPr>
        <p:spPr bwMode="auto">
          <a:xfrm>
            <a:off x="625475" y="3417888"/>
            <a:ext cx="857250" cy="396875"/>
          </a:xfrm>
          <a:prstGeom prst="rect">
            <a:avLst/>
          </a:prstGeom>
          <a:noFill/>
          <a:ln w="9525">
            <a:noFill/>
            <a:miter lim="800000"/>
            <a:headEnd/>
            <a:tailEnd/>
          </a:ln>
          <a:effectLst/>
        </p:spPr>
        <p:txBody>
          <a:bodyPr wrap="none">
            <a:spAutoFit/>
          </a:bodyPr>
          <a:lstStyle/>
          <a:p>
            <a:pPr eaLnBrk="0" hangingPunct="0"/>
            <a:r>
              <a:rPr lang="en-US" sz="2000" b="1"/>
              <a:t>+180</a:t>
            </a:r>
            <a:r>
              <a:rPr lang="en-US" sz="2000" b="1" baseline="30000"/>
              <a:t>o</a:t>
            </a:r>
            <a:endParaRPr lang="en-US" sz="2000" b="1"/>
          </a:p>
        </p:txBody>
      </p:sp>
      <p:sp>
        <p:nvSpPr>
          <p:cNvPr id="104469" name="Text Box 1045"/>
          <p:cNvSpPr txBox="1">
            <a:spLocks noChangeArrowheads="1"/>
          </p:cNvSpPr>
          <p:nvPr/>
        </p:nvSpPr>
        <p:spPr bwMode="auto">
          <a:xfrm>
            <a:off x="777875" y="3722688"/>
            <a:ext cx="715963" cy="396875"/>
          </a:xfrm>
          <a:prstGeom prst="rect">
            <a:avLst/>
          </a:prstGeom>
          <a:noFill/>
          <a:ln w="9525">
            <a:noFill/>
            <a:miter lim="800000"/>
            <a:headEnd/>
            <a:tailEnd/>
          </a:ln>
          <a:effectLst/>
        </p:spPr>
        <p:txBody>
          <a:bodyPr wrap="none">
            <a:spAutoFit/>
          </a:bodyPr>
          <a:lstStyle/>
          <a:p>
            <a:pPr eaLnBrk="0" hangingPunct="0"/>
            <a:r>
              <a:rPr lang="en-US" sz="2000" b="1"/>
              <a:t>+90</a:t>
            </a:r>
            <a:r>
              <a:rPr lang="en-US" sz="2000" b="1" baseline="30000"/>
              <a:t>o</a:t>
            </a:r>
          </a:p>
        </p:txBody>
      </p:sp>
      <p:sp>
        <p:nvSpPr>
          <p:cNvPr id="104470" name="Text Box 1046"/>
          <p:cNvSpPr txBox="1">
            <a:spLocks noChangeArrowheads="1"/>
          </p:cNvSpPr>
          <p:nvPr/>
        </p:nvSpPr>
        <p:spPr bwMode="auto">
          <a:xfrm>
            <a:off x="1082675" y="4027488"/>
            <a:ext cx="427038" cy="396875"/>
          </a:xfrm>
          <a:prstGeom prst="rect">
            <a:avLst/>
          </a:prstGeom>
          <a:noFill/>
          <a:ln w="9525">
            <a:noFill/>
            <a:miter lim="800000"/>
            <a:headEnd/>
            <a:tailEnd/>
          </a:ln>
          <a:effectLst/>
        </p:spPr>
        <p:txBody>
          <a:bodyPr wrap="none">
            <a:spAutoFit/>
          </a:bodyPr>
          <a:lstStyle/>
          <a:p>
            <a:pPr eaLnBrk="0" hangingPunct="0"/>
            <a:r>
              <a:rPr lang="en-US" sz="2000" b="1"/>
              <a:t>0</a:t>
            </a:r>
            <a:r>
              <a:rPr lang="en-US" sz="2000" b="1" baseline="30000"/>
              <a:t>o</a:t>
            </a:r>
          </a:p>
        </p:txBody>
      </p:sp>
      <p:sp>
        <p:nvSpPr>
          <p:cNvPr id="104471" name="Text Box 1047"/>
          <p:cNvSpPr txBox="1">
            <a:spLocks noChangeArrowheads="1"/>
          </p:cNvSpPr>
          <p:nvPr/>
        </p:nvSpPr>
        <p:spPr bwMode="auto">
          <a:xfrm>
            <a:off x="701675" y="4941888"/>
            <a:ext cx="793750" cy="396875"/>
          </a:xfrm>
          <a:prstGeom prst="rect">
            <a:avLst/>
          </a:prstGeom>
          <a:noFill/>
          <a:ln w="9525">
            <a:noFill/>
            <a:miter lim="800000"/>
            <a:headEnd/>
            <a:tailEnd/>
          </a:ln>
          <a:effectLst/>
        </p:spPr>
        <p:txBody>
          <a:bodyPr wrap="none">
            <a:spAutoFit/>
          </a:bodyPr>
          <a:lstStyle/>
          <a:p>
            <a:pPr eaLnBrk="0" hangingPunct="0"/>
            <a:r>
              <a:rPr lang="en-US" sz="2000" b="1"/>
              <a:t>-270</a:t>
            </a:r>
            <a:r>
              <a:rPr lang="en-US" sz="2000" b="1" baseline="30000"/>
              <a:t>o</a:t>
            </a:r>
            <a:endParaRPr lang="en-US" sz="2000" b="1"/>
          </a:p>
        </p:txBody>
      </p:sp>
      <p:sp>
        <p:nvSpPr>
          <p:cNvPr id="104472" name="Text Box 1048"/>
          <p:cNvSpPr txBox="1">
            <a:spLocks noChangeArrowheads="1"/>
          </p:cNvSpPr>
          <p:nvPr/>
        </p:nvSpPr>
        <p:spPr bwMode="auto">
          <a:xfrm>
            <a:off x="701675" y="4637088"/>
            <a:ext cx="793750" cy="396875"/>
          </a:xfrm>
          <a:prstGeom prst="rect">
            <a:avLst/>
          </a:prstGeom>
          <a:noFill/>
          <a:ln w="9525">
            <a:noFill/>
            <a:miter lim="800000"/>
            <a:headEnd/>
            <a:tailEnd/>
          </a:ln>
          <a:effectLst/>
        </p:spPr>
        <p:txBody>
          <a:bodyPr wrap="none">
            <a:spAutoFit/>
          </a:bodyPr>
          <a:lstStyle/>
          <a:p>
            <a:pPr eaLnBrk="0" hangingPunct="0"/>
            <a:r>
              <a:rPr lang="en-US" sz="2000" b="1"/>
              <a:t>-180</a:t>
            </a:r>
            <a:r>
              <a:rPr lang="en-US" sz="2000" b="1" baseline="30000"/>
              <a:t>o</a:t>
            </a:r>
            <a:endParaRPr lang="en-US" sz="2000" b="1"/>
          </a:p>
        </p:txBody>
      </p:sp>
      <p:sp>
        <p:nvSpPr>
          <p:cNvPr id="104473" name="Text Box 1049"/>
          <p:cNvSpPr txBox="1">
            <a:spLocks noChangeArrowheads="1"/>
          </p:cNvSpPr>
          <p:nvPr/>
        </p:nvSpPr>
        <p:spPr bwMode="auto">
          <a:xfrm>
            <a:off x="854075" y="4332288"/>
            <a:ext cx="652463" cy="396875"/>
          </a:xfrm>
          <a:prstGeom prst="rect">
            <a:avLst/>
          </a:prstGeom>
          <a:noFill/>
          <a:ln w="9525">
            <a:noFill/>
            <a:miter lim="800000"/>
            <a:headEnd/>
            <a:tailEnd/>
          </a:ln>
          <a:effectLst/>
        </p:spPr>
        <p:txBody>
          <a:bodyPr wrap="none">
            <a:spAutoFit/>
          </a:bodyPr>
          <a:lstStyle/>
          <a:p>
            <a:pPr eaLnBrk="0" hangingPunct="0"/>
            <a:r>
              <a:rPr lang="en-US" sz="2000" b="1"/>
              <a:t>-90</a:t>
            </a:r>
            <a:r>
              <a:rPr lang="en-US" sz="2000" b="1" baseline="30000"/>
              <a:t>o</a:t>
            </a:r>
            <a:endParaRPr lang="en-US" sz="2000" b="1"/>
          </a:p>
        </p:txBody>
      </p:sp>
      <p:sp>
        <p:nvSpPr>
          <p:cNvPr id="104474" name="Text Box 1050"/>
          <p:cNvSpPr txBox="1">
            <a:spLocks noChangeArrowheads="1"/>
          </p:cNvSpPr>
          <p:nvPr/>
        </p:nvSpPr>
        <p:spPr bwMode="auto">
          <a:xfrm>
            <a:off x="625475" y="979488"/>
            <a:ext cx="876300" cy="396875"/>
          </a:xfrm>
          <a:prstGeom prst="rect">
            <a:avLst/>
          </a:prstGeom>
          <a:noFill/>
          <a:ln w="9525">
            <a:noFill/>
            <a:miter lim="800000"/>
            <a:headEnd/>
            <a:tailEnd/>
          </a:ln>
          <a:effectLst/>
        </p:spPr>
        <p:txBody>
          <a:bodyPr wrap="none">
            <a:spAutoFit/>
          </a:bodyPr>
          <a:lstStyle/>
          <a:p>
            <a:pPr eaLnBrk="0" hangingPunct="0"/>
            <a:r>
              <a:rPr lang="en-US" sz="2000" b="1"/>
              <a:t>60 dB</a:t>
            </a:r>
          </a:p>
        </p:txBody>
      </p:sp>
      <p:sp>
        <p:nvSpPr>
          <p:cNvPr id="104475" name="Text Box 1051"/>
          <p:cNvSpPr txBox="1">
            <a:spLocks noChangeArrowheads="1"/>
          </p:cNvSpPr>
          <p:nvPr/>
        </p:nvSpPr>
        <p:spPr bwMode="auto">
          <a:xfrm>
            <a:off x="625475" y="1284288"/>
            <a:ext cx="876300" cy="396875"/>
          </a:xfrm>
          <a:prstGeom prst="rect">
            <a:avLst/>
          </a:prstGeom>
          <a:noFill/>
          <a:ln w="9525">
            <a:noFill/>
            <a:miter lim="800000"/>
            <a:headEnd/>
            <a:tailEnd/>
          </a:ln>
          <a:effectLst/>
        </p:spPr>
        <p:txBody>
          <a:bodyPr wrap="none">
            <a:spAutoFit/>
          </a:bodyPr>
          <a:lstStyle/>
          <a:p>
            <a:pPr eaLnBrk="0" hangingPunct="0"/>
            <a:r>
              <a:rPr lang="en-US" sz="2000" b="1"/>
              <a:t>40 dB</a:t>
            </a:r>
          </a:p>
        </p:txBody>
      </p:sp>
      <p:sp>
        <p:nvSpPr>
          <p:cNvPr id="104476" name="Text Box 1052"/>
          <p:cNvSpPr txBox="1">
            <a:spLocks noChangeArrowheads="1"/>
          </p:cNvSpPr>
          <p:nvPr/>
        </p:nvSpPr>
        <p:spPr bwMode="auto">
          <a:xfrm>
            <a:off x="625475" y="1589088"/>
            <a:ext cx="876300" cy="396875"/>
          </a:xfrm>
          <a:prstGeom prst="rect">
            <a:avLst/>
          </a:prstGeom>
          <a:noFill/>
          <a:ln w="9525">
            <a:noFill/>
            <a:miter lim="800000"/>
            <a:headEnd/>
            <a:tailEnd/>
          </a:ln>
          <a:effectLst/>
        </p:spPr>
        <p:txBody>
          <a:bodyPr wrap="none">
            <a:spAutoFit/>
          </a:bodyPr>
          <a:lstStyle/>
          <a:p>
            <a:pPr eaLnBrk="0" hangingPunct="0"/>
            <a:r>
              <a:rPr lang="en-US" sz="2000" b="1"/>
              <a:t>20 dB</a:t>
            </a:r>
          </a:p>
        </p:txBody>
      </p:sp>
      <p:sp>
        <p:nvSpPr>
          <p:cNvPr id="104477" name="Text Box 1053"/>
          <p:cNvSpPr txBox="1">
            <a:spLocks noChangeArrowheads="1"/>
          </p:cNvSpPr>
          <p:nvPr/>
        </p:nvSpPr>
        <p:spPr bwMode="auto">
          <a:xfrm>
            <a:off x="625475" y="1893888"/>
            <a:ext cx="874713" cy="396875"/>
          </a:xfrm>
          <a:prstGeom prst="rect">
            <a:avLst/>
          </a:prstGeom>
          <a:noFill/>
          <a:ln w="9525">
            <a:noFill/>
            <a:miter lim="800000"/>
            <a:headEnd/>
            <a:tailEnd/>
          </a:ln>
          <a:effectLst/>
        </p:spPr>
        <p:txBody>
          <a:bodyPr wrap="none">
            <a:spAutoFit/>
          </a:bodyPr>
          <a:lstStyle/>
          <a:p>
            <a:pPr eaLnBrk="0" hangingPunct="0"/>
            <a:r>
              <a:rPr lang="en-US" sz="2000" b="1"/>
              <a:t>  0 dB</a:t>
            </a:r>
          </a:p>
        </p:txBody>
      </p:sp>
      <p:sp>
        <p:nvSpPr>
          <p:cNvPr id="104478" name="Text Box 1054"/>
          <p:cNvSpPr txBox="1">
            <a:spLocks noChangeArrowheads="1"/>
          </p:cNvSpPr>
          <p:nvPr/>
        </p:nvSpPr>
        <p:spPr bwMode="auto">
          <a:xfrm>
            <a:off x="549275" y="2198688"/>
            <a:ext cx="960438" cy="396875"/>
          </a:xfrm>
          <a:prstGeom prst="rect">
            <a:avLst/>
          </a:prstGeom>
          <a:noFill/>
          <a:ln w="9525">
            <a:noFill/>
            <a:miter lim="800000"/>
            <a:headEnd/>
            <a:tailEnd/>
          </a:ln>
          <a:effectLst/>
        </p:spPr>
        <p:txBody>
          <a:bodyPr wrap="none">
            <a:spAutoFit/>
          </a:bodyPr>
          <a:lstStyle/>
          <a:p>
            <a:pPr eaLnBrk="0" hangingPunct="0"/>
            <a:r>
              <a:rPr lang="en-US" sz="2000" b="1"/>
              <a:t>-20 dB</a:t>
            </a:r>
          </a:p>
        </p:txBody>
      </p:sp>
      <p:sp>
        <p:nvSpPr>
          <p:cNvPr id="104479" name="Text Box 1055"/>
          <p:cNvSpPr txBox="1">
            <a:spLocks noChangeArrowheads="1"/>
          </p:cNvSpPr>
          <p:nvPr/>
        </p:nvSpPr>
        <p:spPr bwMode="auto">
          <a:xfrm>
            <a:off x="549275" y="2503488"/>
            <a:ext cx="960438" cy="396875"/>
          </a:xfrm>
          <a:prstGeom prst="rect">
            <a:avLst/>
          </a:prstGeom>
          <a:noFill/>
          <a:ln w="9525">
            <a:noFill/>
            <a:miter lim="800000"/>
            <a:headEnd/>
            <a:tailEnd/>
          </a:ln>
          <a:effectLst/>
        </p:spPr>
        <p:txBody>
          <a:bodyPr wrap="none">
            <a:spAutoFit/>
          </a:bodyPr>
          <a:lstStyle/>
          <a:p>
            <a:pPr eaLnBrk="0" hangingPunct="0"/>
            <a:r>
              <a:rPr lang="en-US" sz="2000" b="1"/>
              <a:t>-40 dB</a:t>
            </a:r>
          </a:p>
        </p:txBody>
      </p:sp>
      <p:sp>
        <p:nvSpPr>
          <p:cNvPr id="104480" name="Text Box 1056"/>
          <p:cNvSpPr txBox="1">
            <a:spLocks noChangeArrowheads="1"/>
          </p:cNvSpPr>
          <p:nvPr/>
        </p:nvSpPr>
        <p:spPr bwMode="auto">
          <a:xfrm>
            <a:off x="549275" y="2808288"/>
            <a:ext cx="960438" cy="396875"/>
          </a:xfrm>
          <a:prstGeom prst="rect">
            <a:avLst/>
          </a:prstGeom>
          <a:noFill/>
          <a:ln w="9525">
            <a:noFill/>
            <a:miter lim="800000"/>
            <a:headEnd/>
            <a:tailEnd/>
          </a:ln>
          <a:effectLst/>
        </p:spPr>
        <p:txBody>
          <a:bodyPr wrap="none">
            <a:spAutoFit/>
          </a:bodyPr>
          <a:lstStyle/>
          <a:p>
            <a:pPr eaLnBrk="0" hangingPunct="0"/>
            <a:r>
              <a:rPr lang="en-US" sz="2000" b="1"/>
              <a:t>-60 dB</a:t>
            </a:r>
          </a:p>
        </p:txBody>
      </p:sp>
      <p:sp>
        <p:nvSpPr>
          <p:cNvPr id="104481" name="Line 1057"/>
          <p:cNvSpPr>
            <a:spLocks noChangeShapeType="1"/>
          </p:cNvSpPr>
          <p:nvPr/>
        </p:nvSpPr>
        <p:spPr bwMode="auto">
          <a:xfrm flipV="1">
            <a:off x="3749675" y="3646488"/>
            <a:ext cx="0" cy="1524000"/>
          </a:xfrm>
          <a:prstGeom prst="line">
            <a:avLst/>
          </a:prstGeom>
          <a:noFill/>
          <a:ln w="9525">
            <a:solidFill>
              <a:schemeClr val="tx1"/>
            </a:solidFill>
            <a:round/>
            <a:headEnd/>
            <a:tailEnd/>
          </a:ln>
          <a:effectLst/>
        </p:spPr>
        <p:txBody>
          <a:bodyPr wrap="none" anchor="ctr"/>
          <a:lstStyle/>
          <a:p>
            <a:endParaRPr lang="en-US"/>
          </a:p>
        </p:txBody>
      </p:sp>
      <p:sp>
        <p:nvSpPr>
          <p:cNvPr id="104482" name="Line 1058"/>
          <p:cNvSpPr>
            <a:spLocks noChangeShapeType="1"/>
          </p:cNvSpPr>
          <p:nvPr/>
        </p:nvSpPr>
        <p:spPr bwMode="auto">
          <a:xfrm>
            <a:off x="6035675" y="3646488"/>
            <a:ext cx="0" cy="1524000"/>
          </a:xfrm>
          <a:prstGeom prst="line">
            <a:avLst/>
          </a:prstGeom>
          <a:noFill/>
          <a:ln w="9525">
            <a:solidFill>
              <a:schemeClr val="tx1"/>
            </a:solidFill>
            <a:round/>
            <a:headEnd/>
            <a:tailEnd/>
          </a:ln>
          <a:effectLst/>
        </p:spPr>
        <p:txBody>
          <a:bodyPr wrap="none" anchor="ctr"/>
          <a:lstStyle/>
          <a:p>
            <a:endParaRPr lang="en-US"/>
          </a:p>
        </p:txBody>
      </p:sp>
      <p:sp>
        <p:nvSpPr>
          <p:cNvPr id="104483" name="Line 1059"/>
          <p:cNvSpPr>
            <a:spLocks noChangeShapeType="1"/>
          </p:cNvSpPr>
          <p:nvPr/>
        </p:nvSpPr>
        <p:spPr bwMode="auto">
          <a:xfrm>
            <a:off x="1463675" y="3646488"/>
            <a:ext cx="0" cy="1524000"/>
          </a:xfrm>
          <a:prstGeom prst="line">
            <a:avLst/>
          </a:prstGeom>
          <a:noFill/>
          <a:ln w="9525">
            <a:solidFill>
              <a:schemeClr val="tx1"/>
            </a:solidFill>
            <a:round/>
            <a:headEnd/>
            <a:tailEnd/>
          </a:ln>
          <a:effectLst/>
        </p:spPr>
        <p:txBody>
          <a:bodyPr wrap="none" anchor="ctr"/>
          <a:lstStyle/>
          <a:p>
            <a:endParaRPr lang="en-US"/>
          </a:p>
        </p:txBody>
      </p:sp>
      <p:sp>
        <p:nvSpPr>
          <p:cNvPr id="104484" name="Line 1060"/>
          <p:cNvSpPr>
            <a:spLocks noChangeShapeType="1"/>
          </p:cNvSpPr>
          <p:nvPr/>
        </p:nvSpPr>
        <p:spPr bwMode="auto">
          <a:xfrm>
            <a:off x="8321675" y="3646488"/>
            <a:ext cx="0" cy="1524000"/>
          </a:xfrm>
          <a:prstGeom prst="line">
            <a:avLst/>
          </a:prstGeom>
          <a:noFill/>
          <a:ln w="9525">
            <a:solidFill>
              <a:schemeClr val="tx1"/>
            </a:solidFill>
            <a:round/>
            <a:headEnd/>
            <a:tailEnd/>
          </a:ln>
          <a:effectLst/>
        </p:spPr>
        <p:txBody>
          <a:bodyPr wrap="none" anchor="ctr"/>
          <a:lstStyle/>
          <a:p>
            <a:endParaRPr lang="en-US"/>
          </a:p>
        </p:txBody>
      </p:sp>
      <p:sp>
        <p:nvSpPr>
          <p:cNvPr id="104485" name="Text Box 1061"/>
          <p:cNvSpPr txBox="1">
            <a:spLocks noChangeArrowheads="1"/>
          </p:cNvSpPr>
          <p:nvPr/>
        </p:nvSpPr>
        <p:spPr bwMode="auto">
          <a:xfrm>
            <a:off x="4267200" y="838200"/>
            <a:ext cx="1468438" cy="396875"/>
          </a:xfrm>
          <a:prstGeom prst="rect">
            <a:avLst/>
          </a:prstGeom>
          <a:noFill/>
          <a:ln w="9525">
            <a:noFill/>
            <a:miter lim="800000"/>
            <a:headEnd/>
            <a:tailEnd/>
          </a:ln>
          <a:effectLst/>
        </p:spPr>
        <p:txBody>
          <a:bodyPr wrap="none">
            <a:spAutoFit/>
          </a:bodyPr>
          <a:lstStyle/>
          <a:p>
            <a:pPr eaLnBrk="0" hangingPunct="0"/>
            <a:r>
              <a:rPr lang="en-US" sz="2000" b="1"/>
              <a:t>magnitude</a:t>
            </a:r>
          </a:p>
        </p:txBody>
      </p:sp>
      <p:sp>
        <p:nvSpPr>
          <p:cNvPr id="104486" name="Text Box 1062"/>
          <p:cNvSpPr txBox="1">
            <a:spLocks noChangeArrowheads="1"/>
          </p:cNvSpPr>
          <p:nvPr/>
        </p:nvSpPr>
        <p:spPr bwMode="auto">
          <a:xfrm>
            <a:off x="4587875" y="3265488"/>
            <a:ext cx="919163" cy="396875"/>
          </a:xfrm>
          <a:prstGeom prst="rect">
            <a:avLst/>
          </a:prstGeom>
          <a:noFill/>
          <a:ln w="9525">
            <a:noFill/>
            <a:miter lim="800000"/>
            <a:headEnd/>
            <a:tailEnd/>
          </a:ln>
          <a:effectLst/>
        </p:spPr>
        <p:txBody>
          <a:bodyPr wrap="none">
            <a:spAutoFit/>
          </a:bodyPr>
          <a:lstStyle/>
          <a:p>
            <a:pPr eaLnBrk="0" hangingPunct="0"/>
            <a:r>
              <a:rPr lang="en-US" sz="2000" b="1"/>
              <a:t>phase</a:t>
            </a:r>
          </a:p>
        </p:txBody>
      </p:sp>
      <p:sp>
        <p:nvSpPr>
          <p:cNvPr id="104487" name="Text Box 1063"/>
          <p:cNvSpPr txBox="1">
            <a:spLocks noChangeArrowheads="1"/>
          </p:cNvSpPr>
          <p:nvPr/>
        </p:nvSpPr>
        <p:spPr bwMode="auto">
          <a:xfrm>
            <a:off x="1295400" y="5257800"/>
            <a:ext cx="7321550" cy="396875"/>
          </a:xfrm>
          <a:prstGeom prst="rect">
            <a:avLst/>
          </a:prstGeom>
          <a:noFill/>
          <a:ln w="9525">
            <a:noFill/>
            <a:miter lim="800000"/>
            <a:headEnd/>
            <a:tailEnd/>
          </a:ln>
          <a:effectLst/>
        </p:spPr>
        <p:txBody>
          <a:bodyPr wrap="none">
            <a:spAutoFit/>
          </a:bodyPr>
          <a:lstStyle/>
          <a:p>
            <a:pPr eaLnBrk="0" hangingPunct="0"/>
            <a:r>
              <a:rPr lang="en-US" sz="2000" b="1"/>
              <a:t>0.1                            1                              10                           100</a:t>
            </a:r>
          </a:p>
        </p:txBody>
      </p:sp>
      <p:sp>
        <p:nvSpPr>
          <p:cNvPr id="104488" name="Text Box 1064"/>
          <p:cNvSpPr txBox="1">
            <a:spLocks noChangeArrowheads="1"/>
          </p:cNvSpPr>
          <p:nvPr/>
        </p:nvSpPr>
        <p:spPr bwMode="auto">
          <a:xfrm>
            <a:off x="4648200" y="5410200"/>
            <a:ext cx="579438" cy="457200"/>
          </a:xfrm>
          <a:prstGeom prst="rect">
            <a:avLst/>
          </a:prstGeom>
          <a:noFill/>
          <a:ln w="9525">
            <a:noFill/>
            <a:miter lim="800000"/>
            <a:headEnd/>
            <a:tailEnd/>
          </a:ln>
          <a:effectLst/>
        </p:spPr>
        <p:txBody>
          <a:bodyPr wrap="none">
            <a:spAutoFit/>
          </a:bodyPr>
          <a:lstStyle/>
          <a:p>
            <a:pPr eaLnBrk="0" hangingPunct="0"/>
            <a:r>
              <a:rPr lang="en-US" sz="2400" b="1">
                <a:sym typeface="Symbol" pitchFamily="18" charset="2"/>
              </a:rPr>
              <a:t>T</a:t>
            </a:r>
          </a:p>
        </p:txBody>
      </p:sp>
      <p:sp>
        <p:nvSpPr>
          <p:cNvPr id="104489" name="Line 1065"/>
          <p:cNvSpPr>
            <a:spLocks noChangeShapeType="1"/>
          </p:cNvSpPr>
          <p:nvPr/>
        </p:nvSpPr>
        <p:spPr bwMode="auto">
          <a:xfrm>
            <a:off x="1447800" y="2133600"/>
            <a:ext cx="2286000" cy="0"/>
          </a:xfrm>
          <a:prstGeom prst="line">
            <a:avLst/>
          </a:prstGeom>
          <a:noFill/>
          <a:ln w="76200">
            <a:solidFill>
              <a:schemeClr val="tx1"/>
            </a:solidFill>
            <a:round/>
            <a:headEnd/>
            <a:tailEnd/>
          </a:ln>
          <a:effectLst/>
        </p:spPr>
        <p:txBody>
          <a:bodyPr wrap="none" anchor="ctr"/>
          <a:lstStyle/>
          <a:p>
            <a:endParaRPr lang="en-US"/>
          </a:p>
        </p:txBody>
      </p:sp>
      <p:sp>
        <p:nvSpPr>
          <p:cNvPr id="104490" name="Line 1066"/>
          <p:cNvSpPr>
            <a:spLocks noChangeShapeType="1"/>
          </p:cNvSpPr>
          <p:nvPr/>
        </p:nvSpPr>
        <p:spPr bwMode="auto">
          <a:xfrm>
            <a:off x="3733800" y="2133600"/>
            <a:ext cx="3352800" cy="838200"/>
          </a:xfrm>
          <a:prstGeom prst="line">
            <a:avLst/>
          </a:prstGeom>
          <a:noFill/>
          <a:ln w="76200">
            <a:solidFill>
              <a:schemeClr val="tx1"/>
            </a:solidFill>
            <a:round/>
            <a:headEnd/>
            <a:tailEnd/>
          </a:ln>
          <a:effectLst/>
        </p:spPr>
        <p:txBody>
          <a:bodyPr wrap="none" anchor="ctr"/>
          <a:lstStyle/>
          <a:p>
            <a:endParaRPr lang="en-US"/>
          </a:p>
        </p:txBody>
      </p:sp>
      <p:sp>
        <p:nvSpPr>
          <p:cNvPr id="104491" name="Line 1067"/>
          <p:cNvSpPr>
            <a:spLocks noChangeShapeType="1"/>
          </p:cNvSpPr>
          <p:nvPr/>
        </p:nvSpPr>
        <p:spPr bwMode="auto">
          <a:xfrm>
            <a:off x="1447800" y="4267200"/>
            <a:ext cx="4648200" cy="609600"/>
          </a:xfrm>
          <a:prstGeom prst="line">
            <a:avLst/>
          </a:prstGeom>
          <a:noFill/>
          <a:ln w="57150">
            <a:solidFill>
              <a:schemeClr val="tx1"/>
            </a:solidFill>
            <a:round/>
            <a:headEnd/>
            <a:tailEnd/>
          </a:ln>
          <a:effectLst/>
        </p:spPr>
        <p:txBody>
          <a:bodyPr wrap="none" anchor="ctr"/>
          <a:lstStyle/>
          <a:p>
            <a:endParaRPr lang="en-US"/>
          </a:p>
        </p:txBody>
      </p:sp>
      <p:sp>
        <p:nvSpPr>
          <p:cNvPr id="104492" name="Line 1068"/>
          <p:cNvSpPr>
            <a:spLocks noChangeShapeType="1"/>
          </p:cNvSpPr>
          <p:nvPr/>
        </p:nvSpPr>
        <p:spPr bwMode="auto">
          <a:xfrm>
            <a:off x="6019800" y="4876800"/>
            <a:ext cx="2286000" cy="0"/>
          </a:xfrm>
          <a:prstGeom prst="line">
            <a:avLst/>
          </a:prstGeom>
          <a:noFill/>
          <a:ln w="76200">
            <a:solidFill>
              <a:schemeClr val="tx1"/>
            </a:solidFill>
            <a:round/>
            <a:headEnd/>
            <a:tailEnd/>
          </a:ln>
          <a:effectLst/>
        </p:spPr>
        <p:txBody>
          <a:bodyPr wrap="none" anchor="ctr"/>
          <a:lstStyle/>
          <a:p>
            <a:endParaRPr lang="en-US"/>
          </a:p>
        </p:txBody>
      </p:sp>
      <p:sp>
        <p:nvSpPr>
          <p:cNvPr id="104493" name="Text Box 1069"/>
          <p:cNvSpPr txBox="1">
            <a:spLocks noChangeArrowheads="1"/>
          </p:cNvSpPr>
          <p:nvPr/>
        </p:nvSpPr>
        <p:spPr bwMode="auto">
          <a:xfrm>
            <a:off x="2879725" y="6080125"/>
            <a:ext cx="184150" cy="336550"/>
          </a:xfrm>
          <a:prstGeom prst="rect">
            <a:avLst/>
          </a:prstGeom>
          <a:noFill/>
          <a:ln w="9525">
            <a:noFill/>
            <a:miter lim="800000"/>
            <a:headEnd/>
            <a:tailEnd/>
          </a:ln>
          <a:effectLst/>
        </p:spPr>
        <p:txBody>
          <a:bodyPr wrap="none">
            <a:spAutoFit/>
          </a:bodyPr>
          <a:lstStyle/>
          <a:p>
            <a:pPr eaLnBrk="0" hangingPunct="0"/>
            <a:endParaRPr lang="en-US" sz="1600" b="1"/>
          </a:p>
        </p:txBody>
      </p:sp>
      <p:sp>
        <p:nvSpPr>
          <p:cNvPr id="104494" name="Text Box 1070"/>
          <p:cNvSpPr txBox="1">
            <a:spLocks noChangeArrowheads="1"/>
          </p:cNvSpPr>
          <p:nvPr/>
        </p:nvSpPr>
        <p:spPr bwMode="auto">
          <a:xfrm>
            <a:off x="3505200" y="6248400"/>
            <a:ext cx="2395538" cy="336550"/>
          </a:xfrm>
          <a:prstGeom prst="rect">
            <a:avLst/>
          </a:prstGeom>
          <a:noFill/>
          <a:ln w="9525">
            <a:noFill/>
            <a:miter lim="800000"/>
            <a:headEnd/>
            <a:tailEnd/>
          </a:ln>
          <a:effectLst/>
        </p:spPr>
        <p:txBody>
          <a:bodyPr wrap="none">
            <a:spAutoFit/>
          </a:bodyPr>
          <a:lstStyle/>
          <a:p>
            <a:pPr eaLnBrk="0" hangingPunct="0"/>
            <a:r>
              <a:rPr lang="en-US" sz="1600" b="1"/>
              <a:t>7. Frequency response</a:t>
            </a:r>
          </a:p>
        </p:txBody>
      </p:sp>
    </p:spTree>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2274" name="Rectangle 1026"/>
          <p:cNvSpPr>
            <a:spLocks noGrp="1" noChangeArrowheads="1"/>
          </p:cNvSpPr>
          <p:nvPr>
            <p:ph type="title"/>
          </p:nvPr>
        </p:nvSpPr>
        <p:spPr/>
        <p:txBody>
          <a:bodyPr/>
          <a:lstStyle/>
          <a:p>
            <a:r>
              <a:rPr lang="en-US"/>
              <a:t>Transfer Functions</a:t>
            </a:r>
          </a:p>
        </p:txBody>
      </p:sp>
      <p:sp>
        <p:nvSpPr>
          <p:cNvPr id="182275" name="Rectangle 1027"/>
          <p:cNvSpPr>
            <a:spLocks noGrp="1" noChangeArrowheads="1"/>
          </p:cNvSpPr>
          <p:nvPr>
            <p:ph type="body" idx="1"/>
          </p:nvPr>
        </p:nvSpPr>
        <p:spPr/>
        <p:txBody>
          <a:bodyPr/>
          <a:lstStyle/>
          <a:p>
            <a:r>
              <a:rPr lang="en-US"/>
              <a:t>Defined as  G(s) = Y(s)/U(s)</a:t>
            </a:r>
          </a:p>
          <a:p>
            <a:r>
              <a:rPr lang="en-US"/>
              <a:t>Represents a normalized model of a process, i.e., can be used with any input.</a:t>
            </a:r>
          </a:p>
          <a:p>
            <a:r>
              <a:rPr lang="en-US"/>
              <a:t>Y(s) and U(s) are both written in deviation variable form.</a:t>
            </a:r>
          </a:p>
          <a:p>
            <a:r>
              <a:rPr lang="en-US"/>
              <a:t>The form of the transfer function indicates the dynamic behavior of the process.</a:t>
            </a:r>
          </a:p>
          <a:p>
            <a:endParaRPr lang="en-US"/>
          </a:p>
        </p:txBody>
      </p:sp>
    </p:spTree>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3298" name="Rectangle 1026"/>
          <p:cNvSpPr>
            <a:spLocks noGrp="1" noChangeArrowheads="1"/>
          </p:cNvSpPr>
          <p:nvPr>
            <p:ph type="title"/>
          </p:nvPr>
        </p:nvSpPr>
        <p:spPr>
          <a:xfrm>
            <a:off x="685800" y="304800"/>
            <a:ext cx="7772400" cy="1143000"/>
          </a:xfrm>
        </p:spPr>
        <p:txBody>
          <a:bodyPr/>
          <a:lstStyle/>
          <a:p>
            <a:r>
              <a:rPr lang="en-US"/>
              <a:t>Derivation of a Transfer Function</a:t>
            </a:r>
          </a:p>
        </p:txBody>
      </p:sp>
      <p:graphicFrame>
        <p:nvGraphicFramePr>
          <p:cNvPr id="183299" name="Object 1027"/>
          <p:cNvGraphicFramePr>
            <a:graphicFrameLocks noGrp="1" noChangeAspect="1"/>
          </p:cNvGraphicFramePr>
          <p:nvPr>
            <p:ph type="clipArt" sz="half" idx="1"/>
          </p:nvPr>
        </p:nvGraphicFramePr>
        <p:xfrm>
          <a:off x="304800" y="1600200"/>
          <a:ext cx="4572000" cy="804863"/>
        </p:xfrm>
        <a:graphic>
          <a:graphicData uri="http://schemas.openxmlformats.org/presentationml/2006/ole">
            <mc:AlternateContent xmlns:mc="http://schemas.openxmlformats.org/markup-compatibility/2006">
              <mc:Choice xmlns:v="urn:schemas-microsoft-com:vml" Requires="v">
                <p:oleObj spid="_x0000_s183321" name="Equation" r:id="rId3" imgW="2222280" imgH="393480" progId="Equation.3">
                  <p:embed/>
                </p:oleObj>
              </mc:Choice>
              <mc:Fallback>
                <p:oleObj name="Equation" r:id="rId3" imgW="2222280" imgH="393480" progId="Equation.3">
                  <p:embed/>
                  <p:pic>
                    <p:nvPicPr>
                      <p:cNvPr id="0" name="Picture 1027"/>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04800" y="1600200"/>
                        <a:ext cx="4572000" cy="80486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83300" name="Rectangle 1028"/>
          <p:cNvSpPr>
            <a:spLocks noGrp="1" noChangeArrowheads="1"/>
          </p:cNvSpPr>
          <p:nvPr>
            <p:ph type="body" sz="half" idx="2"/>
          </p:nvPr>
        </p:nvSpPr>
        <p:spPr>
          <a:xfrm>
            <a:off x="5486400" y="1752600"/>
            <a:ext cx="3200400" cy="4114800"/>
          </a:xfrm>
        </p:spPr>
        <p:txBody>
          <a:bodyPr/>
          <a:lstStyle/>
          <a:p>
            <a:r>
              <a:rPr lang="en-US" sz="2600"/>
              <a:t>Dynamic model of CST thermal mixer</a:t>
            </a:r>
          </a:p>
          <a:p>
            <a:endParaRPr lang="en-US" sz="2600"/>
          </a:p>
          <a:p>
            <a:r>
              <a:rPr lang="en-US" sz="2600"/>
              <a:t>Apply deviation variables</a:t>
            </a:r>
          </a:p>
          <a:p>
            <a:endParaRPr lang="en-US" sz="2600"/>
          </a:p>
          <a:p>
            <a:r>
              <a:rPr lang="en-US" sz="2600"/>
              <a:t>Equation in terms of deviation variables.</a:t>
            </a:r>
          </a:p>
          <a:p>
            <a:endParaRPr lang="en-US" sz="2600"/>
          </a:p>
        </p:txBody>
      </p:sp>
      <p:graphicFrame>
        <p:nvGraphicFramePr>
          <p:cNvPr id="183301" name="Object 1029"/>
          <p:cNvGraphicFramePr>
            <a:graphicFrameLocks noChangeAspect="1"/>
          </p:cNvGraphicFramePr>
          <p:nvPr/>
        </p:nvGraphicFramePr>
        <p:xfrm>
          <a:off x="152400" y="3657600"/>
          <a:ext cx="5254625" cy="477838"/>
        </p:xfrm>
        <a:graphic>
          <a:graphicData uri="http://schemas.openxmlformats.org/presentationml/2006/ole">
            <mc:AlternateContent xmlns:mc="http://schemas.openxmlformats.org/markup-compatibility/2006">
              <mc:Choice xmlns:v="urn:schemas-microsoft-com:vml" Requires="v">
                <p:oleObj spid="_x0000_s183322" name="Equation" r:id="rId5" imgW="2514600" imgH="228600" progId="Equation.3">
                  <p:embed/>
                </p:oleObj>
              </mc:Choice>
              <mc:Fallback>
                <p:oleObj name="Equation" r:id="rId5" imgW="2514600" imgH="228600" progId="Equation.3">
                  <p:embed/>
                  <p:pic>
                    <p:nvPicPr>
                      <p:cNvPr id="0" name="Picture 1029"/>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52400" y="3657600"/>
                        <a:ext cx="5254625" cy="4778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83302" name="Object 1030"/>
          <p:cNvGraphicFramePr>
            <a:graphicFrameLocks noChangeAspect="1"/>
          </p:cNvGraphicFramePr>
          <p:nvPr/>
        </p:nvGraphicFramePr>
        <p:xfrm>
          <a:off x="152400" y="4953000"/>
          <a:ext cx="5387975" cy="822325"/>
        </p:xfrm>
        <a:graphic>
          <a:graphicData uri="http://schemas.openxmlformats.org/presentationml/2006/ole">
            <mc:AlternateContent xmlns:mc="http://schemas.openxmlformats.org/markup-compatibility/2006">
              <mc:Choice xmlns:v="urn:schemas-microsoft-com:vml" Requires="v">
                <p:oleObj spid="_x0000_s183323" name="Equation" r:id="rId7" imgW="2565360" imgH="393480" progId="Equation.3">
                  <p:embed/>
                </p:oleObj>
              </mc:Choice>
              <mc:Fallback>
                <p:oleObj name="Equation" r:id="rId7" imgW="2565360" imgH="393480" progId="Equation.3">
                  <p:embed/>
                  <p:pic>
                    <p:nvPicPr>
                      <p:cNvPr id="0" name="Picture 1030"/>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52400" y="4953000"/>
                        <a:ext cx="5387975"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22" name="Rectangle 1026"/>
          <p:cNvSpPr>
            <a:spLocks noGrp="1" noChangeArrowheads="1"/>
          </p:cNvSpPr>
          <p:nvPr>
            <p:ph type="title"/>
          </p:nvPr>
        </p:nvSpPr>
        <p:spPr>
          <a:xfrm>
            <a:off x="762000" y="228600"/>
            <a:ext cx="7772400" cy="1143000"/>
          </a:xfrm>
        </p:spPr>
        <p:txBody>
          <a:bodyPr/>
          <a:lstStyle/>
          <a:p>
            <a:r>
              <a:rPr lang="en-US"/>
              <a:t>Derivation of a Transfer Function</a:t>
            </a:r>
          </a:p>
        </p:txBody>
      </p:sp>
      <p:graphicFrame>
        <p:nvGraphicFramePr>
          <p:cNvPr id="184323" name="Object 1027"/>
          <p:cNvGraphicFramePr>
            <a:graphicFrameLocks noGrp="1" noChangeAspect="1"/>
          </p:cNvGraphicFramePr>
          <p:nvPr>
            <p:ph type="clipArt" sz="half" idx="1"/>
          </p:nvPr>
        </p:nvGraphicFramePr>
        <p:xfrm>
          <a:off x="457200" y="3657600"/>
          <a:ext cx="3962400" cy="828675"/>
        </p:xfrm>
        <a:graphic>
          <a:graphicData uri="http://schemas.openxmlformats.org/presentationml/2006/ole">
            <mc:AlternateContent xmlns:mc="http://schemas.openxmlformats.org/markup-compatibility/2006">
              <mc:Choice xmlns:v="urn:schemas-microsoft-com:vml" Requires="v">
                <p:oleObj spid="_x0000_s184338" name="Equation" r:id="rId3" imgW="2057400" imgH="431640" progId="Equation.3">
                  <p:embed/>
                </p:oleObj>
              </mc:Choice>
              <mc:Fallback>
                <p:oleObj name="Equation" r:id="rId3" imgW="2057400" imgH="431640" progId="Equation.3">
                  <p:embed/>
                  <p:pic>
                    <p:nvPicPr>
                      <p:cNvPr id="0" name="Picture 1027"/>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57200" y="3657600"/>
                        <a:ext cx="3962400" cy="8286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84324" name="Rectangle 1028"/>
          <p:cNvSpPr>
            <a:spLocks noGrp="1" noChangeArrowheads="1"/>
          </p:cNvSpPr>
          <p:nvPr>
            <p:ph type="body" sz="half" idx="2"/>
          </p:nvPr>
        </p:nvSpPr>
        <p:spPr>
          <a:xfrm>
            <a:off x="4648200" y="1981200"/>
            <a:ext cx="4191000" cy="4114800"/>
          </a:xfrm>
        </p:spPr>
        <p:txBody>
          <a:bodyPr/>
          <a:lstStyle/>
          <a:p>
            <a:r>
              <a:rPr lang="en-US" sz="2600"/>
              <a:t>Apply Laplace transform to each term considering that only inlet and outlet temperatures change.</a:t>
            </a:r>
          </a:p>
          <a:p>
            <a:r>
              <a:rPr lang="en-US" sz="2600"/>
              <a:t>Determine the transfer function for the effect of inlet temperature changes on the outlet temperature.</a:t>
            </a:r>
          </a:p>
          <a:p>
            <a:r>
              <a:rPr lang="en-US" sz="2600"/>
              <a:t>Note that the response is first order.</a:t>
            </a:r>
          </a:p>
        </p:txBody>
      </p:sp>
      <p:graphicFrame>
        <p:nvGraphicFramePr>
          <p:cNvPr id="184325" name="Object 1029"/>
          <p:cNvGraphicFramePr>
            <a:graphicFrameLocks noChangeAspect="1"/>
          </p:cNvGraphicFramePr>
          <p:nvPr/>
        </p:nvGraphicFramePr>
        <p:xfrm>
          <a:off x="914400" y="1905000"/>
          <a:ext cx="3403600" cy="887413"/>
        </p:xfrm>
        <a:graphic>
          <a:graphicData uri="http://schemas.openxmlformats.org/presentationml/2006/ole">
            <mc:AlternateContent xmlns:mc="http://schemas.openxmlformats.org/markup-compatibility/2006">
              <mc:Choice xmlns:v="urn:schemas-microsoft-com:vml" Requires="v">
                <p:oleObj spid="_x0000_s184339" name="Equation" r:id="rId5" imgW="1650960" imgH="431640" progId="Equation.3">
                  <p:embed/>
                </p:oleObj>
              </mc:Choice>
              <mc:Fallback>
                <p:oleObj name="Equation" r:id="rId5" imgW="1650960" imgH="431640" progId="Equation.3">
                  <p:embed/>
                  <p:pic>
                    <p:nvPicPr>
                      <p:cNvPr id="0" name="Picture 1029"/>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914400" y="1905000"/>
                        <a:ext cx="3403600" cy="8874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5346" name="Rectangle 1026"/>
          <p:cNvSpPr>
            <a:spLocks noGrp="1" noChangeArrowheads="1"/>
          </p:cNvSpPr>
          <p:nvPr>
            <p:ph type="title"/>
          </p:nvPr>
        </p:nvSpPr>
        <p:spPr>
          <a:xfrm>
            <a:off x="762000" y="152400"/>
            <a:ext cx="7772400" cy="1143000"/>
          </a:xfrm>
        </p:spPr>
        <p:txBody>
          <a:bodyPr/>
          <a:lstStyle/>
          <a:p>
            <a:r>
              <a:rPr lang="en-US"/>
              <a:t>Poles of the Transfer Function Indicate the Dynamic Response</a:t>
            </a:r>
          </a:p>
        </p:txBody>
      </p:sp>
      <p:sp>
        <p:nvSpPr>
          <p:cNvPr id="185347" name="Rectangle 1027"/>
          <p:cNvSpPr>
            <a:spLocks noGrp="1" noChangeArrowheads="1"/>
          </p:cNvSpPr>
          <p:nvPr>
            <p:ph type="body" sz="half" idx="2"/>
          </p:nvPr>
        </p:nvSpPr>
        <p:spPr>
          <a:xfrm>
            <a:off x="609600" y="5029200"/>
            <a:ext cx="7772400" cy="1524000"/>
          </a:xfrm>
        </p:spPr>
        <p:txBody>
          <a:bodyPr/>
          <a:lstStyle/>
          <a:p>
            <a:r>
              <a:rPr lang="en-US" sz="2600"/>
              <a:t>For a, b, c, and d positive constants, transfer function indicates exponential decay, oscillatory response, and exponential growth, respectively.</a:t>
            </a:r>
          </a:p>
        </p:txBody>
      </p:sp>
      <p:graphicFrame>
        <p:nvGraphicFramePr>
          <p:cNvPr id="185348" name="Object 1028"/>
          <p:cNvGraphicFramePr>
            <a:graphicFrameLocks noChangeAspect="1"/>
          </p:cNvGraphicFramePr>
          <p:nvPr/>
        </p:nvGraphicFramePr>
        <p:xfrm>
          <a:off x="1828800" y="2819400"/>
          <a:ext cx="5207000" cy="958850"/>
        </p:xfrm>
        <a:graphic>
          <a:graphicData uri="http://schemas.openxmlformats.org/presentationml/2006/ole">
            <mc:AlternateContent xmlns:mc="http://schemas.openxmlformats.org/markup-compatibility/2006">
              <mc:Choice xmlns:v="urn:schemas-microsoft-com:vml" Requires="v">
                <p:oleObj spid="_x0000_s185369" name="Equation" r:id="rId3" imgW="2336760" imgH="431640" progId="Equation.3">
                  <p:embed/>
                </p:oleObj>
              </mc:Choice>
              <mc:Fallback>
                <p:oleObj name="Equation" r:id="rId3" imgW="2336760" imgH="431640" progId="Equation.3">
                  <p:embed/>
                  <p:pic>
                    <p:nvPicPr>
                      <p:cNvPr id="0" name="Picture 1028"/>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828800" y="2819400"/>
                        <a:ext cx="5207000" cy="9588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85349" name="Object 1029"/>
          <p:cNvGraphicFramePr>
            <a:graphicFrameLocks noChangeAspect="1"/>
          </p:cNvGraphicFramePr>
          <p:nvPr/>
        </p:nvGraphicFramePr>
        <p:xfrm>
          <a:off x="2057400" y="3962400"/>
          <a:ext cx="5118100" cy="508000"/>
        </p:xfrm>
        <a:graphic>
          <a:graphicData uri="http://schemas.openxmlformats.org/presentationml/2006/ole">
            <mc:AlternateContent xmlns:mc="http://schemas.openxmlformats.org/markup-compatibility/2006">
              <mc:Choice xmlns:v="urn:schemas-microsoft-com:vml" Requires="v">
                <p:oleObj spid="_x0000_s185370" name="Equation" r:id="rId5" imgW="2298600" imgH="228600" progId="Equation.3">
                  <p:embed/>
                </p:oleObj>
              </mc:Choice>
              <mc:Fallback>
                <p:oleObj name="Equation" r:id="rId5" imgW="2298600" imgH="228600" progId="Equation.3">
                  <p:embed/>
                  <p:pic>
                    <p:nvPicPr>
                      <p:cNvPr id="0" name="Picture 1029"/>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057400" y="3962400"/>
                        <a:ext cx="5118100" cy="50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85350" name="Object 1030"/>
          <p:cNvGraphicFramePr>
            <a:graphicFrameLocks noGrp="1" noChangeAspect="1"/>
          </p:cNvGraphicFramePr>
          <p:nvPr>
            <p:ph sz="half" idx="1"/>
          </p:nvPr>
        </p:nvGraphicFramePr>
        <p:xfrm>
          <a:off x="1905000" y="1676400"/>
          <a:ext cx="5181600" cy="1076325"/>
        </p:xfrm>
        <a:graphic>
          <a:graphicData uri="http://schemas.openxmlformats.org/presentationml/2006/ole">
            <mc:AlternateContent xmlns:mc="http://schemas.openxmlformats.org/markup-compatibility/2006">
              <mc:Choice xmlns:v="urn:schemas-microsoft-com:vml" Requires="v">
                <p:oleObj spid="_x0000_s185371" name="Equation" r:id="rId7" imgW="2070000" imgH="431640" progId="Equation.3">
                  <p:embed/>
                </p:oleObj>
              </mc:Choice>
              <mc:Fallback>
                <p:oleObj name="Equation" r:id="rId7" imgW="2070000" imgH="431640" progId="Equation.3">
                  <p:embed/>
                  <p:pic>
                    <p:nvPicPr>
                      <p:cNvPr id="0" name="Picture 1030"/>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905000" y="1676400"/>
                        <a:ext cx="5181600" cy="10763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570" name="Rectangle 2"/>
          <p:cNvSpPr>
            <a:spLocks noGrp="1" noChangeArrowheads="1"/>
          </p:cNvSpPr>
          <p:nvPr>
            <p:ph type="title"/>
          </p:nvPr>
        </p:nvSpPr>
        <p:spPr/>
        <p:txBody>
          <a:bodyPr/>
          <a:lstStyle/>
          <a:p>
            <a:r>
              <a:rPr lang="en-US"/>
              <a:t>Laplace Transform Properties</a:t>
            </a:r>
          </a:p>
        </p:txBody>
      </p:sp>
      <p:graphicFrame>
        <p:nvGraphicFramePr>
          <p:cNvPr id="109571" name="Object 3"/>
          <p:cNvGraphicFramePr>
            <a:graphicFrameLocks noChangeAspect="1"/>
          </p:cNvGraphicFramePr>
          <p:nvPr/>
        </p:nvGraphicFramePr>
        <p:xfrm>
          <a:off x="1041400" y="1828800"/>
          <a:ext cx="6645275" cy="4640263"/>
        </p:xfrm>
        <a:graphic>
          <a:graphicData uri="http://schemas.openxmlformats.org/presentationml/2006/ole">
            <mc:AlternateContent xmlns:mc="http://schemas.openxmlformats.org/markup-compatibility/2006">
              <mc:Choice xmlns:v="urn:schemas-microsoft-com:vml" Requires="v">
                <p:oleObj spid="_x0000_s109578" name="Equation" r:id="rId3" imgW="3784320" imgH="2641320" progId="Equation.3">
                  <p:embed/>
                </p:oleObj>
              </mc:Choice>
              <mc:Fallback>
                <p:oleObj name="Equation" r:id="rId3" imgW="3784320" imgH="2641320" progId="Equation.3">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41400" y="1828800"/>
                        <a:ext cx="6645275" cy="464026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6370" name="Rectangle 1026"/>
          <p:cNvSpPr>
            <a:spLocks noGrp="1" noChangeArrowheads="1"/>
          </p:cNvSpPr>
          <p:nvPr>
            <p:ph type="title"/>
          </p:nvPr>
        </p:nvSpPr>
        <p:spPr/>
        <p:txBody>
          <a:bodyPr/>
          <a:lstStyle/>
          <a:p>
            <a:r>
              <a:rPr lang="en-US"/>
              <a:t>Poles on a Complex Plane</a:t>
            </a:r>
          </a:p>
        </p:txBody>
      </p:sp>
      <p:graphicFrame>
        <p:nvGraphicFramePr>
          <p:cNvPr id="186371" name="Object 1027"/>
          <p:cNvGraphicFramePr>
            <a:graphicFrameLocks noGrp="1" noChangeAspect="1"/>
          </p:cNvGraphicFramePr>
          <p:nvPr>
            <p:ph idx="1"/>
          </p:nvPr>
        </p:nvGraphicFramePr>
        <p:xfrm>
          <a:off x="0" y="2424113"/>
          <a:ext cx="9144000" cy="3797300"/>
        </p:xfrm>
        <a:graphic>
          <a:graphicData uri="http://schemas.openxmlformats.org/presentationml/2006/ole">
            <mc:AlternateContent xmlns:mc="http://schemas.openxmlformats.org/markup-compatibility/2006">
              <mc:Choice xmlns:v="urn:schemas-microsoft-com:vml" Requires="v">
                <p:oleObj spid="_x0000_s186378" name="Worksheet" r:id="rId3" imgW="5457960" imgH="2274120" progId="Excel.Sheet.8">
                  <p:embed/>
                </p:oleObj>
              </mc:Choice>
              <mc:Fallback>
                <p:oleObj name="Worksheet" r:id="rId3" imgW="5457960" imgH="2274120" progId="Excel.Sheet.8">
                  <p:embed/>
                  <p:pic>
                    <p:nvPicPr>
                      <p:cNvPr id="0" name="Picture 1027"/>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2424113"/>
                        <a:ext cx="9144000" cy="3797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7394" name="Rectangle 1026"/>
          <p:cNvSpPr>
            <a:spLocks noGrp="1" noChangeArrowheads="1"/>
          </p:cNvSpPr>
          <p:nvPr>
            <p:ph type="title"/>
          </p:nvPr>
        </p:nvSpPr>
        <p:spPr/>
        <p:txBody>
          <a:bodyPr/>
          <a:lstStyle/>
          <a:p>
            <a:r>
              <a:rPr lang="en-US"/>
              <a:t>Exponential Decay</a:t>
            </a:r>
          </a:p>
        </p:txBody>
      </p:sp>
      <p:graphicFrame>
        <p:nvGraphicFramePr>
          <p:cNvPr id="187395" name="Object 1027"/>
          <p:cNvGraphicFramePr>
            <a:graphicFrameLocks noGrp="1" noChangeAspect="1"/>
          </p:cNvGraphicFramePr>
          <p:nvPr>
            <p:ph idx="1"/>
          </p:nvPr>
        </p:nvGraphicFramePr>
        <p:xfrm>
          <a:off x="457200" y="2590800"/>
          <a:ext cx="3730625" cy="2290763"/>
        </p:xfrm>
        <a:graphic>
          <a:graphicData uri="http://schemas.openxmlformats.org/presentationml/2006/ole">
            <mc:AlternateContent xmlns:mc="http://schemas.openxmlformats.org/markup-compatibility/2006">
              <mc:Choice xmlns:v="urn:schemas-microsoft-com:vml" Requires="v">
                <p:oleObj spid="_x0000_s187409" name="Worksheet" r:id="rId3" imgW="2952000" imgH="1817640" progId="Excel.Sheet.8">
                  <p:embed/>
                </p:oleObj>
              </mc:Choice>
              <mc:Fallback>
                <p:oleObj name="Worksheet" r:id="rId3" imgW="2952000" imgH="1817640" progId="Excel.Sheet.8">
                  <p:embed/>
                  <p:pic>
                    <p:nvPicPr>
                      <p:cNvPr id="0" name="Picture 1027"/>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57200" y="2590800"/>
                        <a:ext cx="3730625" cy="229076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87396" name="Object 1028"/>
          <p:cNvGraphicFramePr>
            <a:graphicFrameLocks noChangeAspect="1"/>
          </p:cNvGraphicFramePr>
          <p:nvPr/>
        </p:nvGraphicFramePr>
        <p:xfrm>
          <a:off x="4114800" y="2590800"/>
          <a:ext cx="4562475" cy="2801938"/>
        </p:xfrm>
        <a:graphic>
          <a:graphicData uri="http://schemas.openxmlformats.org/presentationml/2006/ole">
            <mc:AlternateContent xmlns:mc="http://schemas.openxmlformats.org/markup-compatibility/2006">
              <mc:Choice xmlns:v="urn:schemas-microsoft-com:vml" Requires="v">
                <p:oleObj spid="_x0000_s187410" name="Worksheet" r:id="rId5" imgW="2952000" imgH="1817640" progId="Excel.Sheet.8">
                  <p:embed/>
                </p:oleObj>
              </mc:Choice>
              <mc:Fallback>
                <p:oleObj name="Worksheet" r:id="rId5" imgW="2952000" imgH="1817640" progId="Excel.Sheet.8">
                  <p:embed/>
                  <p:pic>
                    <p:nvPicPr>
                      <p:cNvPr id="0" name="Picture 1028"/>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114800" y="2590800"/>
                        <a:ext cx="4562475" cy="28019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8418" name="Rectangle 1026"/>
          <p:cNvSpPr>
            <a:spLocks noGrp="1" noChangeArrowheads="1"/>
          </p:cNvSpPr>
          <p:nvPr>
            <p:ph type="title"/>
          </p:nvPr>
        </p:nvSpPr>
        <p:spPr/>
        <p:txBody>
          <a:bodyPr/>
          <a:lstStyle/>
          <a:p>
            <a:r>
              <a:rPr lang="en-US"/>
              <a:t>Damped Sinusoidal</a:t>
            </a:r>
          </a:p>
        </p:txBody>
      </p:sp>
      <p:graphicFrame>
        <p:nvGraphicFramePr>
          <p:cNvPr id="188419" name="Object 1027"/>
          <p:cNvGraphicFramePr>
            <a:graphicFrameLocks noGrp="1" noChangeAspect="1"/>
          </p:cNvGraphicFramePr>
          <p:nvPr>
            <p:ph idx="1"/>
          </p:nvPr>
        </p:nvGraphicFramePr>
        <p:xfrm>
          <a:off x="609600" y="2819400"/>
          <a:ext cx="3959225" cy="2432050"/>
        </p:xfrm>
        <a:graphic>
          <a:graphicData uri="http://schemas.openxmlformats.org/presentationml/2006/ole">
            <mc:AlternateContent xmlns:mc="http://schemas.openxmlformats.org/markup-compatibility/2006">
              <mc:Choice xmlns:v="urn:schemas-microsoft-com:vml" Requires="v">
                <p:oleObj spid="_x0000_s188433" name="Worksheet" r:id="rId3" imgW="2952000" imgH="1817640" progId="Excel.Sheet.8">
                  <p:embed/>
                </p:oleObj>
              </mc:Choice>
              <mc:Fallback>
                <p:oleObj name="Worksheet" r:id="rId3" imgW="2952000" imgH="1817640" progId="Excel.Sheet.8">
                  <p:embed/>
                  <p:pic>
                    <p:nvPicPr>
                      <p:cNvPr id="0" name="Picture 1027"/>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09600" y="2819400"/>
                        <a:ext cx="3959225" cy="24320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88420" name="Object 1028"/>
          <p:cNvGraphicFramePr>
            <a:graphicFrameLocks noChangeAspect="1"/>
          </p:cNvGraphicFramePr>
          <p:nvPr/>
        </p:nvGraphicFramePr>
        <p:xfrm>
          <a:off x="4267200" y="2819400"/>
          <a:ext cx="4648200" cy="2854325"/>
        </p:xfrm>
        <a:graphic>
          <a:graphicData uri="http://schemas.openxmlformats.org/presentationml/2006/ole">
            <mc:AlternateContent xmlns:mc="http://schemas.openxmlformats.org/markup-compatibility/2006">
              <mc:Choice xmlns:v="urn:schemas-microsoft-com:vml" Requires="v">
                <p:oleObj spid="_x0000_s188434" name="Worksheet" r:id="rId5" imgW="2952000" imgH="1817640" progId="Excel.Sheet.8">
                  <p:embed/>
                </p:oleObj>
              </mc:Choice>
              <mc:Fallback>
                <p:oleObj name="Worksheet" r:id="rId5" imgW="2952000" imgH="1817640" progId="Excel.Sheet.8">
                  <p:embed/>
                  <p:pic>
                    <p:nvPicPr>
                      <p:cNvPr id="0" name="Picture 1028"/>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267200" y="2819400"/>
                        <a:ext cx="4648200" cy="2854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9442" name="Rectangle 1026"/>
          <p:cNvSpPr>
            <a:spLocks noGrp="1" noChangeArrowheads="1"/>
          </p:cNvSpPr>
          <p:nvPr>
            <p:ph type="title"/>
          </p:nvPr>
        </p:nvSpPr>
        <p:spPr/>
        <p:txBody>
          <a:bodyPr/>
          <a:lstStyle/>
          <a:p>
            <a:r>
              <a:rPr lang="en-US"/>
              <a:t>Exponentially Growing Sinusoidal Behavior (Unstable)</a:t>
            </a:r>
          </a:p>
        </p:txBody>
      </p:sp>
      <p:graphicFrame>
        <p:nvGraphicFramePr>
          <p:cNvPr id="189443" name="Object 1027"/>
          <p:cNvGraphicFramePr>
            <a:graphicFrameLocks noGrp="1" noChangeAspect="1"/>
          </p:cNvGraphicFramePr>
          <p:nvPr>
            <p:ph idx="1"/>
          </p:nvPr>
        </p:nvGraphicFramePr>
        <p:xfrm>
          <a:off x="533400" y="3200400"/>
          <a:ext cx="3959225" cy="2432050"/>
        </p:xfrm>
        <a:graphic>
          <a:graphicData uri="http://schemas.openxmlformats.org/presentationml/2006/ole">
            <mc:AlternateContent xmlns:mc="http://schemas.openxmlformats.org/markup-compatibility/2006">
              <mc:Choice xmlns:v="urn:schemas-microsoft-com:vml" Requires="v">
                <p:oleObj spid="_x0000_s189457" name="Worksheet" r:id="rId3" imgW="2952000" imgH="1817640" progId="Excel.Sheet.8">
                  <p:embed/>
                </p:oleObj>
              </mc:Choice>
              <mc:Fallback>
                <p:oleObj name="Worksheet" r:id="rId3" imgW="2952000" imgH="1817640" progId="Excel.Sheet.8">
                  <p:embed/>
                  <p:pic>
                    <p:nvPicPr>
                      <p:cNvPr id="0" name="Picture 1027"/>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3200400"/>
                        <a:ext cx="3959225" cy="24320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89444" name="Object 1028"/>
          <p:cNvGraphicFramePr>
            <a:graphicFrameLocks noChangeAspect="1"/>
          </p:cNvGraphicFramePr>
          <p:nvPr/>
        </p:nvGraphicFramePr>
        <p:xfrm>
          <a:off x="4191000" y="3200400"/>
          <a:ext cx="4572000" cy="2808288"/>
        </p:xfrm>
        <a:graphic>
          <a:graphicData uri="http://schemas.openxmlformats.org/presentationml/2006/ole">
            <mc:AlternateContent xmlns:mc="http://schemas.openxmlformats.org/markup-compatibility/2006">
              <mc:Choice xmlns:v="urn:schemas-microsoft-com:vml" Requires="v">
                <p:oleObj spid="_x0000_s189458" name="Worksheet" r:id="rId5" imgW="2952000" imgH="1817640" progId="Excel.Sheet.8">
                  <p:embed/>
                </p:oleObj>
              </mc:Choice>
              <mc:Fallback>
                <p:oleObj name="Worksheet" r:id="rId5" imgW="2952000" imgH="1817640" progId="Excel.Sheet.8">
                  <p:embed/>
                  <p:pic>
                    <p:nvPicPr>
                      <p:cNvPr id="0" name="Picture 1028"/>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191000" y="3200400"/>
                        <a:ext cx="4572000" cy="2808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0466" name="Rectangle 2"/>
          <p:cNvSpPr>
            <a:spLocks noGrp="1" noChangeArrowheads="1"/>
          </p:cNvSpPr>
          <p:nvPr>
            <p:ph type="title"/>
          </p:nvPr>
        </p:nvSpPr>
        <p:spPr>
          <a:xfrm>
            <a:off x="533400" y="609600"/>
            <a:ext cx="7924800" cy="1143000"/>
          </a:xfrm>
        </p:spPr>
        <p:txBody>
          <a:bodyPr/>
          <a:lstStyle/>
          <a:p>
            <a:r>
              <a:rPr lang="en-US"/>
              <a:t>What Kind of Dynamic Behavior?</a:t>
            </a:r>
          </a:p>
        </p:txBody>
      </p:sp>
      <p:graphicFrame>
        <p:nvGraphicFramePr>
          <p:cNvPr id="190467" name="Object 3"/>
          <p:cNvGraphicFramePr>
            <a:graphicFrameLocks noGrp="1" noChangeAspect="1"/>
          </p:cNvGraphicFramePr>
          <p:nvPr>
            <p:ph idx="1"/>
          </p:nvPr>
        </p:nvGraphicFramePr>
        <p:xfrm>
          <a:off x="0" y="1997075"/>
          <a:ext cx="9144000" cy="4802188"/>
        </p:xfrm>
        <a:graphic>
          <a:graphicData uri="http://schemas.openxmlformats.org/presentationml/2006/ole">
            <mc:AlternateContent xmlns:mc="http://schemas.openxmlformats.org/markup-compatibility/2006">
              <mc:Choice xmlns:v="urn:schemas-microsoft-com:vml" Requires="v">
                <p:oleObj spid="_x0000_s190474" name="Worksheet" r:id="rId3" imgW="4537440" imgH="2388600" progId="Excel.Sheet.8">
                  <p:embed/>
                </p:oleObj>
              </mc:Choice>
              <mc:Fallback>
                <p:oleObj name="Worksheet" r:id="rId3" imgW="4537440" imgH="2388600" progId="Excel.Sheet.8">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1997075"/>
                        <a:ext cx="9144000" cy="480218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1490" name="Rectangle 2"/>
          <p:cNvSpPr>
            <a:spLocks noGrp="1" noChangeArrowheads="1"/>
          </p:cNvSpPr>
          <p:nvPr>
            <p:ph type="title"/>
          </p:nvPr>
        </p:nvSpPr>
        <p:spPr>
          <a:xfrm>
            <a:off x="685800" y="304800"/>
            <a:ext cx="7772400" cy="1143000"/>
          </a:xfrm>
        </p:spPr>
        <p:txBody>
          <a:bodyPr/>
          <a:lstStyle/>
          <a:p>
            <a:r>
              <a:rPr lang="en-US"/>
              <a:t>Unstable Behavior</a:t>
            </a:r>
          </a:p>
        </p:txBody>
      </p:sp>
      <p:sp>
        <p:nvSpPr>
          <p:cNvPr id="191491" name="Rectangle 3"/>
          <p:cNvSpPr>
            <a:spLocks noGrp="1" noChangeArrowheads="1"/>
          </p:cNvSpPr>
          <p:nvPr>
            <p:ph type="body" idx="1"/>
          </p:nvPr>
        </p:nvSpPr>
        <p:spPr>
          <a:xfrm>
            <a:off x="685800" y="1524000"/>
            <a:ext cx="7772400" cy="4114800"/>
          </a:xfrm>
        </p:spPr>
        <p:txBody>
          <a:bodyPr/>
          <a:lstStyle/>
          <a:p>
            <a:r>
              <a:rPr lang="en-US"/>
              <a:t>If the output of a process grows without bound for a bounded input, the process is referred to a </a:t>
            </a:r>
            <a:r>
              <a:rPr lang="en-US" b="1"/>
              <a:t>unstable</a:t>
            </a:r>
            <a:r>
              <a:rPr lang="en-US"/>
              <a:t>.</a:t>
            </a:r>
          </a:p>
          <a:p>
            <a:r>
              <a:rPr lang="en-US"/>
              <a:t>If the real portion of any pole of a transfer function is positive, the process corresponding to the transfer function is unstable.</a:t>
            </a:r>
          </a:p>
          <a:p>
            <a:r>
              <a:rPr lang="en-US"/>
              <a:t>If any pole is located in the right half plane, the process is unstable.</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858" name="Rectangle 2"/>
          <p:cNvSpPr>
            <a:spLocks noGrp="1" noChangeArrowheads="1"/>
          </p:cNvSpPr>
          <p:nvPr>
            <p:ph type="title"/>
          </p:nvPr>
        </p:nvSpPr>
        <p:spPr/>
        <p:txBody>
          <a:bodyPr/>
          <a:lstStyle/>
          <a:p>
            <a:r>
              <a:rPr lang="en-US">
                <a:sym typeface="Symbol" pitchFamily="18" charset="2"/>
              </a:rPr>
              <a:t>Transforms (5 of 11)</a:t>
            </a:r>
          </a:p>
        </p:txBody>
      </p:sp>
      <p:sp>
        <p:nvSpPr>
          <p:cNvPr id="121859" name="Rectangle 3"/>
          <p:cNvSpPr>
            <a:spLocks noGrp="1" noChangeArrowheads="1"/>
          </p:cNvSpPr>
          <p:nvPr>
            <p:ph type="body" idx="1"/>
          </p:nvPr>
        </p:nvSpPr>
        <p:spPr>
          <a:xfrm>
            <a:off x="609600" y="838200"/>
            <a:ext cx="7772400" cy="4114800"/>
          </a:xfrm>
        </p:spPr>
        <p:txBody>
          <a:bodyPr/>
          <a:lstStyle/>
          <a:p>
            <a:r>
              <a:rPr lang="en-US">
                <a:sym typeface="Symbol" pitchFamily="18" charset="2"/>
              </a:rPr>
              <a:t>Most mathematical handbooks have tables of Laplace transforms</a:t>
            </a:r>
          </a:p>
        </p:txBody>
      </p:sp>
      <p:sp>
        <p:nvSpPr>
          <p:cNvPr id="121860" name="Text Box 4"/>
          <p:cNvSpPr txBox="1">
            <a:spLocks noChangeArrowheads="1"/>
          </p:cNvSpPr>
          <p:nvPr/>
        </p:nvSpPr>
        <p:spPr bwMode="auto">
          <a:xfrm>
            <a:off x="3505200" y="6248400"/>
            <a:ext cx="2286000" cy="336550"/>
          </a:xfrm>
          <a:prstGeom prst="rect">
            <a:avLst/>
          </a:prstGeom>
          <a:noFill/>
          <a:ln w="9525">
            <a:noFill/>
            <a:miter lim="800000"/>
            <a:headEnd/>
            <a:tailEnd/>
          </a:ln>
          <a:effectLst/>
        </p:spPr>
        <p:txBody>
          <a:bodyPr wrap="none">
            <a:spAutoFit/>
          </a:bodyPr>
          <a:lstStyle/>
          <a:p>
            <a:pPr eaLnBrk="0" hangingPunct="0"/>
            <a:r>
              <a:rPr lang="en-US" sz="1600" b="1"/>
              <a:t>4. Laplace transforms</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5172" name="Rectangle 4"/>
          <p:cNvSpPr>
            <a:spLocks noGrp="1" noChangeArrowheads="1"/>
          </p:cNvSpPr>
          <p:nvPr>
            <p:ph type="ctrTitle"/>
          </p:nvPr>
        </p:nvSpPr>
        <p:spPr/>
        <p:txBody>
          <a:bodyPr/>
          <a:lstStyle/>
          <a:p>
            <a:r>
              <a:rPr lang="en-US"/>
              <a:t>LAPLACE TRANSFORMS</a:t>
            </a:r>
          </a:p>
        </p:txBody>
      </p:sp>
      <p:sp>
        <p:nvSpPr>
          <p:cNvPr id="135173" name="Rectangle 5"/>
          <p:cNvSpPr>
            <a:spLocks noGrp="1" noChangeArrowheads="1"/>
          </p:cNvSpPr>
          <p:nvPr>
            <p:ph type="subTitle" idx="1"/>
          </p:nvPr>
        </p:nvSpPr>
        <p:spPr/>
        <p:txBody>
          <a:bodyPr/>
          <a:lstStyle/>
          <a:p>
            <a:r>
              <a:rPr lang="en-US"/>
              <a:t>PARTIAL FRACTION EXPANSION</a:t>
            </a:r>
          </a:p>
        </p:txBody>
      </p:sp>
    </p:spTree>
  </p:cSld>
  <p:clrMapOvr>
    <a:masterClrMapping/>
  </p:clrMapOvr>
</p:sld>
</file>

<file path=ppt/theme/theme1.xml><?xml version="1.0" encoding="utf-8"?>
<a:theme xmlns:a="http://schemas.openxmlformats.org/drawingml/2006/main" name="Edge">
  <a:themeElements>
    <a:clrScheme name="Edge 7">
      <a:dk1>
        <a:srgbClr val="000000"/>
      </a:dk1>
      <a:lt1>
        <a:srgbClr val="FFFFFF"/>
      </a:lt1>
      <a:dk2>
        <a:srgbClr val="006633"/>
      </a:dk2>
      <a:lt2>
        <a:srgbClr val="5F5F5F"/>
      </a:lt2>
      <a:accent1>
        <a:srgbClr val="CC9900"/>
      </a:accent1>
      <a:accent2>
        <a:srgbClr val="3B812F"/>
      </a:accent2>
      <a:accent3>
        <a:srgbClr val="FFFFFF"/>
      </a:accent3>
      <a:accent4>
        <a:srgbClr val="000000"/>
      </a:accent4>
      <a:accent5>
        <a:srgbClr val="E2CAAA"/>
      </a:accent5>
      <a:accent6>
        <a:srgbClr val="35742A"/>
      </a:accent6>
      <a:hlink>
        <a:srgbClr val="996600"/>
      </a:hlink>
      <a:folHlink>
        <a:srgbClr val="AFBF39"/>
      </a:folHlink>
    </a:clrScheme>
    <a:fontScheme name="Edge">
      <a:majorFont>
        <a:latin typeface="Garamond"/>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Edge 1">
        <a:dk1>
          <a:srgbClr val="333333"/>
        </a:dk1>
        <a:lt1>
          <a:srgbClr val="FFFFFF"/>
        </a:lt1>
        <a:dk2>
          <a:srgbClr val="820000"/>
        </a:dk2>
        <a:lt2>
          <a:srgbClr val="FFFFFF"/>
        </a:lt2>
        <a:accent1>
          <a:srgbClr val="FF9900"/>
        </a:accent1>
        <a:accent2>
          <a:srgbClr val="CC3300"/>
        </a:accent2>
        <a:accent3>
          <a:srgbClr val="C1AAAA"/>
        </a:accent3>
        <a:accent4>
          <a:srgbClr val="DADADA"/>
        </a:accent4>
        <a:accent5>
          <a:srgbClr val="FFCAAA"/>
        </a:accent5>
        <a:accent6>
          <a:srgbClr val="B92D00"/>
        </a:accent6>
        <a:hlink>
          <a:srgbClr val="808080"/>
        </a:hlink>
        <a:folHlink>
          <a:srgbClr val="666633"/>
        </a:folHlink>
      </a:clrScheme>
      <a:clrMap bg1="dk2" tx1="lt1" bg2="dk1" tx2="lt2" accent1="accent1" accent2="accent2" accent3="accent3" accent4="accent4" accent5="accent5" accent6="accent6" hlink="hlink" folHlink="folHlink"/>
    </a:extraClrScheme>
    <a:extraClrScheme>
      <a:clrScheme name="Edge 2">
        <a:dk1>
          <a:srgbClr val="333333"/>
        </a:dk1>
        <a:lt1>
          <a:srgbClr val="CCCCFF"/>
        </a:lt1>
        <a:dk2>
          <a:srgbClr val="0B0506"/>
        </a:dk2>
        <a:lt2>
          <a:srgbClr val="FFFFFF"/>
        </a:lt2>
        <a:accent1>
          <a:srgbClr val="3366CC"/>
        </a:accent1>
        <a:accent2>
          <a:srgbClr val="3333CC"/>
        </a:accent2>
        <a:accent3>
          <a:srgbClr val="AAAAAA"/>
        </a:accent3>
        <a:accent4>
          <a:srgbClr val="AEAEDA"/>
        </a:accent4>
        <a:accent5>
          <a:srgbClr val="ADB8E2"/>
        </a:accent5>
        <a:accent6>
          <a:srgbClr val="2D2DB9"/>
        </a:accent6>
        <a:hlink>
          <a:srgbClr val="808080"/>
        </a:hlink>
        <a:folHlink>
          <a:srgbClr val="666633"/>
        </a:folHlink>
      </a:clrScheme>
      <a:clrMap bg1="dk2" tx1="lt1" bg2="dk1" tx2="lt2" accent1="accent1" accent2="accent2" accent3="accent3" accent4="accent4" accent5="accent5" accent6="accent6" hlink="hlink" folHlink="folHlink"/>
    </a:extraClrScheme>
    <a:extraClrScheme>
      <a:clrScheme name="Edge 3">
        <a:dk1>
          <a:srgbClr val="333333"/>
        </a:dk1>
        <a:lt1>
          <a:srgbClr val="FFFFFF"/>
        </a:lt1>
        <a:dk2>
          <a:srgbClr val="221013"/>
        </a:dk2>
        <a:lt2>
          <a:srgbClr val="FFFFFF"/>
        </a:lt2>
        <a:accent1>
          <a:srgbClr val="CC3300"/>
        </a:accent1>
        <a:accent2>
          <a:srgbClr val="CC9900"/>
        </a:accent2>
        <a:accent3>
          <a:srgbClr val="ABAAAA"/>
        </a:accent3>
        <a:accent4>
          <a:srgbClr val="DADADA"/>
        </a:accent4>
        <a:accent5>
          <a:srgbClr val="E2ADAA"/>
        </a:accent5>
        <a:accent6>
          <a:srgbClr val="B98A00"/>
        </a:accent6>
        <a:hlink>
          <a:srgbClr val="808080"/>
        </a:hlink>
        <a:folHlink>
          <a:srgbClr val="666633"/>
        </a:folHlink>
      </a:clrScheme>
      <a:clrMap bg1="dk2" tx1="lt1" bg2="dk1" tx2="lt2" accent1="accent1" accent2="accent2" accent3="accent3" accent4="accent4" accent5="accent5" accent6="accent6" hlink="hlink" folHlink="folHlink"/>
    </a:extraClrScheme>
    <a:extraClrScheme>
      <a:clrScheme name="Edge 4">
        <a:dk1>
          <a:srgbClr val="11054B"/>
        </a:dk1>
        <a:lt1>
          <a:srgbClr val="FFFFFF"/>
        </a:lt1>
        <a:dk2>
          <a:srgbClr val="0000CC"/>
        </a:dk2>
        <a:lt2>
          <a:srgbClr val="FFFFFF"/>
        </a:lt2>
        <a:accent1>
          <a:srgbClr val="FF6600"/>
        </a:accent1>
        <a:accent2>
          <a:srgbClr val="FF3300"/>
        </a:accent2>
        <a:accent3>
          <a:srgbClr val="AAAAE2"/>
        </a:accent3>
        <a:accent4>
          <a:srgbClr val="DADADA"/>
        </a:accent4>
        <a:accent5>
          <a:srgbClr val="FFB8AA"/>
        </a:accent5>
        <a:accent6>
          <a:srgbClr val="E72D00"/>
        </a:accent6>
        <a:hlink>
          <a:srgbClr val="CC9900"/>
        </a:hlink>
        <a:folHlink>
          <a:srgbClr val="B2B2B2"/>
        </a:folHlink>
      </a:clrScheme>
      <a:clrMap bg1="dk2" tx1="lt1" bg2="dk1" tx2="lt2" accent1="accent1" accent2="accent2" accent3="accent3" accent4="accent4" accent5="accent5" accent6="accent6" hlink="hlink" folHlink="folHlink"/>
    </a:extraClrScheme>
    <a:extraClrScheme>
      <a:clrScheme name="Edge 5">
        <a:dk1>
          <a:srgbClr val="9B8D65"/>
        </a:dk1>
        <a:lt1>
          <a:srgbClr val="F8F8F8"/>
        </a:lt1>
        <a:dk2>
          <a:srgbClr val="002600"/>
        </a:dk2>
        <a:lt2>
          <a:srgbClr val="FAFACC"/>
        </a:lt2>
        <a:accent1>
          <a:srgbClr val="CC9933"/>
        </a:accent1>
        <a:accent2>
          <a:srgbClr val="8F9967"/>
        </a:accent2>
        <a:accent3>
          <a:srgbClr val="AAACAA"/>
        </a:accent3>
        <a:accent4>
          <a:srgbClr val="D4D4D4"/>
        </a:accent4>
        <a:accent5>
          <a:srgbClr val="E2CAAD"/>
        </a:accent5>
        <a:accent6>
          <a:srgbClr val="818A5D"/>
        </a:accent6>
        <a:hlink>
          <a:srgbClr val="336600"/>
        </a:hlink>
        <a:folHlink>
          <a:srgbClr val="808000"/>
        </a:folHlink>
      </a:clrScheme>
      <a:clrMap bg1="dk2" tx1="lt1" bg2="dk1" tx2="lt2" accent1="accent1" accent2="accent2" accent3="accent3" accent4="accent4" accent5="accent5" accent6="accent6" hlink="hlink" folHlink="folHlink"/>
    </a:extraClrScheme>
    <a:extraClrScheme>
      <a:clrScheme name="Edge 6">
        <a:dk1>
          <a:srgbClr val="333333"/>
        </a:dk1>
        <a:lt1>
          <a:srgbClr val="FFFFFF"/>
        </a:lt1>
        <a:dk2>
          <a:srgbClr val="006699"/>
        </a:dk2>
        <a:lt2>
          <a:srgbClr val="FFFFFF"/>
        </a:lt2>
        <a:accent1>
          <a:srgbClr val="CC9900"/>
        </a:accent1>
        <a:accent2>
          <a:srgbClr val="FF9900"/>
        </a:accent2>
        <a:accent3>
          <a:srgbClr val="AAB8CA"/>
        </a:accent3>
        <a:accent4>
          <a:srgbClr val="DADADA"/>
        </a:accent4>
        <a:accent5>
          <a:srgbClr val="E2CAAA"/>
        </a:accent5>
        <a:accent6>
          <a:srgbClr val="E78A00"/>
        </a:accent6>
        <a:hlink>
          <a:srgbClr val="FFCC00"/>
        </a:hlink>
        <a:folHlink>
          <a:srgbClr val="706F37"/>
        </a:folHlink>
      </a:clrScheme>
      <a:clrMap bg1="dk2" tx1="lt1" bg2="dk1" tx2="lt2" accent1="accent1" accent2="accent2" accent3="accent3" accent4="accent4" accent5="accent5" accent6="accent6" hlink="hlink" folHlink="folHlink"/>
    </a:extraClrScheme>
    <a:extraClrScheme>
      <a:clrScheme name="Edge 7">
        <a:dk1>
          <a:srgbClr val="000000"/>
        </a:dk1>
        <a:lt1>
          <a:srgbClr val="FFFFFF"/>
        </a:lt1>
        <a:dk2>
          <a:srgbClr val="006633"/>
        </a:dk2>
        <a:lt2>
          <a:srgbClr val="5F5F5F"/>
        </a:lt2>
        <a:accent1>
          <a:srgbClr val="CC9900"/>
        </a:accent1>
        <a:accent2>
          <a:srgbClr val="3B812F"/>
        </a:accent2>
        <a:accent3>
          <a:srgbClr val="FFFFFF"/>
        </a:accent3>
        <a:accent4>
          <a:srgbClr val="000000"/>
        </a:accent4>
        <a:accent5>
          <a:srgbClr val="E2CAAA"/>
        </a:accent5>
        <a:accent6>
          <a:srgbClr val="35742A"/>
        </a:accent6>
        <a:hlink>
          <a:srgbClr val="996600"/>
        </a:hlink>
        <a:folHlink>
          <a:srgbClr val="AFBF39"/>
        </a:folHlink>
      </a:clrScheme>
      <a:clrMap bg1="lt1" tx1="dk1" bg2="lt2" tx2="dk2" accent1="accent1" accent2="accent2" accent3="accent3" accent4="accent4" accent5="accent5" accent6="accent6" hlink="hlink" folHlink="folHlink"/>
    </a:extraClrScheme>
    <a:extraClrScheme>
      <a:clrScheme name="Edge 8">
        <a:dk1>
          <a:srgbClr val="000000"/>
        </a:dk1>
        <a:lt1>
          <a:srgbClr val="FFFFFF"/>
        </a:lt1>
        <a:dk2>
          <a:srgbClr val="CC0000"/>
        </a:dk2>
        <a:lt2>
          <a:srgbClr val="666699"/>
        </a:lt2>
        <a:accent1>
          <a:srgbClr val="808080"/>
        </a:accent1>
        <a:accent2>
          <a:srgbClr val="999933"/>
        </a:accent2>
        <a:accent3>
          <a:srgbClr val="FFFFFF"/>
        </a:accent3>
        <a:accent4>
          <a:srgbClr val="000000"/>
        </a:accent4>
        <a:accent5>
          <a:srgbClr val="C0C0C0"/>
        </a:accent5>
        <a:accent6>
          <a:srgbClr val="8A8A2D"/>
        </a:accent6>
        <a:hlink>
          <a:srgbClr val="4C6D80"/>
        </a:hlink>
        <a:folHlink>
          <a:srgbClr val="B2B2B2"/>
        </a:folHlink>
      </a:clrScheme>
      <a:clrMap bg1="lt1" tx1="dk1" bg2="lt2" tx2="dk2" accent1="accent1" accent2="accent2" accent3="accent3" accent4="accent4" accent5="accent5" accent6="accent6" hlink="hlink" folHlink="folHlink"/>
    </a:extraClrScheme>
    <a:extraClrScheme>
      <a:clrScheme name="Edge 9">
        <a:dk1>
          <a:srgbClr val="000000"/>
        </a:dk1>
        <a:lt1>
          <a:srgbClr val="FFFFFF"/>
        </a:lt1>
        <a:dk2>
          <a:srgbClr val="003399"/>
        </a:dk2>
        <a:lt2>
          <a:srgbClr val="666699"/>
        </a:lt2>
        <a:accent1>
          <a:srgbClr val="009999"/>
        </a:accent1>
        <a:accent2>
          <a:srgbClr val="4C6D4E"/>
        </a:accent2>
        <a:accent3>
          <a:srgbClr val="FFFFFF"/>
        </a:accent3>
        <a:accent4>
          <a:srgbClr val="000000"/>
        </a:accent4>
        <a:accent5>
          <a:srgbClr val="AACACA"/>
        </a:accent5>
        <a:accent6>
          <a:srgbClr val="446246"/>
        </a:accent6>
        <a:hlink>
          <a:srgbClr val="4C6D80"/>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Edge</Template>
  <TotalTime>235</TotalTime>
  <Words>3630</Words>
  <Application>Microsoft Office PowerPoint</Application>
  <PresentationFormat>On-screen Show (4:3)</PresentationFormat>
  <Paragraphs>599</Paragraphs>
  <Slides>75</Slides>
  <Notes>11</Notes>
  <HiddenSlides>0</HiddenSlides>
  <MMClips>0</MMClips>
  <ScaleCrop>false</ScaleCrop>
  <HeadingPairs>
    <vt:vector size="8" baseType="variant">
      <vt:variant>
        <vt:lpstr>Fonts Used</vt:lpstr>
      </vt:variant>
      <vt:variant>
        <vt:i4>8</vt:i4>
      </vt:variant>
      <vt:variant>
        <vt:lpstr>Theme</vt:lpstr>
      </vt:variant>
      <vt:variant>
        <vt:i4>1</vt:i4>
      </vt:variant>
      <vt:variant>
        <vt:lpstr>Embedded OLE Servers</vt:lpstr>
      </vt:variant>
      <vt:variant>
        <vt:i4>2</vt:i4>
      </vt:variant>
      <vt:variant>
        <vt:lpstr>Slide Titles</vt:lpstr>
      </vt:variant>
      <vt:variant>
        <vt:i4>75</vt:i4>
      </vt:variant>
    </vt:vector>
  </HeadingPairs>
  <TitlesOfParts>
    <vt:vector size="86" baseType="lpstr">
      <vt:lpstr>Arial</vt:lpstr>
      <vt:lpstr>Garamond</vt:lpstr>
      <vt:lpstr>StarBats</vt:lpstr>
      <vt:lpstr>StarMath</vt:lpstr>
      <vt:lpstr>Symbol</vt:lpstr>
      <vt:lpstr>Tahoma</vt:lpstr>
      <vt:lpstr>Times New Roman</vt:lpstr>
      <vt:lpstr>Wingdings</vt:lpstr>
      <vt:lpstr>Edge</vt:lpstr>
      <vt:lpstr>Equation</vt:lpstr>
      <vt:lpstr>Worksheet</vt:lpstr>
      <vt:lpstr>INVERSE  LAPLACE TRANSFORM             </vt:lpstr>
      <vt:lpstr>Definition</vt:lpstr>
      <vt:lpstr>Laplace transformation</vt:lpstr>
      <vt:lpstr>Basic Tool For Continuous Time: Laplace Transform</vt:lpstr>
      <vt:lpstr>The Complex Plane (review)</vt:lpstr>
      <vt:lpstr>Laplace Transforms of Common Functions</vt:lpstr>
      <vt:lpstr>Laplace Transform Properties</vt:lpstr>
      <vt:lpstr>Transforms (5 of 11)</vt:lpstr>
      <vt:lpstr>LAPLACE TRANSFORMS</vt:lpstr>
      <vt:lpstr>Definition</vt:lpstr>
      <vt:lpstr>Partial Fraction Expansions</vt:lpstr>
      <vt:lpstr>Example of Solution of an ODE</vt:lpstr>
      <vt:lpstr>Different terms of 1st degree</vt:lpstr>
      <vt:lpstr>Repeated terms of 1st degree (1 of 2)</vt:lpstr>
      <vt:lpstr>Repeated terms of 1st degree (2 of 2)</vt:lpstr>
      <vt:lpstr>Different quadratic terms</vt:lpstr>
      <vt:lpstr>Repeated quadratic terms</vt:lpstr>
      <vt:lpstr>Apply Initial- and Final-Value Theorems to this Example</vt:lpstr>
      <vt:lpstr>LAPLACE TRANSFORMS</vt:lpstr>
      <vt:lpstr>Solution process (1 of 8)</vt:lpstr>
      <vt:lpstr>Solution process (2 of 8)</vt:lpstr>
      <vt:lpstr>Solution process (3 of 8)</vt:lpstr>
      <vt:lpstr>Solution process (4 of 8)</vt:lpstr>
      <vt:lpstr>Solution process (5 of 8)</vt:lpstr>
      <vt:lpstr>Solution process (6 of 8)</vt:lpstr>
      <vt:lpstr>Solution process (7 of 8)</vt:lpstr>
      <vt:lpstr>Solution process (8 of 8)</vt:lpstr>
      <vt:lpstr>LAPLACE TRANSFORMS</vt:lpstr>
      <vt:lpstr>Introduction</vt:lpstr>
      <vt:lpstr>Transfer Function</vt:lpstr>
      <vt:lpstr>Block Diagrams</vt:lpstr>
      <vt:lpstr>Typical block diagram</vt:lpstr>
      <vt:lpstr>Example</vt:lpstr>
      <vt:lpstr>Block diagram and transfer function</vt:lpstr>
      <vt:lpstr>Block diagram reduction rules</vt:lpstr>
      <vt:lpstr>Rational Laplace Transforms</vt:lpstr>
      <vt:lpstr>First Order System</vt:lpstr>
      <vt:lpstr>First Order System</vt:lpstr>
      <vt:lpstr>Second Order System</vt:lpstr>
      <vt:lpstr>Second Order System: Parameters</vt:lpstr>
      <vt:lpstr>Transient Response Characteristics</vt:lpstr>
      <vt:lpstr>Transient Response</vt:lpstr>
      <vt:lpstr>Effect of pole locations</vt:lpstr>
      <vt:lpstr>Basic Control Actions: u(t)</vt:lpstr>
      <vt:lpstr>Effect of Control Actions</vt:lpstr>
      <vt:lpstr>Basic Controllers</vt:lpstr>
      <vt:lpstr>Summary of Basic Control</vt:lpstr>
      <vt:lpstr>Root-locus Analysis</vt:lpstr>
      <vt:lpstr>LAPLACE TRANSFORMS</vt:lpstr>
      <vt:lpstr>Initial value</vt:lpstr>
      <vt:lpstr>Final value</vt:lpstr>
      <vt:lpstr>Apply Initial- and Final-Value Theorems to this Example</vt:lpstr>
      <vt:lpstr>Poles</vt:lpstr>
      <vt:lpstr>Zeros </vt:lpstr>
      <vt:lpstr>Stability</vt:lpstr>
      <vt:lpstr>LAPLACE TRANSFORMS</vt:lpstr>
      <vt:lpstr>Introduction</vt:lpstr>
      <vt:lpstr>Definition</vt:lpstr>
      <vt:lpstr>Process</vt:lpstr>
      <vt:lpstr>Graphical methods</vt:lpstr>
      <vt:lpstr>Constant K</vt:lpstr>
      <vt:lpstr>Simple pole or zero at origin, 1/ (j)n</vt:lpstr>
      <vt:lpstr>Simple pole or zero, 1/(1+j)</vt:lpstr>
      <vt:lpstr>Error in asymptotic approximation</vt:lpstr>
      <vt:lpstr>Quadratic pole or zero</vt:lpstr>
      <vt:lpstr>Transfer Functions</vt:lpstr>
      <vt:lpstr>Derivation of a Transfer Function</vt:lpstr>
      <vt:lpstr>Derivation of a Transfer Function</vt:lpstr>
      <vt:lpstr>Poles of the Transfer Function Indicate the Dynamic Response</vt:lpstr>
      <vt:lpstr>Poles on a Complex Plane</vt:lpstr>
      <vt:lpstr>Exponential Decay</vt:lpstr>
      <vt:lpstr>Damped Sinusoidal</vt:lpstr>
      <vt:lpstr>Exponentially Growing Sinusoidal Behavior (Unstable)</vt:lpstr>
      <vt:lpstr>What Kind of Dynamic Behavior?</vt:lpstr>
      <vt:lpstr>Unstable Behavior</vt:lpstr>
    </vt:vector>
  </TitlesOfParts>
  <Company>ETSU</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LAPLACE TRANSFORMS</dc:title>
  <dc:creator>Dr. Hugh Blanton</dc:creator>
  <cp:lastModifiedBy>osamah awad</cp:lastModifiedBy>
  <cp:revision>16</cp:revision>
  <dcterms:created xsi:type="dcterms:W3CDTF">2002-09-16T16:12:12Z</dcterms:created>
  <dcterms:modified xsi:type="dcterms:W3CDTF">2023-11-29T17:06:06Z</dcterms:modified>
</cp:coreProperties>
</file>