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Lst>
  <p:sldIdLst>
    <p:sldId id="256" r:id="rId2"/>
    <p:sldId id="296" r:id="rId3"/>
    <p:sldId id="257" r:id="rId4"/>
    <p:sldId id="259" r:id="rId5"/>
    <p:sldId id="260" r:id="rId6"/>
    <p:sldId id="261" r:id="rId7"/>
    <p:sldId id="301" r:id="rId8"/>
    <p:sldId id="263" r:id="rId9"/>
    <p:sldId id="264" r:id="rId10"/>
    <p:sldId id="265" r:id="rId11"/>
    <p:sldId id="266" r:id="rId12"/>
    <p:sldId id="267" r:id="rId13"/>
    <p:sldId id="268" r:id="rId14"/>
    <p:sldId id="298" r:id="rId15"/>
    <p:sldId id="269" r:id="rId16"/>
    <p:sldId id="271" r:id="rId17"/>
    <p:sldId id="302" r:id="rId18"/>
    <p:sldId id="272" r:id="rId19"/>
    <p:sldId id="303" r:id="rId20"/>
    <p:sldId id="304" r:id="rId21"/>
    <p:sldId id="305" r:id="rId22"/>
    <p:sldId id="306" r:id="rId23"/>
    <p:sldId id="307" r:id="rId24"/>
    <p:sldId id="308" r:id="rId25"/>
    <p:sldId id="273" r:id="rId26"/>
    <p:sldId id="274" r:id="rId27"/>
    <p:sldId id="309"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310" r:id="rId41"/>
    <p:sldId id="287" r:id="rId42"/>
    <p:sldId id="288" r:id="rId43"/>
    <p:sldId id="311" r:id="rId44"/>
    <p:sldId id="289" r:id="rId45"/>
    <p:sldId id="291" r:id="rId46"/>
    <p:sldId id="292" r:id="rId47"/>
    <p:sldId id="293" r:id="rId48"/>
    <p:sldId id="300" r:id="rId49"/>
    <p:sldId id="29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11/20/2023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11/20/2023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pPr/>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11/20/2023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11/20/2023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04800"/>
            <a:ext cx="8763000" cy="6019800"/>
          </a:xfrm>
        </p:spPr>
        <p:txBody>
          <a:bodyPr>
            <a:normAutofit/>
          </a:bodyPr>
          <a:lstStyle/>
          <a:p>
            <a:pPr algn="ctr"/>
            <a:r>
              <a:rPr lang="en-US" sz="4800" cap="none" dirty="0" smtClean="0">
                <a:solidFill>
                  <a:srgbClr val="C00000"/>
                </a:solidFill>
                <a:latin typeface="Times New Roman" pitchFamily="18" charset="0"/>
                <a:cs typeface="Times New Roman" pitchFamily="18" charset="0"/>
              </a:rPr>
              <a:t> Pharmaceutical  Chemistry</a:t>
            </a:r>
            <a:r>
              <a:rPr lang="en-US" sz="4800" dirty="0">
                <a:solidFill>
                  <a:schemeClr val="tx1"/>
                </a:solidFill>
                <a:latin typeface="Times New Roman" pitchFamily="18" charset="0"/>
                <a:cs typeface="Times New Roman" pitchFamily="18" charset="0"/>
              </a:rPr>
              <a:t/>
            </a:r>
            <a:br>
              <a:rPr lang="en-US" sz="4800" dirty="0">
                <a:solidFill>
                  <a:schemeClr val="tx1"/>
                </a:solidFill>
                <a:latin typeface="Times New Roman" pitchFamily="18" charset="0"/>
                <a:cs typeface="Times New Roman" pitchFamily="18" charset="0"/>
              </a:rPr>
            </a:br>
            <a:r>
              <a:rPr lang="en-US" sz="3200" cap="none" dirty="0" smtClean="0">
                <a:solidFill>
                  <a:srgbClr val="0070C0"/>
                </a:solidFill>
                <a:latin typeface="Times New Roman" pitchFamily="18" charset="0"/>
                <a:cs typeface="Times New Roman" pitchFamily="18" charset="0"/>
              </a:rPr>
              <a:t>Analgesic Agents </a:t>
            </a:r>
          </a:p>
          <a:p>
            <a:pPr algn="ctr"/>
            <a:r>
              <a:rPr lang="en-US" sz="3200" cap="none" dirty="0">
                <a:solidFill>
                  <a:srgbClr val="0070C0"/>
                </a:solidFill>
                <a:latin typeface="Times New Roman" pitchFamily="18" charset="0"/>
                <a:cs typeface="Times New Roman" pitchFamily="18" charset="0"/>
              </a:rPr>
              <a:t> </a:t>
            </a:r>
            <a:r>
              <a:rPr lang="en-US" sz="3200" cap="none" dirty="0" smtClean="0">
                <a:solidFill>
                  <a:srgbClr val="0070C0"/>
                </a:solidFill>
                <a:latin typeface="Times New Roman" pitchFamily="18" charset="0"/>
                <a:cs typeface="Times New Roman" pitchFamily="18" charset="0"/>
              </a:rPr>
              <a:t>Narcotic Analgesics</a:t>
            </a:r>
            <a:endParaRPr lang="en-US" sz="4800" dirty="0" smtClean="0">
              <a:solidFill>
                <a:srgbClr val="0070C0"/>
              </a:solidFill>
              <a:latin typeface="Times New Roman" pitchFamily="18" charset="0"/>
              <a:cs typeface="Times New Roman" pitchFamily="18" charset="0"/>
            </a:endParaRPr>
          </a:p>
          <a:p>
            <a:endParaRPr lang="en-US" sz="3600" dirty="0">
              <a:solidFill>
                <a:schemeClr val="bg1"/>
              </a:solidFill>
              <a:latin typeface="Times New Roman" pitchFamily="18" charset="0"/>
              <a:cs typeface="Times New Roman" pitchFamily="18" charset="0"/>
            </a:endParaRPr>
          </a:p>
          <a:p>
            <a:endParaRPr lang="en-US" sz="3600" dirty="0" smtClean="0">
              <a:solidFill>
                <a:schemeClr val="bg1"/>
              </a:solidFill>
              <a:latin typeface="Times New Roman" pitchFamily="18" charset="0"/>
              <a:cs typeface="Times New Roman" pitchFamily="18" charset="0"/>
            </a:endParaRPr>
          </a:p>
          <a:p>
            <a:r>
              <a:rPr lang="en-US" sz="3600" dirty="0" smtClean="0">
                <a:solidFill>
                  <a:schemeClr val="bg1"/>
                </a:solidFill>
                <a:latin typeface="Times New Roman" pitchFamily="18" charset="0"/>
                <a:cs typeface="Times New Roman" pitchFamily="18" charset="0"/>
              </a:rPr>
              <a:t>e</a:t>
            </a:r>
            <a:endParaRPr lang="en-US" sz="3200" dirty="0">
              <a:solidFill>
                <a:schemeClr val="bg1"/>
              </a:solidFill>
              <a:latin typeface="Times New Roman" pitchFamily="18" charset="0"/>
              <a:cs typeface="Times New Roman" pitchFamily="18"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576"/>
          <a:stretch/>
        </p:blipFill>
        <p:spPr bwMode="auto">
          <a:xfrm>
            <a:off x="3581400" y="2286000"/>
            <a:ext cx="2743200" cy="2230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9133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a:bodyPr>
          <a:lstStyle/>
          <a:p>
            <a:r>
              <a:rPr lang="en-US" sz="2800" dirty="0"/>
              <a:t> </a:t>
            </a:r>
            <a:r>
              <a:rPr lang="en-US" sz="2800" dirty="0" smtClean="0"/>
              <a:t>   </a:t>
            </a:r>
            <a:r>
              <a:rPr lang="en-US" sz="2400" b="0" dirty="0" smtClean="0">
                <a:latin typeface="Times New Roman" panose="02020603050405020304" pitchFamily="18" charset="0"/>
                <a:cs typeface="Times New Roman" panose="02020603050405020304" pitchFamily="18" charset="0"/>
              </a:rPr>
              <a:t>The </a:t>
            </a:r>
            <a:r>
              <a:rPr lang="en-US" sz="2400" b="0" dirty="0">
                <a:latin typeface="Times New Roman" panose="02020603050405020304" pitchFamily="18" charset="0"/>
                <a:cs typeface="Times New Roman" panose="02020603050405020304" pitchFamily="18" charset="0"/>
              </a:rPr>
              <a:t>pituitary gland, hypothalamus, and the adrenal medulla all produce various opioid peptides. </a:t>
            </a:r>
            <a:endParaRPr lang="en-US" sz="2400" b="0" dirty="0" smtClean="0">
              <a:latin typeface="Times New Roman" panose="02020603050405020304" pitchFamily="18" charset="0"/>
              <a:cs typeface="Times New Roman" panose="02020603050405020304" pitchFamily="18" charset="0"/>
            </a:endParaRPr>
          </a:p>
          <a:p>
            <a:r>
              <a:rPr lang="en-US" sz="2400" b="0" dirty="0" smtClean="0">
                <a:latin typeface="Times New Roman" panose="02020603050405020304" pitchFamily="18" charset="0"/>
                <a:cs typeface="Times New Roman" panose="02020603050405020304" pitchFamily="18" charset="0"/>
              </a:rPr>
              <a:t>    Many </a:t>
            </a:r>
            <a:r>
              <a:rPr lang="en-US" sz="2400" b="0" dirty="0">
                <a:latin typeface="Times New Roman" panose="02020603050405020304" pitchFamily="18" charset="0"/>
                <a:cs typeface="Times New Roman" panose="02020603050405020304" pitchFamily="18" charset="0"/>
              </a:rPr>
              <a:t>of these materials were found to be fragments of β lipotropin (β - LPT) a 91 amino acid peptide. </a:t>
            </a:r>
            <a:endParaRPr lang="en-US" sz="2400" b="0" dirty="0" smtClean="0">
              <a:latin typeface="Times New Roman" panose="02020603050405020304" pitchFamily="18" charset="0"/>
              <a:cs typeface="Times New Roman" panose="02020603050405020304" pitchFamily="18" charset="0"/>
            </a:endParaRPr>
          </a:p>
          <a:p>
            <a:r>
              <a:rPr lang="en-US" sz="2400" b="0" dirty="0" smtClean="0">
                <a:latin typeface="Times New Roman" panose="02020603050405020304" pitchFamily="18" charset="0"/>
                <a:cs typeface="Times New Roman" panose="02020603050405020304" pitchFamily="18" charset="0"/>
              </a:rPr>
              <a:t>    The </a:t>
            </a:r>
            <a:r>
              <a:rPr lang="en-US" sz="2400" b="0" dirty="0">
                <a:latin typeface="Times New Roman" panose="02020603050405020304" pitchFamily="18" charset="0"/>
                <a:cs typeface="Times New Roman" panose="02020603050405020304" pitchFamily="18" charset="0"/>
              </a:rPr>
              <a:t>fraction containing amino acids 61–91 is designated </a:t>
            </a:r>
            <a:r>
              <a:rPr lang="en-US" sz="2400" b="0" dirty="0">
                <a:solidFill>
                  <a:srgbClr val="0070C0"/>
                </a:solidFill>
                <a:latin typeface="Times New Roman" panose="02020603050405020304" pitchFamily="18" charset="0"/>
                <a:cs typeface="Times New Roman" panose="02020603050405020304" pitchFamily="18" charset="0"/>
              </a:rPr>
              <a:t>β -endorphin </a:t>
            </a:r>
            <a:endParaRPr lang="en-US" sz="2400" b="0" dirty="0" smtClean="0">
              <a:solidFill>
                <a:srgbClr val="0070C0"/>
              </a:solidFill>
              <a:latin typeface="Times New Roman" panose="02020603050405020304" pitchFamily="18" charset="0"/>
              <a:cs typeface="Times New Roman" panose="02020603050405020304" pitchFamily="18" charset="0"/>
            </a:endParaRPr>
          </a:p>
          <a:p>
            <a:r>
              <a:rPr lang="en-US" sz="2400" b="0" dirty="0" smtClean="0">
                <a:latin typeface="Times New Roman" panose="02020603050405020304" pitchFamily="18" charset="0"/>
                <a:cs typeface="Times New Roman" panose="02020603050405020304" pitchFamily="18" charset="0"/>
              </a:rPr>
              <a:t>    It </a:t>
            </a:r>
            <a:r>
              <a:rPr lang="en-US" sz="2400" b="0" dirty="0">
                <a:latin typeface="Times New Roman" panose="02020603050405020304" pitchFamily="18" charset="0"/>
                <a:cs typeface="Times New Roman" panose="02020603050405020304" pitchFamily="18" charset="0"/>
              </a:rPr>
              <a:t>is much more potent than the enkephalins in both </a:t>
            </a:r>
            <a:r>
              <a:rPr lang="en-US" sz="2400" b="0" i="1" dirty="0">
                <a:latin typeface="Times New Roman" panose="02020603050405020304" pitchFamily="18" charset="0"/>
                <a:cs typeface="Times New Roman" panose="02020603050405020304" pitchFamily="18" charset="0"/>
              </a:rPr>
              <a:t>in vivo</a:t>
            </a:r>
            <a:r>
              <a:rPr lang="en-US" sz="2400" b="0" dirty="0">
                <a:latin typeface="Times New Roman" panose="02020603050405020304" pitchFamily="18" charset="0"/>
                <a:cs typeface="Times New Roman" panose="02020603050405020304" pitchFamily="18" charset="0"/>
              </a:rPr>
              <a:t> and </a:t>
            </a:r>
            <a:r>
              <a:rPr lang="en-US" sz="2400" b="0" i="1" dirty="0">
                <a:latin typeface="Times New Roman" panose="02020603050405020304" pitchFamily="18" charset="0"/>
                <a:cs typeface="Times New Roman" panose="02020603050405020304" pitchFamily="18" charset="0"/>
              </a:rPr>
              <a:t>in vitro</a:t>
            </a:r>
            <a:r>
              <a:rPr lang="en-US" sz="2400" b="0" dirty="0">
                <a:latin typeface="Times New Roman" panose="02020603050405020304" pitchFamily="18" charset="0"/>
                <a:cs typeface="Times New Roman" panose="02020603050405020304" pitchFamily="18" charset="0"/>
              </a:rPr>
              <a:t> tests</a:t>
            </a:r>
            <a:r>
              <a:rPr lang="en-US" sz="2400" b="0" dirty="0" smtClean="0">
                <a:latin typeface="Times New Roman" panose="02020603050405020304" pitchFamily="18" charset="0"/>
                <a:cs typeface="Times New Roman" panose="02020603050405020304" pitchFamily="18" charset="0"/>
              </a:rPr>
              <a:t>.</a:t>
            </a:r>
          </a:p>
          <a:p>
            <a:r>
              <a:rPr lang="en-US" sz="2400" b="0" dirty="0">
                <a:latin typeface="Times New Roman" panose="02020603050405020304" pitchFamily="18" charset="0"/>
                <a:cs typeface="Times New Roman" panose="02020603050405020304" pitchFamily="18" charset="0"/>
              </a:rPr>
              <a:t>Some examples of endogenous opioid peptides:</a:t>
            </a:r>
          </a:p>
          <a:p>
            <a:r>
              <a:rPr lang="en-US" sz="2800" b="0" dirty="0">
                <a:solidFill>
                  <a:srgbClr val="0070C0"/>
                </a:solidFill>
                <a:latin typeface="Times New Roman" panose="02020603050405020304" pitchFamily="18" charset="0"/>
                <a:cs typeface="Times New Roman" panose="02020603050405020304" pitchFamily="18" charset="0"/>
              </a:rPr>
              <a:t>β Endorphin, Endomorphin-1, Endomorphin-2, Dynorphin, </a:t>
            </a:r>
            <a:r>
              <a:rPr lang="en-US" sz="2800" b="0" dirty="0" smtClean="0">
                <a:solidFill>
                  <a:srgbClr val="0070C0"/>
                </a:solidFill>
                <a:latin typeface="Times New Roman" panose="02020603050405020304" pitchFamily="18" charset="0"/>
                <a:cs typeface="Times New Roman" panose="02020603050405020304" pitchFamily="18" charset="0"/>
              </a:rPr>
              <a:t>α- Neoendorphin</a:t>
            </a:r>
            <a:r>
              <a:rPr lang="en-US" sz="2800" b="0" dirty="0">
                <a:solidFill>
                  <a:srgbClr val="0070C0"/>
                </a:solidFill>
                <a:latin typeface="Times New Roman" panose="02020603050405020304" pitchFamily="18" charset="0"/>
                <a:cs typeface="Times New Roman" panose="02020603050405020304" pitchFamily="18" charset="0"/>
              </a:rPr>
              <a:t>, </a:t>
            </a:r>
            <a:r>
              <a:rPr lang="en-US" sz="2800" b="0" dirty="0" smtClean="0">
                <a:solidFill>
                  <a:srgbClr val="0070C0"/>
                </a:solidFill>
                <a:latin typeface="Times New Roman" panose="02020603050405020304" pitchFamily="18" charset="0"/>
                <a:cs typeface="Times New Roman" panose="02020603050405020304" pitchFamily="18" charset="0"/>
              </a:rPr>
              <a:t>β- Neoendorphin</a:t>
            </a:r>
            <a:r>
              <a:rPr lang="en-US" sz="2800" b="0" dirty="0">
                <a:solidFill>
                  <a:srgbClr val="0070C0"/>
                </a:solidFill>
                <a:latin typeface="Times New Roman" panose="02020603050405020304" pitchFamily="18" charset="0"/>
                <a:cs typeface="Times New Roman" panose="02020603050405020304" pitchFamily="18" charset="0"/>
              </a:rPr>
              <a:t>, Nociceptin, and Orphanin FQ.</a:t>
            </a:r>
          </a:p>
          <a:p>
            <a:endParaRPr lang="en-US" b="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247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6629400"/>
          </a:xfrm>
        </p:spPr>
        <p:txBody>
          <a:bodyPr>
            <a:normAutofit fontScale="92500" lnSpcReduction="10000"/>
          </a:bodyPr>
          <a:lstStyle/>
          <a:p>
            <a:pPr marL="0" indent="0" algn="ctr">
              <a:buNone/>
            </a:pPr>
            <a:r>
              <a:rPr lang="en-US" sz="3600" b="1" dirty="0" smtClean="0">
                <a:solidFill>
                  <a:srgbClr val="FF0000"/>
                </a:solidFill>
                <a:latin typeface="Times New Roman" panose="02020603050405020304" pitchFamily="18" charset="0"/>
                <a:cs typeface="Times New Roman" panose="02020603050405020304" pitchFamily="18" charset="0"/>
              </a:rPr>
              <a:t>Opioid </a:t>
            </a:r>
            <a:r>
              <a:rPr lang="en-US" sz="3600" b="1" dirty="0">
                <a:solidFill>
                  <a:srgbClr val="FF0000"/>
                </a:solidFill>
                <a:latin typeface="Times New Roman" panose="02020603050405020304" pitchFamily="18" charset="0"/>
                <a:cs typeface="Times New Roman" panose="02020603050405020304" pitchFamily="18" charset="0"/>
              </a:rPr>
              <a:t>Receptors</a:t>
            </a:r>
            <a:endParaRPr lang="en-US" sz="3600" dirty="0">
              <a:solidFill>
                <a:srgbClr val="FF0000"/>
              </a:solidFill>
              <a:latin typeface="Times New Roman" panose="02020603050405020304" pitchFamily="18" charset="0"/>
              <a:cs typeface="Times New Roman" panose="02020603050405020304" pitchFamily="18" charset="0"/>
            </a:endParaRPr>
          </a:p>
          <a:p>
            <a:r>
              <a:rPr lang="en-US" sz="3100" b="0" dirty="0" smtClean="0">
                <a:latin typeface="Times New Roman" panose="02020603050405020304" pitchFamily="18" charset="0"/>
                <a:cs typeface="Times New Roman" panose="02020603050405020304" pitchFamily="18" charset="0"/>
              </a:rPr>
              <a:t>    </a:t>
            </a:r>
            <a:r>
              <a:rPr lang="en-US" sz="2600" b="0" dirty="0" smtClean="0">
                <a:latin typeface="Times New Roman" panose="02020603050405020304" pitchFamily="18" charset="0"/>
                <a:cs typeface="Times New Roman" panose="02020603050405020304" pitchFamily="18" charset="0"/>
              </a:rPr>
              <a:t>Opioid </a:t>
            </a:r>
            <a:r>
              <a:rPr lang="en-US" sz="2600" b="0" dirty="0">
                <a:latin typeface="Times New Roman" panose="02020603050405020304" pitchFamily="18" charset="0"/>
                <a:cs typeface="Times New Roman" panose="02020603050405020304" pitchFamily="18" charset="0"/>
              </a:rPr>
              <a:t>receptors are distributed throughout the brain, spinal cord, and peripheral tissues (µ, δ, and k)</a:t>
            </a:r>
          </a:p>
          <a:p>
            <a:pPr marL="0" indent="0" algn="ctr">
              <a:buNone/>
            </a:pPr>
            <a:r>
              <a:rPr lang="en-US" sz="2600" b="1" dirty="0" smtClean="0">
                <a:solidFill>
                  <a:srgbClr val="FF0000"/>
                </a:solidFill>
                <a:latin typeface="Times New Roman" panose="02020603050405020304" pitchFamily="18" charset="0"/>
                <a:cs typeface="Times New Roman" panose="02020603050405020304" pitchFamily="18" charset="0"/>
              </a:rPr>
              <a:t>The µ-receptor</a:t>
            </a:r>
            <a:endParaRPr lang="en-US" sz="2600" dirty="0" smtClean="0">
              <a:solidFill>
                <a:srgbClr val="FF0000"/>
              </a:solidFill>
              <a:latin typeface="Times New Roman" panose="02020603050405020304" pitchFamily="18" charset="0"/>
              <a:cs typeface="Times New Roman" panose="02020603050405020304" pitchFamily="18" charset="0"/>
            </a:endParaRPr>
          </a:p>
          <a:p>
            <a:pPr algn="just"/>
            <a:r>
              <a:rPr lang="en-US" sz="2600" b="0" dirty="0" smtClean="0">
                <a:latin typeface="Times New Roman" panose="02020603050405020304" pitchFamily="18" charset="0"/>
                <a:cs typeface="Times New Roman" panose="02020603050405020304" pitchFamily="18" charset="0"/>
              </a:rPr>
              <a:t>    Endogenous </a:t>
            </a:r>
            <a:r>
              <a:rPr lang="en-US" sz="2600" b="0" dirty="0">
                <a:latin typeface="Times New Roman" panose="02020603050405020304" pitchFamily="18" charset="0"/>
                <a:cs typeface="Times New Roman" panose="02020603050405020304" pitchFamily="18" charset="0"/>
              </a:rPr>
              <a:t>peptides for the µ-receptor include endomorphin-1, endomorphin-2, and β-endorphin</a:t>
            </a:r>
            <a:r>
              <a:rPr lang="en-US" sz="2600" b="0" dirty="0" smtClean="0">
                <a:latin typeface="Times New Roman" panose="02020603050405020304" pitchFamily="18" charset="0"/>
                <a:cs typeface="Times New Roman" panose="02020603050405020304" pitchFamily="18" charset="0"/>
              </a:rPr>
              <a:t>.</a:t>
            </a:r>
          </a:p>
          <a:p>
            <a:pPr algn="just"/>
            <a:r>
              <a:rPr lang="en-US" sz="2600" b="0" dirty="0" smtClean="0">
                <a:latin typeface="Times New Roman" panose="02020603050405020304" pitchFamily="18" charset="0"/>
                <a:cs typeface="Times New Roman" panose="02020603050405020304" pitchFamily="18" charset="0"/>
              </a:rPr>
              <a:t>    Exogenous </a:t>
            </a:r>
            <a:r>
              <a:rPr lang="en-US" sz="2600" b="0" dirty="0">
                <a:latin typeface="Times New Roman" panose="02020603050405020304" pitchFamily="18" charset="0"/>
                <a:cs typeface="Times New Roman" panose="02020603050405020304" pitchFamily="18" charset="0"/>
              </a:rPr>
              <a:t>agonists for the µ-receptor include drugs from the five structural classes (4,5-epoxymorphinan, morphinan, benzomorphan, 4-phenyl/4-anilido piperidines, and the diphenylheptanes)</a:t>
            </a:r>
          </a:p>
          <a:p>
            <a:pPr algn="just"/>
            <a:r>
              <a:rPr lang="en-US" sz="2600" b="0" dirty="0" smtClean="0">
                <a:latin typeface="Times New Roman" panose="02020603050405020304" pitchFamily="18" charset="0"/>
                <a:cs typeface="Times New Roman" panose="02020603050405020304" pitchFamily="18" charset="0"/>
              </a:rPr>
              <a:t>    In </a:t>
            </a:r>
            <a:r>
              <a:rPr lang="en-US" sz="2600" b="0" dirty="0">
                <a:latin typeface="Times New Roman" panose="02020603050405020304" pitchFamily="18" charset="0"/>
                <a:cs typeface="Times New Roman" panose="02020603050405020304" pitchFamily="18" charset="0"/>
              </a:rPr>
              <a:t>general, agonists at the µ -receptor produce analgesia, respiratory depression, decreased gastrointestinal (GI) motility, euphoria, feeding, and the release of hormones. </a:t>
            </a:r>
            <a:endParaRPr lang="en-US" sz="2600" b="0" dirty="0" smtClean="0">
              <a:latin typeface="Times New Roman" panose="02020603050405020304" pitchFamily="18" charset="0"/>
              <a:cs typeface="Times New Roman" panose="02020603050405020304" pitchFamily="18" charset="0"/>
            </a:endParaRPr>
          </a:p>
          <a:p>
            <a:pPr algn="just"/>
            <a:r>
              <a:rPr lang="en-US" sz="2600" b="0" dirty="0" smtClean="0">
                <a:latin typeface="Times New Roman" panose="02020603050405020304" pitchFamily="18" charset="0"/>
                <a:cs typeface="Times New Roman" panose="02020603050405020304" pitchFamily="18" charset="0"/>
              </a:rPr>
              <a:t>    Agonists </a:t>
            </a:r>
            <a:r>
              <a:rPr lang="en-US" sz="2600" b="0" dirty="0">
                <a:latin typeface="Times New Roman" panose="02020603050405020304" pitchFamily="18" charset="0"/>
                <a:cs typeface="Times New Roman" panose="02020603050405020304" pitchFamily="18" charset="0"/>
              </a:rPr>
              <a:t>are also responsible for the addictive effects of the opioid analgesics</a:t>
            </a:r>
            <a:r>
              <a:rPr lang="en-US" sz="2600" b="0" dirty="0" smtClean="0">
                <a:latin typeface="Times New Roman" panose="02020603050405020304" pitchFamily="18" charset="0"/>
                <a:cs typeface="Times New Roman" panose="02020603050405020304" pitchFamily="18" charset="0"/>
              </a:rPr>
              <a:t>.</a:t>
            </a:r>
          </a:p>
          <a:p>
            <a:pPr algn="just"/>
            <a:r>
              <a:rPr lang="en-US" sz="2600" b="0" dirty="0" smtClean="0">
                <a:latin typeface="Times New Roman" panose="02020603050405020304" pitchFamily="18" charset="0"/>
                <a:cs typeface="Times New Roman" panose="02020603050405020304" pitchFamily="18" charset="0"/>
              </a:rPr>
              <a:t>    Most </a:t>
            </a:r>
            <a:r>
              <a:rPr lang="en-US" sz="2600" b="0" dirty="0">
                <a:latin typeface="Times New Roman" panose="02020603050405020304" pitchFamily="18" charset="0"/>
                <a:cs typeface="Times New Roman" panose="02020603050405020304" pitchFamily="18" charset="0"/>
              </a:rPr>
              <a:t>clinically used opioid drugs bind to the µ -opioid receptor.</a:t>
            </a:r>
          </a:p>
          <a:p>
            <a:endParaRPr lang="en-US" sz="2600" b="0" dirty="0"/>
          </a:p>
        </p:txBody>
      </p:sp>
    </p:spTree>
    <p:extLst>
      <p:ext uri="{BB962C8B-B14F-4D97-AF65-F5344CB8AC3E}">
        <p14:creationId xmlns:p14="http://schemas.microsoft.com/office/powerpoint/2010/main" val="3803777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382000" cy="6172200"/>
          </a:xfrm>
        </p:spPr>
        <p:txBody>
          <a:bodyPr>
            <a:normAutofit/>
          </a:bodyPr>
          <a:lstStyle/>
          <a:p>
            <a:pPr marL="0" indent="0" algn="ctr">
              <a:buNone/>
            </a:pPr>
            <a:r>
              <a:rPr lang="en-US" sz="2800" b="1" i="1" dirty="0" smtClean="0">
                <a:solidFill>
                  <a:srgbClr val="FF0000"/>
                </a:solidFill>
                <a:latin typeface="Times New Roman" panose="02020603050405020304" pitchFamily="18" charset="0"/>
                <a:cs typeface="Times New Roman" panose="02020603050405020304" pitchFamily="18" charset="0"/>
              </a:rPr>
              <a:t>The δ-receptor</a:t>
            </a:r>
          </a:p>
          <a:p>
            <a:pPr marL="457200" indent="-4572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Opioid </a:t>
            </a:r>
            <a:r>
              <a:rPr lang="en-US" sz="2400" dirty="0">
                <a:latin typeface="Times New Roman" panose="02020603050405020304" pitchFamily="18" charset="0"/>
                <a:cs typeface="Times New Roman" panose="02020603050405020304" pitchFamily="18" charset="0"/>
              </a:rPr>
              <a:t>peptides for the </a:t>
            </a:r>
            <a:r>
              <a:rPr lang="el-GR" sz="2400" dirty="0">
                <a:latin typeface="Times New Roman" panose="02020603050405020304" pitchFamily="18" charset="0"/>
                <a:cs typeface="Times New Roman" panose="02020603050405020304" pitchFamily="18" charset="0"/>
              </a:rPr>
              <a:t>δ-</a:t>
            </a:r>
            <a:r>
              <a:rPr lang="en-US" sz="2400" dirty="0" smtClean="0">
                <a:latin typeface="Times New Roman" panose="02020603050405020304" pitchFamily="18" charset="0"/>
                <a:cs typeface="Times New Roman" panose="02020603050405020304" pitchFamily="18" charset="0"/>
              </a:rPr>
              <a:t>receptor </a:t>
            </a:r>
            <a:r>
              <a:rPr lang="en-US" sz="2400" dirty="0">
                <a:latin typeface="Times New Roman" panose="02020603050405020304" pitchFamily="18" charset="0"/>
                <a:cs typeface="Times New Roman" panose="02020603050405020304" pitchFamily="18" charset="0"/>
              </a:rPr>
              <a:t>include </a:t>
            </a:r>
            <a:r>
              <a:rPr lang="en-US" sz="2400" dirty="0" smtClean="0">
                <a:latin typeface="Times New Roman" panose="02020603050405020304" pitchFamily="18" charset="0"/>
                <a:cs typeface="Times New Roman" panose="02020603050405020304" pitchFamily="18" charset="0"/>
              </a:rPr>
              <a:t>the endogenous</a:t>
            </a:r>
            <a:endParaRPr lang="en-US" sz="2400" dirty="0">
              <a:latin typeface="Times New Roman" panose="02020603050405020304" pitchFamily="18" charset="0"/>
              <a:cs typeface="Times New Roman" panose="02020603050405020304" pitchFamily="18" charset="0"/>
            </a:endParaRPr>
          </a:p>
          <a:p>
            <a:pPr marL="398463" indent="0">
              <a:buNone/>
            </a:pPr>
            <a:r>
              <a:rPr lang="en-US" sz="2400" dirty="0">
                <a:latin typeface="Times New Roman" panose="02020603050405020304" pitchFamily="18" charset="0"/>
                <a:cs typeface="Times New Roman" panose="02020603050405020304" pitchFamily="18" charset="0"/>
              </a:rPr>
              <a:t>peptides described previously, Met and Leu enkephalin, as</a:t>
            </a:r>
          </a:p>
          <a:p>
            <a:pPr marL="398463" indent="0">
              <a:buNone/>
            </a:pPr>
            <a:r>
              <a:rPr lang="en-US" sz="2400" dirty="0">
                <a:latin typeface="Times New Roman" panose="02020603050405020304" pitchFamily="18" charset="0"/>
                <a:cs typeface="Times New Roman" panose="02020603050405020304" pitchFamily="18" charset="0"/>
              </a:rPr>
              <a:t>well as some synthetic peptides such as DADLE, DSLET, </a:t>
            </a:r>
            <a:r>
              <a:rPr lang="en-US" sz="2400" dirty="0" smtClean="0">
                <a:latin typeface="Times New Roman" panose="02020603050405020304" pitchFamily="18" charset="0"/>
                <a:cs typeface="Times New Roman" panose="02020603050405020304" pitchFamily="18" charset="0"/>
              </a:rPr>
              <a:t>and DPDPE .These peptides have </a:t>
            </a:r>
            <a:r>
              <a:rPr lang="en-US" sz="2400" dirty="0">
                <a:latin typeface="Times New Roman" panose="02020603050405020304" pitchFamily="18" charset="0"/>
                <a:cs typeface="Times New Roman" panose="02020603050405020304" pitchFamily="18" charset="0"/>
              </a:rPr>
              <a:t>high affinity for the receptor but low </a:t>
            </a:r>
            <a:r>
              <a:rPr lang="en-US" sz="2400" dirty="0" smtClean="0">
                <a:latin typeface="Times New Roman" panose="02020603050405020304" pitchFamily="18" charset="0"/>
                <a:cs typeface="Times New Roman" panose="02020603050405020304" pitchFamily="18" charset="0"/>
              </a:rPr>
              <a:t>bioavailability and </a:t>
            </a:r>
            <a:r>
              <a:rPr lang="en-US" sz="2400" dirty="0">
                <a:latin typeface="Times New Roman" panose="02020603050405020304" pitchFamily="18" charset="0"/>
                <a:cs typeface="Times New Roman" panose="02020603050405020304" pitchFamily="18" charset="0"/>
              </a:rPr>
              <a:t>thus limited clinical usefulness.</a:t>
            </a:r>
            <a:endParaRPr lang="en-US" sz="2400" dirty="0" smtClean="0">
              <a:latin typeface="Times New Roman" panose="02020603050405020304" pitchFamily="18" charset="0"/>
              <a:cs typeface="Times New Roman" panose="02020603050405020304" pitchFamily="18" charset="0"/>
            </a:endParaRPr>
          </a:p>
          <a:p>
            <a:pPr algn="just"/>
            <a:r>
              <a:rPr lang="en-US" sz="2400" b="0" dirty="0" smtClean="0">
                <a:latin typeface="Times New Roman" panose="02020603050405020304" pitchFamily="18" charset="0"/>
                <a:cs typeface="Times New Roman" panose="02020603050405020304" pitchFamily="18" charset="0"/>
              </a:rPr>
              <a:t>    The </a:t>
            </a:r>
            <a:r>
              <a:rPr lang="en-US" sz="2400" b="0" dirty="0">
                <a:latin typeface="Times New Roman" panose="02020603050405020304" pitchFamily="18" charset="0"/>
                <a:cs typeface="Times New Roman" panose="02020603050405020304" pitchFamily="18" charset="0"/>
              </a:rPr>
              <a:t>amide nitrogen appears to be the most sensitive to modifications and may play an important role in </a:t>
            </a:r>
            <a:r>
              <a:rPr lang="en-US" sz="2400" b="0" i="1" dirty="0">
                <a:latin typeface="Times New Roman" panose="02020603050405020304" pitchFamily="18" charset="0"/>
                <a:cs typeface="Times New Roman" panose="02020603050405020304" pitchFamily="18" charset="0"/>
              </a:rPr>
              <a:t>δ</a:t>
            </a:r>
            <a:r>
              <a:rPr lang="en-US" sz="2400" b="0" dirty="0">
                <a:latin typeface="Times New Roman" panose="02020603050405020304" pitchFamily="18" charset="0"/>
                <a:cs typeface="Times New Roman" panose="02020603050405020304" pitchFamily="18" charset="0"/>
              </a:rPr>
              <a:t>-receptor selectivity. </a:t>
            </a:r>
          </a:p>
          <a:p>
            <a:pPr algn="just"/>
            <a:r>
              <a:rPr lang="en-US" sz="2400" b="0" dirty="0" smtClean="0">
                <a:latin typeface="Times New Roman" panose="02020603050405020304" pitchFamily="18" charset="0"/>
                <a:cs typeface="Times New Roman" panose="02020603050405020304" pitchFamily="18" charset="0"/>
              </a:rPr>
              <a:t>    The </a:t>
            </a:r>
            <a:r>
              <a:rPr lang="en-US" sz="2400" b="0" dirty="0">
                <a:latin typeface="Times New Roman" panose="02020603050405020304" pitchFamily="18" charset="0"/>
                <a:cs typeface="Times New Roman" panose="02020603050405020304" pitchFamily="18" charset="0"/>
              </a:rPr>
              <a:t>“address–message” concept proposes that one part of the molecule may act as an “address,” essentially directing the chemical to the correct receptor by binding specifically to that receptor, and another part of the molecule acts as the “message,” which gives the compound the biological action.</a:t>
            </a:r>
          </a:p>
          <a:p>
            <a:endParaRPr lang="en-US" dirty="0"/>
          </a:p>
        </p:txBody>
      </p:sp>
    </p:spTree>
    <p:extLst>
      <p:ext uri="{BB962C8B-B14F-4D97-AF65-F5344CB8AC3E}">
        <p14:creationId xmlns:p14="http://schemas.microsoft.com/office/powerpoint/2010/main" val="4083132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a:bodyPr>
          <a:lstStyle/>
          <a:p>
            <a:pPr marL="0" indent="0" algn="ctr">
              <a:buNone/>
            </a:pPr>
            <a:r>
              <a:rPr lang="en-US" sz="2800" b="1" i="1" dirty="0" smtClean="0">
                <a:solidFill>
                  <a:srgbClr val="FF0000"/>
                </a:solidFill>
                <a:latin typeface="Times New Roman" panose="02020603050405020304" pitchFamily="18" charset="0"/>
                <a:cs typeface="Times New Roman" panose="02020603050405020304" pitchFamily="18" charset="0"/>
              </a:rPr>
              <a:t>The k-receptor</a:t>
            </a:r>
            <a:endParaRPr lang="en-US" sz="2800" dirty="0" smtClean="0">
              <a:solidFill>
                <a:srgbClr val="FF0000"/>
              </a:solidFill>
              <a:latin typeface="Times New Roman" panose="02020603050405020304" pitchFamily="18" charset="0"/>
              <a:cs typeface="Times New Roman" panose="02020603050405020304" pitchFamily="18" charset="0"/>
            </a:endParaRPr>
          </a:p>
          <a:p>
            <a:pPr algn="just"/>
            <a:r>
              <a:rPr lang="en-US" sz="2400" b="0" dirty="0" smtClean="0">
                <a:latin typeface="Times New Roman" panose="02020603050405020304" pitchFamily="18" charset="0"/>
                <a:cs typeface="Times New Roman" panose="02020603050405020304" pitchFamily="18" charset="0"/>
              </a:rPr>
              <a:t>    Kappa </a:t>
            </a:r>
            <a:r>
              <a:rPr lang="en-US" sz="2400" b="0" dirty="0">
                <a:latin typeface="Times New Roman" panose="02020603050405020304" pitchFamily="18" charset="0"/>
                <a:cs typeface="Times New Roman" panose="02020603050405020304" pitchFamily="18" charset="0"/>
              </a:rPr>
              <a:t>receptors are primarily found in the limbic, brain stem, and spinal cord.</a:t>
            </a:r>
          </a:p>
          <a:p>
            <a:pPr algn="just"/>
            <a:r>
              <a:rPr lang="en-US" sz="2400" b="0" dirty="0">
                <a:latin typeface="Times New Roman" panose="02020603050405020304" pitchFamily="18" charset="0"/>
                <a:cs typeface="Times New Roman" panose="02020603050405020304" pitchFamily="18" charset="0"/>
              </a:rPr>
              <a:t>TRK-820 is a </a:t>
            </a:r>
            <a:r>
              <a:rPr lang="en-US" sz="2400" b="0" i="1" dirty="0">
                <a:latin typeface="Times New Roman" panose="02020603050405020304" pitchFamily="18" charset="0"/>
                <a:cs typeface="Times New Roman" panose="02020603050405020304" pitchFamily="18" charset="0"/>
              </a:rPr>
              <a:t>k</a:t>
            </a:r>
            <a:r>
              <a:rPr lang="en-US" sz="2400" b="0" dirty="0">
                <a:latin typeface="Times New Roman" panose="02020603050405020304" pitchFamily="18" charset="0"/>
                <a:cs typeface="Times New Roman" panose="02020603050405020304" pitchFamily="18" charset="0"/>
              </a:rPr>
              <a:t>-agonist displaying approximately 15 times selectivity toward </a:t>
            </a:r>
            <a:r>
              <a:rPr lang="en-US" sz="2400" b="0" i="1" dirty="0">
                <a:latin typeface="Times New Roman" panose="02020603050405020304" pitchFamily="18" charset="0"/>
                <a:cs typeface="Times New Roman" panose="02020603050405020304" pitchFamily="18" charset="0"/>
              </a:rPr>
              <a:t>k</a:t>
            </a:r>
            <a:r>
              <a:rPr lang="en-US" sz="2400" b="0" dirty="0">
                <a:latin typeface="Times New Roman" panose="02020603050405020304" pitchFamily="18" charset="0"/>
                <a:cs typeface="Times New Roman" panose="02020603050405020304" pitchFamily="18" charset="0"/>
              </a:rPr>
              <a:t>-receptors versus </a:t>
            </a:r>
            <a:r>
              <a:rPr lang="en-US" sz="2400" b="0" i="1" dirty="0">
                <a:latin typeface="Times New Roman" panose="02020603050405020304" pitchFamily="18" charset="0"/>
                <a:cs typeface="Times New Roman" panose="02020603050405020304" pitchFamily="18" charset="0"/>
              </a:rPr>
              <a:t>µ</a:t>
            </a:r>
            <a:r>
              <a:rPr lang="en-US" sz="2400" b="0" dirty="0">
                <a:latin typeface="Times New Roman" panose="02020603050405020304" pitchFamily="18" charset="0"/>
                <a:cs typeface="Times New Roman" panose="02020603050405020304" pitchFamily="18" charset="0"/>
              </a:rPr>
              <a:t>-receptors</a:t>
            </a:r>
            <a:r>
              <a:rPr lang="en-US" sz="2400" b="0" dirty="0" smtClean="0">
                <a:latin typeface="Times New Roman" panose="02020603050405020304" pitchFamily="18" charset="0"/>
                <a:cs typeface="Times New Roman" panose="02020603050405020304" pitchFamily="18" charset="0"/>
              </a:rPr>
              <a:t>.</a:t>
            </a:r>
          </a:p>
          <a:p>
            <a:pPr algn="just"/>
            <a:r>
              <a:rPr lang="en-US" sz="2400" b="0" dirty="0" smtClean="0">
                <a:latin typeface="Times New Roman" panose="02020603050405020304" pitchFamily="18" charset="0"/>
                <a:cs typeface="Times New Roman" panose="02020603050405020304" pitchFamily="18" charset="0"/>
              </a:rPr>
              <a:t>     The </a:t>
            </a:r>
            <a:r>
              <a:rPr lang="en-US" sz="2400" b="0" dirty="0">
                <a:latin typeface="Times New Roman" panose="02020603050405020304" pitchFamily="18" charset="0"/>
                <a:cs typeface="Times New Roman" panose="02020603050405020304" pitchFamily="18" charset="0"/>
              </a:rPr>
              <a:t>4,5-epoxymorphinan structure of TRK-820 is proposed to mimic the tyrosine–glycine moiety of endogenous opioid peptides, in effect the agonist message. </a:t>
            </a:r>
            <a:endParaRPr lang="en-US" sz="2400" b="0" dirty="0" smtClean="0">
              <a:latin typeface="Times New Roman" panose="02020603050405020304" pitchFamily="18" charset="0"/>
              <a:cs typeface="Times New Roman" panose="02020603050405020304" pitchFamily="18" charset="0"/>
            </a:endParaRPr>
          </a:p>
          <a:p>
            <a:pPr algn="just"/>
            <a:r>
              <a:rPr lang="en-US" sz="2400" b="0" dirty="0" smtClean="0">
                <a:latin typeface="Times New Roman" panose="02020603050405020304" pitchFamily="18" charset="0"/>
                <a:cs typeface="Times New Roman" panose="02020603050405020304" pitchFamily="18" charset="0"/>
              </a:rPr>
              <a:t>     The </a:t>
            </a:r>
            <a:r>
              <a:rPr lang="en-US" sz="2400" b="0" dirty="0">
                <a:latin typeface="Times New Roman" panose="02020603050405020304" pitchFamily="18" charset="0"/>
                <a:cs typeface="Times New Roman" panose="02020603050405020304" pitchFamily="18" charset="0"/>
              </a:rPr>
              <a:t>additional 6</a:t>
            </a:r>
            <a:r>
              <a:rPr lang="en-US" sz="2400" b="0" i="1" dirty="0">
                <a:latin typeface="Times New Roman" panose="02020603050405020304" pitchFamily="18" charset="0"/>
                <a:cs typeface="Times New Roman" panose="02020603050405020304" pitchFamily="18" charset="0"/>
              </a:rPr>
              <a:t>β</a:t>
            </a:r>
            <a:r>
              <a:rPr lang="en-US" sz="2400" b="0" dirty="0">
                <a:latin typeface="Times New Roman" panose="02020603050405020304" pitchFamily="18" charset="0"/>
                <a:cs typeface="Times New Roman" panose="02020603050405020304" pitchFamily="18" charset="0"/>
              </a:rPr>
              <a:t>-substituent constitutes the address directing the compound to the </a:t>
            </a:r>
            <a:r>
              <a:rPr lang="en-US" sz="2400" b="0" i="1" dirty="0">
                <a:latin typeface="Times New Roman" panose="02020603050405020304" pitchFamily="18" charset="0"/>
                <a:cs typeface="Times New Roman" panose="02020603050405020304" pitchFamily="18" charset="0"/>
              </a:rPr>
              <a:t>k</a:t>
            </a:r>
            <a:r>
              <a:rPr lang="en-US" sz="2400" b="0" dirty="0">
                <a:latin typeface="Times New Roman" panose="02020603050405020304" pitchFamily="18" charset="0"/>
                <a:cs typeface="Times New Roman" panose="02020603050405020304" pitchFamily="18" charset="0"/>
              </a:rPr>
              <a:t>-receptor.</a:t>
            </a:r>
          </a:p>
          <a:p>
            <a:pPr algn="just"/>
            <a:r>
              <a:rPr lang="en-US" sz="2400" b="0" dirty="0" smtClean="0">
                <a:latin typeface="Times New Roman" panose="02020603050405020304" pitchFamily="18" charset="0"/>
                <a:cs typeface="Times New Roman" panose="02020603050405020304" pitchFamily="18" charset="0"/>
              </a:rPr>
              <a:t>     SARs </a:t>
            </a:r>
            <a:r>
              <a:rPr lang="en-US" sz="2400" b="0" dirty="0">
                <a:latin typeface="Times New Roman" panose="02020603050405020304" pitchFamily="18" charset="0"/>
                <a:cs typeface="Times New Roman" panose="02020603050405020304" pitchFamily="18" charset="0"/>
              </a:rPr>
              <a:t>on this class of compounds revealed that methyl-substituted nitrogen amides, a methylene spacer between the amide and the aromatic ring and the (-) isomer were all required for </a:t>
            </a:r>
            <a:r>
              <a:rPr lang="en-US" sz="2400" b="0" i="1" dirty="0">
                <a:latin typeface="Times New Roman" panose="02020603050405020304" pitchFamily="18" charset="0"/>
                <a:cs typeface="Times New Roman" panose="02020603050405020304" pitchFamily="18" charset="0"/>
              </a:rPr>
              <a:t>k</a:t>
            </a:r>
            <a:r>
              <a:rPr lang="en-US" sz="2400" b="0" dirty="0">
                <a:latin typeface="Times New Roman" panose="02020603050405020304" pitchFamily="18" charset="0"/>
                <a:cs typeface="Times New Roman" panose="02020603050405020304" pitchFamily="18" charset="0"/>
              </a:rPr>
              <a:t>- activity.</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3600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711"/>
          <a:stretch/>
        </p:blipFill>
        <p:spPr bwMode="auto">
          <a:xfrm>
            <a:off x="381000" y="228600"/>
            <a:ext cx="84582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576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lstStyle/>
          <a:p>
            <a:pPr marL="0" indent="0" algn="ctr">
              <a:buNone/>
            </a:pPr>
            <a:endParaRPr lang="en-US" b="1" i="1" dirty="0" smtClean="0">
              <a:solidFill>
                <a:srgbClr val="FF0000"/>
              </a:solidFill>
            </a:endParaRPr>
          </a:p>
          <a:p>
            <a:pPr marL="0" indent="0" algn="ctr">
              <a:buNone/>
            </a:pPr>
            <a:r>
              <a:rPr lang="en-US" sz="2800" b="1" i="1" dirty="0" smtClean="0">
                <a:solidFill>
                  <a:srgbClr val="FF0000"/>
                </a:solidFill>
                <a:latin typeface="Times New Roman" panose="02020603050405020304" pitchFamily="18" charset="0"/>
                <a:cs typeface="Times New Roman" panose="02020603050405020304" pitchFamily="18" charset="0"/>
              </a:rPr>
              <a:t>The orphanin receptor/f q/nop</a:t>
            </a:r>
            <a:r>
              <a:rPr lang="en-US" sz="2800" b="1" i="1" baseline="-25000" dirty="0" smtClean="0">
                <a:solidFill>
                  <a:srgbClr val="FF0000"/>
                </a:solidFill>
                <a:latin typeface="Times New Roman" panose="02020603050405020304" pitchFamily="18" charset="0"/>
                <a:cs typeface="Times New Roman" panose="02020603050405020304" pitchFamily="18" charset="0"/>
              </a:rPr>
              <a:t>1</a:t>
            </a:r>
            <a:endParaRPr lang="en-US" sz="2800" dirty="0" smtClean="0">
              <a:solidFill>
                <a:srgbClr val="FF0000"/>
              </a:solidFill>
              <a:latin typeface="Times New Roman" panose="02020603050405020304" pitchFamily="18" charset="0"/>
              <a:cs typeface="Times New Roman" panose="02020603050405020304" pitchFamily="18" charset="0"/>
            </a:endParaRPr>
          </a:p>
          <a:p>
            <a:r>
              <a:rPr lang="en-US" sz="2400" b="0" dirty="0" smtClean="0">
                <a:latin typeface="Times New Roman" panose="02020603050405020304" pitchFamily="18" charset="0"/>
                <a:cs typeface="Times New Roman" panose="02020603050405020304" pitchFamily="18" charset="0"/>
              </a:rPr>
              <a:t>    The </a:t>
            </a:r>
            <a:r>
              <a:rPr lang="en-US" sz="2400" b="0" dirty="0">
                <a:latin typeface="Times New Roman" panose="02020603050405020304" pitchFamily="18" charset="0"/>
                <a:cs typeface="Times New Roman" panose="02020603050405020304" pitchFamily="18" charset="0"/>
              </a:rPr>
              <a:t>traditional opioid peptides do not elicit any biological effect at the orphanin receptor. </a:t>
            </a:r>
            <a:endParaRPr lang="en-US" sz="2400" b="0" dirty="0" smtClean="0">
              <a:latin typeface="Times New Roman" panose="02020603050405020304" pitchFamily="18" charset="0"/>
              <a:cs typeface="Times New Roman" panose="02020603050405020304" pitchFamily="18" charset="0"/>
            </a:endParaRPr>
          </a:p>
          <a:p>
            <a:r>
              <a:rPr lang="en-US" sz="2400" b="0" dirty="0" smtClean="0">
                <a:latin typeface="Times New Roman" panose="02020603050405020304" pitchFamily="18" charset="0"/>
                <a:cs typeface="Times New Roman" panose="02020603050405020304" pitchFamily="18" charset="0"/>
              </a:rPr>
              <a:t>    An </a:t>
            </a:r>
            <a:r>
              <a:rPr lang="en-US" sz="2400" b="0" dirty="0">
                <a:latin typeface="Times New Roman" panose="02020603050405020304" pitchFamily="18" charset="0"/>
                <a:cs typeface="Times New Roman" panose="02020603050405020304" pitchFamily="18" charset="0"/>
              </a:rPr>
              <a:t>endogenous peptide for the orphanin receptor has been found and termed orphanin FQ or nociceptin . </a:t>
            </a:r>
            <a:endParaRPr lang="en-US" sz="2400" b="0" dirty="0" smtClean="0">
              <a:latin typeface="Times New Roman" panose="02020603050405020304" pitchFamily="18" charset="0"/>
              <a:cs typeface="Times New Roman" panose="02020603050405020304" pitchFamily="18" charset="0"/>
            </a:endParaRPr>
          </a:p>
          <a:p>
            <a:r>
              <a:rPr lang="en-US" sz="2400" b="0" dirty="0" smtClean="0">
                <a:latin typeface="Times New Roman" panose="02020603050405020304" pitchFamily="18" charset="0"/>
                <a:cs typeface="Times New Roman" panose="02020603050405020304" pitchFamily="18" charset="0"/>
              </a:rPr>
              <a:t>    This </a:t>
            </a:r>
            <a:r>
              <a:rPr lang="en-US" sz="2400" b="0" dirty="0">
                <a:latin typeface="Times New Roman" panose="02020603050405020304" pitchFamily="18" charset="0"/>
                <a:cs typeface="Times New Roman" panose="02020603050405020304" pitchFamily="18" charset="0"/>
              </a:rPr>
              <a:t>17 amino acid peptide can reverse the analgesic effects of morphine thus is antiopioid.</a:t>
            </a:r>
          </a:p>
          <a:p>
            <a:r>
              <a:rPr lang="en-US" sz="2400" b="0" dirty="0" smtClean="0">
                <a:latin typeface="Times New Roman" panose="02020603050405020304" pitchFamily="18" charset="0"/>
                <a:cs typeface="Times New Roman" panose="02020603050405020304" pitchFamily="18" charset="0"/>
              </a:rPr>
              <a:t>    This </a:t>
            </a:r>
            <a:r>
              <a:rPr lang="en-US" sz="2400" b="0" dirty="0">
                <a:latin typeface="Times New Roman" panose="02020603050405020304" pitchFamily="18" charset="0"/>
                <a:cs typeface="Times New Roman" panose="02020603050405020304" pitchFamily="18" charset="0"/>
              </a:rPr>
              <a:t>receptor is a target for the design of novel peripherally acting antitussive agents.</a:t>
            </a:r>
          </a:p>
          <a:p>
            <a:endParaRPr lang="en-US" sz="2400" b="0" dirty="0"/>
          </a:p>
        </p:txBody>
      </p:sp>
    </p:spTree>
    <p:extLst>
      <p:ext uri="{BB962C8B-B14F-4D97-AF65-F5344CB8AC3E}">
        <p14:creationId xmlns:p14="http://schemas.microsoft.com/office/powerpoint/2010/main" val="755665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05800" cy="6096000"/>
          </a:xfrm>
        </p:spPr>
        <p:txBody>
          <a:bodyPr>
            <a:normAutofit/>
          </a:bodyPr>
          <a:lstStyle/>
          <a:p>
            <a:pPr marL="0" indent="0">
              <a:buNone/>
            </a:pPr>
            <a:r>
              <a:rPr lang="en-US" sz="2800" b="1" dirty="0" smtClean="0">
                <a:latin typeface="Times New Roman" panose="02020603050405020304" pitchFamily="18" charset="0"/>
                <a:cs typeface="Times New Roman" panose="02020603050405020304" pitchFamily="18" charset="0"/>
              </a:rPr>
              <a:t>Drug classes</a:t>
            </a:r>
          </a:p>
          <a:p>
            <a:pPr marL="0" lvl="0" indent="0">
              <a:buNone/>
            </a:pPr>
            <a:r>
              <a:rPr lang="en-US" sz="2800" b="1" dirty="0" smtClean="0">
                <a:solidFill>
                  <a:srgbClr val="FF0000"/>
                </a:solidFill>
                <a:latin typeface="Times New Roman" panose="02020603050405020304" pitchFamily="18" charset="0"/>
                <a:cs typeface="Times New Roman" panose="02020603050405020304" pitchFamily="18" charset="0"/>
              </a:rPr>
              <a:t>1.  4,5-epoxymorphinans:</a:t>
            </a:r>
            <a:endParaRPr lang="en-US" sz="280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2800" b="1" dirty="0" smtClean="0">
                <a:solidFill>
                  <a:srgbClr val="FF0000"/>
                </a:solidFill>
                <a:latin typeface="Times New Roman" panose="02020603050405020304" pitchFamily="18" charset="0"/>
                <a:cs typeface="Times New Roman" panose="02020603050405020304" pitchFamily="18" charset="0"/>
              </a:rPr>
              <a:t>Morphine</a:t>
            </a:r>
            <a:endParaRPr lang="en-US" sz="2800"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en-US" dirty="0" smtClean="0"/>
          </a:p>
          <a:p>
            <a:pPr marL="0" indent="0">
              <a:buNone/>
            </a:pPr>
            <a:endParaRPr lang="en-US" dirty="0"/>
          </a:p>
          <a:p>
            <a:pPr marL="0" indent="0">
              <a:buNone/>
            </a:pPr>
            <a:endParaRPr lang="en-US" dirty="0" smtClean="0"/>
          </a:p>
          <a:p>
            <a:pPr marL="0" indent="0" algn="just">
              <a:buNone/>
            </a:pPr>
            <a:r>
              <a:rPr lang="en-US" sz="2400" b="0" dirty="0" smtClean="0">
                <a:latin typeface="Times New Roman" panose="02020603050405020304" pitchFamily="18" charset="0"/>
                <a:cs typeface="Times New Roman" panose="02020603050405020304" pitchFamily="18" charset="0"/>
              </a:rPr>
              <a:t>      The </a:t>
            </a:r>
            <a:r>
              <a:rPr lang="en-US" sz="2400" b="0" dirty="0">
                <a:latin typeface="Times New Roman" panose="02020603050405020304" pitchFamily="18" charset="0"/>
                <a:cs typeface="Times New Roman" panose="02020603050405020304" pitchFamily="18" charset="0"/>
              </a:rPr>
              <a:t>prototype ligand for </a:t>
            </a:r>
            <a:r>
              <a:rPr lang="en-US" sz="2400" b="0" dirty="0">
                <a:solidFill>
                  <a:srgbClr val="0070C0"/>
                </a:solidFill>
                <a:latin typeface="Times New Roman" panose="02020603050405020304" pitchFamily="18" charset="0"/>
                <a:cs typeface="Times New Roman" panose="02020603050405020304" pitchFamily="18" charset="0"/>
              </a:rPr>
              <a:t>the µ-receptor </a:t>
            </a:r>
            <a:r>
              <a:rPr lang="en-US" sz="2400" b="0" dirty="0">
                <a:latin typeface="Times New Roman" panose="02020603050405020304" pitchFamily="18" charset="0"/>
                <a:cs typeface="Times New Roman" panose="02020603050405020304" pitchFamily="18" charset="0"/>
              </a:rPr>
              <a:t>is morphine</a:t>
            </a:r>
            <a:r>
              <a:rPr lang="en-US" sz="2400" b="0" dirty="0" smtClean="0">
                <a:latin typeface="Times New Roman" panose="02020603050405020304" pitchFamily="18" charset="0"/>
                <a:cs typeface="Times New Roman" panose="02020603050405020304" pitchFamily="18" charset="0"/>
              </a:rPr>
              <a:t>.</a:t>
            </a:r>
          </a:p>
          <a:p>
            <a:pPr marL="0" indent="0" algn="just">
              <a:buNone/>
            </a:pPr>
            <a:r>
              <a:rPr lang="en-US" sz="2400" b="0" dirty="0" smtClean="0">
                <a:latin typeface="Times New Roman" panose="02020603050405020304" pitchFamily="18" charset="0"/>
                <a:cs typeface="Times New Roman" panose="02020603050405020304" pitchFamily="18" charset="0"/>
              </a:rPr>
              <a:t>    Morphine </a:t>
            </a:r>
            <a:r>
              <a:rPr lang="en-US" sz="2400" b="0" dirty="0">
                <a:latin typeface="Times New Roman" panose="02020603050405020304" pitchFamily="18" charset="0"/>
                <a:cs typeface="Times New Roman" panose="02020603050405020304" pitchFamily="18" charset="0"/>
              </a:rPr>
              <a:t>contains 5 chiral centers and has 16 optical isomers </a:t>
            </a:r>
            <a:r>
              <a:rPr lang="en-US" sz="2400" b="0" dirty="0" smtClean="0">
                <a:latin typeface="Times New Roman" panose="02020603050405020304" pitchFamily="18" charset="0"/>
                <a:cs typeface="Times New Roman" panose="02020603050405020304" pitchFamily="18" charset="0"/>
              </a:rPr>
              <a:t>The </a:t>
            </a:r>
            <a:r>
              <a:rPr lang="en-US" sz="2400" b="0" dirty="0">
                <a:latin typeface="Times New Roman" panose="02020603050405020304" pitchFamily="18" charset="0"/>
                <a:cs typeface="Times New Roman" panose="02020603050405020304" pitchFamily="18" charset="0"/>
              </a:rPr>
              <a:t>naturally occurring, active form of morphine is the levorotatory enantiomorph with the </a:t>
            </a:r>
            <a:r>
              <a:rPr lang="en-US" sz="2400" b="0" dirty="0">
                <a:solidFill>
                  <a:srgbClr val="C00000"/>
                </a:solidFill>
                <a:latin typeface="Times New Roman" panose="02020603050405020304" pitchFamily="18" charset="0"/>
                <a:cs typeface="Times New Roman" panose="02020603050405020304" pitchFamily="18" charset="0"/>
              </a:rPr>
              <a:t>stereochemistry 5(R), 6(S), 9(R), 13(S), and 14 (R).</a:t>
            </a:r>
          </a:p>
          <a:p>
            <a:pPr marL="0" indent="0">
              <a:buNone/>
            </a:pPr>
            <a:endParaRPr lang="en-US" sz="2400" dirty="0"/>
          </a:p>
          <a:p>
            <a:pPr marL="0" indent="0">
              <a:buNone/>
            </a:pPr>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28600"/>
            <a:ext cx="3429000" cy="297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8256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0"/>
            <a:ext cx="76962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9137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a:bodyPr>
          <a:lstStyle/>
          <a:p>
            <a:pPr marL="109728" indent="0">
              <a:buNone/>
            </a:pPr>
            <a:r>
              <a:rPr lang="en-US" dirty="0"/>
              <a:t> </a:t>
            </a:r>
            <a:r>
              <a:rPr lang="en-US" dirty="0" smtClean="0"/>
              <a:t>     </a:t>
            </a:r>
            <a:r>
              <a:rPr lang="en-US" sz="2400" b="0" dirty="0" smtClean="0">
                <a:latin typeface="Times New Roman" panose="02020603050405020304" pitchFamily="18" charset="0"/>
                <a:cs typeface="Times New Roman" panose="02020603050405020304" pitchFamily="18" charset="0"/>
              </a:rPr>
              <a:t>Morphine </a:t>
            </a:r>
            <a:r>
              <a:rPr lang="en-US" sz="2400" b="0" dirty="0">
                <a:latin typeface="Times New Roman" panose="02020603050405020304" pitchFamily="18" charset="0"/>
                <a:cs typeface="Times New Roman" panose="02020603050405020304" pitchFamily="18" charset="0"/>
              </a:rPr>
              <a:t>was isolated from opium. </a:t>
            </a:r>
          </a:p>
          <a:p>
            <a:pPr marL="109728" indent="0" algn="just">
              <a:buNone/>
            </a:pPr>
            <a:r>
              <a:rPr lang="en-US" sz="2400" b="0" dirty="0" smtClean="0">
                <a:latin typeface="Times New Roman" panose="02020603050405020304" pitchFamily="18" charset="0"/>
                <a:cs typeface="Times New Roman" panose="02020603050405020304" pitchFamily="18" charset="0"/>
              </a:rPr>
              <a:t>    Opium </a:t>
            </a:r>
            <a:r>
              <a:rPr lang="en-US" sz="2400" b="0" dirty="0">
                <a:latin typeface="Times New Roman" panose="02020603050405020304" pitchFamily="18" charset="0"/>
                <a:cs typeface="Times New Roman" panose="02020603050405020304" pitchFamily="18" charset="0"/>
              </a:rPr>
              <a:t>is isolated from the opium poppy, </a:t>
            </a:r>
            <a:r>
              <a:rPr lang="en-US" sz="2400" b="0" i="1" dirty="0">
                <a:latin typeface="Times New Roman" panose="02020603050405020304" pitchFamily="18" charset="0"/>
                <a:cs typeface="Times New Roman" panose="02020603050405020304" pitchFamily="18" charset="0"/>
              </a:rPr>
              <a:t>Papaver </a:t>
            </a:r>
            <a:r>
              <a:rPr lang="en-US" sz="2400" b="0" i="1" dirty="0" smtClean="0">
                <a:latin typeface="Times New Roman" panose="02020603050405020304" pitchFamily="18" charset="0"/>
                <a:cs typeface="Times New Roman" panose="02020603050405020304" pitchFamily="18" charset="0"/>
              </a:rPr>
              <a:t>somniferum</a:t>
            </a:r>
          </a:p>
          <a:p>
            <a:pPr marL="109728" indent="0" algn="just">
              <a:buNone/>
            </a:pPr>
            <a:r>
              <a:rPr lang="en-US" sz="2400" b="0" dirty="0" smtClean="0">
                <a:latin typeface="Times New Roman" panose="02020603050405020304" pitchFamily="18" charset="0"/>
                <a:cs typeface="Times New Roman" panose="02020603050405020304" pitchFamily="18" charset="0"/>
              </a:rPr>
              <a:t>    Opium </a:t>
            </a:r>
            <a:r>
              <a:rPr lang="en-US" sz="2400" b="0" dirty="0">
                <a:latin typeface="Times New Roman" panose="02020603050405020304" pitchFamily="18" charset="0"/>
                <a:cs typeface="Times New Roman" panose="02020603050405020304" pitchFamily="18" charset="0"/>
              </a:rPr>
              <a:t>contains over 40 different alkaloids with most alkaloids represented in the following five structures: morphine , codeine , thebaine , papaverine , and noscapine</a:t>
            </a:r>
            <a:r>
              <a:rPr lang="en-US" sz="2400" b="0" dirty="0" smtClean="0">
                <a:latin typeface="Times New Roman" panose="02020603050405020304" pitchFamily="18" charset="0"/>
                <a:cs typeface="Times New Roman" panose="02020603050405020304" pitchFamily="18" charset="0"/>
              </a:rPr>
              <a:t>.</a:t>
            </a:r>
          </a:p>
          <a:p>
            <a:pPr marL="109728" indent="0" algn="just">
              <a:buNone/>
            </a:pPr>
            <a:r>
              <a:rPr lang="en-US" sz="2400" b="0" dirty="0" smtClean="0">
                <a:latin typeface="Times New Roman" panose="02020603050405020304" pitchFamily="18" charset="0"/>
                <a:cs typeface="Times New Roman" panose="02020603050405020304" pitchFamily="18" charset="0"/>
              </a:rPr>
              <a:t>    Morphine </a:t>
            </a:r>
            <a:r>
              <a:rPr lang="en-US" sz="2400" b="0" dirty="0">
                <a:latin typeface="Times New Roman" panose="02020603050405020304" pitchFamily="18" charset="0"/>
                <a:cs typeface="Times New Roman" panose="02020603050405020304" pitchFamily="18" charset="0"/>
              </a:rPr>
              <a:t>is </a:t>
            </a:r>
            <a:r>
              <a:rPr lang="en-US" sz="2400" b="0" dirty="0" smtClean="0">
                <a:latin typeface="Times New Roman" panose="02020603050405020304" pitchFamily="18" charset="0"/>
                <a:cs typeface="Times New Roman" panose="02020603050405020304" pitchFamily="18" charset="0"/>
              </a:rPr>
              <a:t>the </a:t>
            </a:r>
            <a:r>
              <a:rPr lang="en-US" sz="2400" b="0" dirty="0">
                <a:latin typeface="Times New Roman" panose="02020603050405020304" pitchFamily="18" charset="0"/>
                <a:cs typeface="Times New Roman" panose="02020603050405020304" pitchFamily="18" charset="0"/>
              </a:rPr>
              <a:t>drug to which all other µ-agonists are compared, it is used as analgesic agent</a:t>
            </a:r>
            <a:r>
              <a:rPr lang="en-US" sz="2400" dirty="0">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The important </a:t>
            </a:r>
            <a:r>
              <a:rPr lang="en-US" sz="2400" dirty="0">
                <a:solidFill>
                  <a:srgbClr val="FF0000"/>
                </a:solidFill>
                <a:latin typeface="Times New Roman" panose="02020603050405020304" pitchFamily="18" charset="0"/>
                <a:cs typeface="Times New Roman" panose="02020603050405020304" pitchFamily="18" charset="0"/>
              </a:rPr>
              <a:t>functional groups for analgesic activity </a:t>
            </a:r>
            <a:r>
              <a:rPr lang="en-US" sz="2400" dirty="0" smtClean="0">
                <a:solidFill>
                  <a:srgbClr val="FF0000"/>
                </a:solidFill>
                <a:latin typeface="Times New Roman" panose="02020603050405020304" pitchFamily="18" charset="0"/>
                <a:cs typeface="Times New Roman" panose="02020603050405020304" pitchFamily="18" charset="0"/>
              </a:rPr>
              <a:t>are the </a:t>
            </a:r>
            <a:r>
              <a:rPr lang="en-US" sz="2400" dirty="0">
                <a:solidFill>
                  <a:srgbClr val="FF0000"/>
                </a:solidFill>
                <a:latin typeface="Times New Roman" panose="02020603050405020304" pitchFamily="18" charset="0"/>
                <a:cs typeface="Times New Roman" panose="02020603050405020304" pitchFamily="18" charset="0"/>
              </a:rPr>
              <a:t>phenol OH group, the aromatic ring, and the </a:t>
            </a:r>
            <a:r>
              <a:rPr lang="en-US" sz="2400" dirty="0" smtClean="0">
                <a:solidFill>
                  <a:srgbClr val="FF0000"/>
                </a:solidFill>
                <a:latin typeface="Times New Roman" panose="02020603050405020304" pitchFamily="18" charset="0"/>
                <a:cs typeface="Times New Roman" panose="02020603050405020304" pitchFamily="18" charset="0"/>
              </a:rPr>
              <a:t>tertiary amine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which is protonated and ionized when the </a:t>
            </a:r>
            <a:r>
              <a:rPr lang="en-US" sz="2400" dirty="0" smtClean="0">
                <a:latin typeface="Times New Roman" panose="02020603050405020304" pitchFamily="18" charset="0"/>
                <a:cs typeface="Times New Roman" panose="02020603050405020304" pitchFamily="18" charset="0"/>
              </a:rPr>
              <a:t>drug interacts </a:t>
            </a:r>
            <a:r>
              <a:rPr lang="en-US" sz="2400" dirty="0">
                <a:latin typeface="Times New Roman" panose="02020603050405020304" pitchFamily="18" charset="0"/>
                <a:cs typeface="Times New Roman" panose="02020603050405020304" pitchFamily="18" charset="0"/>
              </a:rPr>
              <a:t>with its target binding site. </a:t>
            </a:r>
            <a:endParaRPr lang="en-US" sz="2400" dirty="0" smtClean="0">
              <a:latin typeface="Times New Roman" panose="02020603050405020304" pitchFamily="18" charset="0"/>
              <a:cs typeface="Times New Roman" panose="02020603050405020304" pitchFamily="18" charset="0"/>
            </a:endParaRPr>
          </a:p>
          <a:p>
            <a:pPr marL="109728" indent="0" algn="just">
              <a:buNone/>
            </a:pPr>
            <a:r>
              <a:rPr lang="en-US" sz="2400" dirty="0" smtClean="0">
                <a:latin typeface="Times New Roman" panose="02020603050405020304" pitchFamily="18" charset="0"/>
                <a:cs typeface="Times New Roman" panose="02020603050405020304" pitchFamily="18" charset="0"/>
              </a:rPr>
              <a:t>These functional groups </a:t>
            </a:r>
            <a:r>
              <a:rPr lang="en-US" sz="2400" dirty="0">
                <a:latin typeface="Times New Roman" panose="02020603050405020304" pitchFamily="18" charset="0"/>
                <a:cs typeface="Times New Roman" panose="02020603050405020304" pitchFamily="18" charset="0"/>
              </a:rPr>
              <a:t>play an important role in binding the drug to </a:t>
            </a:r>
            <a:r>
              <a:rPr lang="en-US" sz="2400" dirty="0" smtClean="0">
                <a:latin typeface="Times New Roman" panose="02020603050405020304" pitchFamily="18" charset="0"/>
                <a:cs typeface="Times New Roman" panose="02020603050405020304" pitchFamily="18" charset="0"/>
              </a:rPr>
              <a:t>the binding </a:t>
            </a:r>
            <a:r>
              <a:rPr lang="en-US" sz="2400" dirty="0">
                <a:latin typeface="Times New Roman" panose="02020603050405020304" pitchFamily="18" charset="0"/>
                <a:cs typeface="Times New Roman" panose="02020603050405020304" pitchFamily="18" charset="0"/>
              </a:rPr>
              <a:t>site by the intermolecular bonding forces</a:t>
            </a:r>
            <a:endParaRPr lang="en-US" sz="2400" b="0" dirty="0">
              <a:latin typeface="Times New Roman" panose="02020603050405020304" pitchFamily="18" charset="0"/>
              <a:cs typeface="Times New Roman" panose="02020603050405020304" pitchFamily="18" charset="0"/>
            </a:endParaRPr>
          </a:p>
          <a:p>
            <a:pPr algn="just"/>
            <a:endParaRPr lang="en-US" sz="2400" b="0" dirty="0"/>
          </a:p>
        </p:txBody>
      </p:sp>
    </p:spTree>
    <p:extLst>
      <p:ext uri="{BB962C8B-B14F-4D97-AF65-F5344CB8AC3E}">
        <p14:creationId xmlns:p14="http://schemas.microsoft.com/office/powerpoint/2010/main" val="1949309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458199"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6388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8153400" cy="5755422"/>
          </a:xfrm>
          <a:prstGeom prst="rect">
            <a:avLst/>
          </a:prstGeom>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Analgesics</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The opioids (or </a:t>
            </a:r>
            <a:r>
              <a:rPr lang="en-US" sz="2400" dirty="0">
                <a:solidFill>
                  <a:srgbClr val="0070C0"/>
                </a:solidFill>
                <a:latin typeface="Times New Roman" panose="02020603050405020304" pitchFamily="18" charset="0"/>
                <a:cs typeface="Times New Roman" panose="02020603050405020304" pitchFamily="18" charset="0"/>
              </a:rPr>
              <a:t>narcotic analgesics</a:t>
            </a:r>
            <a:r>
              <a:rPr lang="en-US" sz="2400" dirty="0">
                <a:latin typeface="Times New Roman" panose="02020603050405020304" pitchFamily="18" charset="0"/>
                <a:cs typeface="Times New Roman" panose="02020603050405020304" pitchFamily="18" charset="0"/>
              </a:rPr>
              <a:t>), which play a major role in the relief of acute pain and in the management of moderate to severe chronic pain; </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 The NSAIDs and acetaminophen, which are the most widely used analgesic drugs for relieving mild to moderate pain and reducing fever; </a:t>
            </a:r>
            <a:endParaRPr lang="en-US" sz="2400" dirty="0" smtClean="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triptans (the </a:t>
            </a:r>
            <a:r>
              <a:rPr lang="en-US" sz="2400" dirty="0">
                <a:solidFill>
                  <a:srgbClr val="0070C0"/>
                </a:solidFill>
                <a:latin typeface="Times New Roman" panose="02020603050405020304" pitchFamily="18" charset="0"/>
                <a:cs typeface="Times New Roman" panose="02020603050405020304" pitchFamily="18" charset="0"/>
              </a:rPr>
              <a:t>antimigraine medications</a:t>
            </a:r>
            <a:r>
              <a:rPr lang="en-US" sz="2400" dirty="0">
                <a:latin typeface="Times New Roman" panose="02020603050405020304" pitchFamily="18" charset="0"/>
                <a:cs typeface="Times New Roman" panose="02020603050405020304" pitchFamily="18" charset="0"/>
              </a:rPr>
              <a:t>), which are specifically designed and targeted for acute and abortive treatment of migraine and cluster </a:t>
            </a:r>
            <a:r>
              <a:rPr lang="en-US" sz="2400" dirty="0" smtClean="0">
                <a:latin typeface="Times New Roman" panose="02020603050405020304" pitchFamily="18" charset="0"/>
                <a:cs typeface="Times New Roman" panose="02020603050405020304" pitchFamily="18" charset="0"/>
              </a:rPr>
              <a:t>headaches</a:t>
            </a:r>
          </a:p>
          <a:p>
            <a:pPr marL="457200" indent="-457200" algn="just">
              <a:buFont typeface="+mj-lt"/>
              <a:buAutoNum type="arabicPeriod"/>
            </a:pPr>
            <a:r>
              <a:rPr lang="en-US" sz="2400" dirty="0" smtClean="0">
                <a:latin typeface="Times New Roman" panose="02020603050405020304" pitchFamily="18" charset="0"/>
                <a:cs typeface="Times New Roman" panose="02020603050405020304" pitchFamily="18" charset="0"/>
              </a:rPr>
              <a:t>Analgesic </a:t>
            </a:r>
            <a:r>
              <a:rPr lang="en-US" sz="2400" dirty="0">
                <a:latin typeface="Times New Roman" panose="02020603050405020304" pitchFamily="18" charset="0"/>
                <a:cs typeface="Times New Roman" panose="02020603050405020304" pitchFamily="18" charset="0"/>
              </a:rPr>
              <a:t>adjuvants that include tricyclic antidepressants such as amitriptyline, anticonvulsants such as gabapentin and pregabalin, and topical analgesics such </a:t>
            </a:r>
            <a:r>
              <a:rPr lang="en-US" sz="2400" dirty="0" smtClean="0">
                <a:latin typeface="Times New Roman" panose="02020603050405020304" pitchFamily="18" charset="0"/>
                <a:cs typeface="Times New Roman" panose="02020603050405020304" pitchFamily="18" charset="0"/>
              </a:rPr>
              <a:t>as lidocaine </a:t>
            </a:r>
            <a:r>
              <a:rPr lang="en-US" sz="2400" dirty="0">
                <a:latin typeface="Times New Roman" panose="02020603050405020304" pitchFamily="18" charset="0"/>
                <a:cs typeface="Times New Roman" panose="02020603050405020304" pitchFamily="18" charset="0"/>
              </a:rPr>
              <a:t>patches that can be used to treat </a:t>
            </a:r>
            <a:r>
              <a:rPr lang="en-US" sz="2400" dirty="0">
                <a:solidFill>
                  <a:srgbClr val="0070C0"/>
                </a:solidFill>
                <a:latin typeface="Times New Roman" panose="02020603050405020304" pitchFamily="18" charset="0"/>
                <a:cs typeface="Times New Roman" panose="02020603050405020304" pitchFamily="18" charset="0"/>
              </a:rPr>
              <a:t>neuropathic pains.</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26351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normAutofit/>
          </a:bodyPr>
          <a:lstStyle/>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amine nitrogen is protonated and charged allowing</a:t>
            </a:r>
          </a:p>
          <a:p>
            <a:pPr marL="109728" indent="0">
              <a:buNone/>
            </a:pPr>
            <a:r>
              <a:rPr lang="en-US" dirty="0">
                <a:latin typeface="Times New Roman" panose="02020603050405020304" pitchFamily="18" charset="0"/>
                <a:cs typeface="Times New Roman" panose="02020603050405020304" pitchFamily="18" charset="0"/>
              </a:rPr>
              <a:t>it to form an ionic bond with a negatively charged</a:t>
            </a:r>
          </a:p>
          <a:p>
            <a:pPr marL="109728" indent="0">
              <a:buNone/>
            </a:pPr>
            <a:r>
              <a:rPr lang="en-US" dirty="0">
                <a:latin typeface="Times New Roman" panose="02020603050405020304" pitchFamily="18" charset="0"/>
                <a:cs typeface="Times New Roman" panose="02020603050405020304" pitchFamily="18" charset="0"/>
              </a:rPr>
              <a:t>region of the binding site;</a:t>
            </a:r>
          </a:p>
          <a:p>
            <a:pPr marL="109728" indent="0">
              <a:buNone/>
            </a:pPr>
            <a:r>
              <a:rPr lang="en-US" dirty="0" smtClean="0">
                <a:latin typeface="Times New Roman" panose="02020603050405020304" pitchFamily="18" charset="0"/>
                <a:cs typeface="Times New Roman" panose="02020603050405020304" pitchFamily="18" charset="0"/>
              </a:rPr>
              <a:t>• The phenol acts </a:t>
            </a:r>
            <a:r>
              <a:rPr lang="en-US" dirty="0">
                <a:latin typeface="Times New Roman" panose="02020603050405020304" pitchFamily="18" charset="0"/>
                <a:cs typeface="Times New Roman" panose="02020603050405020304" pitchFamily="18" charset="0"/>
              </a:rPr>
              <a:t>as a hydrogen bond donor and forms</a:t>
            </a:r>
          </a:p>
          <a:p>
            <a:pPr marL="109728" indent="0">
              <a:buNone/>
            </a:pPr>
            <a:r>
              <a:rPr lang="en-US" dirty="0">
                <a:latin typeface="Times New Roman" panose="02020603050405020304" pitchFamily="18" charset="0"/>
                <a:cs typeface="Times New Roman" panose="02020603050405020304" pitchFamily="18" charset="0"/>
              </a:rPr>
              <a:t>a hydrogen bond to a hydrogen bond acceptor in the</a:t>
            </a:r>
          </a:p>
          <a:p>
            <a:pPr marL="109728" indent="0">
              <a:buNone/>
            </a:pPr>
            <a:r>
              <a:rPr lang="en-US" dirty="0">
                <a:latin typeface="Times New Roman" panose="02020603050405020304" pitchFamily="18" charset="0"/>
                <a:cs typeface="Times New Roman" panose="02020603050405020304" pitchFamily="18" charset="0"/>
              </a:rPr>
              <a:t>binding site;</a:t>
            </a:r>
          </a:p>
          <a:p>
            <a:pPr marL="109728"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rigid structure </a:t>
            </a:r>
            <a:r>
              <a:rPr lang="en-US" dirty="0">
                <a:latin typeface="Times New Roman" panose="02020603050405020304" pitchFamily="18" charset="0"/>
                <a:cs typeface="Times New Roman" panose="02020603050405020304" pitchFamily="18" charset="0"/>
              </a:rPr>
              <a:t>of morphine means that its aromatic</a:t>
            </a:r>
          </a:p>
          <a:p>
            <a:pPr marL="109728" indent="0">
              <a:buNone/>
            </a:pPr>
            <a:r>
              <a:rPr lang="en-US" dirty="0">
                <a:latin typeface="Times New Roman" panose="02020603050405020304" pitchFamily="18" charset="0"/>
                <a:cs typeface="Times New Roman" panose="02020603050405020304" pitchFamily="18" charset="0"/>
              </a:rPr>
              <a:t>ring has a </a:t>
            </a:r>
            <a:r>
              <a:rPr lang="en-US" dirty="0" smtClean="0">
                <a:latin typeface="Times New Roman" panose="02020603050405020304" pitchFamily="18" charset="0"/>
                <a:cs typeface="Times New Roman" panose="02020603050405020304" pitchFamily="18" charset="0"/>
              </a:rPr>
              <a:t>defined </a:t>
            </a:r>
            <a:r>
              <a:rPr lang="en-US" dirty="0">
                <a:latin typeface="Times New Roman" panose="02020603050405020304" pitchFamily="18" charset="0"/>
                <a:cs typeface="Times New Roman" panose="02020603050405020304" pitchFamily="18" charset="0"/>
              </a:rPr>
              <a:t>orientation with respect </a:t>
            </a:r>
            <a:r>
              <a:rPr lang="en-US" dirty="0" smtClean="0">
                <a:latin typeface="Times New Roman" panose="02020603050405020304" pitchFamily="18" charset="0"/>
                <a:cs typeface="Times New Roman" panose="02020603050405020304" pitchFamily="18" charset="0"/>
              </a:rPr>
              <a:t>to the </a:t>
            </a:r>
            <a:r>
              <a:rPr lang="en-US" dirty="0">
                <a:latin typeface="Times New Roman" panose="02020603050405020304" pitchFamily="18" charset="0"/>
                <a:cs typeface="Times New Roman" panose="02020603050405020304" pitchFamily="18" charset="0"/>
              </a:rPr>
              <a:t>rest of the molecule, allowing van der Waals interactions</a:t>
            </a:r>
          </a:p>
          <a:p>
            <a:pPr marL="109728" indent="0">
              <a:buNone/>
            </a:pPr>
            <a:r>
              <a:rPr lang="en-US" dirty="0">
                <a:latin typeface="Times New Roman" panose="02020603050405020304" pitchFamily="18" charset="0"/>
                <a:cs typeface="Times New Roman" panose="02020603050405020304" pitchFamily="18" charset="0"/>
              </a:rPr>
              <a:t>with a suitable hydrophobic location in </a:t>
            </a:r>
            <a:r>
              <a:rPr lang="en-US" dirty="0" smtClean="0">
                <a:latin typeface="Times New Roman" panose="02020603050405020304" pitchFamily="18" charset="0"/>
                <a:cs typeface="Times New Roman" panose="02020603050405020304" pitchFamily="18" charset="0"/>
              </a:rPr>
              <a:t>the binding </a:t>
            </a:r>
            <a:r>
              <a:rPr lang="en-US" dirty="0">
                <a:latin typeface="Times New Roman" panose="02020603050405020304" pitchFamily="18" charset="0"/>
                <a:cs typeface="Times New Roman" panose="02020603050405020304" pitchFamily="18" charset="0"/>
              </a:rPr>
              <a:t>site.</a:t>
            </a:r>
          </a:p>
        </p:txBody>
      </p:sp>
    </p:spTree>
    <p:extLst>
      <p:ext uri="{BB962C8B-B14F-4D97-AF65-F5344CB8AC3E}">
        <p14:creationId xmlns:p14="http://schemas.microsoft.com/office/powerpoint/2010/main" val="3677231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04800"/>
            <a:ext cx="8610600" cy="5702491"/>
          </a:xfrm>
        </p:spPr>
        <p:txBody>
          <a:bodyPr>
            <a:normAutofit fontScale="92500" lnSpcReduction="20000"/>
          </a:bodyPr>
          <a:lstStyle/>
          <a:p>
            <a:pPr marL="109728" indent="0">
              <a:buNone/>
            </a:pPr>
            <a:r>
              <a:rPr lang="en-US" dirty="0">
                <a:latin typeface="Times New Roman" panose="02020603050405020304" pitchFamily="18" charset="0"/>
                <a:cs typeface="Times New Roman" panose="02020603050405020304" pitchFamily="18" charset="0"/>
              </a:rPr>
              <a:t> </a:t>
            </a:r>
            <a:r>
              <a:rPr lang="en-US" sz="3500" dirty="0">
                <a:solidFill>
                  <a:srgbClr val="0070C0"/>
                </a:solidFill>
                <a:latin typeface="Times New Roman" panose="02020603050405020304" pitchFamily="18" charset="0"/>
                <a:cs typeface="Times New Roman" panose="02020603050405020304" pitchFamily="18" charset="0"/>
              </a:rPr>
              <a:t>Morphine: </a:t>
            </a:r>
            <a:r>
              <a:rPr lang="en-US" sz="3500" dirty="0" smtClean="0">
                <a:solidFill>
                  <a:srgbClr val="0070C0"/>
                </a:solidFill>
                <a:latin typeface="Times New Roman" panose="02020603050405020304" pitchFamily="18" charset="0"/>
                <a:cs typeface="Times New Roman" panose="02020603050405020304" pitchFamily="18" charset="0"/>
              </a:rPr>
              <a:t>pharmacodynamics and </a:t>
            </a:r>
            <a:r>
              <a:rPr lang="en-US" sz="3500" dirty="0">
                <a:solidFill>
                  <a:srgbClr val="0070C0"/>
                </a:solidFill>
                <a:latin typeface="Times New Roman" panose="02020603050405020304" pitchFamily="18" charset="0"/>
                <a:cs typeface="Times New Roman" panose="02020603050405020304" pitchFamily="18" charset="0"/>
              </a:rPr>
              <a:t>pharmacokinetics  </a:t>
            </a:r>
            <a:endParaRPr lang="en-US" sz="3500" dirty="0" smtClean="0">
              <a:solidFill>
                <a:srgbClr val="0070C0"/>
              </a:solidFill>
              <a:latin typeface="Times New Roman" panose="02020603050405020304" pitchFamily="18" charset="0"/>
              <a:cs typeface="Times New Roman" panose="02020603050405020304" pitchFamily="18" charset="0"/>
            </a:endParaRPr>
          </a:p>
          <a:p>
            <a:pPr marL="109728" indent="0">
              <a:buNone/>
            </a:pPr>
            <a:r>
              <a:rPr lang="en-US" dirty="0" smtClean="0">
                <a:latin typeface="Times New Roman" panose="02020603050405020304" pitchFamily="18" charset="0"/>
                <a:cs typeface="Times New Roman" panose="02020603050405020304" pitchFamily="18" charset="0"/>
              </a:rPr>
              <a:t>    Morphine is relatively </a:t>
            </a:r>
            <a:r>
              <a:rPr lang="en-US" dirty="0">
                <a:solidFill>
                  <a:srgbClr val="0070C0"/>
                </a:solidFill>
                <a:latin typeface="Times New Roman" panose="02020603050405020304" pitchFamily="18" charset="0"/>
                <a:cs typeface="Times New Roman" panose="02020603050405020304" pitchFamily="18" charset="0"/>
              </a:rPr>
              <a:t>polar</a:t>
            </a:r>
            <a:r>
              <a:rPr lang="en-US" dirty="0">
                <a:latin typeface="Times New Roman" panose="02020603050405020304" pitchFamily="18" charset="0"/>
                <a:cs typeface="Times New Roman" panose="02020603050405020304" pitchFamily="18" charset="0"/>
              </a:rPr>
              <a:t> and is poorly absorbed from the gut, </a:t>
            </a:r>
            <a:r>
              <a:rPr lang="en-US" dirty="0" smtClean="0">
                <a:latin typeface="Times New Roman" panose="02020603050405020304" pitchFamily="18" charset="0"/>
                <a:cs typeface="Times New Roman" panose="02020603050405020304" pitchFamily="18" charset="0"/>
              </a:rPr>
              <a:t>and so </a:t>
            </a:r>
            <a:r>
              <a:rPr lang="en-US" dirty="0">
                <a:latin typeface="Times New Roman" panose="02020603050405020304" pitchFamily="18" charset="0"/>
                <a:cs typeface="Times New Roman" panose="02020603050405020304" pitchFamily="18" charset="0"/>
              </a:rPr>
              <a:t>it is normally given by intravenous injection</a:t>
            </a:r>
            <a:r>
              <a:rPr lang="en-US" dirty="0" smtClean="0">
                <a:latin typeface="Times New Roman" panose="02020603050405020304" pitchFamily="18" charset="0"/>
                <a:cs typeface="Times New Roman" panose="02020603050405020304" pitchFamily="18" charset="0"/>
              </a:rPr>
              <a:t>.</a:t>
            </a:r>
          </a:p>
          <a:p>
            <a:pPr marL="109728" indent="0">
              <a:buNone/>
            </a:pPr>
            <a:r>
              <a:rPr lang="en-US" dirty="0" smtClean="0">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The n -methyl quaternary salt of morphine </a:t>
            </a:r>
            <a:r>
              <a:rPr lang="en-US" dirty="0" smtClean="0">
                <a:latin typeface="Times New Roman" panose="02020603050405020304" pitchFamily="18" charset="0"/>
                <a:cs typeface="Times New Roman" panose="02020603050405020304" pitchFamily="18" charset="0"/>
              </a:rPr>
              <a:t>is  inactive when it is administered by intravenous injection because it is blocked by the blood–brain barrier. </a:t>
            </a:r>
          </a:p>
          <a:p>
            <a:pPr marL="109728" indent="0">
              <a:buNone/>
            </a:pPr>
            <a:r>
              <a:rPr lang="en-US" dirty="0" smtClean="0">
                <a:latin typeface="Times New Roman" panose="02020603050405020304" pitchFamily="18" charset="0"/>
                <a:cs typeface="Times New Roman" panose="02020603050405020304" pitchFamily="18" charset="0"/>
              </a:rPr>
              <a:t>    If this same compound is injected directly into the brain, however, it has a similar analgesic activity to morphine.</a:t>
            </a:r>
          </a:p>
          <a:p>
            <a:pPr marL="109728" indent="0">
              <a:buNone/>
            </a:pPr>
            <a:r>
              <a:rPr lang="en-US" dirty="0" smtClean="0">
                <a:latin typeface="Times New Roman" panose="02020603050405020304" pitchFamily="18" charset="0"/>
                <a:cs typeface="Times New Roman" panose="02020603050405020304" pitchFamily="18" charset="0"/>
              </a:rPr>
              <a:t>    If morphine was fully charged, it would not be able to  enter the brain </a:t>
            </a:r>
            <a:r>
              <a:rPr lang="en-US" dirty="0">
                <a:latin typeface="Times New Roman" panose="02020603050405020304" pitchFamily="18" charset="0"/>
                <a:cs typeface="Times New Roman" panose="02020603050405020304" pitchFamily="18" charset="0"/>
              </a:rPr>
              <a:t>either. the amine group is a </a:t>
            </a:r>
            <a:r>
              <a:rPr lang="en-US" dirty="0" smtClean="0">
                <a:latin typeface="Times New Roman" panose="02020603050405020304" pitchFamily="18" charset="0"/>
                <a:cs typeface="Times New Roman" panose="02020603050405020304" pitchFamily="18" charset="0"/>
              </a:rPr>
              <a:t>weak base </a:t>
            </a:r>
            <a:r>
              <a:rPr lang="en-US" dirty="0">
                <a:latin typeface="Times New Roman" panose="02020603050405020304" pitchFamily="18" charset="0"/>
                <a:cs typeface="Times New Roman" panose="02020603050405020304" pitchFamily="18" charset="0"/>
              </a:rPr>
              <a:t>and so morphine can exist both as the free base </a:t>
            </a:r>
            <a:r>
              <a:rPr lang="en-US" dirty="0" smtClean="0">
                <a:latin typeface="Times New Roman" panose="02020603050405020304" pitchFamily="18" charset="0"/>
                <a:cs typeface="Times New Roman" panose="02020603050405020304" pitchFamily="18" charset="0"/>
              </a:rPr>
              <a:t>and ionized </a:t>
            </a:r>
            <a:r>
              <a:rPr lang="en-US" dirty="0">
                <a:latin typeface="Times New Roman" panose="02020603050405020304" pitchFamily="18" charset="0"/>
                <a:cs typeface="Times New Roman" panose="02020603050405020304" pitchFamily="18" charset="0"/>
              </a:rPr>
              <a:t>form</a:t>
            </a:r>
            <a:r>
              <a:rPr lang="en-US" dirty="0" smtClean="0">
                <a:latin typeface="Times New Roman" panose="02020603050405020304" pitchFamily="18" charset="0"/>
                <a:cs typeface="Times New Roman" panose="02020603050405020304" pitchFamily="18" charset="0"/>
              </a:rPr>
              <a:t>.</a:t>
            </a:r>
          </a:p>
          <a:p>
            <a:pPr marL="109728" indent="0">
              <a:buNone/>
            </a:pPr>
            <a:r>
              <a:rPr lang="en-US" dirty="0" smtClean="0">
                <a:latin typeface="Times New Roman" panose="02020603050405020304" pitchFamily="18" charset="0"/>
                <a:cs typeface="Times New Roman" panose="02020603050405020304" pitchFamily="18" charset="0"/>
              </a:rPr>
              <a:t> This </a:t>
            </a:r>
            <a:r>
              <a:rPr lang="en-US" dirty="0">
                <a:latin typeface="Times New Roman" panose="02020603050405020304" pitchFamily="18" charset="0"/>
                <a:cs typeface="Times New Roman" panose="02020603050405020304" pitchFamily="18" charset="0"/>
              </a:rPr>
              <a:t>means that morphine can cross </a:t>
            </a:r>
            <a:r>
              <a:rPr lang="en-US" dirty="0" smtClean="0">
                <a:latin typeface="Times New Roman" panose="02020603050405020304" pitchFamily="18" charset="0"/>
                <a:cs typeface="Times New Roman" panose="02020603050405020304" pitchFamily="18" charset="0"/>
              </a:rPr>
              <a:t>the blood–brain </a:t>
            </a:r>
            <a:r>
              <a:rPr lang="en-US" dirty="0">
                <a:latin typeface="Times New Roman" panose="02020603050405020304" pitchFamily="18" charset="0"/>
                <a:cs typeface="Times New Roman" panose="02020603050405020304" pitchFamily="18" charset="0"/>
              </a:rPr>
              <a:t>barrier as the free base then ionize in </a:t>
            </a:r>
            <a:r>
              <a:rPr lang="en-US" dirty="0" smtClean="0">
                <a:latin typeface="Times New Roman" panose="02020603050405020304" pitchFamily="18" charset="0"/>
                <a:cs typeface="Times New Roman" panose="02020603050405020304" pitchFamily="18" charset="0"/>
              </a:rPr>
              <a:t>order to </a:t>
            </a:r>
            <a:r>
              <a:rPr lang="en-US" dirty="0">
                <a:latin typeface="Times New Roman" panose="02020603050405020304" pitchFamily="18" charset="0"/>
                <a:cs typeface="Times New Roman" panose="02020603050405020304" pitchFamily="18" charset="0"/>
              </a:rPr>
              <a:t>interact with the opioid receptors.</a:t>
            </a:r>
            <a:endParaRPr lang="en-US" dirty="0" smtClean="0">
              <a:latin typeface="Times New Roman" panose="02020603050405020304" pitchFamily="18" charset="0"/>
              <a:cs typeface="Times New Roman" panose="02020603050405020304" pitchFamily="18" charset="0"/>
            </a:endParaRPr>
          </a:p>
          <a:p>
            <a:pPr marL="109728" indent="0">
              <a:buNone/>
            </a:pPr>
            <a:r>
              <a:rPr lang="en-US"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2705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normAutofit lnSpcReduction="10000"/>
          </a:bodyPr>
          <a:lstStyle/>
          <a:p>
            <a:pPr marL="109728" indent="0" algn="just">
              <a:buNone/>
            </a:pPr>
            <a:r>
              <a:rPr lang="en-US" dirty="0">
                <a:latin typeface="Times New Roman" panose="02020603050405020304" pitchFamily="18" charset="0"/>
                <a:cs typeface="Times New Roman" panose="02020603050405020304" pitchFamily="18" charset="0"/>
              </a:rPr>
              <a:t>   The </a:t>
            </a:r>
            <a:r>
              <a:rPr lang="en-US" dirty="0">
                <a:solidFill>
                  <a:srgbClr val="0070C0"/>
                </a:solidFill>
                <a:latin typeface="Times New Roman" panose="02020603050405020304" pitchFamily="18" charset="0"/>
                <a:cs typeface="Times New Roman" panose="02020603050405020304" pitchFamily="18" charset="0"/>
              </a:rPr>
              <a:t>secondary NH group is more polar </a:t>
            </a:r>
            <a:r>
              <a:rPr lang="en-US" dirty="0">
                <a:latin typeface="Times New Roman" panose="02020603050405020304" pitchFamily="18" charset="0"/>
                <a:cs typeface="Times New Roman" panose="02020603050405020304" pitchFamily="18" charset="0"/>
              </a:rPr>
              <a:t>than the original tertiary group, and so Normorphine is less efficient at crossing the blood–brain barrier, leading to a drop in activity. </a:t>
            </a: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possible to get increased levels of morphine </a:t>
            </a:r>
            <a:r>
              <a:rPr lang="en-US" dirty="0" smtClean="0">
                <a:latin typeface="Times New Roman" panose="02020603050405020304" pitchFamily="18" charset="0"/>
                <a:cs typeface="Times New Roman" panose="02020603050405020304" pitchFamily="18" charset="0"/>
              </a:rPr>
              <a:t>in the </a:t>
            </a:r>
            <a:r>
              <a:rPr lang="en-US" dirty="0">
                <a:latin typeface="Times New Roman" panose="02020603050405020304" pitchFamily="18" charset="0"/>
                <a:cs typeface="Times New Roman" panose="02020603050405020304" pitchFamily="18" charset="0"/>
              </a:rPr>
              <a:t>brain by using prodrugs </a:t>
            </a:r>
            <a:r>
              <a:rPr lang="en-US" dirty="0" smtClean="0">
                <a:latin typeface="Times New Roman" panose="02020603050405020304" pitchFamily="18" charset="0"/>
                <a:cs typeface="Times New Roman" panose="02020603050405020304" pitchFamily="18" charset="0"/>
              </a:rPr>
              <a:t>where some of </a:t>
            </a: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polar functional </a:t>
            </a:r>
            <a:r>
              <a:rPr lang="en-US" dirty="0">
                <a:latin typeface="Times New Roman" panose="02020603050405020304" pitchFamily="18" charset="0"/>
                <a:cs typeface="Times New Roman" panose="02020603050405020304" pitchFamily="18" charset="0"/>
              </a:rPr>
              <a:t>groups </a:t>
            </a:r>
            <a:r>
              <a:rPr lang="en-US" dirty="0">
                <a:solidFill>
                  <a:srgbClr val="0070C0"/>
                </a:solidFill>
                <a:latin typeface="Times New Roman" panose="02020603050405020304" pitchFamily="18" charset="0"/>
                <a:cs typeface="Times New Roman" panose="02020603050405020304" pitchFamily="18" charset="0"/>
              </a:rPr>
              <a:t>are masked</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109728"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It </a:t>
            </a:r>
            <a:r>
              <a:rPr lang="en-US" dirty="0">
                <a:latin typeface="Times New Roman" panose="02020603050405020304" pitchFamily="18" charset="0"/>
                <a:cs typeface="Times New Roman" panose="02020603050405020304" pitchFamily="18" charset="0"/>
              </a:rPr>
              <a:t>is </a:t>
            </a:r>
            <a:r>
              <a:rPr lang="en-US" dirty="0" smtClean="0">
                <a:latin typeface="Times New Roman" panose="02020603050405020304" pitchFamily="18" charset="0"/>
                <a:cs typeface="Times New Roman" panose="02020603050405020304" pitchFamily="18" charset="0"/>
              </a:rPr>
              <a:t>interesting to </a:t>
            </a:r>
            <a:r>
              <a:rPr lang="en-US" dirty="0">
                <a:latin typeface="Times New Roman" panose="02020603050405020304" pitchFamily="18" charset="0"/>
                <a:cs typeface="Times New Roman" panose="02020603050405020304" pitchFamily="18" charset="0"/>
              </a:rPr>
              <a:t>compare the activities of morphine, </a:t>
            </a:r>
            <a:r>
              <a:rPr lang="en-US" dirty="0" smtClean="0">
                <a:latin typeface="Times New Roman" panose="02020603050405020304" pitchFamily="18" charset="0"/>
                <a:cs typeface="Times New Roman" panose="02020603050405020304" pitchFamily="18" charset="0"/>
              </a:rPr>
              <a:t>6-acetylmorphine,and </a:t>
            </a:r>
            <a:r>
              <a:rPr lang="en-US" dirty="0">
                <a:latin typeface="Times New Roman" panose="02020603050405020304" pitchFamily="18" charset="0"/>
                <a:cs typeface="Times New Roman" panose="02020603050405020304" pitchFamily="18" charset="0"/>
              </a:rPr>
              <a:t>diamorphine (heroin) .</a:t>
            </a:r>
          </a:p>
          <a:p>
            <a:pPr marL="109728" indent="0" algn="just">
              <a:buNone/>
            </a:pPr>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most active (and the most dangerous) compound </a:t>
            </a:r>
            <a:r>
              <a:rPr lang="en-US" dirty="0" smtClean="0">
                <a:latin typeface="Times New Roman" panose="02020603050405020304" pitchFamily="18" charset="0"/>
                <a:cs typeface="Times New Roman" panose="02020603050405020304" pitchFamily="18" charset="0"/>
              </a:rPr>
              <a:t>of the </a:t>
            </a:r>
            <a:r>
              <a:rPr lang="en-US" dirty="0">
                <a:latin typeface="Times New Roman" panose="02020603050405020304" pitchFamily="18" charset="0"/>
                <a:cs typeface="Times New Roman" panose="02020603050405020304" pitchFamily="18" charset="0"/>
              </a:rPr>
              <a:t>three is 6-acetylmorphine, which is four times </a:t>
            </a:r>
            <a:r>
              <a:rPr lang="en-US" dirty="0" smtClean="0">
                <a:latin typeface="Times New Roman" panose="02020603050405020304" pitchFamily="18" charset="0"/>
                <a:cs typeface="Times New Roman" panose="02020603050405020304" pitchFamily="18" charset="0"/>
              </a:rPr>
              <a:t>more active </a:t>
            </a:r>
            <a:r>
              <a:rPr lang="en-US" dirty="0">
                <a:latin typeface="Times New Roman" panose="02020603050405020304" pitchFamily="18" charset="0"/>
                <a:cs typeface="Times New Roman" panose="02020603050405020304" pitchFamily="18" charset="0"/>
              </a:rPr>
              <a:t>than morphine. </a:t>
            </a:r>
            <a:endParaRPr lang="en-US" dirty="0" smtClean="0">
              <a:latin typeface="Times New Roman" panose="02020603050405020304" pitchFamily="18" charset="0"/>
              <a:cs typeface="Times New Roman" panose="02020603050405020304" pitchFamily="18" charset="0"/>
            </a:endParaRPr>
          </a:p>
          <a:p>
            <a:pPr marL="109728" indent="0" algn="just">
              <a:buNone/>
            </a:pPr>
            <a:r>
              <a:rPr lang="en-US" dirty="0" smtClean="0">
                <a:latin typeface="Times New Roman" panose="02020603050405020304" pitchFamily="18" charset="0"/>
                <a:cs typeface="Times New Roman" panose="02020603050405020304" pitchFamily="18" charset="0"/>
              </a:rPr>
              <a:t>   Diamorphine </a:t>
            </a:r>
            <a:r>
              <a:rPr lang="en-US" dirty="0">
                <a:latin typeface="Times New Roman" panose="02020603050405020304" pitchFamily="18" charset="0"/>
                <a:cs typeface="Times New Roman" panose="02020603050405020304" pitchFamily="18" charset="0"/>
              </a:rPr>
              <a:t>is also more </a:t>
            </a:r>
            <a:r>
              <a:rPr lang="en-US" dirty="0" smtClean="0">
                <a:latin typeface="Times New Roman" panose="02020603050405020304" pitchFamily="18" charset="0"/>
                <a:cs typeface="Times New Roman" panose="02020603050405020304" pitchFamily="18" charset="0"/>
              </a:rPr>
              <a:t>active than </a:t>
            </a:r>
            <a:r>
              <a:rPr lang="en-US" dirty="0">
                <a:latin typeface="Times New Roman" panose="02020603050405020304" pitchFamily="18" charset="0"/>
                <a:cs typeface="Times New Roman" panose="02020603050405020304" pitchFamily="18" charset="0"/>
              </a:rPr>
              <a:t>morphine by a factor of two, but less active </a:t>
            </a:r>
            <a:r>
              <a:rPr lang="en-US" dirty="0" smtClean="0">
                <a:latin typeface="Times New Roman" panose="02020603050405020304" pitchFamily="18" charset="0"/>
                <a:cs typeface="Times New Roman" panose="02020603050405020304" pitchFamily="18" charset="0"/>
              </a:rPr>
              <a:t>than 6-acetylmorphine</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267894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04800"/>
            <a:ext cx="8686800" cy="5702491"/>
          </a:xfrm>
        </p:spPr>
        <p:txBody>
          <a:bodyPr>
            <a:normAutofit fontScale="85000" lnSpcReduction="20000"/>
          </a:bodyPr>
          <a:lstStyle/>
          <a:p>
            <a:pPr marL="109728" indent="0" algn="just">
              <a:buNone/>
            </a:pPr>
            <a:r>
              <a:rPr lang="en-US" dirty="0" smtClean="0">
                <a:latin typeface="Times New Roman" panose="02020603050405020304" pitchFamily="18" charset="0"/>
                <a:cs typeface="Times New Roman" panose="02020603050405020304" pitchFamily="18" charset="0"/>
              </a:rPr>
              <a:t>    6-Acetylmorphine </a:t>
            </a:r>
            <a:r>
              <a:rPr lang="en-US" dirty="0">
                <a:latin typeface="Times New Roman" panose="02020603050405020304" pitchFamily="18" charset="0"/>
                <a:cs typeface="Times New Roman" panose="02020603050405020304" pitchFamily="18" charset="0"/>
              </a:rPr>
              <a:t>is </a:t>
            </a:r>
            <a:r>
              <a:rPr lang="en-US" dirty="0">
                <a:solidFill>
                  <a:srgbClr val="0070C0"/>
                </a:solidFill>
                <a:latin typeface="Times New Roman" panose="02020603050405020304" pitchFamily="18" charset="0"/>
                <a:cs typeface="Times New Roman" panose="02020603050405020304" pitchFamily="18" charset="0"/>
              </a:rPr>
              <a:t>less polar </a:t>
            </a:r>
            <a:r>
              <a:rPr lang="en-US" dirty="0">
                <a:latin typeface="Times New Roman" panose="02020603050405020304" pitchFamily="18" charset="0"/>
                <a:cs typeface="Times New Roman" panose="02020603050405020304" pitchFamily="18" charset="0"/>
              </a:rPr>
              <a:t>than morphine and </a:t>
            </a:r>
            <a:r>
              <a:rPr lang="en-US" dirty="0" smtClean="0">
                <a:latin typeface="Times New Roman" panose="02020603050405020304" pitchFamily="18" charset="0"/>
                <a:cs typeface="Times New Roman" panose="02020603050405020304" pitchFamily="18" charset="0"/>
              </a:rPr>
              <a:t>will cross </a:t>
            </a:r>
            <a:r>
              <a:rPr lang="en-US" dirty="0">
                <a:latin typeface="Times New Roman" panose="02020603050405020304" pitchFamily="18" charset="0"/>
                <a:cs typeface="Times New Roman" panose="02020603050405020304" pitchFamily="18" charset="0"/>
              </a:rPr>
              <a:t>the blood–brain barrier into the CNS more </a:t>
            </a:r>
            <a:r>
              <a:rPr lang="en-US" dirty="0" smtClean="0">
                <a:latin typeface="Times New Roman" panose="02020603050405020304" pitchFamily="18" charset="0"/>
                <a:cs typeface="Times New Roman" panose="02020603050405020304" pitchFamily="18" charset="0"/>
              </a:rPr>
              <a:t>quickly and </a:t>
            </a:r>
            <a:r>
              <a:rPr lang="en-US" dirty="0">
                <a:latin typeface="Times New Roman" panose="02020603050405020304" pitchFamily="18" charset="0"/>
                <a:cs typeface="Times New Roman" panose="02020603050405020304" pitchFamily="18" charset="0"/>
              </a:rPr>
              <a:t>in greater concentrations. </a:t>
            </a:r>
            <a:endParaRPr lang="en-US" dirty="0" smtClean="0">
              <a:latin typeface="Times New Roman" panose="02020603050405020304" pitchFamily="18" charset="0"/>
              <a:cs typeface="Times New Roman" panose="02020603050405020304" pitchFamily="18" charset="0"/>
            </a:endParaRPr>
          </a:p>
          <a:p>
            <a:pPr marL="109728" indent="0" algn="just">
              <a:buNone/>
            </a:pPr>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phenolic group is </a:t>
            </a:r>
            <a:r>
              <a:rPr lang="en-US" dirty="0" smtClean="0">
                <a:latin typeface="Times New Roman" panose="02020603050405020304" pitchFamily="18" charset="0"/>
                <a:cs typeface="Times New Roman" panose="02020603050405020304" pitchFamily="18" charset="0"/>
              </a:rPr>
              <a:t>free and </a:t>
            </a:r>
            <a:r>
              <a:rPr lang="en-US" dirty="0">
                <a:latin typeface="Times New Roman" panose="02020603050405020304" pitchFamily="18" charset="0"/>
                <a:cs typeface="Times New Roman" panose="02020603050405020304" pitchFamily="18" charset="0"/>
              </a:rPr>
              <a:t>therefore it will interact immediately with the </a:t>
            </a:r>
            <a:r>
              <a:rPr lang="en-US" dirty="0" smtClean="0">
                <a:latin typeface="Times New Roman" panose="02020603050405020304" pitchFamily="18" charset="0"/>
                <a:cs typeface="Times New Roman" panose="02020603050405020304" pitchFamily="18" charset="0"/>
              </a:rPr>
              <a:t>analgesic receptors</a:t>
            </a:r>
            <a:r>
              <a:rPr lang="en-US" dirty="0">
                <a:latin typeface="Times New Roman" panose="02020603050405020304" pitchFamily="18" charset="0"/>
                <a:cs typeface="Times New Roman" panose="02020603050405020304" pitchFamily="18" charset="0"/>
              </a:rPr>
              <a:t>.</a:t>
            </a:r>
          </a:p>
          <a:p>
            <a:pPr marL="109728" indent="0" algn="just">
              <a:buNone/>
            </a:pPr>
            <a:r>
              <a:rPr lang="en-US" dirty="0" smtClean="0">
                <a:latin typeface="Times New Roman" panose="02020603050405020304" pitchFamily="18" charset="0"/>
                <a:cs typeface="Times New Roman" panose="02020603050405020304" pitchFamily="18" charset="0"/>
              </a:rPr>
              <a:t>    Diamorphine </a:t>
            </a:r>
            <a:r>
              <a:rPr lang="en-US" dirty="0">
                <a:solidFill>
                  <a:srgbClr val="0070C0"/>
                </a:solidFill>
                <a:latin typeface="Times New Roman" panose="02020603050405020304" pitchFamily="18" charset="0"/>
                <a:cs typeface="Times New Roman" panose="02020603050405020304" pitchFamily="18" charset="0"/>
              </a:rPr>
              <a:t>has two masked polar groups</a:t>
            </a:r>
            <a:r>
              <a:rPr lang="en-US" dirty="0">
                <a:latin typeface="Times New Roman" panose="02020603050405020304" pitchFamily="18" charset="0"/>
                <a:cs typeface="Times New Roman" panose="02020603050405020304" pitchFamily="18" charset="0"/>
              </a:rPr>
              <a:t>, and so </a:t>
            </a:r>
            <a:r>
              <a:rPr lang="en-US" dirty="0" smtClean="0">
                <a:latin typeface="Times New Roman" panose="02020603050405020304" pitchFamily="18" charset="0"/>
                <a:cs typeface="Times New Roman" panose="02020603050405020304" pitchFamily="18" charset="0"/>
              </a:rPr>
              <a:t>it is </a:t>
            </a:r>
            <a:r>
              <a:rPr lang="en-US" dirty="0">
                <a:latin typeface="Times New Roman" panose="02020603050405020304" pitchFamily="18" charset="0"/>
                <a:cs typeface="Times New Roman" panose="02020603050405020304" pitchFamily="18" charset="0"/>
              </a:rPr>
              <a:t>the most </a:t>
            </a:r>
            <a:r>
              <a:rPr lang="en-US" dirty="0" smtClean="0">
                <a:latin typeface="Times New Roman" panose="02020603050405020304" pitchFamily="18" charset="0"/>
                <a:cs typeface="Times New Roman" panose="02020603050405020304" pitchFamily="18" charset="0"/>
              </a:rPr>
              <a:t>efficient </a:t>
            </a:r>
            <a:r>
              <a:rPr lang="en-US" dirty="0">
                <a:latin typeface="Times New Roman" panose="02020603050405020304" pitchFamily="18" charset="0"/>
                <a:cs typeface="Times New Roman" panose="02020603050405020304" pitchFamily="18" charset="0"/>
              </a:rPr>
              <a:t>compound of the three in </a:t>
            </a:r>
            <a:r>
              <a:rPr lang="en-US" dirty="0" smtClean="0">
                <a:latin typeface="Times New Roman" panose="02020603050405020304" pitchFamily="18" charset="0"/>
                <a:cs typeface="Times New Roman" panose="02020603050405020304" pitchFamily="18" charset="0"/>
              </a:rPr>
              <a:t>crossing the </a:t>
            </a:r>
            <a:r>
              <a:rPr lang="en-US" dirty="0">
                <a:latin typeface="Times New Roman" panose="02020603050405020304" pitchFamily="18" charset="0"/>
                <a:cs typeface="Times New Roman" panose="02020603050405020304" pitchFamily="18" charset="0"/>
              </a:rPr>
              <a:t>blood–brain barrier. </a:t>
            </a:r>
            <a:r>
              <a:rPr lang="en-US" dirty="0" smtClean="0">
                <a:latin typeface="Times New Roman" panose="02020603050405020304" pitchFamily="18" charset="0"/>
                <a:cs typeface="Times New Roman" panose="02020603050405020304" pitchFamily="18" charset="0"/>
              </a:rPr>
              <a:t>   </a:t>
            </a:r>
          </a:p>
          <a:p>
            <a:pPr marL="109728"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Before </a:t>
            </a:r>
            <a:r>
              <a:rPr lang="en-US" dirty="0">
                <a:latin typeface="Times New Roman" panose="02020603050405020304" pitchFamily="18" charset="0"/>
                <a:cs typeface="Times New Roman" panose="02020603050405020304" pitchFamily="18" charset="0"/>
              </a:rPr>
              <a:t>it can bind to the </a:t>
            </a:r>
            <a:r>
              <a:rPr lang="en-US" dirty="0" smtClean="0">
                <a:latin typeface="Times New Roman" panose="02020603050405020304" pitchFamily="18" charset="0"/>
                <a:cs typeface="Times New Roman" panose="02020603050405020304" pitchFamily="18" charset="0"/>
              </a:rPr>
              <a:t>opioid receptors</a:t>
            </a:r>
            <a:r>
              <a:rPr lang="en-US" dirty="0">
                <a:latin typeface="Times New Roman" panose="02020603050405020304" pitchFamily="18" charset="0"/>
                <a:cs typeface="Times New Roman" panose="02020603050405020304" pitchFamily="18" charset="0"/>
              </a:rPr>
              <a:t>, however, the 3-acetyl group has to be </a:t>
            </a:r>
            <a:r>
              <a:rPr lang="en-US" dirty="0" smtClean="0">
                <a:latin typeface="Times New Roman" panose="02020603050405020304" pitchFamily="18" charset="0"/>
                <a:cs typeface="Times New Roman" panose="02020603050405020304" pitchFamily="18" charset="0"/>
              </a:rPr>
              <a:t>removed by </a:t>
            </a:r>
            <a:r>
              <a:rPr lang="en-US" dirty="0">
                <a:latin typeface="Times New Roman" panose="02020603050405020304" pitchFamily="18" charset="0"/>
                <a:cs typeface="Times New Roman" panose="02020603050405020304" pitchFamily="18" charset="0"/>
              </a:rPr>
              <a:t>esterases in the CNS. </a:t>
            </a:r>
            <a:endParaRPr lang="en-US" dirty="0" smtClean="0">
              <a:latin typeface="Times New Roman" panose="02020603050405020304" pitchFamily="18" charset="0"/>
              <a:cs typeface="Times New Roman" panose="02020603050405020304" pitchFamily="18" charset="0"/>
            </a:endParaRPr>
          </a:p>
          <a:p>
            <a:pPr marL="109728" indent="0" algn="just">
              <a:buNone/>
            </a:pPr>
            <a:r>
              <a:rPr lang="en-US" dirty="0" smtClean="0">
                <a:latin typeface="Times New Roman" panose="02020603050405020304" pitchFamily="18" charset="0"/>
                <a:cs typeface="Times New Roman" panose="02020603050405020304" pitchFamily="18" charset="0"/>
              </a:rPr>
              <a:t>    This </a:t>
            </a:r>
            <a:r>
              <a:rPr lang="en-US" dirty="0">
                <a:latin typeface="Times New Roman" panose="02020603050405020304" pitchFamily="18" charset="0"/>
                <a:cs typeface="Times New Roman" panose="02020603050405020304" pitchFamily="18" charset="0"/>
              </a:rPr>
              <a:t>means that it is more </a:t>
            </a:r>
            <a:r>
              <a:rPr lang="en-US" dirty="0" smtClean="0">
                <a:latin typeface="Times New Roman" panose="02020603050405020304" pitchFamily="18" charset="0"/>
                <a:cs typeface="Times New Roman" panose="02020603050405020304" pitchFamily="18" charset="0"/>
              </a:rPr>
              <a:t>powerful than </a:t>
            </a:r>
            <a:r>
              <a:rPr lang="en-US" dirty="0">
                <a:latin typeface="Times New Roman" panose="02020603050405020304" pitchFamily="18" charset="0"/>
                <a:cs typeface="Times New Roman" panose="02020603050405020304" pitchFamily="18" charset="0"/>
              </a:rPr>
              <a:t>morphine because of the ease with which </a:t>
            </a:r>
            <a:r>
              <a:rPr lang="en-US" dirty="0" smtClean="0">
                <a:latin typeface="Times New Roman" panose="02020603050405020304" pitchFamily="18" charset="0"/>
                <a:cs typeface="Times New Roman" panose="02020603050405020304" pitchFamily="18" charset="0"/>
              </a:rPr>
              <a:t>it crosses </a:t>
            </a:r>
            <a:r>
              <a:rPr lang="en-US" dirty="0">
                <a:latin typeface="Times New Roman" panose="02020603050405020304" pitchFamily="18" charset="0"/>
                <a:cs typeface="Times New Roman" panose="02020603050405020304" pitchFamily="18" charset="0"/>
              </a:rPr>
              <a:t>the blood–brain barrier, but less powerful </a:t>
            </a:r>
            <a:r>
              <a:rPr lang="en-US" dirty="0" smtClean="0">
                <a:latin typeface="Times New Roman" panose="02020603050405020304" pitchFamily="18" charset="0"/>
                <a:cs typeface="Times New Roman" panose="02020603050405020304" pitchFamily="18" charset="0"/>
              </a:rPr>
              <a:t>than 6-acetylmorphine </a:t>
            </a:r>
            <a:r>
              <a:rPr lang="en-US" dirty="0">
                <a:latin typeface="Times New Roman" panose="02020603050405020304" pitchFamily="18" charset="0"/>
                <a:cs typeface="Times New Roman" panose="02020603050405020304" pitchFamily="18" charset="0"/>
              </a:rPr>
              <a:t>because the 3-acetyl group has to </a:t>
            </a:r>
            <a:r>
              <a:rPr lang="en-US" dirty="0" smtClean="0">
                <a:latin typeface="Times New Roman" panose="02020603050405020304" pitchFamily="18" charset="0"/>
                <a:cs typeface="Times New Roman" panose="02020603050405020304" pitchFamily="18" charset="0"/>
              </a:rPr>
              <a:t>be hydrolysed</a:t>
            </a:r>
            <a:r>
              <a:rPr lang="en-US" dirty="0">
                <a:latin typeface="Times New Roman" panose="02020603050405020304" pitchFamily="18" charset="0"/>
                <a:cs typeface="Times New Roman" panose="02020603050405020304" pitchFamily="18" charset="0"/>
              </a:rPr>
              <a:t>.</a:t>
            </a:r>
          </a:p>
          <a:p>
            <a:pPr marL="109728" indent="0" algn="just">
              <a:buNone/>
            </a:pPr>
            <a:r>
              <a:rPr lang="en-US" dirty="0" smtClean="0">
                <a:latin typeface="Times New Roman" panose="02020603050405020304" pitchFamily="18" charset="0"/>
                <a:cs typeface="Times New Roman" panose="02020603050405020304" pitchFamily="18" charset="0"/>
              </a:rPr>
              <a:t>    Diamorphine </a:t>
            </a:r>
            <a:r>
              <a:rPr lang="en-US" dirty="0">
                <a:latin typeface="Times New Roman" panose="02020603050405020304" pitchFamily="18" charset="0"/>
                <a:cs typeface="Times New Roman" panose="02020603050405020304" pitchFamily="18" charset="0"/>
              </a:rPr>
              <a:t>and 6-acetylmorphine are both </a:t>
            </a:r>
            <a:r>
              <a:rPr lang="en-US" dirty="0" smtClean="0">
                <a:latin typeface="Times New Roman" panose="02020603050405020304" pitchFamily="18" charset="0"/>
                <a:cs typeface="Times New Roman" panose="02020603050405020304" pitchFamily="18" charset="0"/>
              </a:rPr>
              <a:t>more potent </a:t>
            </a:r>
            <a:r>
              <a:rPr lang="en-US" dirty="0">
                <a:latin typeface="Times New Roman" panose="02020603050405020304" pitchFamily="18" charset="0"/>
                <a:cs typeface="Times New Roman" panose="02020603050405020304" pitchFamily="18" charset="0"/>
              </a:rPr>
              <a:t>analgesics than morphine. Unfortunately, </a:t>
            </a:r>
            <a:r>
              <a:rPr lang="en-US" dirty="0" smtClean="0">
                <a:latin typeface="Times New Roman" panose="02020603050405020304" pitchFamily="18" charset="0"/>
                <a:cs typeface="Times New Roman" panose="02020603050405020304" pitchFamily="18" charset="0"/>
              </a:rPr>
              <a:t>they also </a:t>
            </a:r>
            <a:r>
              <a:rPr lang="en-US" dirty="0">
                <a:latin typeface="Times New Roman" panose="02020603050405020304" pitchFamily="18" charset="0"/>
                <a:cs typeface="Times New Roman" panose="02020603050405020304" pitchFamily="18" charset="0"/>
              </a:rPr>
              <a:t>have greater side </a:t>
            </a:r>
            <a:r>
              <a:rPr lang="en-US" dirty="0" smtClean="0">
                <a:latin typeface="Times New Roman" panose="02020603050405020304" pitchFamily="18" charset="0"/>
                <a:cs typeface="Times New Roman" panose="02020603050405020304" pitchFamily="18" charset="0"/>
              </a:rPr>
              <a:t>effects</a:t>
            </a:r>
            <a:r>
              <a:rPr lang="en-US" dirty="0">
                <a:latin typeface="Times New Roman" panose="02020603050405020304" pitchFamily="18" charset="0"/>
                <a:cs typeface="Times New Roman" panose="02020603050405020304" pitchFamily="18" charset="0"/>
              </a:rPr>
              <a:t>, as well as severe </a:t>
            </a:r>
            <a:r>
              <a:rPr lang="en-US" dirty="0" smtClean="0">
                <a:latin typeface="Times New Roman" panose="02020603050405020304" pitchFamily="18" charset="0"/>
                <a:cs typeface="Times New Roman" panose="02020603050405020304" pitchFamily="18" charset="0"/>
              </a:rPr>
              <a:t>tolerance and </a:t>
            </a:r>
            <a:r>
              <a:rPr lang="en-US" dirty="0">
                <a:latin typeface="Times New Roman" panose="02020603050405020304" pitchFamily="18" charset="0"/>
                <a:cs typeface="Times New Roman" panose="02020603050405020304" pitchFamily="18" charset="0"/>
              </a:rPr>
              <a:t>dependence characteristics. The ability of opioids to cross the blood–brain barrier </a:t>
            </a:r>
            <a:r>
              <a:rPr lang="en-US" dirty="0" smtClean="0">
                <a:latin typeface="Times New Roman" panose="02020603050405020304" pitchFamily="18" charset="0"/>
                <a:cs typeface="Times New Roman" panose="02020603050405020304" pitchFamily="18" charset="0"/>
              </a:rPr>
              <a:t>plays an </a:t>
            </a:r>
            <a:r>
              <a:rPr lang="en-US" dirty="0">
                <a:latin typeface="Times New Roman" panose="02020603050405020304" pitchFamily="18" charset="0"/>
                <a:cs typeface="Times New Roman" panose="02020603050405020304" pitchFamily="18" charset="0"/>
              </a:rPr>
              <a:t>important role in analgesic activity.</a:t>
            </a:r>
          </a:p>
        </p:txBody>
      </p:sp>
    </p:spTree>
    <p:extLst>
      <p:ext uri="{BB962C8B-B14F-4D97-AF65-F5344CB8AC3E}">
        <p14:creationId xmlns:p14="http://schemas.microsoft.com/office/powerpoint/2010/main" val="39724812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926" r="5740"/>
          <a:stretch/>
        </p:blipFill>
        <p:spPr bwMode="auto">
          <a:xfrm>
            <a:off x="152400" y="838200"/>
            <a:ext cx="8991600" cy="3733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69605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lstStyle/>
          <a:p>
            <a:pPr marL="0" indent="0" algn="ctr">
              <a:buNone/>
            </a:pPr>
            <a:r>
              <a:rPr lang="en-US" sz="2800" b="1" dirty="0" smtClean="0">
                <a:solidFill>
                  <a:srgbClr val="FF0000"/>
                </a:solidFill>
                <a:latin typeface="Times New Roman" panose="02020603050405020304" pitchFamily="18" charset="0"/>
                <a:cs typeface="Times New Roman" panose="02020603050405020304" pitchFamily="18" charset="0"/>
              </a:rPr>
              <a:t>Metabolism </a:t>
            </a:r>
            <a:r>
              <a:rPr lang="en-US" sz="2800" b="1" dirty="0">
                <a:solidFill>
                  <a:srgbClr val="FF0000"/>
                </a:solidFill>
                <a:latin typeface="Times New Roman" panose="02020603050405020304" pitchFamily="18" charset="0"/>
                <a:cs typeface="Times New Roman" panose="02020603050405020304" pitchFamily="18" charset="0"/>
              </a:rPr>
              <a:t>of morphine and </a:t>
            </a:r>
            <a:r>
              <a:rPr lang="en-US" sz="2800" b="1" dirty="0" smtClean="0">
                <a:solidFill>
                  <a:srgbClr val="FF0000"/>
                </a:solidFill>
                <a:latin typeface="Times New Roman" panose="02020603050405020304" pitchFamily="18" charset="0"/>
                <a:cs typeface="Times New Roman" panose="02020603050405020304" pitchFamily="18" charset="0"/>
              </a:rPr>
              <a:t>codeine</a:t>
            </a:r>
          </a:p>
          <a:p>
            <a:pPr marL="0" indent="0" algn="ctr">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8763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2310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normAutofit/>
          </a:bodyPr>
          <a:lstStyle/>
          <a:p>
            <a:pPr marL="0" indent="0" algn="ctr">
              <a:buNone/>
            </a:pPr>
            <a:r>
              <a:rPr lang="en-US" sz="2800" b="1" dirty="0" smtClean="0">
                <a:solidFill>
                  <a:srgbClr val="FF0000"/>
                </a:solidFill>
              </a:rPr>
              <a:t>Codeine</a:t>
            </a:r>
          </a:p>
          <a:p>
            <a:pPr marL="0" indent="0">
              <a:buNone/>
            </a:pPr>
            <a:endParaRPr lang="en-US" b="1" i="1" dirty="0"/>
          </a:p>
          <a:p>
            <a:pPr marL="0" indent="0">
              <a:buNone/>
            </a:pPr>
            <a:endParaRPr lang="en-US" b="1" i="1" dirty="0" smtClean="0"/>
          </a:p>
          <a:p>
            <a:pPr marL="0" indent="0">
              <a:buNone/>
            </a:pPr>
            <a:endParaRPr lang="en-US" b="1" i="1" dirty="0"/>
          </a:p>
          <a:p>
            <a:pPr marL="0" indent="0">
              <a:buNone/>
            </a:pPr>
            <a:endParaRPr lang="en-US" b="1" i="1" dirty="0" smtClean="0"/>
          </a:p>
          <a:p>
            <a:pPr marL="0" indent="0">
              <a:buNone/>
            </a:pPr>
            <a:endParaRPr lang="en-US" b="1" i="1" dirty="0" smtClean="0"/>
          </a:p>
          <a:p>
            <a:pPr marL="0" indent="0">
              <a:buNone/>
            </a:pPr>
            <a:endParaRPr lang="en-US" b="1" i="1" dirty="0"/>
          </a:p>
          <a:p>
            <a:endParaRPr lang="en-US" sz="2400" dirty="0" smtClean="0"/>
          </a:p>
          <a:p>
            <a:r>
              <a:rPr lang="en-US" sz="2400" b="0" dirty="0" smtClean="0">
                <a:latin typeface="Times New Roman" panose="02020603050405020304" pitchFamily="18" charset="0"/>
                <a:cs typeface="Times New Roman" panose="02020603050405020304" pitchFamily="18" charset="0"/>
              </a:rPr>
              <a:t>    It </a:t>
            </a:r>
            <a:r>
              <a:rPr lang="en-US" sz="2400" b="0" dirty="0">
                <a:latin typeface="Times New Roman" panose="02020603050405020304" pitchFamily="18" charset="0"/>
                <a:cs typeface="Times New Roman" panose="02020603050405020304" pitchFamily="18" charset="0"/>
              </a:rPr>
              <a:t>is used to a limited extent in cough preparations. </a:t>
            </a:r>
            <a:endParaRPr lang="en-US" sz="2400" b="0" dirty="0" smtClean="0">
              <a:latin typeface="Times New Roman" panose="02020603050405020304" pitchFamily="18" charset="0"/>
              <a:cs typeface="Times New Roman" panose="02020603050405020304" pitchFamily="18" charset="0"/>
            </a:endParaRPr>
          </a:p>
          <a:p>
            <a:r>
              <a:rPr lang="en-US" sz="2400" b="0" dirty="0" smtClean="0">
                <a:latin typeface="Times New Roman" panose="02020603050405020304" pitchFamily="18" charset="0"/>
                <a:cs typeface="Times New Roman" panose="02020603050405020304" pitchFamily="18" charset="0"/>
              </a:rPr>
              <a:t>    Approximately </a:t>
            </a:r>
            <a:r>
              <a:rPr lang="en-US" sz="2400" b="0" dirty="0">
                <a:latin typeface="Times New Roman" panose="02020603050405020304" pitchFamily="18" charset="0"/>
                <a:cs typeface="Times New Roman" panose="02020603050405020304" pitchFamily="18" charset="0"/>
              </a:rPr>
              <a:t>5% of codeine is metabolized to morphine via O-demethylation.</a:t>
            </a:r>
          </a:p>
          <a:p>
            <a:r>
              <a:rPr lang="en-US" sz="2400" b="0" dirty="0" smtClean="0">
                <a:latin typeface="Times New Roman" panose="02020603050405020304" pitchFamily="18" charset="0"/>
                <a:cs typeface="Times New Roman" panose="02020603050405020304" pitchFamily="18" charset="0"/>
              </a:rPr>
              <a:t>    The </a:t>
            </a:r>
            <a:r>
              <a:rPr lang="en-US" sz="2400" b="0" dirty="0">
                <a:latin typeface="Times New Roman" panose="02020603050405020304" pitchFamily="18" charset="0"/>
                <a:cs typeface="Times New Roman" panose="02020603050405020304" pitchFamily="18" charset="0"/>
              </a:rPr>
              <a:t>analgesic component of codeine has long been assumed to be the </a:t>
            </a:r>
            <a:r>
              <a:rPr lang="en-US" sz="2400" b="0" dirty="0" smtClean="0">
                <a:latin typeface="Times New Roman" panose="02020603050405020304" pitchFamily="18" charset="0"/>
                <a:cs typeface="Times New Roman" panose="02020603050405020304" pitchFamily="18" charset="0"/>
              </a:rPr>
              <a:t>O- </a:t>
            </a:r>
            <a:r>
              <a:rPr lang="en-US" sz="2400" b="0" dirty="0">
                <a:latin typeface="Times New Roman" panose="02020603050405020304" pitchFamily="18" charset="0"/>
                <a:cs typeface="Times New Roman" panose="02020603050405020304" pitchFamily="18" charset="0"/>
              </a:rPr>
              <a:t>demethylated metabolite, morphine.</a:t>
            </a:r>
          </a:p>
          <a:p>
            <a:endParaRPr lang="en-US" b="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685800"/>
            <a:ext cx="2971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536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458200" cy="5473891"/>
          </a:xfrm>
        </p:spPr>
        <p:txBody>
          <a:bodyPr/>
          <a:lstStyle/>
          <a:p>
            <a:pPr marL="109728" indent="0">
              <a:buNone/>
            </a:pPr>
            <a:r>
              <a:rPr lang="en-US" dirty="0" smtClean="0">
                <a:latin typeface="Times New Roman" panose="02020603050405020304" pitchFamily="18" charset="0"/>
                <a:cs typeface="Times New Roman" panose="02020603050405020304" pitchFamily="18" charset="0"/>
              </a:rPr>
              <a:t>    It </a:t>
            </a:r>
            <a:r>
              <a:rPr lang="en-US" dirty="0">
                <a:latin typeface="Times New Roman" panose="02020603050405020304" pitchFamily="18" charset="0"/>
                <a:cs typeface="Times New Roman" panose="02020603050405020304" pitchFamily="18" charset="0"/>
              </a:rPr>
              <a:t>also has </a:t>
            </a:r>
            <a:r>
              <a:rPr lang="en-US" dirty="0">
                <a:solidFill>
                  <a:srgbClr val="0070C0"/>
                </a:solidFill>
                <a:latin typeface="Times New Roman" panose="02020603050405020304" pitchFamily="18" charset="0"/>
                <a:cs typeface="Times New Roman" panose="02020603050405020304" pitchFamily="18" charset="0"/>
              </a:rPr>
              <a:t>no analgesic activity </a:t>
            </a:r>
            <a:r>
              <a:rPr lang="en-US" dirty="0" smtClean="0">
                <a:latin typeface="Times New Roman" panose="02020603050405020304" pitchFamily="18" charset="0"/>
                <a:cs typeface="Times New Roman" panose="02020603050405020304" pitchFamily="18" charset="0"/>
              </a:rPr>
              <a:t>when it </a:t>
            </a:r>
            <a:r>
              <a:rPr lang="en-US" dirty="0">
                <a:latin typeface="Times New Roman" panose="02020603050405020304" pitchFamily="18" charset="0"/>
                <a:cs typeface="Times New Roman" panose="02020603050405020304" pitchFamily="18" charset="0"/>
              </a:rPr>
              <a:t>is injected directly into the brain. </a:t>
            </a: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is not </a:t>
            </a:r>
            <a:r>
              <a:rPr lang="en-US" dirty="0" smtClean="0">
                <a:latin typeface="Times New Roman" panose="02020603050405020304" pitchFamily="18" charset="0"/>
                <a:cs typeface="Times New Roman" panose="02020603050405020304" pitchFamily="18" charset="0"/>
              </a:rPr>
              <a:t>surprising as methylation </a:t>
            </a:r>
            <a:r>
              <a:rPr lang="en-US" dirty="0">
                <a:latin typeface="Times New Roman" panose="02020603050405020304" pitchFamily="18" charset="0"/>
                <a:cs typeface="Times New Roman" panose="02020603050405020304" pitchFamily="18" charset="0"/>
              </a:rPr>
              <a:t>of the phenol group would be </a:t>
            </a:r>
            <a:r>
              <a:rPr lang="en-US" dirty="0" smtClean="0">
                <a:latin typeface="Times New Roman" panose="02020603050405020304" pitchFamily="18" charset="0"/>
                <a:cs typeface="Times New Roman" panose="02020603050405020304" pitchFamily="18" charset="0"/>
              </a:rPr>
              <a:t>expected to </a:t>
            </a:r>
            <a:r>
              <a:rPr lang="en-US" dirty="0">
                <a:latin typeface="Times New Roman" panose="02020603050405020304" pitchFamily="18" charset="0"/>
                <a:cs typeface="Times New Roman" panose="02020603050405020304" pitchFamily="18" charset="0"/>
              </a:rPr>
              <a:t>disrupt its ability to act as a binding </a:t>
            </a:r>
            <a:r>
              <a:rPr lang="en-US" dirty="0" smtClean="0">
                <a:latin typeface="Times New Roman" panose="02020603050405020304" pitchFamily="18" charset="0"/>
                <a:cs typeface="Times New Roman" panose="02020603050405020304" pitchFamily="18" charset="0"/>
              </a:rPr>
              <a:t>group</a:t>
            </a:r>
          </a:p>
          <a:p>
            <a:pPr marL="109728" indent="0">
              <a:buNone/>
            </a:pPr>
            <a:r>
              <a:rPr lang="en-US" dirty="0" smtClean="0">
                <a:latin typeface="Times New Roman" panose="02020603050405020304" pitchFamily="18" charset="0"/>
                <a:cs typeface="Times New Roman" panose="02020603050405020304" pitchFamily="18" charset="0"/>
              </a:rPr>
              <a:t>What </a:t>
            </a:r>
            <a:r>
              <a:rPr lang="en-US" dirty="0">
                <a:latin typeface="Times New Roman" panose="02020603050405020304" pitchFamily="18" charset="0"/>
                <a:cs typeface="Times New Roman" panose="02020603050405020304" pitchFamily="18" charset="0"/>
              </a:rPr>
              <a:t>is surprising is the fact that codeine has </a:t>
            </a:r>
            <a:r>
              <a:rPr lang="en-US" dirty="0" smtClean="0">
                <a:latin typeface="Times New Roman" panose="02020603050405020304" pitchFamily="18" charset="0"/>
                <a:cs typeface="Times New Roman" panose="02020603050405020304" pitchFamily="18" charset="0"/>
              </a:rPr>
              <a:t>an analgesic effect </a:t>
            </a:r>
            <a:r>
              <a:rPr lang="en-US" dirty="0">
                <a:latin typeface="Times New Roman" panose="02020603050405020304" pitchFamily="18" charset="0"/>
                <a:cs typeface="Times New Roman" panose="02020603050405020304" pitchFamily="18" charset="0"/>
              </a:rPr>
              <a:t>which is 20% that of </a:t>
            </a:r>
            <a:r>
              <a:rPr lang="en-US" dirty="0" smtClean="0">
                <a:latin typeface="Times New Roman" panose="02020603050405020304" pitchFamily="18" charset="0"/>
                <a:cs typeface="Times New Roman" panose="02020603050405020304" pitchFamily="18" charset="0"/>
              </a:rPr>
              <a:t>morphine—much better </a:t>
            </a:r>
            <a:r>
              <a:rPr lang="en-US" dirty="0">
                <a:latin typeface="Times New Roman" panose="02020603050405020304" pitchFamily="18" charset="0"/>
                <a:cs typeface="Times New Roman" panose="02020603050405020304" pitchFamily="18" charset="0"/>
              </a:rPr>
              <a:t>than expected. </a:t>
            </a:r>
            <a:r>
              <a:rPr lang="en-US" dirty="0" smtClean="0">
                <a:latin typeface="Times New Roman" panose="02020603050405020304" pitchFamily="18" charset="0"/>
                <a:cs typeface="Times New Roman" panose="02020603050405020304" pitchFamily="18" charset="0"/>
              </a:rPr>
              <a:t>codeine </a:t>
            </a:r>
            <a:r>
              <a:rPr lang="en-US" dirty="0">
                <a:latin typeface="Times New Roman" panose="02020603050405020304" pitchFamily="18" charset="0"/>
                <a:cs typeface="Times New Roman" panose="02020603050405020304" pitchFamily="18" charset="0"/>
              </a:rPr>
              <a:t>is metabolized by O -demethylation </a:t>
            </a:r>
            <a:r>
              <a:rPr lang="en-US" dirty="0" smtClean="0">
                <a:latin typeface="Times New Roman" panose="02020603050405020304" pitchFamily="18" charset="0"/>
                <a:cs typeface="Times New Roman" panose="02020603050405020304" pitchFamily="18" charset="0"/>
              </a:rPr>
              <a:t>in the </a:t>
            </a:r>
            <a:r>
              <a:rPr lang="en-US" dirty="0">
                <a:latin typeface="Times New Roman" panose="02020603050405020304" pitchFamily="18" charset="0"/>
                <a:cs typeface="Times New Roman" panose="02020603050405020304" pitchFamily="18" charset="0"/>
              </a:rPr>
              <a:t>liver to give morphine. </a:t>
            </a:r>
            <a:endParaRPr lang="en-US" dirty="0" smtClean="0">
              <a:latin typeface="Times New Roman" panose="02020603050405020304" pitchFamily="18" charset="0"/>
              <a:cs typeface="Times New Roman" panose="02020603050405020304" pitchFamily="18" charset="0"/>
            </a:endParaRPr>
          </a:p>
          <a:p>
            <a:pPr marL="109728"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Thus</a:t>
            </a:r>
            <a:r>
              <a:rPr lang="en-US" dirty="0">
                <a:latin typeface="Times New Roman" panose="02020603050405020304" pitchFamily="18" charset="0"/>
                <a:cs typeface="Times New Roman" panose="02020603050405020304" pitchFamily="18" charset="0"/>
              </a:rPr>
              <a:t>, codeine can be </a:t>
            </a:r>
            <a:r>
              <a:rPr lang="en-US" dirty="0" smtClean="0">
                <a:latin typeface="Times New Roman" panose="02020603050405020304" pitchFamily="18" charset="0"/>
                <a:cs typeface="Times New Roman" panose="02020603050405020304" pitchFamily="18" charset="0"/>
              </a:rPr>
              <a:t>viewed as </a:t>
            </a:r>
            <a:r>
              <a:rPr lang="en-US" dirty="0">
                <a:latin typeface="Times New Roman" panose="02020603050405020304" pitchFamily="18" charset="0"/>
                <a:cs typeface="Times New Roman" panose="02020603050405020304" pitchFamily="18" charset="0"/>
              </a:rPr>
              <a:t>a prodrug </a:t>
            </a:r>
            <a:r>
              <a:rPr lang="en-US" dirty="0" smtClean="0">
                <a:latin typeface="Times New Roman" panose="02020603050405020304" pitchFamily="18" charset="0"/>
                <a:cs typeface="Times New Roman" panose="02020603050405020304" pitchFamily="18" charset="0"/>
              </a:rPr>
              <a:t>for morphine</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117741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lstStyle/>
          <a:p>
            <a:pPr marL="0" indent="0" algn="ctr">
              <a:buNone/>
            </a:pPr>
            <a:r>
              <a:rPr lang="en-US" sz="2800" b="1" dirty="0" smtClean="0">
                <a:solidFill>
                  <a:srgbClr val="FF0000"/>
                </a:solidFill>
                <a:latin typeface="Times New Roman" panose="02020603050405020304" pitchFamily="18" charset="0"/>
                <a:cs typeface="Times New Roman" panose="02020603050405020304" pitchFamily="18" charset="0"/>
              </a:rPr>
              <a:t>Heroin</a:t>
            </a:r>
          </a:p>
          <a:p>
            <a:endParaRPr lang="en-US" dirty="0" smtClean="0"/>
          </a:p>
          <a:p>
            <a:endParaRPr lang="en-US" dirty="0"/>
          </a:p>
          <a:p>
            <a:endParaRPr lang="en-US" dirty="0" smtClean="0"/>
          </a:p>
          <a:p>
            <a:endParaRPr lang="en-US" dirty="0" smtClean="0"/>
          </a:p>
          <a:p>
            <a:endParaRPr lang="en-US" dirty="0"/>
          </a:p>
          <a:p>
            <a:pPr marL="0" indent="0">
              <a:buNone/>
            </a:pPr>
            <a:endParaRPr lang="en-US" dirty="0"/>
          </a:p>
          <a:p>
            <a:endParaRPr lang="en-US" sz="2400" dirty="0" smtClean="0"/>
          </a:p>
          <a:p>
            <a:endParaRPr lang="en-US" dirty="0"/>
          </a:p>
          <a:p>
            <a:r>
              <a:rPr lang="en-US" sz="2400" b="0" dirty="0" smtClean="0">
                <a:latin typeface="Times New Roman" panose="02020603050405020304" pitchFamily="18" charset="0"/>
                <a:cs typeface="Times New Roman" panose="02020603050405020304" pitchFamily="18" charset="0"/>
              </a:rPr>
              <a:t>    Heroin </a:t>
            </a:r>
            <a:r>
              <a:rPr lang="en-US" sz="2400" b="0" dirty="0">
                <a:latin typeface="Times New Roman" panose="02020603050405020304" pitchFamily="18" charset="0"/>
                <a:cs typeface="Times New Roman" panose="02020603050405020304" pitchFamily="18" charset="0"/>
              </a:rPr>
              <a:t>is the </a:t>
            </a:r>
            <a:r>
              <a:rPr lang="en-US" sz="2400" b="0" dirty="0">
                <a:solidFill>
                  <a:srgbClr val="FF0000"/>
                </a:solidFill>
                <a:latin typeface="Times New Roman" panose="02020603050405020304" pitchFamily="18" charset="0"/>
                <a:cs typeface="Times New Roman" panose="02020603050405020304" pitchFamily="18" charset="0"/>
              </a:rPr>
              <a:t>3,6 diacetylated </a:t>
            </a:r>
            <a:r>
              <a:rPr lang="en-US" sz="2400" b="0" dirty="0">
                <a:latin typeface="Times New Roman" panose="02020603050405020304" pitchFamily="18" charset="0"/>
                <a:cs typeface="Times New Roman" panose="02020603050405020304" pitchFamily="18" charset="0"/>
              </a:rPr>
              <a:t>form of morphine</a:t>
            </a:r>
            <a:r>
              <a:rPr lang="en-US" sz="2400" b="0" dirty="0" smtClean="0">
                <a:latin typeface="Times New Roman" panose="02020603050405020304" pitchFamily="18" charset="0"/>
                <a:cs typeface="Times New Roman" panose="02020603050405020304" pitchFamily="18" charset="0"/>
              </a:rPr>
              <a:t>.</a:t>
            </a:r>
          </a:p>
          <a:p>
            <a:r>
              <a:rPr lang="en-US" sz="2400" b="0" dirty="0" smtClean="0">
                <a:latin typeface="Times New Roman" panose="02020603050405020304" pitchFamily="18" charset="0"/>
                <a:cs typeface="Times New Roman" panose="02020603050405020304" pitchFamily="18" charset="0"/>
              </a:rPr>
              <a:t>     </a:t>
            </a:r>
            <a:r>
              <a:rPr lang="en-US" sz="2400" b="0" dirty="0">
                <a:latin typeface="Times New Roman" panose="02020603050405020304" pitchFamily="18" charset="0"/>
                <a:cs typeface="Times New Roman" panose="02020603050405020304" pitchFamily="18" charset="0"/>
              </a:rPr>
              <a:t>Heroin can pass through the blood-brain barrier quicker than morphine and lead to the euphoric “rush”.</a:t>
            </a:r>
          </a:p>
          <a:p>
            <a:endParaRPr lang="en-US" b="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16727" y="914400"/>
            <a:ext cx="4419600" cy="3124200"/>
          </a:xfrm>
          <a:prstGeom prst="rect">
            <a:avLst/>
          </a:prstGeom>
          <a:noFill/>
          <a:ln>
            <a:noFill/>
          </a:ln>
        </p:spPr>
      </p:pic>
      <p:sp>
        <p:nvSpPr>
          <p:cNvPr id="2" name="Oval 1"/>
          <p:cNvSpPr/>
          <p:nvPr/>
        </p:nvSpPr>
        <p:spPr>
          <a:xfrm>
            <a:off x="2133600" y="2286000"/>
            <a:ext cx="13716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029200" y="2133600"/>
            <a:ext cx="1524000"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92413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a:bodyPr>
          <a:lstStyle/>
          <a:p>
            <a:pPr marL="0" indent="0" algn="ctr">
              <a:buNone/>
            </a:pPr>
            <a:r>
              <a:rPr lang="en-US" sz="3200" b="1" dirty="0" smtClean="0">
                <a:solidFill>
                  <a:srgbClr val="FF0000"/>
                </a:solidFill>
                <a:latin typeface="Times New Roman" panose="02020603050405020304" pitchFamily="18" charset="0"/>
                <a:cs typeface="Times New Roman" panose="02020603050405020304" pitchFamily="18" charset="0"/>
              </a:rPr>
              <a:t>Hydromorphone:</a:t>
            </a:r>
            <a:endParaRPr lang="en-US" sz="3200" dirty="0" smtClean="0">
              <a:solidFill>
                <a:srgbClr val="FF0000"/>
              </a:solidFill>
              <a:latin typeface="Times New Roman" panose="02020603050405020304" pitchFamily="18" charset="0"/>
              <a:cs typeface="Times New Roman" panose="02020603050405020304" pitchFamily="18" charset="0"/>
            </a:endParaRPr>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r>
              <a:rPr lang="en-US" sz="2400" dirty="0">
                <a:latin typeface="Times New Roman" panose="02020603050405020304" pitchFamily="18" charset="0"/>
                <a:cs typeface="Times New Roman" panose="02020603050405020304" pitchFamily="18" charset="0"/>
              </a:rPr>
              <a:t>Hydromorphone, is a </a:t>
            </a:r>
            <a:r>
              <a:rPr lang="en-US" sz="2400" dirty="0">
                <a:solidFill>
                  <a:srgbClr val="0070C0"/>
                </a:solidFill>
                <a:latin typeface="Times New Roman" panose="02020603050405020304" pitchFamily="18" charset="0"/>
                <a:cs typeface="Times New Roman" panose="02020603050405020304" pitchFamily="18" charset="0"/>
              </a:rPr>
              <a:t>synthetic derivative </a:t>
            </a:r>
            <a:r>
              <a:rPr lang="en-US" sz="2400" dirty="0">
                <a:latin typeface="Times New Roman" panose="02020603050405020304" pitchFamily="18" charset="0"/>
                <a:cs typeface="Times New Roman" panose="02020603050405020304" pitchFamily="18" charset="0"/>
              </a:rPr>
              <a:t>of morphine.</a:t>
            </a:r>
          </a:p>
          <a:p>
            <a:r>
              <a:rPr lang="en-US" sz="2400" dirty="0">
                <a:latin typeface="Times New Roman" panose="02020603050405020304" pitchFamily="18" charset="0"/>
                <a:cs typeface="Times New Roman" panose="02020603050405020304" pitchFamily="18" charset="0"/>
              </a:rPr>
              <a:t>Reducing the </a:t>
            </a:r>
            <a:r>
              <a:rPr lang="en-US" sz="2400" dirty="0">
                <a:solidFill>
                  <a:srgbClr val="FF0000"/>
                </a:solidFill>
                <a:latin typeface="Times New Roman" panose="02020603050405020304" pitchFamily="18" charset="0"/>
                <a:cs typeface="Times New Roman" panose="02020603050405020304" pitchFamily="18" charset="0"/>
              </a:rPr>
              <a:t>7,8 double bond of morphine </a:t>
            </a:r>
            <a:r>
              <a:rPr lang="en-US" sz="2400" dirty="0">
                <a:latin typeface="Times New Roman" panose="02020603050405020304" pitchFamily="18" charset="0"/>
                <a:cs typeface="Times New Roman" panose="02020603050405020304" pitchFamily="18" charset="0"/>
              </a:rPr>
              <a:t>increased the flexibility of the molecule and resulted in a compound with slightly enhanced binding and increased potency (approximately 5 times as potent as morphine).</a:t>
            </a:r>
          </a:p>
          <a:p>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43" r="13435" b="10649"/>
          <a:stretch/>
        </p:blipFill>
        <p:spPr bwMode="auto">
          <a:xfrm>
            <a:off x="2971801" y="914400"/>
            <a:ext cx="2667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4876800" y="1676400"/>
            <a:ext cx="609600" cy="800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501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a:bodyPr>
          <a:lstStyle/>
          <a:p>
            <a:pPr marL="0" indent="0" algn="ctr">
              <a:buNone/>
            </a:pPr>
            <a:endParaRPr lang="en-US" b="1" i="1" dirty="0" smtClean="0">
              <a:solidFill>
                <a:srgbClr val="FF0000"/>
              </a:solidFill>
              <a:latin typeface="Times New Roman" pitchFamily="18" charset="0"/>
              <a:cs typeface="Times New Roman" pitchFamily="18" charset="0"/>
            </a:endParaRPr>
          </a:p>
          <a:p>
            <a:pPr marL="0" indent="0" algn="ctr">
              <a:buNone/>
            </a:pPr>
            <a:r>
              <a:rPr lang="en-US" sz="3200" b="1" dirty="0" smtClean="0">
                <a:solidFill>
                  <a:srgbClr val="FF0000"/>
                </a:solidFill>
                <a:latin typeface="Times New Roman" pitchFamily="18" charset="0"/>
                <a:cs typeface="Times New Roman" pitchFamily="18" charset="0"/>
              </a:rPr>
              <a:t>Origin </a:t>
            </a:r>
            <a:r>
              <a:rPr lang="en-US" sz="3200" b="1" dirty="0">
                <a:solidFill>
                  <a:srgbClr val="FF0000"/>
                </a:solidFill>
                <a:latin typeface="Times New Roman" pitchFamily="18" charset="0"/>
                <a:cs typeface="Times New Roman" pitchFamily="18" charset="0"/>
              </a:rPr>
              <a:t>of </a:t>
            </a:r>
            <a:r>
              <a:rPr lang="en-US" sz="3200" b="1" dirty="0" smtClean="0">
                <a:solidFill>
                  <a:srgbClr val="FF0000"/>
                </a:solidFill>
                <a:latin typeface="Times New Roman" pitchFamily="18" charset="0"/>
                <a:cs typeface="Times New Roman" pitchFamily="18" charset="0"/>
              </a:rPr>
              <a:t>Pain</a:t>
            </a:r>
            <a:endParaRPr lang="en-US" dirty="0"/>
          </a:p>
          <a:p>
            <a:pPr lvl="0" algn="just"/>
            <a:r>
              <a:rPr lang="en-US" sz="2400" b="0" dirty="0">
                <a:solidFill>
                  <a:srgbClr val="0070C0"/>
                </a:solidFill>
                <a:latin typeface="Times New Roman" pitchFamily="18" charset="0"/>
                <a:cs typeface="Times New Roman" pitchFamily="18" charset="0"/>
              </a:rPr>
              <a:t>Physiological (nociceptive): </a:t>
            </a:r>
            <a:r>
              <a:rPr lang="en-US" sz="2400" b="0" dirty="0">
                <a:latin typeface="Times New Roman" pitchFamily="18" charset="0"/>
                <a:cs typeface="Times New Roman" pitchFamily="18" charset="0"/>
              </a:rPr>
              <a:t>is the most common and is often caused by an injury to body organs or tissues. It is further categorized, according to the source of the pain, into cutaneous pains (skin and surface tissues), somatic pains (ligaments, tendons, bones, blood vessels), and visceral pains (body organs and internal cavities). </a:t>
            </a:r>
          </a:p>
          <a:p>
            <a:pPr lvl="0" algn="just"/>
            <a:r>
              <a:rPr lang="en-US" sz="2400" b="0" dirty="0">
                <a:solidFill>
                  <a:srgbClr val="0070C0"/>
                </a:solidFill>
                <a:latin typeface="Times New Roman" pitchFamily="18" charset="0"/>
                <a:cs typeface="Times New Roman" pitchFamily="18" charset="0"/>
              </a:rPr>
              <a:t>Inflammatory: </a:t>
            </a:r>
            <a:r>
              <a:rPr lang="en-US" sz="2400" b="0" dirty="0">
                <a:latin typeface="Times New Roman" pitchFamily="18" charset="0"/>
                <a:cs typeface="Times New Roman" pitchFamily="18" charset="0"/>
              </a:rPr>
              <a:t>originates from an infection or inflammation as a result of the initial tissue or organ damage.</a:t>
            </a:r>
          </a:p>
          <a:p>
            <a:pPr lvl="0" algn="just"/>
            <a:r>
              <a:rPr lang="en-US" sz="2400" b="0" dirty="0">
                <a:solidFill>
                  <a:srgbClr val="0070C0"/>
                </a:solidFill>
                <a:latin typeface="Times New Roman" pitchFamily="18" charset="0"/>
                <a:cs typeface="Times New Roman" pitchFamily="18" charset="0"/>
              </a:rPr>
              <a:t>Neuropathic: </a:t>
            </a:r>
            <a:r>
              <a:rPr lang="en-US" sz="2400" b="0" dirty="0">
                <a:latin typeface="Times New Roman" pitchFamily="18" charset="0"/>
                <a:cs typeface="Times New Roman" pitchFamily="18" charset="0"/>
              </a:rPr>
              <a:t>Neuropathic pain is a very complex, chronic pain, resulting from injury of the nervous systems.</a:t>
            </a:r>
          </a:p>
          <a:p>
            <a:pPr marL="0" indent="0" algn="just">
              <a:buNone/>
            </a:pPr>
            <a:endParaRPr lang="en-US" dirty="0"/>
          </a:p>
        </p:txBody>
      </p:sp>
    </p:spTree>
    <p:extLst>
      <p:ext uri="{BB962C8B-B14F-4D97-AF65-F5344CB8AC3E}">
        <p14:creationId xmlns:p14="http://schemas.microsoft.com/office/powerpoint/2010/main" val="29663575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324600"/>
          </a:xfrm>
        </p:spPr>
        <p:txBody>
          <a:bodyPr>
            <a:normAutofit/>
          </a:bodyPr>
          <a:lstStyle/>
          <a:p>
            <a:pPr marL="0" indent="0" algn="ctr">
              <a:buNone/>
            </a:pPr>
            <a:r>
              <a:rPr lang="en-US" sz="2800" b="1" dirty="0" smtClean="0">
                <a:solidFill>
                  <a:srgbClr val="FF0000"/>
                </a:solidFill>
                <a:latin typeface="Times New Roman" panose="02020603050405020304" pitchFamily="18" charset="0"/>
                <a:cs typeface="Times New Roman" panose="02020603050405020304" pitchFamily="18" charset="0"/>
              </a:rPr>
              <a:t>Hydrocodone</a:t>
            </a:r>
          </a:p>
          <a:p>
            <a:pPr marL="0" indent="0" algn="ctr">
              <a:buNone/>
            </a:pPr>
            <a:endParaRPr lang="en-US" b="1" i="1" dirty="0"/>
          </a:p>
          <a:p>
            <a:pPr marL="0" indent="0" algn="ctr">
              <a:buNone/>
            </a:pPr>
            <a:endParaRPr lang="en-US" b="1" i="1" dirty="0" smtClean="0"/>
          </a:p>
          <a:p>
            <a:pPr marL="0" indent="0" algn="ctr">
              <a:buNone/>
            </a:pPr>
            <a:endParaRPr lang="en-US" b="1" i="1" dirty="0"/>
          </a:p>
          <a:p>
            <a:pPr marL="0" indent="0" algn="ctr">
              <a:buNone/>
            </a:pPr>
            <a:endParaRPr lang="en-US" b="1" i="1" dirty="0" smtClean="0"/>
          </a:p>
          <a:p>
            <a:pPr marL="0" indent="0" algn="ctr">
              <a:buNone/>
            </a:pPr>
            <a:endParaRPr lang="en-US" b="1" i="1" dirty="0" smtClean="0"/>
          </a:p>
          <a:p>
            <a:pPr marL="109728" indent="0">
              <a:buNone/>
            </a:pPr>
            <a:endParaRPr lang="en-US" sz="2400" b="0" dirty="0" smtClean="0">
              <a:latin typeface="Times New Roman" panose="02020603050405020304" pitchFamily="18" charset="0"/>
              <a:cs typeface="Times New Roman" panose="02020603050405020304" pitchFamily="18" charset="0"/>
            </a:endParaRPr>
          </a:p>
          <a:p>
            <a:pPr algn="just"/>
            <a:r>
              <a:rPr lang="en-US" sz="2400" b="0" dirty="0">
                <a:latin typeface="Times New Roman" panose="02020603050405020304" pitchFamily="18" charset="0"/>
                <a:cs typeface="Times New Roman" panose="02020603050405020304" pitchFamily="18" charset="0"/>
              </a:rPr>
              <a:t> </a:t>
            </a:r>
            <a:r>
              <a:rPr lang="en-US" sz="2400" b="0" dirty="0" smtClean="0">
                <a:latin typeface="Times New Roman" panose="02020603050405020304" pitchFamily="18" charset="0"/>
                <a:cs typeface="Times New Roman" panose="02020603050405020304" pitchFamily="18" charset="0"/>
              </a:rPr>
              <a:t>   The </a:t>
            </a:r>
            <a:r>
              <a:rPr lang="en-US" sz="2400" b="0" dirty="0">
                <a:latin typeface="Times New Roman" panose="02020603050405020304" pitchFamily="18" charset="0"/>
                <a:cs typeface="Times New Roman" panose="02020603050405020304" pitchFamily="18" charset="0"/>
              </a:rPr>
              <a:t>protected 3-position has better brain penetration, and the 7,8-dihydro-6-keto C ring contributes to the increased binding of the compound to the µ-receptor</a:t>
            </a:r>
            <a:r>
              <a:rPr lang="en-US" sz="2400" b="0" dirty="0" smtClean="0">
                <a:latin typeface="Times New Roman" panose="02020603050405020304" pitchFamily="18" charset="0"/>
                <a:cs typeface="Times New Roman" panose="02020603050405020304" pitchFamily="18" charset="0"/>
              </a:rPr>
              <a:t>.</a:t>
            </a:r>
          </a:p>
          <a:p>
            <a:pPr algn="just"/>
            <a:r>
              <a:rPr lang="en-US" sz="2400" b="0" dirty="0" smtClean="0">
                <a:latin typeface="Times New Roman" panose="02020603050405020304" pitchFamily="18" charset="0"/>
                <a:cs typeface="Times New Roman" panose="02020603050405020304" pitchFamily="18" charset="0"/>
              </a:rPr>
              <a:t>     </a:t>
            </a:r>
            <a:r>
              <a:rPr lang="en-US" sz="2400" b="0" dirty="0">
                <a:latin typeface="Times New Roman" panose="02020603050405020304" pitchFamily="18" charset="0"/>
                <a:cs typeface="Times New Roman" panose="02020603050405020304" pitchFamily="18" charset="0"/>
              </a:rPr>
              <a:t>It is marketed as an antitussive agent, also marketed in combination with acetaminophen or aspirin for the treatment of pain.</a:t>
            </a:r>
          </a:p>
          <a:p>
            <a:pPr algn="just"/>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3888"/>
          <a:stretch/>
        </p:blipFill>
        <p:spPr bwMode="auto">
          <a:xfrm>
            <a:off x="3124200" y="914400"/>
            <a:ext cx="2971800" cy="2624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5410200" y="1524000"/>
            <a:ext cx="457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91525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458200" cy="6172200"/>
          </a:xfrm>
        </p:spPr>
        <p:txBody>
          <a:bodyPr>
            <a:normAutofit fontScale="92500" lnSpcReduction="10000"/>
          </a:bodyPr>
          <a:lstStyle/>
          <a:p>
            <a:pPr marL="0" indent="0" algn="ctr">
              <a:buNone/>
            </a:pPr>
            <a:r>
              <a:rPr lang="en-US" sz="3000" b="1" dirty="0" smtClean="0">
                <a:solidFill>
                  <a:srgbClr val="FF0000"/>
                </a:solidFill>
                <a:latin typeface="Times New Roman" panose="02020603050405020304" pitchFamily="18" charset="0"/>
                <a:cs typeface="Times New Roman" panose="02020603050405020304" pitchFamily="18" charset="0"/>
              </a:rPr>
              <a:t>Oxycodone</a:t>
            </a:r>
          </a:p>
          <a:p>
            <a:pPr marL="0" indent="0" algn="ctr">
              <a:buNone/>
            </a:pPr>
            <a:endParaRPr lang="en-US" b="1" i="1" dirty="0"/>
          </a:p>
          <a:p>
            <a:pPr marL="0" indent="0" algn="ctr">
              <a:buNone/>
            </a:pPr>
            <a:endParaRPr lang="en-US" b="1" i="1" dirty="0" smtClean="0"/>
          </a:p>
          <a:p>
            <a:pPr marL="0" indent="0" algn="ctr">
              <a:buNone/>
            </a:pPr>
            <a:endParaRPr lang="en-US" b="1" i="1" dirty="0"/>
          </a:p>
          <a:p>
            <a:pPr marL="0" indent="0" algn="ctr">
              <a:buNone/>
            </a:pPr>
            <a:endParaRPr lang="en-US" b="1" i="1" dirty="0" smtClean="0"/>
          </a:p>
          <a:p>
            <a:pPr marL="0" indent="0" algn="ctr">
              <a:buNone/>
            </a:pPr>
            <a:endParaRPr lang="en-US" b="1" i="1" dirty="0" smtClean="0"/>
          </a:p>
          <a:p>
            <a:endParaRPr lang="en-US" sz="2400" dirty="0" smtClean="0"/>
          </a:p>
          <a:p>
            <a:endParaRPr lang="en-US" dirty="0"/>
          </a:p>
          <a:p>
            <a:endParaRPr lang="en-US" sz="2400" dirty="0" smtClean="0">
              <a:latin typeface="Times New Roman" panose="02020603050405020304" pitchFamily="18" charset="0"/>
              <a:cs typeface="Times New Roman" panose="02020603050405020304" pitchFamily="18" charset="0"/>
            </a:endParaRPr>
          </a:p>
          <a:p>
            <a:r>
              <a:rPr lang="en-US" sz="2600" b="0" dirty="0" smtClean="0">
                <a:latin typeface="Times New Roman" panose="02020603050405020304" pitchFamily="18" charset="0"/>
                <a:cs typeface="Times New Roman" panose="02020603050405020304" pitchFamily="18" charset="0"/>
              </a:rPr>
              <a:t>    Oxycodone </a:t>
            </a:r>
            <a:r>
              <a:rPr lang="en-US" sz="2600" b="0" dirty="0">
                <a:latin typeface="Times New Roman" panose="02020603050405020304" pitchFamily="18" charset="0"/>
                <a:cs typeface="Times New Roman" panose="02020603050405020304" pitchFamily="18" charset="0"/>
              </a:rPr>
              <a:t>is the 14 beta-hydroxyl version of hydrocodone. </a:t>
            </a:r>
            <a:endParaRPr lang="en-US" sz="2600" b="0" dirty="0" smtClean="0">
              <a:latin typeface="Times New Roman" panose="02020603050405020304" pitchFamily="18" charset="0"/>
              <a:cs typeface="Times New Roman" panose="02020603050405020304" pitchFamily="18" charset="0"/>
            </a:endParaRPr>
          </a:p>
          <a:p>
            <a:r>
              <a:rPr lang="en-US" sz="2600" b="0" dirty="0" smtClean="0">
                <a:latin typeface="Times New Roman" panose="02020603050405020304" pitchFamily="18" charset="0"/>
                <a:cs typeface="Times New Roman" panose="02020603050405020304" pitchFamily="18" charset="0"/>
              </a:rPr>
              <a:t>    This </a:t>
            </a:r>
            <a:r>
              <a:rPr lang="en-US" sz="2600" b="0" dirty="0">
                <a:latin typeface="Times New Roman" panose="02020603050405020304" pitchFamily="18" charset="0"/>
                <a:cs typeface="Times New Roman" panose="02020603050405020304" pitchFamily="18" charset="0"/>
              </a:rPr>
              <a:t>additional functional group gives oxycodone greater potency (1.5 times orally) than hydrocodone presumably by increasing receptor affinity. </a:t>
            </a:r>
            <a:endParaRPr lang="en-US" sz="2600" b="0" dirty="0" smtClean="0">
              <a:latin typeface="Times New Roman" panose="02020603050405020304" pitchFamily="18" charset="0"/>
              <a:cs typeface="Times New Roman" panose="02020603050405020304" pitchFamily="18" charset="0"/>
            </a:endParaRPr>
          </a:p>
          <a:p>
            <a:r>
              <a:rPr lang="en-US" sz="2600" b="0" dirty="0" smtClean="0">
                <a:latin typeface="Times New Roman" panose="02020603050405020304" pitchFamily="18" charset="0"/>
                <a:cs typeface="Times New Roman" panose="02020603050405020304" pitchFamily="18" charset="0"/>
              </a:rPr>
              <a:t>    Oxycodone </a:t>
            </a:r>
            <a:r>
              <a:rPr lang="en-US" sz="2600" b="0" dirty="0">
                <a:latin typeface="Times New Roman" panose="02020603050405020304" pitchFamily="18" charset="0"/>
                <a:cs typeface="Times New Roman" panose="02020603050405020304" pitchFamily="18" charset="0"/>
              </a:rPr>
              <a:t>is marketed in combination </a:t>
            </a:r>
            <a:r>
              <a:rPr lang="en-US" sz="2600" b="0" dirty="0" smtClean="0">
                <a:latin typeface="Times New Roman" panose="02020603050405020304" pitchFamily="18" charset="0"/>
                <a:cs typeface="Times New Roman" panose="02020603050405020304" pitchFamily="18" charset="0"/>
              </a:rPr>
              <a:t>with acetaminophen</a:t>
            </a:r>
            <a:r>
              <a:rPr lang="en-US" sz="2600" b="0" dirty="0">
                <a:latin typeface="Times New Roman" panose="02020603050405020304" pitchFamily="18" charset="0"/>
                <a:cs typeface="Times New Roman" panose="02020603050405020304" pitchFamily="18" charset="0"/>
              </a:rPr>
              <a:t>, aspirin, and ibuprofen.</a:t>
            </a:r>
          </a:p>
          <a:p>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122"/>
          <a:stretch/>
        </p:blipFill>
        <p:spPr bwMode="auto">
          <a:xfrm>
            <a:off x="2743200" y="762000"/>
            <a:ext cx="3200400" cy="281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4876800" y="1066800"/>
            <a:ext cx="6477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88475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400800"/>
          </a:xfrm>
        </p:spPr>
        <p:txBody>
          <a:bodyPr/>
          <a:lstStyle/>
          <a:p>
            <a:pPr marL="0" indent="0" algn="ctr">
              <a:buNone/>
            </a:pPr>
            <a:r>
              <a:rPr lang="en-US" sz="2800" b="1" dirty="0" smtClean="0">
                <a:solidFill>
                  <a:srgbClr val="FF0000"/>
                </a:solidFill>
                <a:latin typeface="Times New Roman" panose="02020603050405020304" pitchFamily="18" charset="0"/>
                <a:cs typeface="Times New Roman" panose="02020603050405020304" pitchFamily="18" charset="0"/>
              </a:rPr>
              <a:t>Oxymorphone</a:t>
            </a:r>
          </a:p>
          <a:p>
            <a:pPr marL="0" indent="0" algn="ctr">
              <a:buNone/>
            </a:pPr>
            <a:endParaRPr lang="en-US" b="1" i="1" dirty="0"/>
          </a:p>
          <a:p>
            <a:pPr marL="0" indent="0" algn="ctr">
              <a:buNone/>
            </a:pPr>
            <a:endParaRPr lang="en-US" b="1" i="1" dirty="0" smtClean="0"/>
          </a:p>
          <a:p>
            <a:pPr marL="0" indent="0" algn="ctr">
              <a:buNone/>
            </a:pPr>
            <a:endParaRPr lang="en-US" b="1" i="1" dirty="0"/>
          </a:p>
          <a:p>
            <a:pPr marL="0" indent="0" algn="ctr">
              <a:buNone/>
            </a:pPr>
            <a:endParaRPr lang="en-US" b="1" i="1" dirty="0" smtClean="0"/>
          </a:p>
          <a:p>
            <a:pPr marL="0" indent="0" algn="ctr">
              <a:buNone/>
            </a:pPr>
            <a:endParaRPr lang="en-US" b="1" i="1" dirty="0"/>
          </a:p>
          <a:p>
            <a:pPr marL="0" indent="0" algn="ctr">
              <a:buNone/>
            </a:pPr>
            <a:endParaRPr lang="en-US" b="1" i="1" dirty="0" smtClean="0"/>
          </a:p>
          <a:p>
            <a:endParaRPr lang="en-US" sz="2400" dirty="0" smtClean="0"/>
          </a:p>
          <a:p>
            <a:endParaRPr lang="en-US" sz="2400" dirty="0"/>
          </a:p>
          <a:p>
            <a:r>
              <a:rPr lang="en-US" sz="2400" b="0" dirty="0" smtClean="0">
                <a:latin typeface="Times New Roman" panose="02020603050405020304" pitchFamily="18" charset="0"/>
                <a:cs typeface="Times New Roman" panose="02020603050405020304" pitchFamily="18" charset="0"/>
              </a:rPr>
              <a:t>    Oxymorphone </a:t>
            </a:r>
            <a:r>
              <a:rPr lang="en-US" sz="2400" b="0" dirty="0">
                <a:latin typeface="Times New Roman" panose="02020603050405020304" pitchFamily="18" charset="0"/>
                <a:cs typeface="Times New Roman" panose="02020603050405020304" pitchFamily="18" charset="0"/>
              </a:rPr>
              <a:t>is the 14 beta-hydroxyl version </a:t>
            </a:r>
            <a:r>
              <a:rPr lang="en-US" sz="2400" b="0" dirty="0" smtClean="0">
                <a:latin typeface="Times New Roman" panose="02020603050405020304" pitchFamily="18" charset="0"/>
                <a:cs typeface="Times New Roman" panose="02020603050405020304" pitchFamily="18" charset="0"/>
              </a:rPr>
              <a:t>of hydromorphone.</a:t>
            </a:r>
          </a:p>
          <a:p>
            <a:r>
              <a:rPr lang="en-US" sz="2400" b="0" dirty="0" smtClean="0">
                <a:latin typeface="Times New Roman" panose="02020603050405020304" pitchFamily="18" charset="0"/>
                <a:cs typeface="Times New Roman" panose="02020603050405020304" pitchFamily="18" charset="0"/>
              </a:rPr>
              <a:t>     The </a:t>
            </a:r>
            <a:r>
              <a:rPr lang="en-US" sz="2400" b="0" dirty="0">
                <a:latin typeface="Times New Roman" panose="02020603050405020304" pitchFamily="18" charset="0"/>
                <a:cs typeface="Times New Roman" panose="02020603050405020304" pitchFamily="18" charset="0"/>
              </a:rPr>
              <a:t>addition of the OH group does increase its binding affinity at the receptor. </a:t>
            </a: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609600"/>
            <a:ext cx="4038599" cy="3767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69104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534400" cy="6248400"/>
          </a:xfrm>
        </p:spPr>
        <p:txBody>
          <a:bodyPr/>
          <a:lstStyle/>
          <a:p>
            <a:pPr marL="0" lvl="0" indent="0" algn="ctr">
              <a:buNone/>
            </a:pPr>
            <a:r>
              <a:rPr lang="en-US" sz="2800" b="1" dirty="0" smtClean="0">
                <a:solidFill>
                  <a:srgbClr val="FF0000"/>
                </a:solidFill>
                <a:latin typeface="Times New Roman" panose="02020603050405020304" pitchFamily="18" charset="0"/>
                <a:cs typeface="Times New Roman" panose="02020603050405020304" pitchFamily="18" charset="0"/>
              </a:rPr>
              <a:t>2. Morphinans</a:t>
            </a:r>
            <a:endParaRPr lang="en-US" sz="2800" dirty="0">
              <a:solidFill>
                <a:srgbClr val="FF0000"/>
              </a:solidFill>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b="0" dirty="0" smtClean="0">
                <a:latin typeface="Times New Roman" panose="02020603050405020304" pitchFamily="18" charset="0"/>
                <a:cs typeface="Times New Roman" panose="02020603050405020304" pitchFamily="18" charset="0"/>
              </a:rPr>
              <a:t>The </a:t>
            </a:r>
            <a:r>
              <a:rPr lang="en-US" sz="2400" b="0" dirty="0">
                <a:latin typeface="Times New Roman" panose="02020603050405020304" pitchFamily="18" charset="0"/>
                <a:cs typeface="Times New Roman" panose="02020603050405020304" pitchFamily="18" charset="0"/>
              </a:rPr>
              <a:t>morphinans were made by removing </a:t>
            </a:r>
            <a:r>
              <a:rPr lang="en-US" sz="2400" b="0" dirty="0">
                <a:solidFill>
                  <a:srgbClr val="0070C0"/>
                </a:solidFill>
                <a:latin typeface="Times New Roman" panose="02020603050405020304" pitchFamily="18" charset="0"/>
                <a:cs typeface="Times New Roman" panose="02020603050405020304" pitchFamily="18" charset="0"/>
              </a:rPr>
              <a:t>the E ring </a:t>
            </a:r>
            <a:r>
              <a:rPr lang="en-US" sz="2400" b="0" dirty="0">
                <a:latin typeface="Times New Roman" panose="02020603050405020304" pitchFamily="18" charset="0"/>
                <a:cs typeface="Times New Roman" panose="02020603050405020304" pitchFamily="18" charset="0"/>
              </a:rPr>
              <a:t>of </a:t>
            </a:r>
            <a:r>
              <a:rPr lang="en-US" sz="2400" b="0" dirty="0" smtClean="0">
                <a:latin typeface="Times New Roman" panose="02020603050405020304" pitchFamily="18" charset="0"/>
                <a:cs typeface="Times New Roman" panose="02020603050405020304" pitchFamily="18" charset="0"/>
              </a:rPr>
              <a:t>morphine  </a:t>
            </a:r>
            <a:r>
              <a:rPr lang="en-US" sz="2400" b="0" dirty="0">
                <a:latin typeface="Times New Roman" panose="02020603050405020304" pitchFamily="18" charset="0"/>
                <a:cs typeface="Times New Roman" panose="02020603050405020304" pitchFamily="18" charset="0"/>
              </a:rPr>
              <a:t>( </a:t>
            </a:r>
            <a:r>
              <a:rPr lang="en-US" sz="2400" b="0" dirty="0">
                <a:solidFill>
                  <a:srgbClr val="0070C0"/>
                </a:solidFill>
                <a:latin typeface="Times New Roman" panose="02020603050405020304" pitchFamily="18" charset="0"/>
                <a:cs typeface="Times New Roman" panose="02020603050405020304" pitchFamily="18" charset="0"/>
              </a:rPr>
              <a:t>the 4,5-ether bridge</a:t>
            </a:r>
            <a:r>
              <a:rPr lang="en-US" sz="2400" b="0" dirty="0">
                <a:latin typeface="Times New Roman" panose="02020603050405020304" pitchFamily="18" charset="0"/>
                <a:cs typeface="Times New Roman" panose="02020603050405020304" pitchFamily="18" charset="0"/>
              </a:rPr>
              <a:t>) </a:t>
            </a:r>
            <a:endParaRPr lang="en-US" sz="2400" b="0" dirty="0" smtClean="0">
              <a:latin typeface="Times New Roman" panose="02020603050405020304" pitchFamily="18" charset="0"/>
              <a:cs typeface="Times New Roman" panose="02020603050405020304" pitchFamily="18" charset="0"/>
            </a:endParaRPr>
          </a:p>
          <a:p>
            <a:endParaRPr lang="en-US" sz="2400" b="0" dirty="0">
              <a:latin typeface="Times New Roman" panose="02020603050405020304" pitchFamily="18" charset="0"/>
              <a:cs typeface="Times New Roman" panose="02020603050405020304" pitchFamily="18" charset="0"/>
            </a:endParaRPr>
          </a:p>
          <a:p>
            <a:endParaRPr lang="en-US" sz="2400" dirty="0" smtClean="0"/>
          </a:p>
          <a:p>
            <a:endParaRPr lang="en-US" sz="2400" dirty="0"/>
          </a:p>
          <a:p>
            <a:endParaRPr lang="en-US" sz="2400" dirty="0" smtClean="0"/>
          </a:p>
          <a:p>
            <a:endParaRPr lang="en-US" sz="2400" dirty="0"/>
          </a:p>
          <a:p>
            <a:pPr marL="0" indent="0">
              <a:buNone/>
            </a:pPr>
            <a:endParaRPr lang="en-US"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09800"/>
            <a:ext cx="5181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94553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normAutofit/>
          </a:bodyPr>
          <a:lstStyle/>
          <a:p>
            <a:pPr marL="0" indent="0" algn="ctr">
              <a:buNone/>
            </a:pPr>
            <a:r>
              <a:rPr lang="en-US" sz="2800" b="1" dirty="0" smtClean="0">
                <a:solidFill>
                  <a:srgbClr val="FF0000"/>
                </a:solidFill>
                <a:latin typeface="Times New Roman" panose="02020603050405020304" pitchFamily="18" charset="0"/>
                <a:cs typeface="Times New Roman" panose="02020603050405020304" pitchFamily="18" charset="0"/>
              </a:rPr>
              <a:t>Levorphanol:</a:t>
            </a:r>
            <a:endParaRPr lang="en-US" sz="2800" dirty="0" smtClean="0">
              <a:solidFill>
                <a:srgbClr val="FF0000"/>
              </a:solidFill>
              <a:latin typeface="Times New Roman" panose="02020603050405020304" pitchFamily="18" charset="0"/>
              <a:cs typeface="Times New Roman" panose="02020603050405020304" pitchFamily="18" charset="0"/>
            </a:endParaRPr>
          </a:p>
          <a:p>
            <a:r>
              <a:rPr lang="en-US" sz="2400" b="0" dirty="0" smtClean="0">
                <a:latin typeface="Times New Roman" panose="02020603050405020304" pitchFamily="18" charset="0"/>
                <a:cs typeface="Times New Roman" panose="02020603050405020304" pitchFamily="18" charset="0"/>
              </a:rPr>
              <a:t>    The </a:t>
            </a:r>
            <a:r>
              <a:rPr lang="en-US" sz="2400" b="0" dirty="0">
                <a:latin typeface="Times New Roman" panose="02020603050405020304" pitchFamily="18" charset="0"/>
                <a:cs typeface="Times New Roman" panose="02020603050405020304" pitchFamily="18" charset="0"/>
              </a:rPr>
              <a:t>loss of the 4,5-epoxide and the 7,8-double bond allows levorphanol greater flexibility and leads to the increased binding affinity at all opioid receptors. </a:t>
            </a:r>
            <a:endParaRPr lang="en-US" sz="2400" b="0" dirty="0" smtClean="0">
              <a:latin typeface="Times New Roman" panose="02020603050405020304" pitchFamily="18" charset="0"/>
              <a:cs typeface="Times New Roman" panose="02020603050405020304" pitchFamily="18" charset="0"/>
            </a:endParaRPr>
          </a:p>
          <a:p>
            <a:r>
              <a:rPr lang="en-US" sz="2400" b="0" dirty="0" smtClean="0">
                <a:latin typeface="Times New Roman" panose="02020603050405020304" pitchFamily="18" charset="0"/>
                <a:cs typeface="Times New Roman" panose="02020603050405020304" pitchFamily="18" charset="0"/>
              </a:rPr>
              <a:t>    It </a:t>
            </a:r>
            <a:r>
              <a:rPr lang="en-US" sz="2400" b="0" dirty="0">
                <a:latin typeface="Times New Roman" panose="02020603050405020304" pitchFamily="18" charset="0"/>
                <a:cs typeface="Times New Roman" panose="02020603050405020304" pitchFamily="18" charset="0"/>
              </a:rPr>
              <a:t>is the levorotatory form of methorphan and is approximately 7.5 times more potent than morphine as analgesic agent</a:t>
            </a:r>
            <a:r>
              <a:rPr lang="en-US" sz="2400" b="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lgn="ctr">
              <a:buNone/>
            </a:pPr>
            <a:r>
              <a:rPr lang="en-US" sz="2800" b="1" dirty="0" smtClean="0">
                <a:solidFill>
                  <a:srgbClr val="FF0000"/>
                </a:solidFill>
                <a:latin typeface="Times New Roman" panose="02020603050405020304" pitchFamily="18" charset="0"/>
                <a:cs typeface="Times New Roman" panose="02020603050405020304" pitchFamily="18" charset="0"/>
              </a:rPr>
              <a:t>Dextromethorphan:</a:t>
            </a:r>
            <a:endParaRPr lang="en-US" sz="2800" dirty="0" smtClean="0">
              <a:solidFill>
                <a:srgbClr val="FF0000"/>
              </a:solidFill>
              <a:latin typeface="Times New Roman" panose="02020603050405020304" pitchFamily="18" charset="0"/>
              <a:cs typeface="Times New Roman" panose="02020603050405020304" pitchFamily="18" charset="0"/>
            </a:endParaRPr>
          </a:p>
          <a:p>
            <a:r>
              <a:rPr lang="en-US" sz="2400" b="0" dirty="0" smtClean="0">
                <a:latin typeface="Times New Roman" panose="02020603050405020304" pitchFamily="18" charset="0"/>
                <a:cs typeface="Times New Roman" panose="02020603050405020304" pitchFamily="18" charset="0"/>
              </a:rPr>
              <a:t>    It </a:t>
            </a:r>
            <a:r>
              <a:rPr lang="en-US" sz="2400" b="0" dirty="0">
                <a:latin typeface="Times New Roman" panose="02020603050405020304" pitchFamily="18" charset="0"/>
                <a:cs typeface="Times New Roman" panose="02020603050405020304" pitchFamily="18" charset="0"/>
              </a:rPr>
              <a:t>is the dextrorotatory form of levorphanol with a methoxy group on the 3 position</a:t>
            </a:r>
            <a:r>
              <a:rPr lang="en-US" sz="2400" b="0" dirty="0" smtClean="0">
                <a:latin typeface="Times New Roman" panose="02020603050405020304" pitchFamily="18" charset="0"/>
                <a:cs typeface="Times New Roman" panose="02020603050405020304" pitchFamily="18" charset="0"/>
              </a:rPr>
              <a:t>.</a:t>
            </a:r>
          </a:p>
          <a:p>
            <a:r>
              <a:rPr lang="en-US" sz="2400" b="0" dirty="0" smtClean="0">
                <a:latin typeface="Times New Roman" panose="02020603050405020304" pitchFamily="18" charset="0"/>
                <a:cs typeface="Times New Roman" panose="02020603050405020304" pitchFamily="18" charset="0"/>
              </a:rPr>
              <a:t>     </a:t>
            </a:r>
            <a:r>
              <a:rPr lang="en-US" sz="2400" b="0" dirty="0">
                <a:latin typeface="Times New Roman" panose="02020603050405020304" pitchFamily="18" charset="0"/>
                <a:cs typeface="Times New Roman" panose="02020603050405020304" pitchFamily="18" charset="0"/>
              </a:rPr>
              <a:t>It is available in a lot of OTC cough and cold </a:t>
            </a:r>
            <a:r>
              <a:rPr lang="en-US" sz="2400" b="0" dirty="0" smtClean="0">
                <a:latin typeface="Times New Roman" panose="02020603050405020304" pitchFamily="18" charset="0"/>
                <a:cs typeface="Times New Roman" panose="02020603050405020304" pitchFamily="18" charset="0"/>
              </a:rPr>
              <a:t>preparations.</a:t>
            </a:r>
          </a:p>
          <a:p>
            <a:r>
              <a:rPr lang="en-US" sz="2400" b="0" dirty="0" smtClean="0">
                <a:latin typeface="Times New Roman" panose="02020603050405020304" pitchFamily="18" charset="0"/>
                <a:cs typeface="Times New Roman" panose="02020603050405020304" pitchFamily="18" charset="0"/>
              </a:rPr>
              <a:t>Many </a:t>
            </a:r>
            <a:r>
              <a:rPr lang="en-US" sz="2400" b="0" dirty="0">
                <a:latin typeface="Times New Roman" panose="02020603050405020304" pitchFamily="18" charset="0"/>
                <a:cs typeface="Times New Roman" panose="02020603050405020304" pitchFamily="18" charset="0"/>
              </a:rPr>
              <a:t>cases were reported involving abuse of this drug.</a:t>
            </a:r>
          </a:p>
          <a:p>
            <a:pPr marL="0" indent="0">
              <a:buNone/>
            </a:pPr>
            <a:endParaRPr lang="en-US"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85195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a:bodyPr>
          <a:lstStyle/>
          <a:p>
            <a:pPr marL="0" lvl="0" indent="0" algn="ctr">
              <a:buNone/>
            </a:pPr>
            <a:r>
              <a:rPr lang="en-US" sz="2800" b="1" dirty="0" smtClean="0">
                <a:solidFill>
                  <a:srgbClr val="FF0000"/>
                </a:solidFill>
                <a:latin typeface="Times New Roman" panose="02020603050405020304" pitchFamily="18" charset="0"/>
                <a:cs typeface="Times New Roman" panose="02020603050405020304" pitchFamily="18" charset="0"/>
              </a:rPr>
              <a:t>3. Benzomorphans</a:t>
            </a:r>
            <a:endParaRPr lang="en-US" sz="2800" dirty="0">
              <a:solidFill>
                <a:srgbClr val="FF0000"/>
              </a:solidFill>
              <a:latin typeface="Times New Roman" panose="02020603050405020304" pitchFamily="18" charset="0"/>
              <a:cs typeface="Times New Roman" panose="02020603050405020304" pitchFamily="18" charset="0"/>
            </a:endParaRPr>
          </a:p>
          <a:p>
            <a:r>
              <a:rPr lang="en-US" sz="2400" b="0" dirty="0" smtClean="0">
                <a:latin typeface="Times New Roman" panose="02020603050405020304" pitchFamily="18" charset="0"/>
                <a:cs typeface="Times New Roman" panose="02020603050405020304" pitchFamily="18" charset="0"/>
              </a:rPr>
              <a:t>    Removing </a:t>
            </a:r>
            <a:r>
              <a:rPr lang="en-US" sz="2400" b="0" dirty="0">
                <a:solidFill>
                  <a:srgbClr val="0070C0"/>
                </a:solidFill>
                <a:latin typeface="Times New Roman" panose="02020603050405020304" pitchFamily="18" charset="0"/>
                <a:cs typeface="Times New Roman" panose="02020603050405020304" pitchFamily="18" charset="0"/>
              </a:rPr>
              <a:t>the C ring </a:t>
            </a:r>
            <a:r>
              <a:rPr lang="en-US" sz="2400" b="0" dirty="0">
                <a:latin typeface="Times New Roman" panose="02020603050405020304" pitchFamily="18" charset="0"/>
                <a:cs typeface="Times New Roman" panose="02020603050405020304" pitchFamily="18" charset="0"/>
              </a:rPr>
              <a:t>of the morphinan structure, yields the benzomorphans. It is also referred to as the </a:t>
            </a:r>
            <a:r>
              <a:rPr lang="en-US" sz="2400" b="0" dirty="0" smtClean="0">
                <a:latin typeface="Times New Roman" panose="02020603050405020304" pitchFamily="18" charset="0"/>
                <a:cs typeface="Times New Roman" panose="02020603050405020304" pitchFamily="18" charset="0"/>
              </a:rPr>
              <a:t>benzazocines</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r>
              <a:rPr lang="en-US" sz="2800" b="1" dirty="0" smtClean="0">
                <a:solidFill>
                  <a:srgbClr val="FF0000"/>
                </a:solidFill>
                <a:latin typeface="Times New Roman" panose="02020603050405020304" pitchFamily="18" charset="0"/>
                <a:cs typeface="Times New Roman" panose="02020603050405020304" pitchFamily="18" charset="0"/>
              </a:rPr>
              <a:t>Pentazocine</a:t>
            </a:r>
          </a:p>
          <a:p>
            <a:r>
              <a:rPr lang="en-US" sz="2400" b="0" dirty="0" smtClean="0">
                <a:latin typeface="Times New Roman" panose="02020603050405020304" pitchFamily="18" charset="0"/>
                <a:cs typeface="Times New Roman" panose="02020603050405020304" pitchFamily="18" charset="0"/>
              </a:rPr>
              <a:t>    The </a:t>
            </a:r>
            <a:r>
              <a:rPr lang="en-US" sz="2400" b="0" dirty="0">
                <a:latin typeface="Times New Roman" panose="02020603050405020304" pitchFamily="18" charset="0"/>
                <a:cs typeface="Times New Roman" panose="02020603050405020304" pitchFamily="18" charset="0"/>
              </a:rPr>
              <a:t>only benzomorphan in clinical use is pentazocine, which is prepared as the 2(R), 6(R), 11(R) enantiomer</a:t>
            </a:r>
            <a:r>
              <a:rPr lang="en-US" sz="2400" b="0" dirty="0" smtClean="0">
                <a:latin typeface="Times New Roman" panose="02020603050405020304" pitchFamily="18" charset="0"/>
                <a:cs typeface="Times New Roman" panose="02020603050405020304" pitchFamily="18" charset="0"/>
              </a:rPr>
              <a:t>;</a:t>
            </a:r>
          </a:p>
          <a:p>
            <a:r>
              <a:rPr lang="en-US" sz="2400" b="0" dirty="0" smtClean="0">
                <a:latin typeface="Times New Roman" panose="02020603050405020304" pitchFamily="18" charset="0"/>
                <a:cs typeface="Times New Roman" panose="02020603050405020304" pitchFamily="18" charset="0"/>
              </a:rPr>
              <a:t>     it </a:t>
            </a:r>
            <a:r>
              <a:rPr lang="en-US" sz="2400" b="0" dirty="0">
                <a:latin typeface="Times New Roman" panose="02020603050405020304" pitchFamily="18" charset="0"/>
                <a:cs typeface="Times New Roman" panose="02020603050405020304" pitchFamily="18" charset="0"/>
              </a:rPr>
              <a:t>is a mixed agonist/antagonist agent</a:t>
            </a:r>
            <a:r>
              <a:rPr lang="en-US" sz="2400" b="0" dirty="0" smtClean="0">
                <a:latin typeface="Times New Roman" panose="02020603050405020304" pitchFamily="18" charset="0"/>
                <a:cs typeface="Times New Roman" panose="02020603050405020304" pitchFamily="18" charset="0"/>
              </a:rPr>
              <a:t>.</a:t>
            </a:r>
          </a:p>
          <a:p>
            <a:r>
              <a:rPr lang="en-US" sz="2400" b="0" dirty="0" smtClean="0">
                <a:latin typeface="Times New Roman" panose="02020603050405020304" pitchFamily="18" charset="0"/>
                <a:cs typeface="Times New Roman" panose="02020603050405020304" pitchFamily="18" charset="0"/>
              </a:rPr>
              <a:t>     At </a:t>
            </a:r>
            <a:r>
              <a:rPr lang="en-US" sz="2400" b="0" dirty="0">
                <a:latin typeface="Times New Roman" panose="02020603050405020304" pitchFamily="18" charset="0"/>
                <a:cs typeface="Times New Roman" panose="02020603050405020304" pitchFamily="18" charset="0"/>
              </a:rPr>
              <a:t>the µ-receptor, pentazocine is a partial agonist and a weak antagonist; it is also an agonist at the k-receptor.</a:t>
            </a:r>
          </a:p>
          <a:p>
            <a:pPr marL="0" indent="0">
              <a:buNone/>
            </a:pP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00200"/>
            <a:ext cx="2971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3242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534400" cy="6324600"/>
          </a:xfrm>
        </p:spPr>
        <p:txBody>
          <a:bodyPr/>
          <a:lstStyle/>
          <a:p>
            <a:pPr marL="0" lvl="0" indent="0" algn="ctr">
              <a:buNone/>
            </a:pPr>
            <a:endParaRPr lang="en-US" b="1" i="1" dirty="0" smtClean="0">
              <a:solidFill>
                <a:srgbClr val="FF0000"/>
              </a:solidFill>
            </a:endParaRPr>
          </a:p>
          <a:p>
            <a:pPr marL="0" lvl="0" indent="0" algn="ctr">
              <a:buNone/>
            </a:pPr>
            <a:r>
              <a:rPr lang="en-US" sz="2800" b="1" dirty="0" smtClean="0">
                <a:solidFill>
                  <a:srgbClr val="FF0000"/>
                </a:solidFill>
                <a:latin typeface="Times New Roman" panose="02020603050405020304" pitchFamily="18" charset="0"/>
                <a:cs typeface="Times New Roman" panose="02020603050405020304" pitchFamily="18" charset="0"/>
              </a:rPr>
              <a:t>4. </a:t>
            </a: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smtClean="0">
                <a:solidFill>
                  <a:srgbClr val="FF0000"/>
                </a:solidFill>
                <a:latin typeface="Times New Roman" panose="02020603050405020304" pitchFamily="18" charset="0"/>
                <a:cs typeface="Times New Roman" panose="02020603050405020304" pitchFamily="18" charset="0"/>
              </a:rPr>
              <a:t>4-Phenyl piperidines </a:t>
            </a:r>
            <a:r>
              <a:rPr lang="en-US" sz="2800" b="1" dirty="0">
                <a:solidFill>
                  <a:srgbClr val="FF0000"/>
                </a:solidFill>
                <a:latin typeface="Times New Roman" panose="02020603050405020304" pitchFamily="18" charset="0"/>
                <a:cs typeface="Times New Roman" panose="02020603050405020304" pitchFamily="18" charset="0"/>
              </a:rPr>
              <a:t>and </a:t>
            </a:r>
            <a:r>
              <a:rPr lang="en-US" sz="2800" b="1" dirty="0" smtClean="0">
                <a:solidFill>
                  <a:srgbClr val="FF0000"/>
                </a:solidFill>
                <a:latin typeface="Times New Roman" panose="02020603050405020304" pitchFamily="18" charset="0"/>
                <a:cs typeface="Times New Roman" panose="02020603050405020304" pitchFamily="18" charset="0"/>
              </a:rPr>
              <a:t>4-Anilido piperidines)</a:t>
            </a:r>
          </a:p>
          <a:p>
            <a:r>
              <a:rPr lang="en-US" sz="2400" b="0" dirty="0" smtClean="0">
                <a:latin typeface="Times New Roman" panose="02020603050405020304" pitchFamily="18" charset="0"/>
                <a:cs typeface="Times New Roman" panose="02020603050405020304" pitchFamily="18" charset="0"/>
              </a:rPr>
              <a:t>    Removal </a:t>
            </a:r>
            <a:r>
              <a:rPr lang="en-US" sz="2400" b="0" dirty="0">
                <a:latin typeface="Times New Roman" panose="02020603050405020304" pitchFamily="18" charset="0"/>
                <a:cs typeface="Times New Roman" panose="02020603050405020304" pitchFamily="18" charset="0"/>
              </a:rPr>
              <a:t>of the B ring of the benzomorphans yields the 4-substituted piperidines</a:t>
            </a:r>
            <a:r>
              <a:rPr lang="en-US" sz="2400" b="0" dirty="0" smtClean="0">
                <a:latin typeface="Times New Roman" panose="02020603050405020304" pitchFamily="18" charset="0"/>
                <a:cs typeface="Times New Roman" panose="02020603050405020304" pitchFamily="18" charset="0"/>
              </a:rPr>
              <a:t>.</a:t>
            </a:r>
          </a:p>
          <a:p>
            <a:r>
              <a:rPr lang="en-US" sz="2400" b="0" dirty="0" smtClean="0">
                <a:latin typeface="Times New Roman" panose="02020603050405020304" pitchFamily="18" charset="0"/>
                <a:cs typeface="Times New Roman" panose="02020603050405020304" pitchFamily="18" charset="0"/>
              </a:rPr>
              <a:t>     The </a:t>
            </a:r>
            <a:r>
              <a:rPr lang="en-US" sz="2400" b="0" dirty="0">
                <a:latin typeface="Times New Roman" panose="02020603050405020304" pitchFamily="18" charset="0"/>
                <a:cs typeface="Times New Roman" panose="02020603050405020304" pitchFamily="18" charset="0"/>
              </a:rPr>
              <a:t>A ring is in an axial position relative to the piperidine (D) ring, the A ring can exist in either an axial or an equatorial position</a:t>
            </a:r>
            <a:r>
              <a:rPr lang="en-US" sz="2400" b="0" dirty="0" smtClean="0">
                <a:latin typeface="Times New Roman" panose="02020603050405020304" pitchFamily="18" charset="0"/>
                <a:cs typeface="Times New Roman" panose="02020603050405020304" pitchFamily="18" charset="0"/>
              </a:rPr>
              <a:t>.</a:t>
            </a:r>
          </a:p>
          <a:p>
            <a:endParaRPr lang="en-US" sz="2400" dirty="0"/>
          </a:p>
          <a:p>
            <a:pPr marL="0" indent="0" algn="ctr">
              <a:buNone/>
            </a:pPr>
            <a:endParaRPr lang="en-US"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03" r="2228"/>
          <a:stretch/>
        </p:blipFill>
        <p:spPr bwMode="auto">
          <a:xfrm>
            <a:off x="228600" y="3276600"/>
            <a:ext cx="86106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55782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a:bodyPr>
          <a:lstStyle/>
          <a:p>
            <a:pPr marL="0" indent="0" algn="ctr">
              <a:buNone/>
            </a:pPr>
            <a:r>
              <a:rPr lang="en-US" sz="2800" b="1" dirty="0" smtClean="0">
                <a:solidFill>
                  <a:srgbClr val="FF0000"/>
                </a:solidFill>
                <a:latin typeface="Times New Roman" panose="02020603050405020304" pitchFamily="18" charset="0"/>
                <a:cs typeface="Times New Roman" panose="02020603050405020304" pitchFamily="18" charset="0"/>
              </a:rPr>
              <a:t>Meperidine:</a:t>
            </a:r>
            <a:endParaRPr lang="en-US" sz="2800" dirty="0" smtClean="0">
              <a:solidFill>
                <a:srgbClr val="FF0000"/>
              </a:solidFill>
              <a:latin typeface="Times New Roman" panose="02020603050405020304" pitchFamily="18" charset="0"/>
              <a:cs typeface="Times New Roman" panose="02020603050405020304" pitchFamily="18" charset="0"/>
            </a:endParaRPr>
          </a:p>
          <a:p>
            <a:pPr algn="just"/>
            <a:r>
              <a:rPr lang="en-US" sz="2400" b="0" dirty="0" smtClean="0">
                <a:latin typeface="Times New Roman" panose="02020603050405020304" pitchFamily="18" charset="0"/>
                <a:cs typeface="Times New Roman" panose="02020603050405020304" pitchFamily="18" charset="0"/>
              </a:rPr>
              <a:t>    Meperidine </a:t>
            </a:r>
            <a:r>
              <a:rPr lang="en-US" sz="2400" b="0" dirty="0">
                <a:latin typeface="Times New Roman" panose="02020603050405020304" pitchFamily="18" charset="0"/>
                <a:cs typeface="Times New Roman" panose="02020603050405020304" pitchFamily="18" charset="0"/>
              </a:rPr>
              <a:t>is an agonist at the µ-receptor. </a:t>
            </a:r>
            <a:endParaRPr lang="en-US" sz="2400" b="0" dirty="0" smtClean="0">
              <a:latin typeface="Times New Roman" panose="02020603050405020304" pitchFamily="18" charset="0"/>
              <a:cs typeface="Times New Roman" panose="02020603050405020304" pitchFamily="18" charset="0"/>
            </a:endParaRPr>
          </a:p>
          <a:p>
            <a:pPr algn="just"/>
            <a:r>
              <a:rPr lang="en-US" sz="2400" b="0" dirty="0" smtClean="0">
                <a:latin typeface="Times New Roman" panose="02020603050405020304" pitchFamily="18" charset="0"/>
                <a:cs typeface="Times New Roman" panose="02020603050405020304" pitchFamily="18" charset="0"/>
              </a:rPr>
              <a:t>    The </a:t>
            </a:r>
            <a:r>
              <a:rPr lang="en-US" sz="2400" b="0" dirty="0">
                <a:latin typeface="Times New Roman" panose="02020603050405020304" pitchFamily="18" charset="0"/>
                <a:cs typeface="Times New Roman" panose="02020603050405020304" pitchFamily="18" charset="0"/>
              </a:rPr>
              <a:t>4-ethyl ester was found to be the optimal length for analgesic potency. </a:t>
            </a:r>
            <a:endParaRPr lang="en-US" sz="2400" b="0" dirty="0" smtClean="0">
              <a:latin typeface="Times New Roman" panose="02020603050405020304" pitchFamily="18" charset="0"/>
              <a:cs typeface="Times New Roman" panose="02020603050405020304" pitchFamily="18" charset="0"/>
            </a:endParaRPr>
          </a:p>
          <a:p>
            <a:pPr algn="just"/>
            <a:r>
              <a:rPr lang="en-US" sz="2400" b="0" dirty="0" smtClean="0">
                <a:latin typeface="Times New Roman" panose="02020603050405020304" pitchFamily="18" charset="0"/>
                <a:cs typeface="Times New Roman" panose="02020603050405020304" pitchFamily="18" charset="0"/>
              </a:rPr>
              <a:t>    Structural </a:t>
            </a:r>
            <a:r>
              <a:rPr lang="en-US" sz="2400" b="0" dirty="0">
                <a:latin typeface="Times New Roman" panose="02020603050405020304" pitchFamily="18" charset="0"/>
                <a:cs typeface="Times New Roman" panose="02020603050405020304" pitchFamily="18" charset="0"/>
              </a:rPr>
              <a:t>changes that increase the potency of meperidine include the introduction of a m-hydroxyl on the phenyl ring, substituting the methyl on the N for a phenylethyl or a </a:t>
            </a:r>
            <a:endParaRPr lang="en-US" sz="2400" b="0" dirty="0" smtClean="0">
              <a:latin typeface="Times New Roman" panose="02020603050405020304" pitchFamily="18" charset="0"/>
              <a:cs typeface="Times New Roman" panose="02020603050405020304" pitchFamily="18" charset="0"/>
            </a:endParaRPr>
          </a:p>
          <a:p>
            <a:pPr algn="just"/>
            <a:r>
              <a:rPr lang="en-US" sz="2400" b="0" dirty="0" smtClean="0">
                <a:latin typeface="Times New Roman" panose="02020603050405020304" pitchFamily="18" charset="0"/>
                <a:cs typeface="Times New Roman" panose="02020603050405020304" pitchFamily="18" charset="0"/>
              </a:rPr>
              <a:t>p-amino phenylethyl</a:t>
            </a:r>
            <a:r>
              <a:rPr lang="en-US" sz="2400" b="0" dirty="0">
                <a:latin typeface="Times New Roman" panose="02020603050405020304" pitchFamily="18" charset="0"/>
                <a:cs typeface="Times New Roman" panose="02020603050405020304" pitchFamily="18" charset="0"/>
              </a:rPr>
              <a:t>.</a:t>
            </a:r>
          </a:p>
          <a:p>
            <a:pPr algn="just"/>
            <a:r>
              <a:rPr lang="en-US" sz="2400" b="0" dirty="0" smtClean="0">
                <a:latin typeface="Times New Roman" panose="02020603050405020304" pitchFamily="18" charset="0"/>
                <a:cs typeface="Times New Roman" panose="02020603050405020304" pitchFamily="18" charset="0"/>
              </a:rPr>
              <a:t>    Meperidine </a:t>
            </a:r>
            <a:r>
              <a:rPr lang="en-US" sz="2400" b="0" dirty="0">
                <a:latin typeface="Times New Roman" panose="02020603050405020304" pitchFamily="18" charset="0"/>
                <a:cs typeface="Times New Roman" panose="02020603050405020304" pitchFamily="18" charset="0"/>
              </a:rPr>
              <a:t>is metabolized to normeperidine by the liver enzymes CYP3A4 and CYP2C18 and in the brain by </a:t>
            </a:r>
            <a:r>
              <a:rPr lang="en-US" sz="2400" b="0" dirty="0" smtClean="0">
                <a:latin typeface="Times New Roman" panose="02020603050405020304" pitchFamily="18" charset="0"/>
                <a:cs typeface="Times New Roman" panose="02020603050405020304" pitchFamily="18" charset="0"/>
              </a:rPr>
              <a:t>CYP2B6.</a:t>
            </a:r>
          </a:p>
          <a:p>
            <a:pPr algn="just"/>
            <a:r>
              <a:rPr lang="en-US" sz="2400" b="0" dirty="0" smtClean="0">
                <a:latin typeface="Times New Roman" panose="02020603050405020304" pitchFamily="18" charset="0"/>
                <a:cs typeface="Times New Roman" panose="02020603050405020304" pitchFamily="18" charset="0"/>
              </a:rPr>
              <a:t>    Meperidine </a:t>
            </a:r>
            <a:r>
              <a:rPr lang="en-US" sz="2400" b="0" dirty="0">
                <a:latin typeface="Times New Roman" panose="02020603050405020304" pitchFamily="18" charset="0"/>
                <a:cs typeface="Times New Roman" panose="02020603050405020304" pitchFamily="18" charset="0"/>
              </a:rPr>
              <a:t>and normeperidine are also metabolized by liver carboxylesterases.</a:t>
            </a:r>
          </a:p>
          <a:p>
            <a:pPr algn="just"/>
            <a:endParaRPr lang="en-US" dirty="0"/>
          </a:p>
        </p:txBody>
      </p:sp>
    </p:spTree>
    <p:extLst>
      <p:ext uri="{BB962C8B-B14F-4D97-AF65-F5344CB8AC3E}">
        <p14:creationId xmlns:p14="http://schemas.microsoft.com/office/powerpoint/2010/main" val="5973152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66800" y="381000"/>
            <a:ext cx="6705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5181600"/>
            <a:ext cx="8229600" cy="1200329"/>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use of meperidine should be limited to those patients that have true allergies to the morphine-type opioids, and patients should be monitored for toxicity.</a:t>
            </a:r>
          </a:p>
        </p:txBody>
      </p:sp>
    </p:spTree>
    <p:extLst>
      <p:ext uri="{BB962C8B-B14F-4D97-AF65-F5344CB8AC3E}">
        <p14:creationId xmlns:p14="http://schemas.microsoft.com/office/powerpoint/2010/main" val="24977943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a:bodyPr>
          <a:lstStyle/>
          <a:p>
            <a:pPr marL="0" indent="0" algn="ctr">
              <a:buNone/>
            </a:pPr>
            <a:r>
              <a:rPr lang="en-US" sz="2800" b="1" dirty="0" smtClean="0">
                <a:solidFill>
                  <a:srgbClr val="FF0000"/>
                </a:solidFill>
                <a:latin typeface="Times New Roman" panose="02020603050405020304" pitchFamily="18" charset="0"/>
                <a:cs typeface="Times New Roman" panose="02020603050405020304" pitchFamily="18" charset="0"/>
              </a:rPr>
              <a:t>Diphenoxylate:</a:t>
            </a:r>
            <a:endParaRPr lang="en-US" sz="2800" dirty="0" smtClean="0">
              <a:solidFill>
                <a:srgbClr val="FF0000"/>
              </a:solidFill>
              <a:latin typeface="Times New Roman" panose="02020603050405020304" pitchFamily="18" charset="0"/>
              <a:cs typeface="Times New Roman" panose="02020603050405020304" pitchFamily="18" charset="0"/>
            </a:endParaRPr>
          </a:p>
          <a:p>
            <a:r>
              <a:rPr lang="en-US" sz="2800" b="0" dirty="0" smtClean="0">
                <a:latin typeface="Times New Roman" panose="02020603050405020304" pitchFamily="18" charset="0"/>
                <a:cs typeface="Times New Roman" panose="02020603050405020304" pitchFamily="18" charset="0"/>
              </a:rPr>
              <a:t>    Diphenoxylate </a:t>
            </a:r>
            <a:r>
              <a:rPr lang="en-US" sz="2800" b="0" dirty="0">
                <a:latin typeface="Times New Roman" panose="02020603050405020304" pitchFamily="18" charset="0"/>
                <a:cs typeface="Times New Roman" panose="02020603050405020304" pitchFamily="18" charset="0"/>
              </a:rPr>
              <a:t>is a weak opioid agonist and is available combined with atropine (Lomotil) for use as an antidiarrheal agent</a:t>
            </a:r>
            <a:r>
              <a:rPr lang="en-US" sz="2800" b="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0" indent="0">
              <a:buNone/>
            </a:pPr>
            <a:endParaRPr lang="en-US" b="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676524"/>
            <a:ext cx="4190999"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5694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152400" y="1066800"/>
            <a:ext cx="8763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14400" y="304800"/>
            <a:ext cx="7153834" cy="533400"/>
          </a:xfrm>
        </p:spPr>
        <p:txBody>
          <a:bodyPr>
            <a:normAutofit fontScale="90000"/>
          </a:bodyPr>
          <a:lstStyle/>
          <a:p>
            <a:r>
              <a:rPr lang="en-US" sz="3200" b="1" cap="none" dirty="0" smtClean="0">
                <a:solidFill>
                  <a:srgbClr val="FF0000"/>
                </a:solidFill>
              </a:rPr>
              <a:t>Three-step analgesic ladder</a:t>
            </a:r>
            <a:endParaRPr lang="en-US" sz="3200" cap="none" dirty="0">
              <a:solidFill>
                <a:srgbClr val="FF0000"/>
              </a:solidFill>
            </a:endParaRPr>
          </a:p>
        </p:txBody>
      </p:sp>
    </p:spTree>
    <p:extLst>
      <p:ext uri="{BB962C8B-B14F-4D97-AF65-F5344CB8AC3E}">
        <p14:creationId xmlns:p14="http://schemas.microsoft.com/office/powerpoint/2010/main" val="22495091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lstStyle/>
          <a:p>
            <a:pPr marL="109728" indent="0">
              <a:buNone/>
            </a:pPr>
            <a:r>
              <a:rPr lang="en-US" dirty="0">
                <a:solidFill>
                  <a:srgbClr val="FF0000"/>
                </a:solidFill>
                <a:latin typeface="Times New Roman" panose="02020603050405020304" pitchFamily="18" charset="0"/>
                <a:cs typeface="Times New Roman" panose="02020603050405020304" pitchFamily="18" charset="0"/>
              </a:rPr>
              <a:t>Loperamide:</a:t>
            </a:r>
          </a:p>
          <a:p>
            <a:pPr marL="109728" indent="0">
              <a:buNone/>
            </a:pPr>
            <a:r>
              <a:rPr lang="en-US" dirty="0">
                <a:latin typeface="Times New Roman" panose="02020603050405020304" pitchFamily="18" charset="0"/>
                <a:cs typeface="Times New Roman" panose="02020603050405020304" pitchFamily="18" charset="0"/>
              </a:rPr>
              <a:t>    Loperamide (Imodium) is a 4-phenylypiperidine with a methadone-like structure attached to the piperidine nitrogen.</a:t>
            </a:r>
          </a:p>
          <a:p>
            <a:pPr marL="109728" indent="0">
              <a:buNone/>
            </a:pPr>
            <a:r>
              <a:rPr lang="en-US" dirty="0">
                <a:latin typeface="Times New Roman" panose="02020603050405020304" pitchFamily="18" charset="0"/>
                <a:cs typeface="Times New Roman" panose="02020603050405020304" pitchFamily="18" charset="0"/>
              </a:rPr>
              <a:t>     It acts as an antidiarrheal by directly binding to the opiate receptors in the gut wall.</a:t>
            </a:r>
          </a:p>
          <a:p>
            <a:pPr marL="109728" indent="0">
              <a:buNone/>
            </a:pPr>
            <a:endParaRPr lang="en-US"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799" y="3048000"/>
            <a:ext cx="5791201"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86696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lstStyle/>
          <a:p>
            <a:pPr marL="0" indent="0" algn="ctr">
              <a:buNone/>
            </a:pPr>
            <a:r>
              <a:rPr lang="en-US" sz="2800" dirty="0" smtClean="0">
                <a:solidFill>
                  <a:srgbClr val="FF0000"/>
                </a:solidFill>
                <a:latin typeface="Times New Roman" panose="02020603050405020304" pitchFamily="18" charset="0"/>
                <a:cs typeface="Times New Roman" panose="02020603050405020304" pitchFamily="18" charset="0"/>
              </a:rPr>
              <a:t>4-Anilidopiperidines</a:t>
            </a:r>
            <a:r>
              <a:rPr lang="en-US" sz="2800" dirty="0">
                <a:solidFill>
                  <a:srgbClr val="FF0000"/>
                </a:solidFill>
                <a:latin typeface="Times New Roman" panose="02020603050405020304" pitchFamily="18" charset="0"/>
                <a:cs typeface="Times New Roman" panose="02020603050405020304" pitchFamily="18" charset="0"/>
              </a:rPr>
              <a:t>:</a:t>
            </a:r>
          </a:p>
          <a:p>
            <a:r>
              <a:rPr lang="en-US" sz="2400" b="0" dirty="0" smtClean="0">
                <a:latin typeface="Times New Roman" panose="02020603050405020304" pitchFamily="18" charset="0"/>
                <a:cs typeface="Times New Roman" panose="02020603050405020304" pitchFamily="18" charset="0"/>
              </a:rPr>
              <a:t>    When </a:t>
            </a:r>
            <a:r>
              <a:rPr lang="en-US" sz="2400" b="0" dirty="0">
                <a:latin typeface="Times New Roman" panose="02020603050405020304" pitchFamily="18" charset="0"/>
                <a:cs typeface="Times New Roman" panose="02020603050405020304" pitchFamily="18" charset="0"/>
              </a:rPr>
              <a:t>the 4-phenyl substituent of meperidine was replaced with a 4-aniline with a nitrogen connection, the potency increased</a:t>
            </a:r>
            <a:r>
              <a:rPr lang="en-US" sz="2400" b="0" dirty="0" smtClean="0">
                <a:latin typeface="Times New Roman" panose="02020603050405020304" pitchFamily="18" charset="0"/>
                <a:cs typeface="Times New Roman" panose="02020603050405020304" pitchFamily="18" charset="0"/>
              </a:rPr>
              <a:t>.</a:t>
            </a:r>
          </a:p>
          <a:p>
            <a:r>
              <a:rPr lang="en-US" sz="2400" b="0" dirty="0" smtClean="0">
                <a:latin typeface="Times New Roman" panose="02020603050405020304" pitchFamily="18" charset="0"/>
                <a:cs typeface="Times New Roman" panose="02020603050405020304" pitchFamily="18" charset="0"/>
              </a:rPr>
              <a:t>     This led to the development of the 4-anilidopiperidine series of compounds (fentanyl, alfentanil, sufentanil, remifentanil).</a:t>
            </a:r>
          </a:p>
          <a:p>
            <a:endParaRPr lang="en-US"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581400"/>
            <a:ext cx="4724400" cy="2743200"/>
          </a:xfrm>
          <a:prstGeom prst="rect">
            <a:avLst/>
          </a:prstGeom>
          <a:noFill/>
          <a:ln>
            <a:noFill/>
          </a:ln>
        </p:spPr>
      </p:pic>
    </p:spTree>
    <p:extLst>
      <p:ext uri="{BB962C8B-B14F-4D97-AF65-F5344CB8AC3E}">
        <p14:creationId xmlns:p14="http://schemas.microsoft.com/office/powerpoint/2010/main" val="26361303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p:spPr>
        <p:txBody>
          <a:bodyPr>
            <a:noAutofit/>
          </a:bodyPr>
          <a:lstStyle/>
          <a:p>
            <a:pPr algn="just"/>
            <a:r>
              <a:rPr lang="en-US" sz="2400" b="0" dirty="0" smtClean="0">
                <a:latin typeface="Times New Roman" panose="02020603050405020304" pitchFamily="18" charset="0"/>
                <a:cs typeface="Times New Roman" panose="02020603050405020304" pitchFamily="18" charset="0"/>
              </a:rPr>
              <a:t>    Fentanyl </a:t>
            </a:r>
            <a:r>
              <a:rPr lang="en-US" sz="2400" b="0" dirty="0">
                <a:latin typeface="Times New Roman" panose="02020603050405020304" pitchFamily="18" charset="0"/>
                <a:cs typeface="Times New Roman" panose="02020603050405020304" pitchFamily="18" charset="0"/>
              </a:rPr>
              <a:t>was the first compound marketed </a:t>
            </a:r>
            <a:r>
              <a:rPr lang="en-US" sz="2400" b="0" dirty="0" smtClean="0">
                <a:latin typeface="Times New Roman" panose="02020603050405020304" pitchFamily="18" charset="0"/>
                <a:cs typeface="Times New Roman" panose="02020603050405020304" pitchFamily="18" charset="0"/>
              </a:rPr>
              <a:t>.</a:t>
            </a:r>
            <a:endParaRPr lang="en-US" sz="2400" b="0" dirty="0">
              <a:latin typeface="Times New Roman" panose="02020603050405020304" pitchFamily="18" charset="0"/>
              <a:cs typeface="Times New Roman" panose="02020603050405020304" pitchFamily="18" charset="0"/>
            </a:endParaRPr>
          </a:p>
          <a:p>
            <a:pPr algn="just"/>
            <a:r>
              <a:rPr lang="en-US" sz="2400" b="0" dirty="0" smtClean="0">
                <a:latin typeface="Times New Roman" panose="02020603050405020304" pitchFamily="18" charset="0"/>
                <a:cs typeface="Times New Roman" panose="02020603050405020304" pitchFamily="18" charset="0"/>
              </a:rPr>
              <a:t>    The </a:t>
            </a:r>
            <a:r>
              <a:rPr lang="en-US" sz="2400" b="0" dirty="0">
                <a:latin typeface="Times New Roman" panose="02020603050405020304" pitchFamily="18" charset="0"/>
                <a:cs typeface="Times New Roman" panose="02020603050405020304" pitchFamily="18" charset="0"/>
              </a:rPr>
              <a:t>high lipophilicity of fentanyl gave it a quick onset, and the quick metabolism led to a short duration of action. </a:t>
            </a:r>
            <a:endParaRPr lang="en-US" sz="2400" b="0" dirty="0" smtClean="0">
              <a:latin typeface="Times New Roman" panose="02020603050405020304" pitchFamily="18" charset="0"/>
              <a:cs typeface="Times New Roman" panose="02020603050405020304" pitchFamily="18" charset="0"/>
            </a:endParaRPr>
          </a:p>
          <a:p>
            <a:pPr algn="just"/>
            <a:r>
              <a:rPr lang="en-US" sz="2400" b="0" dirty="0" smtClean="0">
                <a:latin typeface="Times New Roman" panose="02020603050405020304" pitchFamily="18" charset="0"/>
                <a:cs typeface="Times New Roman" panose="02020603050405020304" pitchFamily="18" charset="0"/>
              </a:rPr>
              <a:t>     The </a:t>
            </a:r>
            <a:r>
              <a:rPr lang="en-US" sz="2400" b="0" dirty="0">
                <a:latin typeface="Times New Roman" panose="02020603050405020304" pitchFamily="18" charset="0"/>
                <a:cs typeface="Times New Roman" panose="02020603050405020304" pitchFamily="18" charset="0"/>
              </a:rPr>
              <a:t>combination of potency, quick onset, and quick recovery led to the use of fentanyl as an adjunct </a:t>
            </a:r>
            <a:r>
              <a:rPr lang="en-US" sz="2400" b="0" dirty="0" smtClean="0">
                <a:latin typeface="Times New Roman" panose="02020603050405020304" pitchFamily="18" charset="0"/>
                <a:cs typeface="Times New Roman" panose="02020603050405020304" pitchFamily="18" charset="0"/>
              </a:rPr>
              <a:t>anesthetic.</a:t>
            </a:r>
            <a:endParaRPr lang="en-US" sz="2400" b="0" dirty="0">
              <a:latin typeface="Times New Roman" panose="02020603050405020304" pitchFamily="18" charset="0"/>
              <a:cs typeface="Times New Roman" panose="02020603050405020304" pitchFamily="18" charset="0"/>
            </a:endParaRPr>
          </a:p>
          <a:p>
            <a:pPr algn="just"/>
            <a:r>
              <a:rPr lang="en-US" sz="2400" b="0" dirty="0" smtClean="0">
                <a:latin typeface="Times New Roman" panose="02020603050405020304" pitchFamily="18" charset="0"/>
                <a:cs typeface="Times New Roman" panose="02020603050405020304" pitchFamily="18" charset="0"/>
              </a:rPr>
              <a:t>    The </a:t>
            </a:r>
            <a:r>
              <a:rPr lang="en-US" sz="2400" b="0" dirty="0">
                <a:latin typeface="Times New Roman" panose="02020603050405020304" pitchFamily="18" charset="0"/>
                <a:cs typeface="Times New Roman" panose="02020603050405020304" pitchFamily="18" charset="0"/>
              </a:rPr>
              <a:t>SAR studies of the 4-phenylpiperidine analgesics found that the propionamide is the optimal chain length.</a:t>
            </a:r>
          </a:p>
          <a:p>
            <a:pPr algn="just"/>
            <a:r>
              <a:rPr lang="en-US" sz="2400" b="0" dirty="0" smtClean="0">
                <a:latin typeface="Times New Roman" panose="02020603050405020304" pitchFamily="18" charset="0"/>
                <a:cs typeface="Times New Roman" panose="02020603050405020304" pitchFamily="18" charset="0"/>
              </a:rPr>
              <a:t>    Adding </a:t>
            </a:r>
            <a:r>
              <a:rPr lang="en-US" sz="2400" b="0" dirty="0">
                <a:latin typeface="Times New Roman" panose="02020603050405020304" pitchFamily="18" charset="0"/>
                <a:cs typeface="Times New Roman" panose="02020603050405020304" pitchFamily="18" charset="0"/>
              </a:rPr>
              <a:t>polar groups to the 4-piperidine carbon (CH</a:t>
            </a:r>
            <a:r>
              <a:rPr lang="en-US" sz="1800" b="0" dirty="0">
                <a:latin typeface="Times New Roman" panose="02020603050405020304" pitchFamily="18" charset="0"/>
                <a:cs typeface="Times New Roman" panose="02020603050405020304" pitchFamily="18" charset="0"/>
              </a:rPr>
              <a:t>2</a:t>
            </a:r>
            <a:r>
              <a:rPr lang="en-US" sz="2400" b="0" dirty="0">
                <a:latin typeface="Times New Roman" panose="02020603050405020304" pitchFamily="18" charset="0"/>
                <a:cs typeface="Times New Roman" panose="02020603050405020304" pitchFamily="18" charset="0"/>
              </a:rPr>
              <a:t>OCH</a:t>
            </a:r>
            <a:r>
              <a:rPr lang="en-US" sz="1800" b="0" dirty="0">
                <a:latin typeface="Times New Roman" panose="02020603050405020304" pitchFamily="18" charset="0"/>
                <a:cs typeface="Times New Roman" panose="02020603050405020304" pitchFamily="18" charset="0"/>
              </a:rPr>
              <a:t>3</a:t>
            </a:r>
            <a:r>
              <a:rPr lang="en-US" sz="2400" b="0" dirty="0">
                <a:latin typeface="Times New Roman" panose="02020603050405020304" pitchFamily="18" charset="0"/>
                <a:cs typeface="Times New Roman" panose="02020603050405020304" pitchFamily="18" charset="0"/>
              </a:rPr>
              <a:t> in sufentanil and alfentanil, COOCH</a:t>
            </a:r>
            <a:r>
              <a:rPr lang="en-US" sz="1600" b="0" dirty="0">
                <a:latin typeface="Times New Roman" panose="02020603050405020304" pitchFamily="18" charset="0"/>
                <a:cs typeface="Times New Roman" panose="02020603050405020304" pitchFamily="18" charset="0"/>
              </a:rPr>
              <a:t>3</a:t>
            </a:r>
            <a:r>
              <a:rPr lang="en-US" sz="2400" b="0" dirty="0">
                <a:latin typeface="Times New Roman" panose="02020603050405020304" pitchFamily="18" charset="0"/>
                <a:cs typeface="Times New Roman" panose="02020603050405020304" pitchFamily="18" charset="0"/>
              </a:rPr>
              <a:t> in remifentanil) increases potency. </a:t>
            </a:r>
            <a:endParaRPr lang="en-US" sz="2400" b="0" dirty="0" smtClean="0">
              <a:latin typeface="Times New Roman" panose="02020603050405020304" pitchFamily="18" charset="0"/>
              <a:cs typeface="Times New Roman" panose="02020603050405020304" pitchFamily="18" charset="0"/>
            </a:endParaRPr>
          </a:p>
          <a:p>
            <a:pPr algn="just"/>
            <a:r>
              <a:rPr lang="en-US" sz="2400" b="0" dirty="0" smtClean="0">
                <a:latin typeface="Times New Roman" panose="02020603050405020304" pitchFamily="18" charset="0"/>
                <a:cs typeface="Times New Roman" panose="02020603050405020304" pitchFamily="18" charset="0"/>
              </a:rPr>
              <a:t>    The </a:t>
            </a:r>
            <a:r>
              <a:rPr lang="en-US" sz="2400" b="0" dirty="0">
                <a:latin typeface="Times New Roman" panose="02020603050405020304" pitchFamily="18" charset="0"/>
                <a:cs typeface="Times New Roman" panose="02020603050405020304" pitchFamily="18" charset="0"/>
              </a:rPr>
              <a:t>piperidine nitrogen of fentanyl contains a phenethyl substituent that appears to be the correct chain length for optimal potency</a:t>
            </a:r>
            <a:r>
              <a:rPr lang="en-US" sz="2400" b="0" dirty="0" smtClean="0">
                <a:latin typeface="Times New Roman" panose="02020603050405020304" pitchFamily="18" charset="0"/>
                <a:cs typeface="Times New Roman" panose="02020603050405020304" pitchFamily="18" charset="0"/>
              </a:rPr>
              <a:t>.</a:t>
            </a:r>
            <a:endParaRPr lang="en-US" sz="24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26025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1302" t="6432" r="6514"/>
          <a:stretch/>
        </p:blipFill>
        <p:spPr bwMode="auto">
          <a:xfrm>
            <a:off x="1066800" y="2830056"/>
            <a:ext cx="7391400" cy="3189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 y="152400"/>
            <a:ext cx="8305800" cy="2677656"/>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    Fentanyl </a:t>
            </a:r>
            <a:r>
              <a:rPr lang="en-US" sz="2400" dirty="0">
                <a:latin typeface="Times New Roman" panose="02020603050405020304" pitchFamily="18" charset="0"/>
                <a:cs typeface="Times New Roman" panose="02020603050405020304" pitchFamily="18" charset="0"/>
              </a:rPr>
              <a:t>and its analogues </a:t>
            </a:r>
            <a:r>
              <a:rPr lang="en-US" sz="2400" dirty="0" smtClean="0">
                <a:latin typeface="Times New Roman" panose="02020603050405020304" pitchFamily="18" charset="0"/>
                <a:cs typeface="Times New Roman" panose="02020603050405020304" pitchFamily="18" charset="0"/>
              </a:rPr>
              <a:t>represent a class </a:t>
            </a:r>
            <a:r>
              <a:rPr lang="en-US" sz="2400" dirty="0">
                <a:latin typeface="Times New Roman" panose="02020603050405020304" pitchFamily="18" charset="0"/>
                <a:cs typeface="Times New Roman" panose="02020603050405020304" pitchFamily="18" charset="0"/>
              </a:rPr>
              <a:t>of opioids known as the </a:t>
            </a:r>
            <a:r>
              <a:rPr lang="en-US" sz="2400" dirty="0">
                <a:solidFill>
                  <a:srgbClr val="FF0000"/>
                </a:solidFill>
                <a:latin typeface="Times New Roman" panose="02020603050405020304" pitchFamily="18" charset="0"/>
                <a:cs typeface="Times New Roman" panose="02020603050405020304" pitchFamily="18" charset="0"/>
              </a:rPr>
              <a:t>4-anilinopiperidines</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and are </a:t>
            </a:r>
            <a:r>
              <a:rPr lang="en-US" sz="2400" dirty="0">
                <a:latin typeface="Times New Roman" panose="02020603050405020304" pitchFamily="18" charset="0"/>
                <a:cs typeface="Times New Roman" panose="02020603050405020304" pitchFamily="18" charset="0"/>
              </a:rPr>
              <a:t>among the most potent agonists known for the </a:t>
            </a:r>
            <a:r>
              <a:rPr lang="en-US" sz="2400" dirty="0" smtClean="0">
                <a:latin typeface="Times New Roman" panose="02020603050405020304" pitchFamily="18" charset="0"/>
                <a:cs typeface="Times New Roman" panose="02020603050405020304" pitchFamily="18" charset="0"/>
              </a:rPr>
              <a:t>μ receptor</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These </a:t>
            </a:r>
            <a:r>
              <a:rPr lang="en-US" sz="2400" dirty="0">
                <a:solidFill>
                  <a:srgbClr val="FF0000"/>
                </a:solidFill>
                <a:latin typeface="Times New Roman" panose="02020603050405020304" pitchFamily="18" charset="0"/>
                <a:cs typeface="Times New Roman" panose="02020603050405020304" pitchFamily="18" charset="0"/>
              </a:rPr>
              <a:t>drugs lack a phenolic group</a:t>
            </a:r>
            <a:r>
              <a:rPr lang="en-US" sz="2400" dirty="0">
                <a:latin typeface="Times New Roman" panose="02020603050405020304" pitchFamily="18" charset="0"/>
                <a:cs typeface="Times New Roman" panose="02020603050405020304" pitchFamily="18" charset="0"/>
              </a:rPr>
              <a:t> and are </a:t>
            </a:r>
            <a:r>
              <a:rPr lang="en-US" sz="2400" dirty="0" smtClean="0">
                <a:latin typeface="Times New Roman" panose="02020603050405020304" pitchFamily="18" charset="0"/>
                <a:cs typeface="Times New Roman" panose="02020603050405020304" pitchFamily="18" charset="0"/>
              </a:rPr>
              <a:t>very lipophilic</a:t>
            </a:r>
            <a:r>
              <a:rPr lang="en-US" sz="2400" dirty="0">
                <a:latin typeface="Times New Roman" panose="02020603050405020304" pitchFamily="18" charset="0"/>
                <a:cs typeface="Times New Roman" panose="02020603050405020304" pitchFamily="18" charset="0"/>
              </a:rPr>
              <a:t>. As a result, they can cross the </a:t>
            </a:r>
            <a:r>
              <a:rPr lang="en-US" sz="2400" dirty="0" smtClean="0">
                <a:latin typeface="Times New Roman" panose="02020603050405020304" pitchFamily="18" charset="0"/>
                <a:cs typeface="Times New Roman" panose="02020603050405020304" pitchFamily="18" charset="0"/>
              </a:rPr>
              <a:t>blood–brain barrier </a:t>
            </a:r>
            <a:r>
              <a:rPr lang="en-US" sz="2400" dirty="0">
                <a:latin typeface="Times New Roman" panose="02020603050405020304" pitchFamily="18" charset="0"/>
                <a:cs typeface="Times New Roman" panose="02020603050405020304" pitchFamily="18" charset="0"/>
              </a:rPr>
              <a:t>more </a:t>
            </a:r>
            <a:r>
              <a:rPr lang="en-US" sz="2400" dirty="0" smtClean="0">
                <a:latin typeface="Times New Roman" panose="02020603050405020304" pitchFamily="18" charset="0"/>
                <a:cs typeface="Times New Roman" panose="02020603050405020304" pitchFamily="18" charset="0"/>
              </a:rPr>
              <a:t>efficiently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Fentanyl </a:t>
            </a:r>
            <a:r>
              <a:rPr lang="en-US" sz="2400" dirty="0">
                <a:latin typeface="Times New Roman" panose="02020603050405020304" pitchFamily="18" charset="0"/>
                <a:cs typeface="Times New Roman" panose="02020603050405020304" pitchFamily="18" charset="0"/>
              </a:rPr>
              <a:t>itself is up to 100 </a:t>
            </a:r>
            <a:r>
              <a:rPr lang="en-US" sz="2400" dirty="0" smtClean="0">
                <a:latin typeface="Times New Roman" panose="02020603050405020304" pitchFamily="18" charset="0"/>
                <a:cs typeface="Times New Roman" panose="02020603050405020304" pitchFamily="18" charset="0"/>
              </a:rPr>
              <a:t>times more </a:t>
            </a:r>
            <a:r>
              <a:rPr lang="en-US" sz="2400" dirty="0">
                <a:latin typeface="Times New Roman" panose="02020603050405020304" pitchFamily="18" charset="0"/>
                <a:cs typeface="Times New Roman" panose="02020603050405020304" pitchFamily="18" charset="0"/>
              </a:rPr>
              <a:t>active than morphine as a sedative and analgesic</a:t>
            </a:r>
          </a:p>
        </p:txBody>
      </p:sp>
    </p:spTree>
    <p:extLst>
      <p:ext uri="{BB962C8B-B14F-4D97-AF65-F5344CB8AC3E}">
        <p14:creationId xmlns:p14="http://schemas.microsoft.com/office/powerpoint/2010/main" val="51551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34400" cy="6400800"/>
          </a:xfrm>
        </p:spPr>
        <p:txBody>
          <a:bodyPr>
            <a:normAutofit/>
          </a:bodyPr>
          <a:lstStyle/>
          <a:p>
            <a:pPr marL="0" lvl="0" indent="0" algn="ctr">
              <a:buNone/>
            </a:pPr>
            <a:r>
              <a:rPr lang="en-US" sz="2800" b="1" dirty="0" smtClean="0">
                <a:solidFill>
                  <a:srgbClr val="FF0000"/>
                </a:solidFill>
                <a:latin typeface="Times New Roman" panose="02020603050405020304" pitchFamily="18" charset="0"/>
                <a:cs typeface="Times New Roman" panose="02020603050405020304" pitchFamily="18" charset="0"/>
              </a:rPr>
              <a:t>5. Diphenylheptanes</a:t>
            </a:r>
            <a:r>
              <a:rPr lang="en-US" sz="2800" dirty="0">
                <a:solidFill>
                  <a:srgbClr val="FF0000"/>
                </a:solidFill>
                <a:latin typeface="Times New Roman" panose="02020603050405020304" pitchFamily="18" charset="0"/>
                <a:cs typeface="Times New Roman" panose="02020603050405020304" pitchFamily="18" charset="0"/>
              </a:rPr>
              <a:t> </a:t>
            </a:r>
          </a:p>
          <a:p>
            <a:pPr marL="0" indent="0">
              <a:buNone/>
            </a:pPr>
            <a:r>
              <a:rPr lang="en-US" b="1" i="1" dirty="0" smtClean="0">
                <a:solidFill>
                  <a:srgbClr val="FF0000"/>
                </a:solidFill>
              </a:rPr>
              <a:t>    </a:t>
            </a:r>
          </a:p>
          <a:p>
            <a:pPr marL="0" indent="0">
              <a:buNone/>
            </a:pPr>
            <a:r>
              <a:rPr lang="en-US" sz="2800" b="1" dirty="0" smtClean="0">
                <a:solidFill>
                  <a:srgbClr val="FF0000"/>
                </a:solidFill>
                <a:latin typeface="Times New Roman" panose="02020603050405020304" pitchFamily="18" charset="0"/>
                <a:cs typeface="Times New Roman" panose="02020603050405020304" pitchFamily="18" charset="0"/>
              </a:rPr>
              <a:t>       Methadone</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r>
              <a:rPr lang="en-US" sz="2400" b="0" dirty="0" smtClean="0">
                <a:latin typeface="Times New Roman" panose="02020603050405020304" pitchFamily="18" charset="0"/>
                <a:cs typeface="Times New Roman" panose="02020603050405020304" pitchFamily="18" charset="0"/>
              </a:rPr>
              <a:t>    Methadone </a:t>
            </a:r>
            <a:r>
              <a:rPr lang="en-US" sz="2400" b="0" dirty="0">
                <a:latin typeface="Times New Roman" panose="02020603050405020304" pitchFamily="18" charset="0"/>
                <a:cs typeface="Times New Roman" panose="02020603050405020304" pitchFamily="18" charset="0"/>
              </a:rPr>
              <a:t>is a synthetic opioid approved for analgesic therapy and for the maintenance and treatment of opioid addiction. </a:t>
            </a:r>
            <a:endParaRPr lang="en-US" sz="2400" b="0" dirty="0" smtClean="0">
              <a:latin typeface="Times New Roman" panose="02020603050405020304" pitchFamily="18" charset="0"/>
              <a:cs typeface="Times New Roman" panose="02020603050405020304" pitchFamily="18" charset="0"/>
            </a:endParaRPr>
          </a:p>
          <a:p>
            <a:r>
              <a:rPr lang="en-US" sz="2400" b="0" dirty="0" smtClean="0">
                <a:latin typeface="Times New Roman" panose="02020603050405020304" pitchFamily="18" charset="0"/>
                <a:cs typeface="Times New Roman" panose="02020603050405020304" pitchFamily="18" charset="0"/>
              </a:rPr>
              <a:t>    Methadone </a:t>
            </a:r>
            <a:r>
              <a:rPr lang="en-US" sz="2400" b="0" dirty="0">
                <a:latin typeface="Times New Roman" panose="02020603050405020304" pitchFamily="18" charset="0"/>
                <a:cs typeface="Times New Roman" panose="02020603050405020304" pitchFamily="18" charset="0"/>
              </a:rPr>
              <a:t>is marketed as the racemate, although the opioid activity resides in the R-enantiomer (7–50 times more potent than the S-enantiomer</a:t>
            </a:r>
            <a:r>
              <a:rPr lang="en-US" sz="2400" b="0" dirty="0" smtClean="0">
                <a:latin typeface="Times New Roman" panose="02020603050405020304" pitchFamily="18" charset="0"/>
                <a:cs typeface="Times New Roman" panose="02020603050405020304" pitchFamily="18" charset="0"/>
              </a:rPr>
              <a:t>).</a:t>
            </a:r>
          </a:p>
          <a:p>
            <a:r>
              <a:rPr lang="en-US" sz="2400" b="0" dirty="0" smtClean="0">
                <a:latin typeface="Times New Roman" panose="02020603050405020304" pitchFamily="18" charset="0"/>
                <a:cs typeface="Times New Roman" panose="02020603050405020304" pitchFamily="18" charset="0"/>
              </a:rPr>
              <a:t>     </a:t>
            </a:r>
            <a:r>
              <a:rPr lang="en-US" sz="2400" b="0" dirty="0">
                <a:latin typeface="Times New Roman" panose="02020603050405020304" pitchFamily="18" charset="0"/>
                <a:cs typeface="Times New Roman" panose="02020603050405020304" pitchFamily="18" charset="0"/>
              </a:rPr>
              <a:t>Methadone is a µ-receptor agonist. </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2813" y="990600"/>
            <a:ext cx="4167187" cy="2667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6311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382000" cy="6172200"/>
          </a:xfrm>
        </p:spPr>
        <p:txBody>
          <a:bodyPr/>
          <a:lstStyle/>
          <a:p>
            <a:pPr marL="0" indent="0" algn="ctr">
              <a:buNone/>
            </a:pPr>
            <a:r>
              <a:rPr lang="en-US" sz="2800" b="1" dirty="0" smtClean="0">
                <a:solidFill>
                  <a:srgbClr val="FF0000"/>
                </a:solidFill>
                <a:latin typeface="Times New Roman" panose="02020603050405020304" pitchFamily="18" charset="0"/>
                <a:cs typeface="Times New Roman" panose="02020603050405020304" pitchFamily="18" charset="0"/>
              </a:rPr>
              <a:t>Propoxyphene</a:t>
            </a:r>
          </a:p>
          <a:p>
            <a:pPr marL="0" indent="0">
              <a:buNone/>
            </a:pPr>
            <a:endParaRPr lang="en-US" b="1" i="1" dirty="0"/>
          </a:p>
          <a:p>
            <a:pPr marL="0" indent="0">
              <a:buNone/>
            </a:pPr>
            <a:endParaRPr lang="en-US" b="1" i="1" dirty="0" smtClean="0"/>
          </a:p>
          <a:p>
            <a:pPr marL="0" indent="0">
              <a:buNone/>
            </a:pPr>
            <a:endParaRPr lang="en-US" b="1" i="1" dirty="0"/>
          </a:p>
          <a:p>
            <a:pPr marL="0" indent="0">
              <a:buNone/>
            </a:pPr>
            <a:endParaRPr lang="en-US" b="1" i="1" dirty="0" smtClean="0"/>
          </a:p>
          <a:p>
            <a:pPr marL="0" indent="0">
              <a:buNone/>
            </a:pPr>
            <a:endParaRPr lang="en-US" b="1" i="1" dirty="0" smtClean="0"/>
          </a:p>
          <a:p>
            <a:pPr marL="0" indent="0">
              <a:buNone/>
            </a:pPr>
            <a:endParaRPr lang="en-US" b="1" i="1" dirty="0"/>
          </a:p>
          <a:p>
            <a:endParaRPr lang="en-US" sz="2400" dirty="0" smtClean="0"/>
          </a:p>
          <a:p>
            <a:r>
              <a:rPr lang="en-US" sz="2400" b="0" dirty="0" smtClean="0">
                <a:latin typeface="Times New Roman" panose="02020603050405020304" pitchFamily="18" charset="0"/>
                <a:cs typeface="Times New Roman" panose="02020603050405020304" pitchFamily="18" charset="0"/>
              </a:rPr>
              <a:t>    Propoxyphene </a:t>
            </a:r>
            <a:r>
              <a:rPr lang="en-US" sz="2400" b="0" dirty="0">
                <a:latin typeface="Times New Roman" panose="02020603050405020304" pitchFamily="18" charset="0"/>
                <a:cs typeface="Times New Roman" panose="02020603050405020304" pitchFamily="18" charset="0"/>
              </a:rPr>
              <a:t>is a derivative of methadone </a:t>
            </a:r>
            <a:r>
              <a:rPr lang="en-US" sz="2400" b="0" dirty="0" smtClean="0">
                <a:latin typeface="Times New Roman" panose="02020603050405020304" pitchFamily="18" charset="0"/>
                <a:cs typeface="Times New Roman" panose="02020603050405020304" pitchFamily="18" charset="0"/>
              </a:rPr>
              <a:t>.</a:t>
            </a:r>
          </a:p>
          <a:p>
            <a:r>
              <a:rPr lang="en-US" sz="2400" b="0" dirty="0" smtClean="0">
                <a:latin typeface="Times New Roman" panose="02020603050405020304" pitchFamily="18" charset="0"/>
                <a:cs typeface="Times New Roman" panose="02020603050405020304" pitchFamily="18" charset="0"/>
              </a:rPr>
              <a:t>    It </a:t>
            </a:r>
            <a:r>
              <a:rPr lang="en-US" sz="2400" b="0" dirty="0">
                <a:latin typeface="Times New Roman" panose="02020603050405020304" pitchFamily="18" charset="0"/>
                <a:cs typeface="Times New Roman" panose="02020603050405020304" pitchFamily="18" charset="0"/>
              </a:rPr>
              <a:t>is only about 1/10th as potent as morphine as an analgesic yet retains all the same opioid adverse effects.</a:t>
            </a:r>
          </a:p>
          <a:p>
            <a:pPr marL="0" indent="0">
              <a:buNone/>
            </a:pPr>
            <a:endParaRPr lang="en-US" b="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447801"/>
            <a:ext cx="3733800" cy="266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63999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553200"/>
          </a:xfrm>
        </p:spPr>
        <p:txBody>
          <a:bodyPr>
            <a:normAutofit fontScale="92500" lnSpcReduction="10000"/>
          </a:bodyPr>
          <a:lstStyle/>
          <a:p>
            <a:pPr marL="0" lvl="0" indent="0" algn="ctr">
              <a:buNone/>
            </a:pPr>
            <a:r>
              <a:rPr lang="en-US" sz="3300" b="1" i="1" dirty="0" smtClean="0">
                <a:solidFill>
                  <a:srgbClr val="FF0000"/>
                </a:solidFill>
                <a:latin typeface="Times New Roman" panose="02020603050405020304" pitchFamily="18" charset="0"/>
                <a:cs typeface="Times New Roman" panose="02020603050405020304" pitchFamily="18" charset="0"/>
              </a:rPr>
              <a:t>Miscellaneous</a:t>
            </a:r>
            <a:endParaRPr lang="en-US" sz="3300" dirty="0">
              <a:solidFill>
                <a:srgbClr val="FF0000"/>
              </a:solidFill>
              <a:latin typeface="Times New Roman" panose="02020603050405020304" pitchFamily="18" charset="0"/>
              <a:cs typeface="Times New Roman" panose="02020603050405020304" pitchFamily="18" charset="0"/>
            </a:endParaRPr>
          </a:p>
          <a:p>
            <a:pPr marL="0" indent="0">
              <a:buNone/>
            </a:pPr>
            <a:r>
              <a:rPr lang="en-US" sz="3300" b="1" dirty="0" smtClean="0">
                <a:solidFill>
                  <a:srgbClr val="FF0000"/>
                </a:solidFill>
                <a:latin typeface="Times New Roman" panose="02020603050405020304" pitchFamily="18" charset="0"/>
                <a:cs typeface="Times New Roman" panose="02020603050405020304" pitchFamily="18" charset="0"/>
              </a:rPr>
              <a:t>Tramadol</a:t>
            </a:r>
          </a:p>
          <a:p>
            <a:pPr marL="0" indent="0">
              <a:buNone/>
            </a:pPr>
            <a:endParaRPr lang="en-US" b="1" i="1" dirty="0"/>
          </a:p>
          <a:p>
            <a:pPr marL="0" indent="0">
              <a:buNone/>
            </a:pPr>
            <a:endParaRPr lang="en-US" b="1" i="1" dirty="0" smtClean="0"/>
          </a:p>
          <a:p>
            <a:pPr marL="0" indent="0">
              <a:buNone/>
            </a:pPr>
            <a:endParaRPr lang="en-US" b="1" i="1" dirty="0"/>
          </a:p>
          <a:p>
            <a:endParaRPr lang="en-US" sz="2400"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68580" indent="0">
              <a:buNone/>
            </a:pPr>
            <a:endParaRPr lang="en-US" dirty="0" smtClean="0">
              <a:latin typeface="Times New Roman" panose="02020603050405020304" pitchFamily="18" charset="0"/>
              <a:cs typeface="Times New Roman" panose="02020603050405020304" pitchFamily="18" charset="0"/>
            </a:endParaRPr>
          </a:p>
          <a:p>
            <a:pPr algn="just"/>
            <a:r>
              <a:rPr lang="en-US" sz="2800" b="0" dirty="0" smtClean="0">
                <a:latin typeface="Times New Roman" panose="02020603050405020304" pitchFamily="18" charset="0"/>
                <a:cs typeface="Times New Roman" panose="02020603050405020304" pitchFamily="18" charset="0"/>
              </a:rPr>
              <a:t>    </a:t>
            </a:r>
            <a:r>
              <a:rPr lang="en-US" sz="2600" b="0" dirty="0" smtClean="0">
                <a:latin typeface="Times New Roman" panose="02020603050405020304" pitchFamily="18" charset="0"/>
                <a:cs typeface="Times New Roman" panose="02020603050405020304" pitchFamily="18" charset="0"/>
              </a:rPr>
              <a:t>Tramadol </a:t>
            </a:r>
            <a:r>
              <a:rPr lang="en-US" sz="2600" b="0" dirty="0">
                <a:latin typeface="Times New Roman" panose="02020603050405020304" pitchFamily="18" charset="0"/>
                <a:cs typeface="Times New Roman" panose="02020603050405020304" pitchFamily="18" charset="0"/>
              </a:rPr>
              <a:t>is an analgesic </a:t>
            </a:r>
            <a:r>
              <a:rPr lang="en-US" sz="2600" b="0" dirty="0" smtClean="0">
                <a:latin typeface="Times New Roman" panose="02020603050405020304" pitchFamily="18" charset="0"/>
                <a:cs typeface="Times New Roman" panose="02020603050405020304" pitchFamily="18" charset="0"/>
              </a:rPr>
              <a:t>agent. </a:t>
            </a:r>
            <a:r>
              <a:rPr lang="en-US" sz="2600" b="0" dirty="0">
                <a:latin typeface="Times New Roman" panose="02020603050405020304" pitchFamily="18" charset="0"/>
                <a:cs typeface="Times New Roman" panose="02020603050405020304" pitchFamily="18" charset="0"/>
              </a:rPr>
              <a:t>It is a weak µ-agonist.</a:t>
            </a:r>
          </a:p>
          <a:p>
            <a:pPr algn="just"/>
            <a:r>
              <a:rPr lang="en-US" sz="2600" b="0" dirty="0" smtClean="0">
                <a:latin typeface="Times New Roman" panose="02020603050405020304" pitchFamily="18" charset="0"/>
                <a:cs typeface="Times New Roman" panose="02020603050405020304" pitchFamily="18" charset="0"/>
              </a:rPr>
              <a:t>    Structurally</a:t>
            </a:r>
            <a:r>
              <a:rPr lang="en-US" sz="2600" b="0" dirty="0">
                <a:latin typeface="Times New Roman" panose="02020603050405020304" pitchFamily="18" charset="0"/>
                <a:cs typeface="Times New Roman" panose="02020603050405020304" pitchFamily="18" charset="0"/>
              </a:rPr>
              <a:t>, tramadol resembles codeine with the B, D, and E ring removed. </a:t>
            </a:r>
            <a:endParaRPr lang="en-US" sz="2600" b="0" dirty="0" smtClean="0">
              <a:latin typeface="Times New Roman" panose="02020603050405020304" pitchFamily="18" charset="0"/>
              <a:cs typeface="Times New Roman" panose="02020603050405020304" pitchFamily="18" charset="0"/>
            </a:endParaRPr>
          </a:p>
          <a:p>
            <a:pPr algn="just"/>
            <a:r>
              <a:rPr lang="en-US" sz="2600" b="0" dirty="0" smtClean="0">
                <a:latin typeface="Times New Roman" panose="02020603050405020304" pitchFamily="18" charset="0"/>
                <a:cs typeface="Times New Roman" panose="02020603050405020304" pitchFamily="18" charset="0"/>
              </a:rPr>
              <a:t>    Tramadol </a:t>
            </a:r>
            <a:r>
              <a:rPr lang="en-US" sz="2600" b="0" dirty="0">
                <a:latin typeface="Times New Roman" panose="02020603050405020304" pitchFamily="18" charset="0"/>
                <a:cs typeface="Times New Roman" panose="02020603050405020304" pitchFamily="18" charset="0"/>
              </a:rPr>
              <a:t>is synthesized and marketed as the racemic mixture of two (the [2S, 3S] [-] and the [2R, 3R] [+]) of the four possible </a:t>
            </a:r>
            <a:r>
              <a:rPr lang="en-US" sz="2600" b="0" dirty="0" smtClean="0">
                <a:latin typeface="Times New Roman" panose="02020603050405020304" pitchFamily="18" charset="0"/>
                <a:cs typeface="Times New Roman" panose="02020603050405020304" pitchFamily="18" charset="0"/>
              </a:rPr>
              <a:t>enantiomers.</a:t>
            </a:r>
          </a:p>
          <a:p>
            <a:pPr algn="just"/>
            <a:r>
              <a:rPr lang="en-US" sz="2600" b="0" dirty="0" smtClean="0">
                <a:latin typeface="Times New Roman" panose="02020603050405020304" pitchFamily="18" charset="0"/>
                <a:cs typeface="Times New Roman" panose="02020603050405020304" pitchFamily="18" charset="0"/>
              </a:rPr>
              <a:t>    The </a:t>
            </a:r>
            <a:r>
              <a:rPr lang="en-US" sz="2600" b="0" dirty="0">
                <a:latin typeface="Times New Roman" panose="02020603050405020304" pitchFamily="18" charset="0"/>
                <a:cs typeface="Times New Roman" panose="02020603050405020304" pitchFamily="18" charset="0"/>
              </a:rPr>
              <a:t>(+) enantiomer is about 30 times more potent than the (-) enantiomer.</a:t>
            </a:r>
          </a:p>
          <a:p>
            <a:pPr marL="0" indent="0" algn="just">
              <a:buNone/>
            </a:pPr>
            <a:endParaRPr lang="en-US" sz="2600"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533400"/>
            <a:ext cx="38862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4565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fontScale="92500" lnSpcReduction="10000"/>
          </a:bodyPr>
          <a:lstStyle/>
          <a:p>
            <a:pPr marL="0" lvl="0" indent="0" algn="ctr">
              <a:buNone/>
            </a:pPr>
            <a:r>
              <a:rPr lang="en-US" sz="3000" b="1" dirty="0" smtClean="0">
                <a:solidFill>
                  <a:srgbClr val="FF0000"/>
                </a:solidFill>
                <a:latin typeface="Times New Roman" panose="02020603050405020304" pitchFamily="18" charset="0"/>
                <a:cs typeface="Times New Roman" panose="02020603050405020304" pitchFamily="18" charset="0"/>
              </a:rPr>
              <a:t>Opioid </a:t>
            </a:r>
            <a:r>
              <a:rPr lang="en-US" sz="3000" b="1" dirty="0">
                <a:solidFill>
                  <a:srgbClr val="FF0000"/>
                </a:solidFill>
                <a:latin typeface="Times New Roman" panose="02020603050405020304" pitchFamily="18" charset="0"/>
                <a:cs typeface="Times New Roman" panose="02020603050405020304" pitchFamily="18" charset="0"/>
              </a:rPr>
              <a:t>Antagonists</a:t>
            </a:r>
            <a:endParaRPr lang="en-US" sz="3000" dirty="0">
              <a:solidFill>
                <a:srgbClr val="FF0000"/>
              </a:solidFill>
              <a:latin typeface="Times New Roman" panose="02020603050405020304" pitchFamily="18" charset="0"/>
              <a:cs typeface="Times New Roman" panose="02020603050405020304" pitchFamily="18" charset="0"/>
            </a:endParaRPr>
          </a:p>
          <a:p>
            <a:pPr marL="0" indent="0">
              <a:buNone/>
            </a:pPr>
            <a:r>
              <a:rPr lang="en-US" sz="3000" b="1" dirty="0" smtClean="0">
                <a:solidFill>
                  <a:srgbClr val="FF0000"/>
                </a:solidFill>
                <a:latin typeface="Times New Roman" panose="02020603050405020304" pitchFamily="18" charset="0"/>
                <a:cs typeface="Times New Roman" panose="02020603050405020304" pitchFamily="18" charset="0"/>
              </a:rPr>
              <a:t> Naltrexone:</a:t>
            </a:r>
            <a:endParaRPr lang="en-US" sz="3000" dirty="0" smtClean="0">
              <a:solidFill>
                <a:srgbClr val="FF0000"/>
              </a:solidFill>
              <a:latin typeface="Times New Roman" panose="02020603050405020304" pitchFamily="18" charset="0"/>
              <a:cs typeface="Times New Roman" panose="02020603050405020304" pitchFamily="18" charset="0"/>
            </a:endParaRPr>
          </a:p>
          <a:p>
            <a:r>
              <a:rPr lang="en-US" sz="2600" b="0" dirty="0" smtClean="0">
                <a:latin typeface="Times New Roman" panose="02020603050405020304" pitchFamily="18" charset="0"/>
                <a:cs typeface="Times New Roman" panose="02020603050405020304" pitchFamily="18" charset="0"/>
              </a:rPr>
              <a:t>    Naltrexone </a:t>
            </a:r>
            <a:r>
              <a:rPr lang="en-US" sz="2600" b="0" dirty="0">
                <a:latin typeface="Times New Roman" panose="02020603050405020304" pitchFamily="18" charset="0"/>
                <a:cs typeface="Times New Roman" panose="02020603050405020304" pitchFamily="18" charset="0"/>
              </a:rPr>
              <a:t>is a pure opioid antagonist at all opioid receptor subtypes with the highest affinity for the µ-receptor.</a:t>
            </a:r>
          </a:p>
          <a:p>
            <a:r>
              <a:rPr lang="en-US" sz="2600" b="0" dirty="0" smtClean="0">
                <a:latin typeface="Times New Roman" panose="02020603050405020304" pitchFamily="18" charset="0"/>
                <a:cs typeface="Times New Roman" panose="02020603050405020304" pitchFamily="18" charset="0"/>
              </a:rPr>
              <a:t>    Theoretically</a:t>
            </a:r>
            <a:r>
              <a:rPr lang="en-US" sz="2600" b="0" dirty="0">
                <a:latin typeface="Times New Roman" panose="02020603050405020304" pitchFamily="18" charset="0"/>
                <a:cs typeface="Times New Roman" panose="02020603050405020304" pitchFamily="18" charset="0"/>
              </a:rPr>
              <a:t>, it should work well to treat opioid dependence but in clinical practice, patients have shown poor compliance and high relapse rates. </a:t>
            </a:r>
            <a:endParaRPr lang="en-US" sz="2600" b="0" dirty="0" smtClean="0">
              <a:latin typeface="Times New Roman" panose="02020603050405020304" pitchFamily="18" charset="0"/>
              <a:cs typeface="Times New Roman" panose="02020603050405020304" pitchFamily="18" charset="0"/>
            </a:endParaRPr>
          </a:p>
          <a:p>
            <a:r>
              <a:rPr lang="en-US" sz="2600" b="0" dirty="0" smtClean="0">
                <a:latin typeface="Times New Roman" panose="02020603050405020304" pitchFamily="18" charset="0"/>
                <a:cs typeface="Times New Roman" panose="02020603050405020304" pitchFamily="18" charset="0"/>
              </a:rPr>
              <a:t>Naltrexone </a:t>
            </a:r>
            <a:r>
              <a:rPr lang="en-US" sz="2600" b="0" dirty="0">
                <a:latin typeface="Times New Roman" panose="02020603050405020304" pitchFamily="18" charset="0"/>
                <a:cs typeface="Times New Roman" panose="02020603050405020304" pitchFamily="18" charset="0"/>
              </a:rPr>
              <a:t>has also been studied to treat alcohol dependence with mixed results</a:t>
            </a:r>
            <a:r>
              <a:rPr lang="en-US" sz="2600" b="0" dirty="0" smtClean="0">
                <a:latin typeface="Times New Roman" panose="02020603050405020304" pitchFamily="18" charset="0"/>
                <a:cs typeface="Times New Roman" panose="02020603050405020304" pitchFamily="18" charset="0"/>
              </a:rPr>
              <a:t>.</a:t>
            </a:r>
          </a:p>
          <a:p>
            <a:pPr marL="0" indent="0">
              <a:buNone/>
            </a:pPr>
            <a:r>
              <a:rPr lang="en-US" sz="3000" b="1" dirty="0" smtClean="0">
                <a:solidFill>
                  <a:srgbClr val="FF0000"/>
                </a:solidFill>
                <a:latin typeface="Times New Roman" panose="02020603050405020304" pitchFamily="18" charset="0"/>
                <a:cs typeface="Times New Roman" panose="02020603050405020304" pitchFamily="18" charset="0"/>
              </a:rPr>
              <a:t>Naloxone:</a:t>
            </a:r>
            <a:endParaRPr lang="en-US" sz="3000" dirty="0" smtClean="0">
              <a:solidFill>
                <a:srgbClr val="FF0000"/>
              </a:solidFill>
              <a:latin typeface="Times New Roman" panose="02020603050405020304" pitchFamily="18" charset="0"/>
              <a:cs typeface="Times New Roman" panose="02020603050405020304" pitchFamily="18" charset="0"/>
            </a:endParaRPr>
          </a:p>
          <a:p>
            <a:r>
              <a:rPr lang="en-US" sz="2600" b="0" dirty="0" smtClean="0">
                <a:latin typeface="Times New Roman" panose="02020603050405020304" pitchFamily="18" charset="0"/>
                <a:cs typeface="Times New Roman" panose="02020603050405020304" pitchFamily="18" charset="0"/>
              </a:rPr>
              <a:t>    Naloxone </a:t>
            </a:r>
            <a:r>
              <a:rPr lang="en-US" sz="2600" b="0" dirty="0">
                <a:latin typeface="Times New Roman" panose="02020603050405020304" pitchFamily="18" charset="0"/>
                <a:cs typeface="Times New Roman" panose="02020603050405020304" pitchFamily="18" charset="0"/>
              </a:rPr>
              <a:t>is a pure antagonist at all opioid receptor subtypes. </a:t>
            </a:r>
            <a:r>
              <a:rPr lang="en-US" sz="2600" b="0" dirty="0" smtClean="0">
                <a:latin typeface="Times New Roman" panose="02020603050405020304" pitchFamily="18" charset="0"/>
                <a:cs typeface="Times New Roman" panose="02020603050405020304" pitchFamily="18" charset="0"/>
              </a:rPr>
              <a:t>   </a:t>
            </a:r>
          </a:p>
          <a:p>
            <a:r>
              <a:rPr lang="en-US" sz="2600" b="0" dirty="0">
                <a:latin typeface="Times New Roman" panose="02020603050405020304" pitchFamily="18" charset="0"/>
                <a:cs typeface="Times New Roman" panose="02020603050405020304" pitchFamily="18" charset="0"/>
              </a:rPr>
              <a:t> </a:t>
            </a:r>
            <a:r>
              <a:rPr lang="en-US" sz="2600" b="0" dirty="0" smtClean="0">
                <a:latin typeface="Times New Roman" panose="02020603050405020304" pitchFamily="18" charset="0"/>
                <a:cs typeface="Times New Roman" panose="02020603050405020304" pitchFamily="18" charset="0"/>
              </a:rPr>
              <a:t>   Structurally</a:t>
            </a:r>
            <a:r>
              <a:rPr lang="en-US" sz="2600" b="0" dirty="0">
                <a:latin typeface="Times New Roman" panose="02020603050405020304" pitchFamily="18" charset="0"/>
                <a:cs typeface="Times New Roman" panose="02020603050405020304" pitchFamily="18" charset="0"/>
              </a:rPr>
              <a:t>, it resembles oxymorphone except that the methyl group on the nitrogen is replaced by an allyl group. It is used to reverse the respiratory depressant effects of opioid overdoses</a:t>
            </a:r>
            <a:r>
              <a:rPr lang="en-US" sz="2600" b="0" dirty="0" smtClean="0">
                <a:latin typeface="Times New Roman" panose="02020603050405020304" pitchFamily="18" charset="0"/>
                <a:cs typeface="Times New Roman" panose="02020603050405020304" pitchFamily="18" charset="0"/>
              </a:rPr>
              <a:t>.</a:t>
            </a:r>
            <a:endParaRPr lang="en-US" sz="26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07187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52401"/>
            <a:ext cx="8839200" cy="320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2971800"/>
            <a:ext cx="1981199"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46451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txBody>
          <a:bodyPr>
            <a:normAutofit/>
          </a:bodyPr>
          <a:lstStyle/>
          <a:p>
            <a:pPr marL="0" indent="0">
              <a:buNone/>
            </a:pPr>
            <a:r>
              <a:rPr lang="en-US" sz="2800" b="1" dirty="0" smtClean="0">
                <a:solidFill>
                  <a:srgbClr val="FF0000"/>
                </a:solidFill>
                <a:latin typeface="Times New Roman" panose="02020603050405020304" pitchFamily="18" charset="0"/>
                <a:cs typeface="Times New Roman" panose="02020603050405020304" pitchFamily="18" charset="0"/>
              </a:rPr>
              <a:t>Nalmefene:</a:t>
            </a:r>
            <a:endParaRPr lang="en-US" sz="2800" dirty="0" smtClean="0">
              <a:solidFill>
                <a:srgbClr val="FF0000"/>
              </a:solidFill>
              <a:latin typeface="Times New Roman" panose="02020603050405020304" pitchFamily="18" charset="0"/>
              <a:cs typeface="Times New Roman" panose="02020603050405020304" pitchFamily="18" charset="0"/>
            </a:endParaRPr>
          </a:p>
          <a:p>
            <a:r>
              <a:rPr lang="en-US" sz="2400" b="0" dirty="0" smtClean="0">
                <a:latin typeface="Times New Roman" panose="02020603050405020304" pitchFamily="18" charset="0"/>
                <a:cs typeface="Times New Roman" panose="02020603050405020304" pitchFamily="18" charset="0"/>
              </a:rPr>
              <a:t>    It </a:t>
            </a:r>
            <a:r>
              <a:rPr lang="en-US" sz="2400" b="0" dirty="0">
                <a:latin typeface="Times New Roman" panose="02020603050405020304" pitchFamily="18" charset="0"/>
                <a:cs typeface="Times New Roman" panose="02020603050405020304" pitchFamily="18" charset="0"/>
              </a:rPr>
              <a:t>is a pure opioid antagonist that is the 6-methylene analog of naltrexone. </a:t>
            </a:r>
            <a:endParaRPr lang="en-US" sz="2400" b="0" dirty="0" smtClean="0">
              <a:latin typeface="Times New Roman" panose="02020603050405020304" pitchFamily="18" charset="0"/>
              <a:cs typeface="Times New Roman" panose="02020603050405020304" pitchFamily="18" charset="0"/>
            </a:endParaRPr>
          </a:p>
          <a:p>
            <a:r>
              <a:rPr lang="en-US" sz="2400" b="0" dirty="0" smtClean="0">
                <a:latin typeface="Times New Roman" panose="02020603050405020304" pitchFamily="18" charset="0"/>
                <a:cs typeface="Times New Roman" panose="02020603050405020304" pitchFamily="18" charset="0"/>
              </a:rPr>
              <a:t>    It </a:t>
            </a:r>
            <a:r>
              <a:rPr lang="en-US" sz="2400" b="0" dirty="0">
                <a:latin typeface="Times New Roman" panose="02020603050405020304" pitchFamily="18" charset="0"/>
                <a:cs typeface="Times New Roman" panose="02020603050405020304" pitchFamily="18" charset="0"/>
              </a:rPr>
              <a:t>is available to reverse the effects of opioids after general anesthesia and in the treatment of overdose.</a:t>
            </a:r>
          </a:p>
          <a:p>
            <a:pPr marL="0" indent="0">
              <a:buNone/>
            </a:pPr>
            <a:r>
              <a:rPr lang="en-US" sz="2400" dirty="0">
                <a:latin typeface="Times New Roman" panose="02020603050405020304" pitchFamily="18" charset="0"/>
                <a:cs typeface="Times New Roman" panose="02020603050405020304" pitchFamily="18" charset="0"/>
              </a:rPr>
              <a:t> </a:t>
            </a:r>
          </a:p>
          <a:p>
            <a:pPr marL="0" indent="0">
              <a:buNone/>
            </a:pPr>
            <a:r>
              <a:rPr lang="en-US" sz="2800" b="1" dirty="0" smtClean="0">
                <a:solidFill>
                  <a:srgbClr val="FF0000"/>
                </a:solidFill>
                <a:latin typeface="Times New Roman" panose="02020603050405020304" pitchFamily="18" charset="0"/>
                <a:cs typeface="Times New Roman" panose="02020603050405020304" pitchFamily="18" charset="0"/>
              </a:rPr>
              <a:t>Methyl naltrexone:</a:t>
            </a:r>
            <a:endParaRPr lang="en-US" sz="2800" dirty="0" smtClean="0">
              <a:solidFill>
                <a:srgbClr val="FF0000"/>
              </a:solidFill>
              <a:latin typeface="Times New Roman" panose="02020603050405020304" pitchFamily="18" charset="0"/>
              <a:cs typeface="Times New Roman" panose="02020603050405020304" pitchFamily="18" charset="0"/>
            </a:endParaRPr>
          </a:p>
          <a:p>
            <a:r>
              <a:rPr lang="en-US" sz="2400" b="0" dirty="0" smtClean="0">
                <a:latin typeface="Times New Roman" panose="02020603050405020304" pitchFamily="18" charset="0"/>
                <a:cs typeface="Times New Roman" panose="02020603050405020304" pitchFamily="18" charset="0"/>
              </a:rPr>
              <a:t>    It </a:t>
            </a:r>
            <a:r>
              <a:rPr lang="en-US" sz="2400" b="0" dirty="0">
                <a:latin typeface="Times New Roman" panose="02020603050405020304" pitchFamily="18" charset="0"/>
                <a:cs typeface="Times New Roman" panose="02020603050405020304" pitchFamily="18" charset="0"/>
              </a:rPr>
              <a:t>is the methylated, quaternary form of naltrexone</a:t>
            </a:r>
            <a:r>
              <a:rPr lang="en-US" sz="2400" b="0" dirty="0" smtClean="0">
                <a:latin typeface="Times New Roman" panose="02020603050405020304" pitchFamily="18" charset="0"/>
                <a:cs typeface="Times New Roman" panose="02020603050405020304" pitchFamily="18" charset="0"/>
              </a:rPr>
              <a:t>.</a:t>
            </a:r>
          </a:p>
          <a:p>
            <a:r>
              <a:rPr lang="en-US" sz="2400" b="0" dirty="0" smtClean="0">
                <a:latin typeface="Times New Roman" panose="02020603050405020304" pitchFamily="18" charset="0"/>
                <a:cs typeface="Times New Roman" panose="02020603050405020304" pitchFamily="18" charset="0"/>
              </a:rPr>
              <a:t>     </a:t>
            </a:r>
            <a:r>
              <a:rPr lang="en-US" sz="2400" b="0" dirty="0">
                <a:latin typeface="Times New Roman" panose="02020603050405020304" pitchFamily="18" charset="0"/>
                <a:cs typeface="Times New Roman" panose="02020603050405020304" pitchFamily="18" charset="0"/>
              </a:rPr>
              <a:t>The permanently charged nitrogen prevents the drug from crossing the blood-brain barrier. Thus, it only acts as an antagonist at peripheral opioid receptors.</a:t>
            </a:r>
          </a:p>
          <a:p>
            <a:endParaRPr lang="en-US" dirty="0"/>
          </a:p>
        </p:txBody>
      </p:sp>
    </p:spTree>
    <p:extLst>
      <p:ext uri="{BB962C8B-B14F-4D97-AF65-F5344CB8AC3E}">
        <p14:creationId xmlns:p14="http://schemas.microsoft.com/office/powerpoint/2010/main" val="2786736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normAutofit/>
          </a:bodyPr>
          <a:lstStyle/>
          <a:p>
            <a:pPr marL="0" indent="0" algn="ctr">
              <a:buNone/>
            </a:pPr>
            <a:r>
              <a:rPr lang="en-US" sz="3600" b="1" dirty="0" smtClean="0">
                <a:solidFill>
                  <a:srgbClr val="FF0000"/>
                </a:solidFill>
                <a:latin typeface="Times New Roman" pitchFamily="18" charset="0"/>
                <a:cs typeface="Times New Roman" pitchFamily="18" charset="0"/>
              </a:rPr>
              <a:t>Opioids</a:t>
            </a:r>
            <a:endParaRPr lang="en-US" sz="3600" dirty="0" smtClean="0">
              <a:solidFill>
                <a:srgbClr val="FF0000"/>
              </a:solidFill>
              <a:latin typeface="Times New Roman" pitchFamily="18" charset="0"/>
              <a:cs typeface="Times New Roman" pitchFamily="18" charset="0"/>
            </a:endParaRPr>
          </a:p>
          <a:p>
            <a:pPr marL="0" indent="0">
              <a:buNone/>
            </a:pPr>
            <a:r>
              <a:rPr lang="en-US" sz="2400" b="0" dirty="0" smtClean="0">
                <a:solidFill>
                  <a:srgbClr val="0070C0"/>
                </a:solidFill>
                <a:latin typeface="Times New Roman" pitchFamily="18" charset="0"/>
                <a:cs typeface="Times New Roman" pitchFamily="18" charset="0"/>
              </a:rPr>
              <a:t>Opioid </a:t>
            </a:r>
            <a:r>
              <a:rPr lang="en-US" sz="2400" b="0" dirty="0">
                <a:solidFill>
                  <a:srgbClr val="0070C0"/>
                </a:solidFill>
                <a:latin typeface="Times New Roman" pitchFamily="18" charset="0"/>
                <a:cs typeface="Times New Roman" pitchFamily="18" charset="0"/>
              </a:rPr>
              <a:t>Receptor Discovery and Endogenous </a:t>
            </a:r>
            <a:r>
              <a:rPr lang="en-US" sz="2400" b="0" dirty="0" smtClean="0">
                <a:solidFill>
                  <a:srgbClr val="0070C0"/>
                </a:solidFill>
                <a:latin typeface="Times New Roman" pitchFamily="18" charset="0"/>
                <a:cs typeface="Times New Roman" pitchFamily="18" charset="0"/>
              </a:rPr>
              <a:t>Ligands:</a:t>
            </a:r>
            <a:endParaRPr lang="en-US" sz="2400" b="0" dirty="0" smtClean="0">
              <a:latin typeface="Times New Roman" pitchFamily="18" charset="0"/>
              <a:cs typeface="Times New Roman" pitchFamily="18" charset="0"/>
            </a:endParaRPr>
          </a:p>
          <a:p>
            <a:r>
              <a:rPr lang="en-US" sz="2400" b="0" dirty="0" smtClean="0">
                <a:latin typeface="Times New Roman" pitchFamily="18" charset="0"/>
                <a:cs typeface="Times New Roman" pitchFamily="18" charset="0"/>
              </a:rPr>
              <a:t>    The </a:t>
            </a:r>
            <a:r>
              <a:rPr lang="en-US" sz="2400" b="0" dirty="0">
                <a:latin typeface="Times New Roman" panose="02020603050405020304" pitchFamily="18" charset="0"/>
                <a:cs typeface="Times New Roman" pitchFamily="18" charset="0"/>
              </a:rPr>
              <a:t>first endogenous peptide was termed </a:t>
            </a:r>
            <a:r>
              <a:rPr lang="en-US" sz="2400" b="0" dirty="0">
                <a:solidFill>
                  <a:schemeClr val="accent1"/>
                </a:solidFill>
                <a:latin typeface="Times New Roman" pitchFamily="18" charset="0"/>
                <a:cs typeface="Times New Roman" pitchFamily="18" charset="0"/>
              </a:rPr>
              <a:t>enkephalin</a:t>
            </a:r>
            <a:r>
              <a:rPr lang="en-US" sz="2400" b="0" dirty="0">
                <a:latin typeface="Times New Roman" pitchFamily="18" charset="0"/>
                <a:cs typeface="Times New Roman" pitchFamily="18" charset="0"/>
              </a:rPr>
              <a:t>, which was found to be a mixture of the two pentapeptides that only </a:t>
            </a:r>
            <a:r>
              <a:rPr lang="en-US" sz="2400" b="0" dirty="0" smtClean="0">
                <a:latin typeface="Times New Roman" pitchFamily="18" charset="0"/>
                <a:cs typeface="Times New Roman" pitchFamily="18" charset="0"/>
              </a:rPr>
              <a:t>differ </a:t>
            </a:r>
            <a:r>
              <a:rPr lang="en-US" sz="2400" b="0" dirty="0">
                <a:latin typeface="Times New Roman" pitchFamily="18" charset="0"/>
                <a:cs typeface="Times New Roman" pitchFamily="18" charset="0"/>
              </a:rPr>
              <a:t>in their terminal amino </a:t>
            </a:r>
            <a:r>
              <a:rPr lang="en-US" sz="2400" b="0" dirty="0" smtClean="0">
                <a:latin typeface="Times New Roman" pitchFamily="18" charset="0"/>
                <a:cs typeface="Times New Roman" pitchFamily="18" charset="0"/>
              </a:rPr>
              <a:t>acid </a:t>
            </a:r>
            <a:r>
              <a:rPr lang="en-US" sz="2400" b="0" dirty="0" smtClean="0">
                <a:solidFill>
                  <a:srgbClr val="FF0000"/>
                </a:solidFill>
                <a:latin typeface="Times New Roman" panose="02020603050405020304" pitchFamily="18" charset="0"/>
                <a:cs typeface="Times New Roman" panose="02020603050405020304" pitchFamily="18" charset="0"/>
              </a:rPr>
              <a:t>(Met-enkephalin</a:t>
            </a:r>
            <a:r>
              <a:rPr lang="en-US" sz="2400" b="0" dirty="0">
                <a:solidFill>
                  <a:schemeClr val="accent1"/>
                </a:solidFill>
                <a:latin typeface="Times New Roman" panose="02020603050405020304" pitchFamily="18" charset="0"/>
                <a:cs typeface="Times New Roman" panose="02020603050405020304" pitchFamily="18" charset="0"/>
              </a:rPr>
              <a:t>) </a:t>
            </a:r>
            <a:r>
              <a:rPr lang="en-US" sz="2400" b="0" dirty="0">
                <a:latin typeface="Times New Roman" panose="02020603050405020304" pitchFamily="18" charset="0"/>
                <a:cs typeface="Times New Roman" panose="02020603050405020304" pitchFamily="18" charset="0"/>
              </a:rPr>
              <a:t>and </a:t>
            </a:r>
            <a:r>
              <a:rPr lang="en-US" sz="2400" b="0" dirty="0" smtClean="0">
                <a:solidFill>
                  <a:schemeClr val="accent1"/>
                </a:solidFill>
                <a:latin typeface="Times New Roman" panose="02020603050405020304" pitchFamily="18" charset="0"/>
                <a:cs typeface="Times New Roman" panose="02020603050405020304" pitchFamily="18" charset="0"/>
              </a:rPr>
              <a:t>(</a:t>
            </a:r>
            <a:r>
              <a:rPr lang="en-US" sz="2400" b="0" dirty="0" err="1">
                <a:solidFill>
                  <a:srgbClr val="FF0000"/>
                </a:solidFill>
                <a:latin typeface="Times New Roman" panose="02020603050405020304" pitchFamily="18" charset="0"/>
                <a:cs typeface="Times New Roman" panose="02020603050405020304" pitchFamily="18" charset="0"/>
              </a:rPr>
              <a:t>Leu</a:t>
            </a:r>
            <a:r>
              <a:rPr lang="en-US" sz="2400" b="0" dirty="0">
                <a:solidFill>
                  <a:srgbClr val="FF0000"/>
                </a:solidFill>
                <a:latin typeface="Times New Roman" panose="02020603050405020304" pitchFamily="18" charset="0"/>
                <a:cs typeface="Times New Roman" panose="02020603050405020304" pitchFamily="18" charset="0"/>
              </a:rPr>
              <a:t>-enkephalin</a:t>
            </a:r>
            <a:r>
              <a:rPr lang="en-US" sz="2400" b="0" dirty="0" smtClean="0">
                <a:solidFill>
                  <a:srgbClr val="FF0000"/>
                </a:solidFill>
                <a:latin typeface="Times New Roman" panose="02020603050405020304" pitchFamily="18" charset="0"/>
                <a:cs typeface="Times New Roman" panose="02020603050405020304" pitchFamily="18" charset="0"/>
              </a:rPr>
              <a:t>).</a:t>
            </a:r>
          </a:p>
          <a:p>
            <a:r>
              <a:rPr lang="en-US" sz="2400" b="0" dirty="0" smtClean="0">
                <a:latin typeface="Times New Roman" pitchFamily="18" charset="0"/>
                <a:cs typeface="Times New Roman" pitchFamily="18" charset="0"/>
              </a:rPr>
              <a:t>    The </a:t>
            </a:r>
            <a:r>
              <a:rPr lang="en-US" sz="2400" b="0" dirty="0">
                <a:latin typeface="Times New Roman" pitchFamily="18" charset="0"/>
                <a:cs typeface="Times New Roman" pitchFamily="18" charset="0"/>
              </a:rPr>
              <a:t>transient nature of the enkephalins’ actions correlated with the rapid degradation of the enkephalin Tyr-Gly bond by aminopeptidases.</a:t>
            </a:r>
          </a:p>
          <a:p>
            <a:r>
              <a:rPr lang="en-US" sz="2400" b="0" dirty="0">
                <a:latin typeface="Times New Roman" pitchFamily="18" charset="0"/>
                <a:cs typeface="Times New Roman" pitchFamily="18" charset="0"/>
              </a:rPr>
              <a:t>Much synthetic work has been done in an attempt to increase the duration of action of the opioid peptides and maintain their analgesic effect.</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14763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lstStyle/>
          <a:p>
            <a:pPr marL="0" indent="0" algn="ctr">
              <a:buNone/>
            </a:pPr>
            <a:r>
              <a:rPr lang="en-US" sz="3200" b="1" i="1" dirty="0" smtClean="0">
                <a:solidFill>
                  <a:srgbClr val="FF0000"/>
                </a:solidFill>
                <a:latin typeface="Times New Roman" panose="02020603050405020304" pitchFamily="18" charset="0"/>
                <a:cs typeface="Times New Roman" panose="02020603050405020304" pitchFamily="18" charset="0"/>
              </a:rPr>
              <a:t>SARs </a:t>
            </a:r>
            <a:r>
              <a:rPr lang="en-US" sz="3200" b="1" i="1" dirty="0">
                <a:solidFill>
                  <a:srgbClr val="FF0000"/>
                </a:solidFill>
                <a:latin typeface="Times New Roman" panose="02020603050405020304" pitchFamily="18" charset="0"/>
                <a:cs typeface="Times New Roman" panose="02020603050405020304" pitchFamily="18" charset="0"/>
              </a:rPr>
              <a:t>of </a:t>
            </a:r>
            <a:r>
              <a:rPr lang="en-US" sz="3200" b="1" i="1" dirty="0" smtClean="0">
                <a:solidFill>
                  <a:srgbClr val="FF0000"/>
                </a:solidFill>
                <a:latin typeface="Times New Roman" panose="02020603050405020304" pitchFamily="18" charset="0"/>
                <a:cs typeface="Times New Roman" panose="02020603050405020304" pitchFamily="18" charset="0"/>
              </a:rPr>
              <a:t>Enkephalins</a:t>
            </a:r>
          </a:p>
          <a:p>
            <a:pPr marL="0" indent="0" algn="ctr">
              <a:buNone/>
            </a:pPr>
            <a:endParaRPr lang="en-US" dirty="0">
              <a:solidFill>
                <a:srgbClr val="FF0000"/>
              </a:solidFill>
            </a:endParaRPr>
          </a:p>
          <a:p>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6407" r="4069"/>
          <a:stretch/>
        </p:blipFill>
        <p:spPr bwMode="auto">
          <a:xfrm>
            <a:off x="228600" y="1066800"/>
            <a:ext cx="8610600" cy="2971800"/>
          </a:xfrm>
          <a:prstGeom prst="rect">
            <a:avLst/>
          </a:prstGeom>
          <a:noFill/>
          <a:ln>
            <a:noFill/>
          </a:ln>
        </p:spPr>
      </p:pic>
      <p:cxnSp>
        <p:nvCxnSpPr>
          <p:cNvPr id="5" name="Straight Arrow Connector 4"/>
          <p:cNvCxnSpPr/>
          <p:nvPr/>
        </p:nvCxnSpPr>
        <p:spPr>
          <a:xfrm flipH="1">
            <a:off x="1447800" y="2362200"/>
            <a:ext cx="762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209800" y="2362200"/>
            <a:ext cx="381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895600" y="2362200"/>
            <a:ext cx="152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505200" y="2362200"/>
            <a:ext cx="152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114800" y="2362200"/>
            <a:ext cx="436418"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562600" y="2514600"/>
            <a:ext cx="609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09600" y="4267200"/>
            <a:ext cx="7924800" cy="1938992"/>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first amino acid of the pentapeptide shows a distinct preference for tyrosine. </a:t>
            </a:r>
          </a:p>
          <a:p>
            <a:r>
              <a:rPr lang="en-US" sz="2400" dirty="0" smtClean="0">
                <a:latin typeface="Times New Roman" panose="02020603050405020304" pitchFamily="18" charset="0"/>
                <a:cs typeface="Times New Roman" panose="02020603050405020304" pitchFamily="18" charset="0"/>
              </a:rPr>
              <a:t>    Most </a:t>
            </a:r>
            <a:r>
              <a:rPr lang="en-US" sz="2400" dirty="0">
                <a:latin typeface="Times New Roman" panose="02020603050405020304" pitchFamily="18" charset="0"/>
                <a:cs typeface="Times New Roman" panose="02020603050405020304" pitchFamily="18" charset="0"/>
              </a:rPr>
              <a:t>changes to this amino acid, either by substituting with other amino acids or masking the phenolic hydroxyl (OH) or amino function, produce an inactive or weakly active peptide.</a:t>
            </a:r>
          </a:p>
        </p:txBody>
      </p:sp>
    </p:spTree>
    <p:extLst>
      <p:ext uri="{BB962C8B-B14F-4D97-AF65-F5344CB8AC3E}">
        <p14:creationId xmlns:p14="http://schemas.microsoft.com/office/powerpoint/2010/main" val="2748244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0400" y="3886200"/>
            <a:ext cx="53340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6130" r="8237"/>
          <a:stretch/>
        </p:blipFill>
        <p:spPr bwMode="auto">
          <a:xfrm>
            <a:off x="1066800" y="304800"/>
            <a:ext cx="73914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6392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562600"/>
          </a:xfrm>
        </p:spPr>
        <p:txBody>
          <a:bodyPr>
            <a:normAutofit/>
          </a:bodyPr>
          <a:lstStyle/>
          <a:p>
            <a:pPr marL="0" indent="0" algn="ctr">
              <a:buNone/>
            </a:pPr>
            <a:r>
              <a:rPr lang="en-US" sz="2800" b="1" i="1" dirty="0" smtClean="0">
                <a:solidFill>
                  <a:srgbClr val="FF0000"/>
                </a:solidFill>
                <a:latin typeface="Times New Roman" panose="02020603050405020304" pitchFamily="18" charset="0"/>
                <a:cs typeface="Times New Roman" panose="02020603050405020304" pitchFamily="18" charset="0"/>
              </a:rPr>
              <a:t>GLY</a:t>
            </a:r>
            <a:r>
              <a:rPr lang="en-US" sz="2000" b="1" i="1" dirty="0" smtClean="0">
                <a:solidFill>
                  <a:srgbClr val="FF0000"/>
                </a:solidFill>
                <a:latin typeface="Times New Roman" panose="02020603050405020304" pitchFamily="18" charset="0"/>
                <a:cs typeface="Times New Roman" panose="02020603050405020304" pitchFamily="18" charset="0"/>
              </a:rPr>
              <a:t>2</a:t>
            </a:r>
          </a:p>
          <a:p>
            <a:pPr algn="just"/>
            <a:r>
              <a:rPr lang="en-US" sz="2400" b="0" dirty="0" smtClean="0">
                <a:latin typeface="Times New Roman" panose="02020603050405020304" pitchFamily="18" charset="0"/>
                <a:cs typeface="Times New Roman" panose="02020603050405020304" pitchFamily="18" charset="0"/>
              </a:rPr>
              <a:t>    Replacing </a:t>
            </a:r>
            <a:r>
              <a:rPr lang="en-US" sz="2400" b="0" dirty="0">
                <a:latin typeface="Times New Roman" panose="02020603050405020304" pitchFamily="18" charset="0"/>
                <a:cs typeface="Times New Roman" panose="02020603050405020304" pitchFamily="18" charset="0"/>
              </a:rPr>
              <a:t>the naturally occurring L-Gly with various D-amino acids produces a peptide that is resistant to peptide cleavage by aminopeptidases</a:t>
            </a:r>
            <a:r>
              <a:rPr lang="en-US" sz="2400" b="0" dirty="0" smtClean="0">
                <a:latin typeface="Times New Roman" panose="02020603050405020304" pitchFamily="18" charset="0"/>
                <a:cs typeface="Times New Roman" panose="02020603050405020304" pitchFamily="18" charset="0"/>
              </a:rPr>
              <a:t>.</a:t>
            </a:r>
          </a:p>
          <a:p>
            <a:pPr algn="just"/>
            <a:r>
              <a:rPr lang="en-US" sz="2400" b="0" dirty="0" smtClean="0">
                <a:latin typeface="Times New Roman" panose="02020603050405020304" pitchFamily="18" charset="0"/>
                <a:cs typeface="Times New Roman" panose="02020603050405020304" pitchFamily="18" charset="0"/>
              </a:rPr>
              <a:t>     Replacement </a:t>
            </a:r>
            <a:r>
              <a:rPr lang="en-US" sz="2400" b="0" dirty="0">
                <a:latin typeface="Times New Roman" panose="02020603050405020304" pitchFamily="18" charset="0"/>
                <a:cs typeface="Times New Roman" panose="02020603050405020304" pitchFamily="18" charset="0"/>
              </a:rPr>
              <a:t>with D-</a:t>
            </a:r>
            <a:r>
              <a:rPr lang="en-US" sz="2400" b="0" dirty="0" err="1">
                <a:latin typeface="Times New Roman" panose="02020603050405020304" pitchFamily="18" charset="0"/>
                <a:cs typeface="Times New Roman" panose="02020603050405020304" pitchFamily="18" charset="0"/>
              </a:rPr>
              <a:t>Ser</a:t>
            </a:r>
            <a:r>
              <a:rPr lang="en-US" sz="2400" b="0" dirty="0">
                <a:latin typeface="Times New Roman" panose="02020603050405020304" pitchFamily="18" charset="0"/>
                <a:cs typeface="Times New Roman" panose="02020603050405020304" pitchFamily="18" charset="0"/>
              </a:rPr>
              <a:t> is the most effective replacement, and all L-amino acid analogs had low activities</a:t>
            </a:r>
            <a:r>
              <a:rPr lang="en-US" sz="2400" b="0" dirty="0" smtClean="0">
                <a:latin typeface="Times New Roman" panose="02020603050405020304" pitchFamily="18" charset="0"/>
                <a:cs typeface="Times New Roman" panose="02020603050405020304" pitchFamily="18" charset="0"/>
              </a:rPr>
              <a:t>.</a:t>
            </a:r>
          </a:p>
          <a:p>
            <a:pPr algn="just"/>
            <a:r>
              <a:rPr lang="en-US" sz="2400" b="0" dirty="0" smtClean="0">
                <a:latin typeface="Times New Roman" panose="02020603050405020304" pitchFamily="18" charset="0"/>
                <a:cs typeface="Times New Roman" panose="02020603050405020304" pitchFamily="18" charset="0"/>
              </a:rPr>
              <a:t>    Substituting </a:t>
            </a:r>
            <a:r>
              <a:rPr lang="en-US" sz="2400" b="0" dirty="0">
                <a:latin typeface="Times New Roman" panose="02020603050405020304" pitchFamily="18" charset="0"/>
                <a:cs typeface="Times New Roman" panose="02020603050405020304" pitchFamily="18" charset="0"/>
              </a:rPr>
              <a:t>D-amino acids for L-amino acids produces stable peptides, and the stereochemical change may give the peptide access to additional binding sites on the </a:t>
            </a:r>
            <a:r>
              <a:rPr lang="en-US" sz="2400" b="0" dirty="0" smtClean="0">
                <a:latin typeface="Times New Roman" panose="02020603050405020304" pitchFamily="18" charset="0"/>
                <a:cs typeface="Times New Roman" panose="02020603050405020304" pitchFamily="18" charset="0"/>
              </a:rPr>
              <a:t>receptors</a:t>
            </a:r>
          </a:p>
          <a:p>
            <a:pPr algn="just"/>
            <a:r>
              <a:rPr lang="en-US" sz="2400" b="0" dirty="0" smtClean="0">
                <a:latin typeface="Times New Roman" panose="02020603050405020304" pitchFamily="18" charset="0"/>
                <a:cs typeface="Times New Roman" panose="02020603050405020304" pitchFamily="18" charset="0"/>
              </a:rPr>
              <a:t>     Replacing </a:t>
            </a:r>
            <a:r>
              <a:rPr lang="en-US" sz="2400" b="0" dirty="0">
                <a:latin typeface="Times New Roman" panose="02020603050405020304" pitchFamily="18" charset="0"/>
                <a:cs typeface="Times New Roman" panose="02020603050405020304" pitchFamily="18" charset="0"/>
              </a:rPr>
              <a:t>the Gly2 with D-Ala2 while simultaneously replacing the L-Leu5 with D-Leu5 produces the peptide known as D-Ala2, D-Leu5 enkephalin (DADLE), which is commonly used as a selective δ-agonist</a:t>
            </a:r>
          </a:p>
          <a:p>
            <a:pPr algn="just"/>
            <a:endParaRPr lang="en-US" sz="2400" b="0" dirty="0"/>
          </a:p>
        </p:txBody>
      </p:sp>
    </p:spTree>
    <p:extLst>
      <p:ext uri="{BB962C8B-B14F-4D97-AF65-F5344CB8AC3E}">
        <p14:creationId xmlns:p14="http://schemas.microsoft.com/office/powerpoint/2010/main" val="236959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fontScale="92500" lnSpcReduction="10000"/>
          </a:bodyPr>
          <a:lstStyle/>
          <a:p>
            <a:pPr marL="0" indent="0" algn="ctr">
              <a:buNone/>
            </a:pPr>
            <a:r>
              <a:rPr lang="en-US" sz="3000" b="1" i="1" dirty="0" smtClean="0">
                <a:solidFill>
                  <a:srgbClr val="FF0000"/>
                </a:solidFill>
                <a:latin typeface="Times New Roman" panose="02020603050405020304" pitchFamily="18" charset="0"/>
                <a:cs typeface="Times New Roman" panose="02020603050405020304" pitchFamily="18" charset="0"/>
              </a:rPr>
              <a:t>Gly3</a:t>
            </a:r>
            <a:endParaRPr lang="en-US" sz="3000" dirty="0" smtClean="0">
              <a:solidFill>
                <a:srgbClr val="FF0000"/>
              </a:solidFill>
              <a:latin typeface="Times New Roman" panose="02020603050405020304" pitchFamily="18" charset="0"/>
              <a:cs typeface="Times New Roman" panose="02020603050405020304" pitchFamily="18" charset="0"/>
            </a:endParaRPr>
          </a:p>
          <a:p>
            <a:r>
              <a:rPr lang="en-US" sz="2800" b="0" dirty="0" smtClean="0">
                <a:latin typeface="Times New Roman" panose="02020603050405020304" pitchFamily="18" charset="0"/>
                <a:cs typeface="Times New Roman" panose="02020603050405020304" pitchFamily="18" charset="0"/>
              </a:rPr>
              <a:t>    </a:t>
            </a:r>
            <a:r>
              <a:rPr lang="en-US" sz="2600" b="0" dirty="0" smtClean="0">
                <a:latin typeface="Times New Roman" panose="02020603050405020304" pitchFamily="18" charset="0"/>
                <a:cs typeface="Times New Roman" panose="02020603050405020304" pitchFamily="18" charset="0"/>
              </a:rPr>
              <a:t>Almost </a:t>
            </a:r>
            <a:r>
              <a:rPr lang="en-US" sz="2600" b="0" dirty="0">
                <a:latin typeface="Times New Roman" panose="02020603050405020304" pitchFamily="18" charset="0"/>
                <a:cs typeface="Times New Roman" panose="02020603050405020304" pitchFamily="18" charset="0"/>
              </a:rPr>
              <a:t>all changes to this amino acid result in a drop in potency, unless they are also accompanied by another change such as replacing the Gly2 </a:t>
            </a:r>
            <a:r>
              <a:rPr lang="en-US" sz="2600" b="0" dirty="0" smtClean="0">
                <a:latin typeface="Times New Roman" panose="02020603050405020304" pitchFamily="18" charset="0"/>
                <a:cs typeface="Times New Roman" panose="02020603050405020304" pitchFamily="18" charset="0"/>
              </a:rPr>
              <a:t>with </a:t>
            </a:r>
            <a:r>
              <a:rPr lang="en-US" sz="2600" b="0" dirty="0">
                <a:latin typeface="Times New Roman" panose="02020603050405020304" pitchFamily="18" charset="0"/>
                <a:cs typeface="Times New Roman" panose="02020603050405020304" pitchFamily="18" charset="0"/>
              </a:rPr>
              <a:t>D-Ala2 </a:t>
            </a:r>
            <a:r>
              <a:rPr lang="en-US" sz="2600" b="0" dirty="0" smtClean="0">
                <a:latin typeface="Times New Roman" panose="02020603050405020304" pitchFamily="18" charset="0"/>
                <a:cs typeface="Times New Roman" panose="02020603050405020304" pitchFamily="18" charset="0"/>
              </a:rPr>
              <a:t>.</a:t>
            </a:r>
          </a:p>
          <a:p>
            <a:pPr marL="0" indent="0" algn="ctr">
              <a:buNone/>
            </a:pPr>
            <a:r>
              <a:rPr lang="en-US" sz="2600" b="1" i="1" dirty="0" smtClean="0">
                <a:solidFill>
                  <a:srgbClr val="FF0000"/>
                </a:solidFill>
                <a:latin typeface="Times New Roman" panose="02020603050405020304" pitchFamily="18" charset="0"/>
                <a:cs typeface="Times New Roman" panose="02020603050405020304" pitchFamily="18" charset="0"/>
              </a:rPr>
              <a:t>Phe4</a:t>
            </a:r>
            <a:endParaRPr lang="en-US" sz="2600" dirty="0" smtClean="0">
              <a:solidFill>
                <a:srgbClr val="FF0000"/>
              </a:solidFill>
              <a:latin typeface="Times New Roman" panose="02020603050405020304" pitchFamily="18" charset="0"/>
              <a:cs typeface="Times New Roman" panose="02020603050405020304" pitchFamily="18" charset="0"/>
            </a:endParaRPr>
          </a:p>
          <a:p>
            <a:r>
              <a:rPr lang="en-US" sz="2600" b="0" dirty="0" smtClean="0">
                <a:latin typeface="Times New Roman" panose="02020603050405020304" pitchFamily="18" charset="0"/>
                <a:cs typeface="Times New Roman" panose="02020603050405020304" pitchFamily="18" charset="0"/>
              </a:rPr>
              <a:t>    The </a:t>
            </a:r>
            <a:r>
              <a:rPr lang="en-US" sz="2600" b="0" dirty="0">
                <a:latin typeface="Times New Roman" panose="02020603050405020304" pitchFamily="18" charset="0"/>
                <a:cs typeface="Times New Roman" panose="02020603050405020304" pitchFamily="18" charset="0"/>
              </a:rPr>
              <a:t>aromatic nature of the fourth residue is required for high activity. </a:t>
            </a:r>
            <a:endParaRPr lang="en-US" sz="2600" b="0" dirty="0" smtClean="0">
              <a:latin typeface="Times New Roman" panose="02020603050405020304" pitchFamily="18" charset="0"/>
              <a:cs typeface="Times New Roman" panose="02020603050405020304" pitchFamily="18" charset="0"/>
            </a:endParaRPr>
          </a:p>
          <a:p>
            <a:r>
              <a:rPr lang="en-US" sz="2600" b="0" dirty="0" smtClean="0">
                <a:latin typeface="Times New Roman" panose="02020603050405020304" pitchFamily="18" charset="0"/>
                <a:cs typeface="Times New Roman" panose="02020603050405020304" pitchFamily="18" charset="0"/>
              </a:rPr>
              <a:t>    When </a:t>
            </a:r>
            <a:r>
              <a:rPr lang="en-US" sz="2600" b="0" dirty="0">
                <a:latin typeface="Times New Roman" panose="02020603050405020304" pitchFamily="18" charset="0"/>
                <a:cs typeface="Times New Roman" panose="02020603050405020304" pitchFamily="18" charset="0"/>
              </a:rPr>
              <a:t>combined with the D-Ala2 replacement, the addition of an electron withdrawing, lipophilic substituent (e.g., NO2, Cl, and Br) in the para position of Phe4 greatly </a:t>
            </a:r>
            <a:r>
              <a:rPr lang="en-US" sz="2600" b="0" dirty="0">
                <a:solidFill>
                  <a:srgbClr val="002060"/>
                </a:solidFill>
                <a:latin typeface="Times New Roman" panose="02020603050405020304" pitchFamily="18" charset="0"/>
                <a:cs typeface="Times New Roman" panose="02020603050405020304" pitchFamily="18" charset="0"/>
              </a:rPr>
              <a:t>increases activity. </a:t>
            </a:r>
            <a:endParaRPr lang="en-US" sz="2600" b="0" dirty="0" smtClean="0">
              <a:solidFill>
                <a:srgbClr val="002060"/>
              </a:solidFill>
              <a:latin typeface="Times New Roman" panose="02020603050405020304" pitchFamily="18" charset="0"/>
              <a:cs typeface="Times New Roman" panose="02020603050405020304" pitchFamily="18" charset="0"/>
            </a:endParaRPr>
          </a:p>
          <a:p>
            <a:r>
              <a:rPr lang="en-US" sz="2600" b="0" dirty="0" smtClean="0">
                <a:latin typeface="Times New Roman" panose="02020603050405020304" pitchFamily="18" charset="0"/>
                <a:cs typeface="Times New Roman" panose="02020603050405020304" pitchFamily="18" charset="0"/>
              </a:rPr>
              <a:t>    Para </a:t>
            </a:r>
            <a:r>
              <a:rPr lang="en-US" sz="2600" b="0" dirty="0">
                <a:latin typeface="Times New Roman" panose="02020603050405020304" pitchFamily="18" charset="0"/>
                <a:cs typeface="Times New Roman" panose="02020603050405020304" pitchFamily="18" charset="0"/>
              </a:rPr>
              <a:t>substitutions with electron donating, hydrophilic functional groups (e.g., NH2 and OH) </a:t>
            </a:r>
            <a:r>
              <a:rPr lang="en-US" sz="2600" b="0" dirty="0">
                <a:solidFill>
                  <a:srgbClr val="002060"/>
                </a:solidFill>
                <a:latin typeface="Times New Roman" panose="02020603050405020304" pitchFamily="18" charset="0"/>
                <a:cs typeface="Times New Roman" panose="02020603050405020304" pitchFamily="18" charset="0"/>
              </a:rPr>
              <a:t>abolish activity</a:t>
            </a:r>
            <a:r>
              <a:rPr lang="en-US" sz="2600" b="0" dirty="0" smtClean="0">
                <a:solidFill>
                  <a:srgbClr val="002060"/>
                </a:solidFill>
                <a:latin typeface="Times New Roman" panose="02020603050405020304" pitchFamily="18" charset="0"/>
                <a:cs typeface="Times New Roman" panose="02020603050405020304" pitchFamily="18" charset="0"/>
              </a:rPr>
              <a:t>.</a:t>
            </a:r>
          </a:p>
          <a:p>
            <a:pPr marL="0" indent="0" algn="ctr">
              <a:buNone/>
            </a:pPr>
            <a:r>
              <a:rPr lang="en-US" sz="2600" b="1" i="1" dirty="0" smtClean="0">
                <a:solidFill>
                  <a:srgbClr val="FF0000"/>
                </a:solidFill>
                <a:latin typeface="Times New Roman" panose="02020603050405020304" pitchFamily="18" charset="0"/>
                <a:cs typeface="Times New Roman" panose="02020603050405020304" pitchFamily="18" charset="0"/>
              </a:rPr>
              <a:t>Met5/leu5</a:t>
            </a:r>
            <a:endParaRPr lang="en-US" sz="2600" dirty="0" smtClean="0">
              <a:solidFill>
                <a:srgbClr val="FF0000"/>
              </a:solidFill>
              <a:latin typeface="Times New Roman" panose="02020603050405020304" pitchFamily="18" charset="0"/>
              <a:cs typeface="Times New Roman" panose="02020603050405020304" pitchFamily="18" charset="0"/>
            </a:endParaRPr>
          </a:p>
          <a:p>
            <a:r>
              <a:rPr lang="en-US" sz="2600" b="0" dirty="0" smtClean="0">
                <a:latin typeface="Times New Roman" panose="02020603050405020304" pitchFamily="18" charset="0"/>
                <a:cs typeface="Times New Roman" panose="02020603050405020304" pitchFamily="18" charset="0"/>
              </a:rPr>
              <a:t>    Position </a:t>
            </a:r>
            <a:r>
              <a:rPr lang="en-US" sz="2600" b="0" dirty="0">
                <a:latin typeface="Times New Roman" panose="02020603050405020304" pitchFamily="18" charset="0"/>
                <a:cs typeface="Times New Roman" panose="02020603050405020304" pitchFamily="18" charset="0"/>
              </a:rPr>
              <a:t>5 appears to tolerate more residue changes than the other positions.</a:t>
            </a:r>
          </a:p>
          <a:p>
            <a:r>
              <a:rPr lang="en-US" sz="2600" b="0" dirty="0" smtClean="0">
                <a:latin typeface="Times New Roman" panose="02020603050405020304" pitchFamily="18" charset="0"/>
                <a:cs typeface="Times New Roman" panose="02020603050405020304" pitchFamily="18" charset="0"/>
              </a:rPr>
              <a:t>    Many </a:t>
            </a:r>
            <a:r>
              <a:rPr lang="en-US" sz="2600" b="0" dirty="0">
                <a:latin typeface="Times New Roman" panose="02020603050405020304" pitchFamily="18" charset="0"/>
                <a:cs typeface="Times New Roman" panose="02020603050405020304" pitchFamily="18" charset="0"/>
              </a:rPr>
              <a:t>amino acid substitutions at this position maintain activity (e.g., </a:t>
            </a:r>
            <a:r>
              <a:rPr lang="en-US" sz="2600" b="0" dirty="0" err="1">
                <a:latin typeface="Times New Roman" panose="02020603050405020304" pitchFamily="18" charset="0"/>
                <a:cs typeface="Times New Roman" panose="02020603050405020304" pitchFamily="18" charset="0"/>
              </a:rPr>
              <a:t>Ala</a:t>
            </a:r>
            <a:r>
              <a:rPr lang="en-US" sz="2600" b="0" dirty="0">
                <a:latin typeface="Times New Roman" panose="02020603050405020304" pitchFamily="18" charset="0"/>
                <a:cs typeface="Times New Roman" panose="02020603050405020304" pitchFamily="18" charset="0"/>
              </a:rPr>
              <a:t>, Gly, Phe, Pro). </a:t>
            </a:r>
          </a:p>
          <a:p>
            <a:endParaRPr lang="en-US" sz="26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95968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3334</TotalTime>
  <Words>2997</Words>
  <Application>Microsoft Office PowerPoint</Application>
  <PresentationFormat>On-screen Show (4:3)</PresentationFormat>
  <Paragraphs>277</Paragraphs>
  <Slides>49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Lucida Sans Unicode</vt:lpstr>
      <vt:lpstr>Times New Roman</vt:lpstr>
      <vt:lpstr>Verdana</vt:lpstr>
      <vt:lpstr>Wingdings</vt:lpstr>
      <vt:lpstr>Wingdings 2</vt:lpstr>
      <vt:lpstr>Wingdings 3</vt:lpstr>
      <vt:lpstr>Concourse</vt:lpstr>
      <vt:lpstr>PowerPoint Presentation</vt:lpstr>
      <vt:lpstr>PowerPoint Presentation</vt:lpstr>
      <vt:lpstr>PowerPoint Presentation</vt:lpstr>
      <vt:lpstr>Three-step analgesic ladder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Ammar</dc:creator>
  <cp:lastModifiedBy>Maher</cp:lastModifiedBy>
  <cp:revision>80</cp:revision>
  <dcterms:created xsi:type="dcterms:W3CDTF">2006-08-16T00:00:00Z</dcterms:created>
  <dcterms:modified xsi:type="dcterms:W3CDTF">2023-11-20T10:13:53Z</dcterms:modified>
</cp:coreProperties>
</file>