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65" r:id="rId2"/>
    <p:sldId id="316" r:id="rId3"/>
    <p:sldId id="317" r:id="rId4"/>
    <p:sldId id="318" r:id="rId5"/>
    <p:sldId id="319" r:id="rId6"/>
    <p:sldId id="320" r:id="rId7"/>
    <p:sldId id="355" r:id="rId8"/>
    <p:sldId id="356" r:id="rId9"/>
    <p:sldId id="323" r:id="rId10"/>
    <p:sldId id="357" r:id="rId11"/>
    <p:sldId id="325" r:id="rId12"/>
    <p:sldId id="326" r:id="rId13"/>
    <p:sldId id="364" r:id="rId14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5274"/>
    <a:srgbClr val="4D7AA3"/>
    <a:srgbClr val="6696A4"/>
    <a:srgbClr val="85A6A6"/>
    <a:srgbClr val="90B7F3"/>
    <a:srgbClr val="9D669B"/>
    <a:srgbClr val="679EEF"/>
    <a:srgbClr val="1095BE"/>
    <a:srgbClr val="583400"/>
    <a:srgbClr val="8A5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32" autoAdjust="0"/>
    <p:restoredTop sz="99246" autoAdjust="0"/>
  </p:normalViewPr>
  <p:slideViewPr>
    <p:cSldViewPr>
      <p:cViewPr varScale="1">
        <p:scale>
          <a:sx n="46" d="100"/>
          <a:sy n="46" d="100"/>
        </p:scale>
        <p:origin x="123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710"/>
    </p:cViewPr>
  </p:sorterViewPr>
  <p:notesViewPr>
    <p:cSldViewPr>
      <p:cViewPr varScale="1">
        <p:scale>
          <a:sx n="62" d="100"/>
          <a:sy n="62" d="100"/>
        </p:scale>
        <p:origin x="-1404" y="-78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DF5F34C-3153-4C35-9A1D-F73435AC2186}" type="slidenum">
              <a:rPr lang="id-ID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id-ID" noProof="0"/>
              <a:t>Click to edit Master text styles</a:t>
            </a:r>
          </a:p>
          <a:p>
            <a:pPr lvl="1"/>
            <a:r>
              <a:rPr lang="id-ID" noProof="0"/>
              <a:t>Second level</a:t>
            </a:r>
          </a:p>
          <a:p>
            <a:pPr lvl="2"/>
            <a:r>
              <a:rPr lang="id-ID" noProof="0"/>
              <a:t>Third level</a:t>
            </a:r>
          </a:p>
          <a:p>
            <a:pPr lvl="3"/>
            <a:r>
              <a:rPr lang="id-ID" noProof="0"/>
              <a:t>Fourth level</a:t>
            </a:r>
          </a:p>
          <a:p>
            <a:pPr lvl="4"/>
            <a:r>
              <a:rPr lang="id-ID" noProof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6C4D1DD-AC31-4CE4-9051-66F2CE8C0A38}" type="slidenum">
              <a:rPr lang="id-ID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1196975"/>
            <a:ext cx="8207375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2422525"/>
            <a:ext cx="8212138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46FDEA9-29B0-4000-9A8A-EA5137E778F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41" name="Rectangle 17"/>
          <p:cNvSpPr>
            <a:spLocks noChangeArrowheads="1"/>
          </p:cNvSpPr>
          <p:nvPr userDrawn="1"/>
        </p:nvSpPr>
        <p:spPr bwMode="auto">
          <a:xfrm>
            <a:off x="0" y="233363"/>
            <a:ext cx="9144000" cy="539750"/>
          </a:xfrm>
          <a:prstGeom prst="rect">
            <a:avLst/>
          </a:prstGeom>
          <a:solidFill>
            <a:srgbClr val="4D7AA3"/>
          </a:solidFill>
          <a:ln w="9525" algn="ctr">
            <a:noFill/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id-ID" sz="3600"/>
          </a:p>
        </p:txBody>
      </p:sp>
      <p:sp>
        <p:nvSpPr>
          <p:cNvPr id="1039" name="Rectangle 15"/>
          <p:cNvSpPr>
            <a:spLocks noChangeArrowheads="1"/>
          </p:cNvSpPr>
          <p:nvPr userDrawn="1"/>
        </p:nvSpPr>
        <p:spPr bwMode="auto">
          <a:xfrm>
            <a:off x="0" y="0"/>
            <a:ext cx="3130550" cy="233363"/>
          </a:xfrm>
          <a:prstGeom prst="rect">
            <a:avLst/>
          </a:prstGeom>
          <a:solidFill>
            <a:srgbClr val="85A6A6"/>
          </a:solidFill>
          <a:ln w="9525" algn="ctr">
            <a:noFill/>
            <a:miter lim="800000"/>
          </a:ln>
          <a:effectLst/>
        </p:spPr>
        <p:txBody>
          <a:bodyPr wrap="none" anchor="ctr"/>
          <a:lstStyle/>
          <a:p>
            <a:pPr algn="l">
              <a:defRPr/>
            </a:pPr>
            <a:endParaRPr lang="id-ID" sz="1400"/>
          </a:p>
        </p:txBody>
      </p:sp>
      <p:sp>
        <p:nvSpPr>
          <p:cNvPr id="1040" name="Rectangle 16"/>
          <p:cNvSpPr>
            <a:spLocks noChangeArrowheads="1"/>
          </p:cNvSpPr>
          <p:nvPr userDrawn="1"/>
        </p:nvSpPr>
        <p:spPr bwMode="auto">
          <a:xfrm>
            <a:off x="3130550" y="0"/>
            <a:ext cx="6010275" cy="233363"/>
          </a:xfrm>
          <a:prstGeom prst="rect">
            <a:avLst/>
          </a:prstGeom>
          <a:solidFill>
            <a:srgbClr val="6696A4"/>
          </a:solidFill>
          <a:ln w="9525" algn="ctr">
            <a:noFill/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id-ID" sz="1400"/>
          </a:p>
        </p:txBody>
      </p:sp>
      <p:sp>
        <p:nvSpPr>
          <p:cNvPr id="1043" name="Rectangle 19"/>
          <p:cNvSpPr>
            <a:spLocks noChangeArrowheads="1"/>
          </p:cNvSpPr>
          <p:nvPr userDrawn="1"/>
        </p:nvSpPr>
        <p:spPr bwMode="auto">
          <a:xfrm>
            <a:off x="0" y="6624638"/>
            <a:ext cx="3041650" cy="233362"/>
          </a:xfrm>
          <a:prstGeom prst="rect">
            <a:avLst/>
          </a:prstGeom>
          <a:solidFill>
            <a:srgbClr val="6696A4"/>
          </a:solidFill>
          <a:ln w="9525" algn="ctr">
            <a:noFill/>
            <a:miter lim="800000"/>
          </a:ln>
          <a:effectLst/>
        </p:spPr>
        <p:txBody>
          <a:bodyPr wrap="none" anchor="ctr" anchorCtr="1"/>
          <a:lstStyle/>
          <a:p>
            <a:pPr algn="ctr">
              <a:defRPr/>
            </a:pPr>
            <a:r>
              <a:rPr lang="en-US" sz="1400" dirty="0"/>
              <a:t>President University</a:t>
            </a:r>
          </a:p>
        </p:txBody>
      </p:sp>
      <p:sp>
        <p:nvSpPr>
          <p:cNvPr id="1044" name="Rectangle 20"/>
          <p:cNvSpPr>
            <a:spLocks noChangeArrowheads="1"/>
          </p:cNvSpPr>
          <p:nvPr userDrawn="1"/>
        </p:nvSpPr>
        <p:spPr bwMode="auto">
          <a:xfrm>
            <a:off x="3041650" y="6624638"/>
            <a:ext cx="3076575" cy="233362"/>
          </a:xfrm>
          <a:prstGeom prst="rect">
            <a:avLst/>
          </a:prstGeom>
          <a:solidFill>
            <a:srgbClr val="4D7AA3"/>
          </a:solidFill>
          <a:ln w="9525" algn="ctr">
            <a:noFill/>
            <a:miter lim="800000"/>
          </a:ln>
          <a:effectLst/>
        </p:spPr>
        <p:txBody>
          <a:bodyPr wrap="none" anchor="ctr" anchorCtr="1"/>
          <a:lstStyle/>
          <a:p>
            <a:pPr algn="ctr">
              <a:defRPr/>
            </a:pPr>
            <a:r>
              <a:rPr lang="en-US" sz="1400"/>
              <a:t>Erwin Sitompul</a:t>
            </a:r>
          </a:p>
        </p:txBody>
      </p:sp>
      <p:sp>
        <p:nvSpPr>
          <p:cNvPr id="1045" name="Rectangle 21"/>
          <p:cNvSpPr>
            <a:spLocks noChangeArrowheads="1"/>
          </p:cNvSpPr>
          <p:nvPr userDrawn="1"/>
        </p:nvSpPr>
        <p:spPr bwMode="auto">
          <a:xfrm>
            <a:off x="6102350" y="6624638"/>
            <a:ext cx="3041650" cy="233362"/>
          </a:xfrm>
          <a:prstGeom prst="rect">
            <a:avLst/>
          </a:prstGeom>
          <a:solidFill>
            <a:srgbClr val="85A6A6"/>
          </a:solidFill>
          <a:ln w="9525" algn="ctr">
            <a:noFill/>
            <a:miter lim="800000"/>
          </a:ln>
          <a:effectLst/>
        </p:spPr>
        <p:txBody>
          <a:bodyPr wrap="none" anchor="ctr" anchorCtr="1"/>
          <a:lstStyle/>
          <a:p>
            <a:pPr algn="ctr">
              <a:defRPr/>
            </a:pPr>
            <a:r>
              <a:rPr lang="en-US" sz="1400" dirty="0"/>
              <a:t>FCS 2/</a:t>
            </a:r>
            <a:fld id="{CC248301-8274-445C-AA6A-E24AEEAE8840}" type="slidenum">
              <a:rPr lang="en-US" sz="1400" dirty="0"/>
              <a:t>‹#›</a:t>
            </a:fld>
            <a:endParaRPr lang="en-US" sz="1400" dirty="0"/>
          </a:p>
        </p:txBody>
      </p:sp>
      <p:pic>
        <p:nvPicPr>
          <p:cNvPr id="14345" name="Picture 34" descr="45277351686s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200" y="6084888"/>
            <a:ext cx="4000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8.png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41.png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42.png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43.wmf"/><Relationship Id="rId9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11.png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2.png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17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6.png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15.wmf"/><Relationship Id="rId14" Type="http://schemas.openxmlformats.org/officeDocument/2006/relationships/image" Target="../media/image1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9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31.png"/><Relationship Id="rId7" Type="http://schemas.openxmlformats.org/officeDocument/2006/relationships/image" Target="../media/image28.wmf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30.wmf"/><Relationship Id="rId5" Type="http://schemas.openxmlformats.org/officeDocument/2006/relationships/image" Target="../media/image33.png"/><Relationship Id="rId10" Type="http://schemas.openxmlformats.org/officeDocument/2006/relationships/oleObject" Target="../embeddings/oleObject11.bin"/><Relationship Id="rId4" Type="http://schemas.openxmlformats.org/officeDocument/2006/relationships/image" Target="../media/image32.png"/><Relationship Id="rId9" Type="http://schemas.openxmlformats.org/officeDocument/2006/relationships/image" Target="../media/image2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4175"/>
            <a:ext cx="8229600" cy="582613"/>
          </a:xfrm>
        </p:spPr>
        <p:txBody>
          <a:bodyPr/>
          <a:lstStyle/>
          <a:p>
            <a:r>
              <a:rPr lang="en-US" dirty="0"/>
              <a:t>Fundamental of Control Engineering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" y="2548255"/>
            <a:ext cx="8579485" cy="975995"/>
          </a:xfrm>
        </p:spPr>
        <p:txBody>
          <a:bodyPr/>
          <a:lstStyle/>
          <a:p>
            <a:r>
              <a:rPr lang="en-US" sz="4000" dirty="0"/>
              <a:t>Block Diagram Reduction Lecture-5</a:t>
            </a:r>
          </a:p>
          <a:p>
            <a:endParaRPr lang="en-US" sz="4000" dirty="0"/>
          </a:p>
        </p:txBody>
      </p:sp>
      <p:sp>
        <p:nvSpPr>
          <p:cNvPr id="8" name="Rectangles 7"/>
          <p:cNvSpPr/>
          <p:nvPr/>
        </p:nvSpPr>
        <p:spPr>
          <a:xfrm>
            <a:off x="585470" y="6677660"/>
            <a:ext cx="7428230" cy="14859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9E2C4B-481A-4E23-AC43-4F9E6BEBE41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11763B4-EE47-4D6E-A75A-75C89758AFE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530" y="5663370"/>
            <a:ext cx="1000125" cy="110045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20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Transfer Function from Block Diagram</a:t>
            </a:r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" y="914400"/>
            <a:ext cx="7808913" cy="209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1066800" y="1382713"/>
            <a:ext cx="4867275" cy="1685925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4D7AA3"/>
            </a:solidFill>
            <a:rou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5638800" y="838200"/>
            <a:ext cx="2209800" cy="121920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4D7AA3"/>
            </a:solidFill>
            <a:round/>
          </a:ln>
        </p:spPr>
        <p:txBody>
          <a:bodyPr wrap="none" anchor="ctr"/>
          <a:lstStyle/>
          <a:p>
            <a:endParaRPr lang="id-ID"/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2573338" y="4937125"/>
          <a:ext cx="3143250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8" name="Equation" r:id="rId4" imgW="1256665" imgH="495300" progId="Equation.DSMT4">
                  <p:embed/>
                </p:oleObj>
              </mc:Choice>
              <mc:Fallback>
                <p:oleObj name="Equation" r:id="rId4" imgW="1256665" imgH="4953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4937125"/>
                        <a:ext cx="3143250" cy="1235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1816100" y="3505200"/>
          <a:ext cx="5365750" cy="133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9" name="Equation" r:id="rId6" imgW="2146300" imgH="533400" progId="Equation.DSMT4">
                  <p:embed/>
                </p:oleObj>
              </mc:Choice>
              <mc:Fallback>
                <p:oleObj name="Equation" r:id="rId6" imgW="2146300" imgH="533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3505200"/>
                        <a:ext cx="5365750" cy="1330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Freeform 17"/>
          <p:cNvSpPr/>
          <p:nvPr/>
        </p:nvSpPr>
        <p:spPr bwMode="auto">
          <a:xfrm rot="-4316424" flipH="1" flipV="1">
            <a:off x="3848100" y="2878138"/>
            <a:ext cx="304800" cy="990600"/>
          </a:xfrm>
          <a:custGeom>
            <a:avLst/>
            <a:gdLst>
              <a:gd name="T0" fmla="*/ 0 w 192"/>
              <a:gd name="T1" fmla="*/ 2147483647 h 624"/>
              <a:gd name="T2" fmla="*/ 2147483647 w 192"/>
              <a:gd name="T3" fmla="*/ 2147483647 h 624"/>
              <a:gd name="T4" fmla="*/ 2147483647 w 192"/>
              <a:gd name="T5" fmla="*/ 0 h 624"/>
              <a:gd name="T6" fmla="*/ 0 60000 65536"/>
              <a:gd name="T7" fmla="*/ 0 60000 65536"/>
              <a:gd name="T8" fmla="*/ 0 60000 65536"/>
              <a:gd name="T9" fmla="*/ 0 w 192"/>
              <a:gd name="T10" fmla="*/ 0 h 624"/>
              <a:gd name="T11" fmla="*/ 192 w 192"/>
              <a:gd name="T12" fmla="*/ 624 h 6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624">
                <a:moveTo>
                  <a:pt x="0" y="624"/>
                </a:moveTo>
                <a:cubicBezTo>
                  <a:pt x="8" y="460"/>
                  <a:pt x="16" y="296"/>
                  <a:pt x="48" y="192"/>
                </a:cubicBezTo>
                <a:cubicBezTo>
                  <a:pt x="80" y="88"/>
                  <a:pt x="136" y="44"/>
                  <a:pt x="192" y="0"/>
                </a:cubicBezTo>
              </a:path>
            </a:pathLst>
          </a:custGeom>
          <a:noFill/>
          <a:ln w="57150">
            <a:solidFill>
              <a:srgbClr val="4D7AA3"/>
            </a:solidFill>
            <a:rou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17" name="Freeform 18"/>
          <p:cNvSpPr/>
          <p:nvPr/>
        </p:nvSpPr>
        <p:spPr bwMode="auto">
          <a:xfrm rot="2546296" flipV="1">
            <a:off x="6891338" y="1909763"/>
            <a:ext cx="304800" cy="1866900"/>
          </a:xfrm>
          <a:custGeom>
            <a:avLst/>
            <a:gdLst>
              <a:gd name="T0" fmla="*/ 0 w 192"/>
              <a:gd name="T1" fmla="*/ 2147483647 h 624"/>
              <a:gd name="T2" fmla="*/ 2147483647 w 192"/>
              <a:gd name="T3" fmla="*/ 2147483647 h 624"/>
              <a:gd name="T4" fmla="*/ 2147483647 w 192"/>
              <a:gd name="T5" fmla="*/ 0 h 624"/>
              <a:gd name="T6" fmla="*/ 0 60000 65536"/>
              <a:gd name="T7" fmla="*/ 0 60000 65536"/>
              <a:gd name="T8" fmla="*/ 0 60000 65536"/>
              <a:gd name="T9" fmla="*/ 0 w 192"/>
              <a:gd name="T10" fmla="*/ 0 h 624"/>
              <a:gd name="T11" fmla="*/ 192 w 192"/>
              <a:gd name="T12" fmla="*/ 624 h 6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624">
                <a:moveTo>
                  <a:pt x="0" y="624"/>
                </a:moveTo>
                <a:cubicBezTo>
                  <a:pt x="8" y="460"/>
                  <a:pt x="16" y="296"/>
                  <a:pt x="48" y="192"/>
                </a:cubicBezTo>
                <a:cubicBezTo>
                  <a:pt x="80" y="88"/>
                  <a:pt x="136" y="44"/>
                  <a:pt x="192" y="0"/>
                </a:cubicBezTo>
              </a:path>
            </a:pathLst>
          </a:custGeom>
          <a:noFill/>
          <a:ln w="57150">
            <a:solidFill>
              <a:srgbClr val="4D7AA3"/>
            </a:solidFill>
            <a:rou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0" y="0"/>
            <a:ext cx="3130550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r>
              <a:rPr lang="en-US" sz="1400" dirty="0"/>
              <a:t>Chapter 3</a:t>
            </a:r>
            <a:endParaRPr lang="id-ID" sz="1400" dirty="0"/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3133725" y="0"/>
            <a:ext cx="6010275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pPr algn="l"/>
            <a:r>
              <a:rPr lang="en-US" sz="1400" dirty="0"/>
              <a:t>Dynamic Response</a:t>
            </a:r>
            <a:endParaRPr lang="en-US" sz="1400" b="1" dirty="0"/>
          </a:p>
        </p:txBody>
      </p:sp>
      <p:sp>
        <p:nvSpPr>
          <p:cNvPr id="8" name="Rectangles 7"/>
          <p:cNvSpPr/>
          <p:nvPr/>
        </p:nvSpPr>
        <p:spPr>
          <a:xfrm>
            <a:off x="585470" y="6677660"/>
            <a:ext cx="7428230" cy="14859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8"/>
          <a:stretch>
            <a:fillRect/>
          </a:stretch>
        </p:blipFill>
        <p:spPr>
          <a:xfrm>
            <a:off x="0" y="6043930"/>
            <a:ext cx="585470" cy="5854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35" name="Text Box 11"/>
          <p:cNvSpPr txBox="1">
            <a:spLocks noChangeArrowheads="1"/>
          </p:cNvSpPr>
          <p:nvPr/>
        </p:nvSpPr>
        <p:spPr bwMode="auto">
          <a:xfrm>
            <a:off x="6244419" y="4194175"/>
            <a:ext cx="707245" cy="110799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6600" b="1" dirty="0">
                <a:solidFill>
                  <a:srgbClr val="4D7AA3"/>
                </a:solidFill>
              </a:rPr>
              <a:t>?</a:t>
            </a:r>
            <a:endParaRPr lang="id-ID" sz="6600" b="1" dirty="0">
              <a:solidFill>
                <a:srgbClr val="4D7AA3"/>
              </a:solidFill>
            </a:endParaRPr>
          </a:p>
        </p:txBody>
      </p:sp>
      <p:pic>
        <p:nvPicPr>
          <p:cNvPr id="129034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07890" y="3782695"/>
            <a:ext cx="4276090" cy="2261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Transfer Function from Block Diagram</a:t>
            </a:r>
            <a:endParaRPr lang="en-US"/>
          </a:p>
        </p:txBody>
      </p:sp>
      <p:pic>
        <p:nvPicPr>
          <p:cNvPr id="129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7950" y="989645"/>
            <a:ext cx="6457950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9030" name="Object 2"/>
          <p:cNvGraphicFramePr>
            <a:graphicFrameLocks noChangeAspect="1"/>
          </p:cNvGraphicFramePr>
          <p:nvPr/>
        </p:nvGraphicFramePr>
        <p:xfrm>
          <a:off x="407176" y="4234320"/>
          <a:ext cx="2455862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4" name="Equation" r:id="rId5" imgW="1167765" imgH="431800" progId="Equation.DSMT4">
                  <p:embed/>
                </p:oleObj>
              </mc:Choice>
              <mc:Fallback>
                <p:oleObj name="Equation" r:id="rId5" imgW="1167765" imgH="431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76" y="4234320"/>
                        <a:ext cx="2455862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031" name="Text Box 7"/>
          <p:cNvSpPr txBox="1">
            <a:spLocks noChangeArrowheads="1"/>
          </p:cNvSpPr>
          <p:nvPr/>
        </p:nvSpPr>
        <p:spPr bwMode="auto">
          <a:xfrm>
            <a:off x="0" y="3910470"/>
            <a:ext cx="2819400" cy="36317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l" eaLnBrk="0" hangingPunct="0">
              <a:lnSpc>
                <a:spcPct val="80000"/>
              </a:lnSpc>
              <a:spcBef>
                <a:spcPct val="40000"/>
              </a:spcBef>
            </a:pPr>
            <a:r>
              <a:rPr lang="id-ID" sz="2200" dirty="0">
                <a:solidFill>
                  <a:schemeClr val="tx1"/>
                </a:solidFill>
              </a:rPr>
              <a:t>When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id-ID" sz="2200" i="1" dirty="0">
                <a:solidFill>
                  <a:schemeClr val="tx1"/>
                </a:solidFill>
              </a:rPr>
              <a:t>D</a:t>
            </a:r>
            <a:r>
              <a:rPr lang="en-US" sz="2200" dirty="0">
                <a:solidFill>
                  <a:schemeClr val="tx1"/>
                </a:solidFill>
              </a:rPr>
              <a:t>(</a:t>
            </a:r>
            <a:r>
              <a:rPr lang="id-ID" sz="2200" i="1" dirty="0">
                <a:solidFill>
                  <a:schemeClr val="tx1"/>
                </a:solidFill>
              </a:rPr>
              <a:t>s</a:t>
            </a:r>
            <a:r>
              <a:rPr lang="en-US" sz="2200" dirty="0">
                <a:solidFill>
                  <a:schemeClr val="tx1"/>
                </a:solidFill>
              </a:rPr>
              <a:t>) </a:t>
            </a:r>
            <a:r>
              <a:rPr lang="id-ID" sz="2200" dirty="0">
                <a:solidFill>
                  <a:schemeClr val="tx1"/>
                </a:solidFill>
                <a:latin typeface="Symbol" panose="05050102010706020507" pitchFamily="18" charset="2"/>
              </a:rPr>
              <a:t>=</a:t>
            </a:r>
            <a:r>
              <a:rPr lang="en-US" sz="2200" dirty="0">
                <a:solidFill>
                  <a:schemeClr val="tx1"/>
                </a:solidFill>
                <a:latin typeface="Symbol" panose="05050102010706020507" pitchFamily="18" charset="2"/>
              </a:rPr>
              <a:t> </a:t>
            </a:r>
            <a:r>
              <a:rPr lang="id-ID" sz="2200" dirty="0">
                <a:solidFill>
                  <a:schemeClr val="tx1"/>
                </a:solidFill>
              </a:rPr>
              <a:t>0,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129032" name="Text Box 8"/>
          <p:cNvSpPr txBox="1">
            <a:spLocks noChangeArrowheads="1"/>
          </p:cNvSpPr>
          <p:nvPr/>
        </p:nvSpPr>
        <p:spPr bwMode="auto">
          <a:xfrm>
            <a:off x="0" y="5210633"/>
            <a:ext cx="2590800" cy="36317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l" eaLnBrk="0" hangingPunct="0">
              <a:lnSpc>
                <a:spcPct val="80000"/>
              </a:lnSpc>
              <a:spcBef>
                <a:spcPct val="40000"/>
              </a:spcBef>
            </a:pPr>
            <a:r>
              <a:rPr lang="id-ID" sz="2200" dirty="0">
                <a:solidFill>
                  <a:schemeClr val="tx1"/>
                </a:solidFill>
              </a:rPr>
              <a:t>When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id-ID" sz="2200" i="1" dirty="0">
                <a:solidFill>
                  <a:schemeClr val="tx1"/>
                </a:solidFill>
              </a:rPr>
              <a:t>R</a:t>
            </a:r>
            <a:r>
              <a:rPr lang="en-US" sz="2200" dirty="0">
                <a:solidFill>
                  <a:schemeClr val="tx1"/>
                </a:solidFill>
              </a:rPr>
              <a:t>(</a:t>
            </a:r>
            <a:r>
              <a:rPr lang="id-ID" sz="2200" i="1" dirty="0">
                <a:solidFill>
                  <a:schemeClr val="tx1"/>
                </a:solidFill>
              </a:rPr>
              <a:t>s</a:t>
            </a:r>
            <a:r>
              <a:rPr lang="en-US" sz="2200" dirty="0">
                <a:solidFill>
                  <a:schemeClr val="tx1"/>
                </a:solidFill>
              </a:rPr>
              <a:t>) </a:t>
            </a:r>
            <a:r>
              <a:rPr lang="id-ID" sz="2200" dirty="0">
                <a:solidFill>
                  <a:schemeClr val="tx1"/>
                </a:solidFill>
                <a:latin typeface="Symbol" panose="05050102010706020507" pitchFamily="18" charset="2"/>
              </a:rPr>
              <a:t>=</a:t>
            </a:r>
            <a:r>
              <a:rPr lang="en-US" sz="2200" dirty="0">
                <a:solidFill>
                  <a:schemeClr val="tx1"/>
                </a:solidFill>
                <a:latin typeface="Symbol" panose="05050102010706020507" pitchFamily="18" charset="2"/>
              </a:rPr>
              <a:t> </a:t>
            </a:r>
            <a:r>
              <a:rPr lang="id-ID" sz="2200" dirty="0">
                <a:solidFill>
                  <a:schemeClr val="tx1"/>
                </a:solidFill>
              </a:rPr>
              <a:t>0,</a:t>
            </a:r>
            <a:endParaRPr lang="en-US" sz="2200" dirty="0">
              <a:solidFill>
                <a:schemeClr val="tx1"/>
              </a:solidFill>
            </a:endParaRPr>
          </a:p>
        </p:txBody>
      </p:sp>
      <p:graphicFrame>
        <p:nvGraphicFramePr>
          <p:cNvPr id="129033" name="Object 3"/>
          <p:cNvGraphicFramePr>
            <a:graphicFrameLocks noChangeAspect="1"/>
          </p:cNvGraphicFramePr>
          <p:nvPr/>
        </p:nvGraphicFramePr>
        <p:xfrm>
          <a:off x="434163" y="5558295"/>
          <a:ext cx="4564063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5" name="Equation" r:id="rId7" imgW="2171700" imgH="431800" progId="Equation.DSMT4">
                  <p:embed/>
                </p:oleObj>
              </mc:Choice>
              <mc:Fallback>
                <p:oleObj name="Equation" r:id="rId7" imgW="2171700" imgH="431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163" y="5558295"/>
                        <a:ext cx="4564063" cy="911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0" y="762000"/>
            <a:ext cx="2838450" cy="26930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l" eaLnBrk="0" hangingPunct="0"/>
            <a:r>
              <a:rPr lang="en-US" sz="2200" dirty="0">
                <a:solidFill>
                  <a:schemeClr val="tx1"/>
                </a:solidFill>
              </a:rPr>
              <a:t>Example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algn="l" eaLnBrk="0" hangingPunct="0">
              <a:lnSpc>
                <a:spcPts val="2400"/>
              </a:lnSpc>
              <a:spcBef>
                <a:spcPts val="0"/>
              </a:spcBef>
            </a:pPr>
            <a:r>
              <a:rPr lang="en-US" sz="2200" dirty="0">
                <a:solidFill>
                  <a:schemeClr val="tx1"/>
                </a:solidFill>
              </a:rPr>
              <a:t>Find the response of the system </a:t>
            </a:r>
            <a:r>
              <a:rPr lang="en-US" sz="2200" i="1" dirty="0">
                <a:solidFill>
                  <a:schemeClr val="tx1"/>
                </a:solidFill>
              </a:rPr>
              <a:t>Y</a:t>
            </a:r>
            <a:r>
              <a:rPr lang="en-US" sz="2200" dirty="0">
                <a:solidFill>
                  <a:schemeClr val="tx1"/>
                </a:solidFill>
              </a:rPr>
              <a:t>(</a:t>
            </a:r>
            <a:r>
              <a:rPr lang="en-US" sz="2200" i="1" dirty="0">
                <a:solidFill>
                  <a:schemeClr val="tx1"/>
                </a:solidFill>
              </a:rPr>
              <a:t>s</a:t>
            </a:r>
            <a:r>
              <a:rPr lang="en-US" sz="2200" dirty="0">
                <a:solidFill>
                  <a:schemeClr val="tx1"/>
                </a:solidFill>
              </a:rPr>
              <a:t>) to simultaneous application of the reference input </a:t>
            </a:r>
            <a:r>
              <a:rPr lang="en-US" sz="2200" i="1" dirty="0">
                <a:solidFill>
                  <a:schemeClr val="tx1"/>
                </a:solidFill>
              </a:rPr>
              <a:t>R</a:t>
            </a:r>
            <a:r>
              <a:rPr lang="en-US" sz="2200" dirty="0">
                <a:solidFill>
                  <a:schemeClr val="tx1"/>
                </a:solidFill>
              </a:rPr>
              <a:t>(</a:t>
            </a:r>
            <a:r>
              <a:rPr lang="en-US" sz="2200" i="1" dirty="0">
                <a:solidFill>
                  <a:schemeClr val="tx1"/>
                </a:solidFill>
              </a:rPr>
              <a:t>s</a:t>
            </a:r>
            <a:r>
              <a:rPr lang="en-US" sz="2200" dirty="0">
                <a:solidFill>
                  <a:schemeClr val="tx1"/>
                </a:solidFill>
              </a:rPr>
              <a:t>) and disturbance </a:t>
            </a:r>
            <a:r>
              <a:rPr lang="en-US" sz="2200" i="1" dirty="0">
                <a:solidFill>
                  <a:schemeClr val="tx1"/>
                </a:solidFill>
              </a:rPr>
              <a:t>D</a:t>
            </a:r>
            <a:r>
              <a:rPr lang="en-US" sz="2200" dirty="0">
                <a:solidFill>
                  <a:schemeClr val="tx1"/>
                </a:solidFill>
              </a:rPr>
              <a:t>(</a:t>
            </a:r>
            <a:r>
              <a:rPr lang="en-US" sz="2200" i="1" dirty="0">
                <a:solidFill>
                  <a:schemeClr val="tx1"/>
                </a:solidFill>
              </a:rPr>
              <a:t>s</a:t>
            </a:r>
            <a:r>
              <a:rPr lang="en-US" sz="2200" dirty="0">
                <a:solidFill>
                  <a:schemeClr val="tx1"/>
                </a:solidFill>
              </a:rPr>
              <a:t>).</a:t>
            </a: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1762" y="3792074"/>
            <a:ext cx="1304925" cy="0"/>
          </a:xfrm>
          <a:prstGeom prst="line">
            <a:avLst/>
          </a:prstGeom>
          <a:noFill/>
          <a:ln w="76200">
            <a:solidFill>
              <a:srgbClr val="85A6A6"/>
            </a:solidFill>
            <a:rou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0" y="0"/>
            <a:ext cx="3130550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r>
              <a:rPr lang="en-US" sz="1400" dirty="0"/>
              <a:t>Chapter 3</a:t>
            </a:r>
            <a:endParaRPr lang="id-ID" sz="1400" dirty="0"/>
          </a:p>
        </p:txBody>
      </p:sp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3133725" y="0"/>
            <a:ext cx="6010275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pPr algn="l"/>
            <a:r>
              <a:rPr lang="en-US" sz="1400" dirty="0"/>
              <a:t>Dynamic Response</a:t>
            </a:r>
            <a:endParaRPr lang="en-US" sz="1400" b="1" dirty="0"/>
          </a:p>
        </p:txBody>
      </p:sp>
      <p:sp>
        <p:nvSpPr>
          <p:cNvPr id="8" name="Rectangles 7"/>
          <p:cNvSpPr/>
          <p:nvPr/>
        </p:nvSpPr>
        <p:spPr>
          <a:xfrm>
            <a:off x="585470" y="6677660"/>
            <a:ext cx="7428230" cy="14859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9"/>
          <a:stretch>
            <a:fillRect/>
          </a:stretch>
        </p:blipFill>
        <p:spPr>
          <a:xfrm>
            <a:off x="0" y="6043930"/>
            <a:ext cx="585470" cy="5854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9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9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9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9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9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8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43" dur="2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9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9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35" grpId="0"/>
      <p:bldP spid="129035" grpId="1"/>
      <p:bldP spid="129031" grpId="0" build="p"/>
      <p:bldP spid="129032" grpId="0" build="p"/>
      <p:bldP spid="11" grpId="0" build="p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id-ID"/>
              <a:t>Transfer Function from Block Diagram</a:t>
            </a:r>
            <a:endParaRPr lang="en-US"/>
          </a:p>
        </p:txBody>
      </p:sp>
      <p:graphicFrame>
        <p:nvGraphicFramePr>
          <p:cNvPr id="130051" name="Object 2"/>
          <p:cNvGraphicFramePr>
            <a:graphicFrameLocks noChangeAspect="1"/>
          </p:cNvGraphicFramePr>
          <p:nvPr/>
        </p:nvGraphicFramePr>
        <p:xfrm>
          <a:off x="741363" y="1017588"/>
          <a:ext cx="2614612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5" name="Equation" r:id="rId3" imgW="1244600" imgH="228600" progId="Equation.DSMT4">
                  <p:embed/>
                </p:oleObj>
              </mc:Choice>
              <mc:Fallback>
                <p:oleObj name="Equation" r:id="rId3" imgW="12446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363" y="1017588"/>
                        <a:ext cx="2614612" cy="481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052" name="Object 3"/>
          <p:cNvGraphicFramePr>
            <a:graphicFrameLocks noChangeAspect="1"/>
          </p:cNvGraphicFramePr>
          <p:nvPr/>
        </p:nvGraphicFramePr>
        <p:xfrm>
          <a:off x="741363" y="1630363"/>
          <a:ext cx="5203825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6" name="Equation" r:id="rId5" imgW="2476500" imgH="431800" progId="Equation.DSMT4">
                  <p:embed/>
                </p:oleObj>
              </mc:Choice>
              <mc:Fallback>
                <p:oleObj name="Equation" r:id="rId5" imgW="2476500" imgH="431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363" y="1630363"/>
                        <a:ext cx="5203825" cy="90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053" name="Object 4"/>
          <p:cNvGraphicFramePr>
            <a:graphicFrameLocks noChangeAspect="1"/>
          </p:cNvGraphicFramePr>
          <p:nvPr/>
        </p:nvGraphicFramePr>
        <p:xfrm>
          <a:off x="741363" y="2703513"/>
          <a:ext cx="437515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7" name="Equation" r:id="rId7" imgW="2082800" imgH="482600" progId="Equation.DSMT4">
                  <p:embed/>
                </p:oleObj>
              </mc:Choice>
              <mc:Fallback>
                <p:oleObj name="Equation" r:id="rId7" imgW="2082800" imgH="48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363" y="2703513"/>
                        <a:ext cx="437515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1"/>
          <p:cNvSpPr>
            <a:spLocks noChangeArrowheads="1"/>
          </p:cNvSpPr>
          <p:nvPr/>
        </p:nvSpPr>
        <p:spPr bwMode="auto">
          <a:xfrm>
            <a:off x="0" y="0"/>
            <a:ext cx="3130550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r>
              <a:rPr lang="en-US" sz="1400" dirty="0"/>
              <a:t>Chapter 3</a:t>
            </a:r>
            <a:endParaRPr lang="id-ID" sz="1400" dirty="0"/>
          </a:p>
        </p:txBody>
      </p:sp>
      <p:sp>
        <p:nvSpPr>
          <p:cNvPr id="7" name="Rectangle 20"/>
          <p:cNvSpPr>
            <a:spLocks noChangeArrowheads="1"/>
          </p:cNvSpPr>
          <p:nvPr/>
        </p:nvSpPr>
        <p:spPr bwMode="auto">
          <a:xfrm>
            <a:off x="3133725" y="0"/>
            <a:ext cx="6010275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pPr algn="l"/>
            <a:r>
              <a:rPr lang="en-US" sz="1400" dirty="0"/>
              <a:t>Dynamic Response</a:t>
            </a:r>
            <a:endParaRPr lang="en-US" sz="1400" b="1" dirty="0"/>
          </a:p>
        </p:txBody>
      </p:sp>
      <p:sp>
        <p:nvSpPr>
          <p:cNvPr id="8" name="Rectangles 7"/>
          <p:cNvSpPr/>
          <p:nvPr/>
        </p:nvSpPr>
        <p:spPr>
          <a:xfrm>
            <a:off x="585470" y="6677660"/>
            <a:ext cx="7428230" cy="14859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9"/>
          <a:stretch>
            <a:fillRect/>
          </a:stretch>
        </p:blipFill>
        <p:spPr>
          <a:xfrm>
            <a:off x="0" y="6043930"/>
            <a:ext cx="585470" cy="5854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0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0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0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42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635" y="2123855"/>
            <a:ext cx="6462320" cy="2615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s 7"/>
          <p:cNvSpPr/>
          <p:nvPr/>
        </p:nvSpPr>
        <p:spPr>
          <a:xfrm>
            <a:off x="585470" y="6677660"/>
            <a:ext cx="7428230" cy="14859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3" name="Content Placeholder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43930"/>
            <a:ext cx="585470" cy="58547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Block Diagram</a:t>
            </a:r>
            <a:endParaRPr lang="id-ID"/>
          </a:p>
        </p:txBody>
      </p:sp>
      <p:sp>
        <p:nvSpPr>
          <p:cNvPr id="74756" name="Rectangle 4"/>
          <p:cNvSpPr>
            <a:spLocks noGrp="1" noChangeArrowheads="1"/>
          </p:cNvSpPr>
          <p:nvPr>
            <p:ph sz="half" idx="2"/>
          </p:nvPr>
        </p:nvSpPr>
        <p:spPr bwMode="auto">
          <a:xfrm>
            <a:off x="742950" y="1041400"/>
            <a:ext cx="7943850" cy="4953000"/>
          </a:xfr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265430" indent="-265430">
              <a:lnSpc>
                <a:spcPts val="2200"/>
              </a:lnSpc>
              <a:spcBef>
                <a:spcPts val="1200"/>
              </a:spcBef>
              <a:buClr>
                <a:srgbClr val="6696A4"/>
              </a:buClr>
              <a:buFont typeface="Wingdings" panose="05000000000000000000" pitchFamily="2" charset="2"/>
              <a:buChar char="n"/>
            </a:pPr>
            <a:r>
              <a:rPr lang="en-US" sz="2200" dirty="0">
                <a:latin typeface="+mj-lt"/>
              </a:rPr>
              <a:t>Block diagram is a graphical tool to </a:t>
            </a:r>
            <a:r>
              <a:rPr lang="en-US" sz="2200" b="1" dirty="0">
                <a:latin typeface="+mj-lt"/>
              </a:rPr>
              <a:t>visualize</a:t>
            </a:r>
            <a:r>
              <a:rPr lang="en-US" sz="2200" dirty="0">
                <a:latin typeface="+mj-lt"/>
              </a:rPr>
              <a:t> the model of a system and evaluate the mathematical relationships between its components, using their transfer functions.</a:t>
            </a:r>
          </a:p>
          <a:p>
            <a:pPr marL="265430" indent="-265430">
              <a:lnSpc>
                <a:spcPts val="2400"/>
              </a:lnSpc>
              <a:spcBef>
                <a:spcPts val="1200"/>
              </a:spcBef>
              <a:buClr>
                <a:srgbClr val="6696A4"/>
              </a:buClr>
              <a:buFont typeface="Wingdings" panose="05000000000000000000" pitchFamily="2" charset="2"/>
              <a:buChar char="n"/>
            </a:pPr>
            <a:r>
              <a:rPr lang="en-US" sz="2200" dirty="0">
                <a:latin typeface="+mj-lt"/>
              </a:rPr>
              <a:t>In many control systems, the system equations can be written so that their components do not interact except by having</a:t>
            </a:r>
            <a:r>
              <a:rPr lang="en-US" sz="2200" b="1" i="1" dirty="0">
                <a:latin typeface="+mj-lt"/>
              </a:rPr>
              <a:t> </a:t>
            </a:r>
            <a:r>
              <a:rPr lang="en-US" sz="2200" b="1" dirty="0">
                <a:latin typeface="+mj-lt"/>
              </a:rPr>
              <a:t>the input of one part be the output of another part</a:t>
            </a:r>
            <a:r>
              <a:rPr lang="en-US" sz="2200" dirty="0">
                <a:latin typeface="+mj-lt"/>
              </a:rPr>
              <a:t>.</a:t>
            </a:r>
            <a:endParaRPr lang="en-US" sz="2200" b="1" dirty="0">
              <a:latin typeface="+mj-lt"/>
            </a:endParaRPr>
          </a:p>
          <a:p>
            <a:pPr marL="265430" indent="-265430">
              <a:lnSpc>
                <a:spcPts val="2400"/>
              </a:lnSpc>
              <a:spcBef>
                <a:spcPts val="1200"/>
              </a:spcBef>
              <a:buClr>
                <a:srgbClr val="6696A4"/>
              </a:buClr>
              <a:buFont typeface="Wingdings" panose="05000000000000000000" pitchFamily="2" charset="2"/>
              <a:buChar char="n"/>
            </a:pPr>
            <a:r>
              <a:rPr lang="en-US" sz="2200" dirty="0">
                <a:latin typeface="+mj-lt"/>
              </a:rPr>
              <a:t>The transfer function of each components is placed in a </a:t>
            </a:r>
            <a:r>
              <a:rPr lang="en-US" sz="2200" b="1" dirty="0">
                <a:latin typeface="+mj-lt"/>
              </a:rPr>
              <a:t>box</a:t>
            </a:r>
            <a:r>
              <a:rPr lang="en-US" sz="2200" dirty="0">
                <a:latin typeface="+mj-lt"/>
              </a:rPr>
              <a:t>, and the input-output relationships between components are indicated by </a:t>
            </a:r>
            <a:r>
              <a:rPr lang="en-US" sz="2200" b="1" dirty="0">
                <a:latin typeface="+mj-lt"/>
              </a:rPr>
              <a:t>lines</a:t>
            </a:r>
            <a:r>
              <a:rPr lang="en-US" sz="2200" dirty="0">
                <a:latin typeface="+mj-lt"/>
              </a:rPr>
              <a:t> and </a:t>
            </a:r>
            <a:r>
              <a:rPr lang="en-US" sz="2200" b="1" dirty="0">
                <a:latin typeface="+mj-lt"/>
              </a:rPr>
              <a:t>arrows</a:t>
            </a:r>
            <a:r>
              <a:rPr lang="en-US" sz="2200" dirty="0">
                <a:latin typeface="+mj-lt"/>
              </a:rPr>
              <a:t>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42900" y="4660582"/>
            <a:ext cx="8458200" cy="1674813"/>
            <a:chOff x="349250" y="4554537"/>
            <a:chExt cx="8458200" cy="1674813"/>
          </a:xfrm>
        </p:grpSpPr>
        <p:pic>
          <p:nvPicPr>
            <p:cNvPr id="74759" name="Picture 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9250" y="4554537"/>
              <a:ext cx="8458200" cy="1674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Oval 5"/>
            <p:cNvSpPr/>
            <p:nvPr/>
          </p:nvSpPr>
          <p:spPr>
            <a:xfrm>
              <a:off x="7647194" y="483378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pic>
        <p:nvPicPr>
          <p:cNvPr id="7" name="Picture 34" descr="45277351686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6084888"/>
            <a:ext cx="4000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0" y="0"/>
            <a:ext cx="3130550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r>
              <a:rPr lang="en-US" sz="1400" dirty="0"/>
              <a:t>Chapter 3</a:t>
            </a:r>
            <a:endParaRPr lang="id-ID" sz="1400" dirty="0"/>
          </a:p>
        </p:txBody>
      </p:sp>
      <p:sp>
        <p:nvSpPr>
          <p:cNvPr id="10" name="Rectangle 20"/>
          <p:cNvSpPr>
            <a:spLocks noChangeArrowheads="1"/>
          </p:cNvSpPr>
          <p:nvPr/>
        </p:nvSpPr>
        <p:spPr bwMode="auto">
          <a:xfrm>
            <a:off x="3133725" y="0"/>
            <a:ext cx="6010275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pPr algn="l"/>
            <a:r>
              <a:rPr lang="en-US" sz="1400" dirty="0"/>
              <a:t>Dynamic Response</a:t>
            </a:r>
            <a:endParaRPr lang="en-US" sz="1400" b="1" dirty="0"/>
          </a:p>
        </p:txBody>
      </p:sp>
      <p:sp>
        <p:nvSpPr>
          <p:cNvPr id="2" name="Rectangles 1"/>
          <p:cNvSpPr/>
          <p:nvPr/>
        </p:nvSpPr>
        <p:spPr>
          <a:xfrm>
            <a:off x="476250" y="6614795"/>
            <a:ext cx="7755890" cy="22098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4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5"/>
          <a:stretch>
            <a:fillRect/>
          </a:stretch>
        </p:blipFill>
        <p:spPr>
          <a:xfrm>
            <a:off x="35560" y="6068695"/>
            <a:ext cx="481330" cy="48133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4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81" name="Picture 5" descr="Block diagram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1300" y="1219200"/>
            <a:ext cx="34671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The Block Diagram</a:t>
            </a:r>
            <a:endParaRPr lang="id-ID"/>
          </a:p>
        </p:txBody>
      </p:sp>
      <p:graphicFrame>
        <p:nvGraphicFramePr>
          <p:cNvPr id="75785" name="Object 2"/>
          <p:cNvGraphicFramePr>
            <a:graphicFrameLocks noChangeAspect="1"/>
          </p:cNvGraphicFramePr>
          <p:nvPr/>
        </p:nvGraphicFramePr>
        <p:xfrm>
          <a:off x="2952750" y="2393950"/>
          <a:ext cx="2886075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7" name="Equation" r:id="rId4" imgW="1155700" imgH="228600" progId="Equation.DSMT4">
                  <p:embed/>
                </p:oleObj>
              </mc:Choice>
              <mc:Fallback>
                <p:oleObj name="Equation" r:id="rId4" imgW="11557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2393950"/>
                        <a:ext cx="2886075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94" name="Rectangle 18"/>
          <p:cNvSpPr>
            <a:spLocks noChangeArrowheads="1"/>
          </p:cNvSpPr>
          <p:nvPr/>
        </p:nvSpPr>
        <p:spPr bwMode="auto">
          <a:xfrm>
            <a:off x="0" y="3505200"/>
            <a:ext cx="91440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65430" indent="-265430" algn="l">
              <a:lnSpc>
                <a:spcPct val="90000"/>
              </a:lnSpc>
              <a:buClr>
                <a:srgbClr val="6696A4"/>
              </a:buClr>
              <a:buFont typeface="Wingdings" panose="05000000000000000000" pitchFamily="2" charset="2"/>
              <a:buChar char="n"/>
            </a:pPr>
            <a:r>
              <a:rPr lang="en-US" sz="2200" dirty="0">
                <a:solidFill>
                  <a:schemeClr val="tx1"/>
                </a:solidFill>
              </a:rPr>
              <a:t>Using block diagram, </a:t>
            </a:r>
            <a:r>
              <a:rPr lang="en-US" sz="2200" b="1" dirty="0">
                <a:solidFill>
                  <a:schemeClr val="tx1"/>
                </a:solidFill>
              </a:rPr>
              <a:t>the system equations can be simplified graphically</a:t>
            </a:r>
            <a:r>
              <a:rPr lang="en-US" sz="2200" dirty="0">
                <a:solidFill>
                  <a:schemeClr val="tx1"/>
                </a:solidFill>
              </a:rPr>
              <a:t>, which is often easier and more informative than algebraic manipulation.</a:t>
            </a:r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auto">
          <a:xfrm>
            <a:off x="0" y="0"/>
            <a:ext cx="3130550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r>
              <a:rPr lang="en-US" sz="1400" dirty="0"/>
              <a:t>Chapter 3</a:t>
            </a:r>
            <a:endParaRPr lang="id-ID" sz="1400" dirty="0"/>
          </a:p>
        </p:txBody>
      </p:sp>
      <p:sp>
        <p:nvSpPr>
          <p:cNvPr id="7" name="Rectangle 20"/>
          <p:cNvSpPr>
            <a:spLocks noChangeArrowheads="1"/>
          </p:cNvSpPr>
          <p:nvPr/>
        </p:nvSpPr>
        <p:spPr bwMode="auto">
          <a:xfrm>
            <a:off x="3133725" y="0"/>
            <a:ext cx="6010275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pPr algn="l"/>
            <a:r>
              <a:rPr lang="en-US" sz="1400" dirty="0"/>
              <a:t>Dynamic Response</a:t>
            </a:r>
            <a:endParaRPr lang="en-US" sz="1400" b="1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6"/>
          <a:stretch>
            <a:fillRect/>
          </a:stretch>
        </p:blipFill>
        <p:spPr>
          <a:xfrm>
            <a:off x="0" y="6017895"/>
            <a:ext cx="520065" cy="520065"/>
          </a:xfrm>
          <a:prstGeom prst="rect">
            <a:avLst/>
          </a:prstGeom>
        </p:spPr>
      </p:pic>
      <p:sp>
        <p:nvSpPr>
          <p:cNvPr id="8" name="Rectangles 7"/>
          <p:cNvSpPr/>
          <p:nvPr/>
        </p:nvSpPr>
        <p:spPr>
          <a:xfrm>
            <a:off x="585470" y="6677660"/>
            <a:ext cx="7428230" cy="14859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5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9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Elementary Block Diagrams</a:t>
            </a:r>
          </a:p>
        </p:txBody>
      </p:sp>
      <p:pic>
        <p:nvPicPr>
          <p:cNvPr id="76809" name="Picture 9" descr="fig_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3000" y="1752600"/>
            <a:ext cx="4113213" cy="274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812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3700" y="1752600"/>
            <a:ext cx="410210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16" name="Text Box 16"/>
          <p:cNvSpPr txBox="1">
            <a:spLocks noChangeArrowheads="1"/>
          </p:cNvSpPr>
          <p:nvPr/>
        </p:nvSpPr>
        <p:spPr bwMode="auto">
          <a:xfrm>
            <a:off x="0" y="914400"/>
            <a:ext cx="4660900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Blocks in series</a:t>
            </a:r>
          </a:p>
        </p:txBody>
      </p:sp>
      <p:sp>
        <p:nvSpPr>
          <p:cNvPr id="76817" name="Text Box 17"/>
          <p:cNvSpPr txBox="1">
            <a:spLocks noChangeArrowheads="1"/>
          </p:cNvSpPr>
          <p:nvPr/>
        </p:nvSpPr>
        <p:spPr bwMode="auto">
          <a:xfrm>
            <a:off x="4749800" y="990600"/>
            <a:ext cx="4394200" cy="6832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en-US" dirty="0">
                <a:solidFill>
                  <a:schemeClr val="tx1"/>
                </a:solidFill>
              </a:rPr>
              <a:t>Blocks in parallel with their outputs added</a:t>
            </a:r>
          </a:p>
        </p:txBody>
      </p:sp>
      <p:sp>
        <p:nvSpPr>
          <p:cNvPr id="76821" name="Rectangle 21"/>
          <p:cNvSpPr>
            <a:spLocks noChangeArrowheads="1"/>
          </p:cNvSpPr>
          <p:nvPr/>
        </p:nvSpPr>
        <p:spPr bwMode="auto">
          <a:xfrm>
            <a:off x="4667250" y="762000"/>
            <a:ext cx="90000" cy="5867400"/>
          </a:xfrm>
          <a:prstGeom prst="rect">
            <a:avLst/>
          </a:prstGeom>
          <a:solidFill>
            <a:srgbClr val="4D7AA3"/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id-ID"/>
          </a:p>
        </p:txBody>
      </p:sp>
      <p:graphicFrame>
        <p:nvGraphicFramePr>
          <p:cNvPr id="76823" name="Object 2"/>
          <p:cNvGraphicFramePr>
            <a:graphicFrameLocks noChangeAspect="1"/>
          </p:cNvGraphicFramePr>
          <p:nvPr/>
        </p:nvGraphicFramePr>
        <p:xfrm>
          <a:off x="1238250" y="3248025"/>
          <a:ext cx="2093913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8" name="Equation" r:id="rId5" imgW="837565" imgH="431800" progId="Equation.DSMT4">
                  <p:embed/>
                </p:oleObj>
              </mc:Choice>
              <mc:Fallback>
                <p:oleObj name="Equation" r:id="rId5" imgW="837565" imgH="431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3248025"/>
                        <a:ext cx="2093913" cy="107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4" name="Object 3"/>
          <p:cNvGraphicFramePr>
            <a:graphicFrameLocks noChangeAspect="1"/>
          </p:cNvGraphicFramePr>
          <p:nvPr/>
        </p:nvGraphicFramePr>
        <p:xfrm>
          <a:off x="5946775" y="4718050"/>
          <a:ext cx="2379663" cy="104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9" name="Equation" r:id="rId7" imgW="951865" imgH="419100" progId="Equation.DSMT4">
                  <p:embed/>
                </p:oleObj>
              </mc:Choice>
              <mc:Fallback>
                <p:oleObj name="Equation" r:id="rId7" imgW="951865" imgH="419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6775" y="4718050"/>
                        <a:ext cx="2379663" cy="1046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25" name="Freeform 25"/>
          <p:cNvSpPr/>
          <p:nvPr/>
        </p:nvSpPr>
        <p:spPr bwMode="auto">
          <a:xfrm>
            <a:off x="8229600" y="3352800"/>
            <a:ext cx="546100" cy="838200"/>
          </a:xfrm>
          <a:custGeom>
            <a:avLst/>
            <a:gdLst>
              <a:gd name="T0" fmla="*/ 2147483647 w 344"/>
              <a:gd name="T1" fmla="*/ 2147483647 h 864"/>
              <a:gd name="T2" fmla="*/ 2147483647 w 344"/>
              <a:gd name="T3" fmla="*/ 2147483647 h 864"/>
              <a:gd name="T4" fmla="*/ 0 w 344"/>
              <a:gd name="T5" fmla="*/ 0 h 864"/>
              <a:gd name="T6" fmla="*/ 0 60000 65536"/>
              <a:gd name="T7" fmla="*/ 0 60000 65536"/>
              <a:gd name="T8" fmla="*/ 0 60000 65536"/>
              <a:gd name="T9" fmla="*/ 0 w 344"/>
              <a:gd name="T10" fmla="*/ 0 h 864"/>
              <a:gd name="T11" fmla="*/ 344 w 3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864">
                <a:moveTo>
                  <a:pt x="336" y="864"/>
                </a:moveTo>
                <a:cubicBezTo>
                  <a:pt x="340" y="648"/>
                  <a:pt x="344" y="432"/>
                  <a:pt x="288" y="288"/>
                </a:cubicBezTo>
                <a:cubicBezTo>
                  <a:pt x="232" y="144"/>
                  <a:pt x="116" y="72"/>
                  <a:pt x="0" y="0"/>
                </a:cubicBezTo>
              </a:path>
            </a:pathLst>
          </a:custGeom>
          <a:noFill/>
          <a:ln w="57150">
            <a:solidFill>
              <a:srgbClr val="4D7AA3"/>
            </a:solidFill>
            <a:rou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76826" name="Text Box 26"/>
          <p:cNvSpPr txBox="1">
            <a:spLocks noChangeArrowheads="1"/>
          </p:cNvSpPr>
          <p:nvPr/>
        </p:nvSpPr>
        <p:spPr bwMode="auto">
          <a:xfrm>
            <a:off x="7531100" y="4162691"/>
            <a:ext cx="1530350" cy="51090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en-US" sz="1700" b="1" dirty="0">
                <a:solidFill>
                  <a:srgbClr val="305274"/>
                </a:solidFill>
              </a:rPr>
              <a:t>Summing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 sz="1700" b="1" dirty="0">
                <a:solidFill>
                  <a:srgbClr val="305274"/>
                </a:solidFill>
              </a:rPr>
              <a:t>point</a:t>
            </a:r>
          </a:p>
        </p:txBody>
      </p:sp>
      <p:sp>
        <p:nvSpPr>
          <p:cNvPr id="76827" name="Freeform 27"/>
          <p:cNvSpPr/>
          <p:nvPr/>
        </p:nvSpPr>
        <p:spPr bwMode="auto">
          <a:xfrm flipH="1">
            <a:off x="5181600" y="3155950"/>
            <a:ext cx="546100" cy="838200"/>
          </a:xfrm>
          <a:custGeom>
            <a:avLst/>
            <a:gdLst>
              <a:gd name="T0" fmla="*/ 2147483647 w 344"/>
              <a:gd name="T1" fmla="*/ 2147483647 h 864"/>
              <a:gd name="T2" fmla="*/ 2147483647 w 344"/>
              <a:gd name="T3" fmla="*/ 2147483647 h 864"/>
              <a:gd name="T4" fmla="*/ 0 w 344"/>
              <a:gd name="T5" fmla="*/ 0 h 864"/>
              <a:gd name="T6" fmla="*/ 0 60000 65536"/>
              <a:gd name="T7" fmla="*/ 0 60000 65536"/>
              <a:gd name="T8" fmla="*/ 0 60000 65536"/>
              <a:gd name="T9" fmla="*/ 0 w 344"/>
              <a:gd name="T10" fmla="*/ 0 h 864"/>
              <a:gd name="T11" fmla="*/ 344 w 3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864">
                <a:moveTo>
                  <a:pt x="336" y="864"/>
                </a:moveTo>
                <a:cubicBezTo>
                  <a:pt x="340" y="648"/>
                  <a:pt x="344" y="432"/>
                  <a:pt x="288" y="288"/>
                </a:cubicBezTo>
                <a:cubicBezTo>
                  <a:pt x="232" y="144"/>
                  <a:pt x="116" y="72"/>
                  <a:pt x="0" y="0"/>
                </a:cubicBezTo>
              </a:path>
            </a:pathLst>
          </a:custGeom>
          <a:noFill/>
          <a:ln w="57150">
            <a:solidFill>
              <a:srgbClr val="4D7AA3"/>
            </a:solidFill>
            <a:rou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76828" name="Text Box 28"/>
          <p:cNvSpPr txBox="1">
            <a:spLocks noChangeArrowheads="1"/>
          </p:cNvSpPr>
          <p:nvPr/>
        </p:nvSpPr>
        <p:spPr bwMode="auto">
          <a:xfrm>
            <a:off x="4660900" y="3962400"/>
            <a:ext cx="1143000" cy="51090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en-US" sz="1700" b="1" dirty="0">
                <a:solidFill>
                  <a:srgbClr val="305274"/>
                </a:solidFill>
              </a:rPr>
              <a:t>Pickoff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 sz="1700" b="1" dirty="0">
                <a:solidFill>
                  <a:srgbClr val="305274"/>
                </a:solidFill>
              </a:rPr>
              <a:t>point</a:t>
            </a:r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>
            <a:off x="0" y="0"/>
            <a:ext cx="3130550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r>
              <a:rPr lang="en-US" sz="1400" dirty="0"/>
              <a:t>Chapter 3</a:t>
            </a:r>
            <a:endParaRPr lang="id-ID" sz="1400" dirty="0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3133725" y="0"/>
            <a:ext cx="6010275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pPr algn="l"/>
            <a:r>
              <a:rPr lang="en-US" sz="1400" dirty="0"/>
              <a:t>Dynamic Response</a:t>
            </a:r>
            <a:endParaRPr lang="en-US" sz="1400" b="1" dirty="0"/>
          </a:p>
        </p:txBody>
      </p:sp>
      <p:sp>
        <p:nvSpPr>
          <p:cNvPr id="8" name="Rectangles 7"/>
          <p:cNvSpPr/>
          <p:nvPr/>
        </p:nvSpPr>
        <p:spPr>
          <a:xfrm>
            <a:off x="585470" y="6677660"/>
            <a:ext cx="7428230" cy="14859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4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9"/>
          <a:stretch>
            <a:fillRect/>
          </a:stretch>
        </p:blipFill>
        <p:spPr>
          <a:xfrm>
            <a:off x="-22225" y="6009640"/>
            <a:ext cx="520065" cy="52006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6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6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6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6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6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6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6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16" grpId="0"/>
      <p:bldP spid="76817" grpId="0"/>
      <p:bldP spid="76821" grpId="0" animBg="1"/>
      <p:bldP spid="76825" grpId="0" animBg="1"/>
      <p:bldP spid="76826" grpId="0"/>
      <p:bldP spid="76827" grpId="0" animBg="1"/>
      <p:bldP spid="768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0" y="1054100"/>
            <a:ext cx="4972050" cy="6832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en-US" dirty="0">
                <a:solidFill>
                  <a:schemeClr val="tx1"/>
                </a:solidFill>
              </a:rPr>
              <a:t>Single loop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negative feedback</a:t>
            </a:r>
          </a:p>
        </p:txBody>
      </p:sp>
      <p:graphicFrame>
        <p:nvGraphicFramePr>
          <p:cNvPr id="77835" name="Object 2"/>
          <p:cNvGraphicFramePr>
            <a:graphicFrameLocks noChangeAspect="1"/>
          </p:cNvGraphicFramePr>
          <p:nvPr/>
        </p:nvGraphicFramePr>
        <p:xfrm>
          <a:off x="1208960" y="4575175"/>
          <a:ext cx="2506662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3" name="Equation" r:id="rId4" imgW="1002665" imgH="431800" progId="Equation.DSMT4">
                  <p:embed/>
                </p:oleObj>
              </mc:Choice>
              <mc:Fallback>
                <p:oleObj name="Equation" r:id="rId4" imgW="1002665" imgH="431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960" y="4575175"/>
                        <a:ext cx="2506662" cy="107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1" name="Rectangle 16"/>
          <p:cNvSpPr>
            <a:spLocks noChangeArrowheads="1"/>
          </p:cNvSpPr>
          <p:nvPr/>
        </p:nvSpPr>
        <p:spPr bwMode="auto">
          <a:xfrm>
            <a:off x="0" y="287655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77844" name="Object 3"/>
          <p:cNvGraphicFramePr>
            <a:graphicFrameLocks noChangeAspect="1"/>
          </p:cNvGraphicFramePr>
          <p:nvPr/>
        </p:nvGraphicFramePr>
        <p:xfrm>
          <a:off x="5322839" y="914400"/>
          <a:ext cx="36004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4" name="Equation" r:id="rId6" imgW="1714500" imgH="254000" progId="Equation.DSMT4">
                  <p:embed/>
                </p:oleObj>
              </mc:Choice>
              <mc:Fallback>
                <p:oleObj name="Equation" r:id="rId6" imgW="1714500" imgH="254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2839" y="914400"/>
                        <a:ext cx="36004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5" name="Object 4"/>
          <p:cNvGraphicFramePr>
            <a:graphicFrameLocks noChangeAspect="1"/>
          </p:cNvGraphicFramePr>
          <p:nvPr/>
        </p:nvGraphicFramePr>
        <p:xfrm>
          <a:off x="5322839" y="1625600"/>
          <a:ext cx="3306763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5" name="Equation" r:id="rId8" imgW="1574800" imgH="228600" progId="Equation.DSMT4">
                  <p:embed/>
                </p:oleObj>
              </mc:Choice>
              <mc:Fallback>
                <p:oleObj name="Equation" r:id="rId8" imgW="15748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2839" y="1625600"/>
                        <a:ext cx="3306763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6" name="Object 5"/>
          <p:cNvGraphicFramePr>
            <a:graphicFrameLocks noChangeAspect="1"/>
          </p:cNvGraphicFramePr>
          <p:nvPr/>
        </p:nvGraphicFramePr>
        <p:xfrm>
          <a:off x="5283152" y="2286000"/>
          <a:ext cx="31734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6" name="Equation" r:id="rId10" imgW="1511300" imgH="254000" progId="Equation.DSMT4">
                  <p:embed/>
                </p:oleObj>
              </mc:Choice>
              <mc:Fallback>
                <p:oleObj name="Equation" r:id="rId10" imgW="1511300" imgH="254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152" y="2286000"/>
                        <a:ext cx="317341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7" name="Object 6"/>
          <p:cNvGraphicFramePr>
            <a:graphicFrameLocks noChangeAspect="1"/>
          </p:cNvGraphicFramePr>
          <p:nvPr/>
        </p:nvGraphicFramePr>
        <p:xfrm>
          <a:off x="5270452" y="3011488"/>
          <a:ext cx="2106612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7" name="Equation" r:id="rId12" imgW="1002665" imgH="431800" progId="Equation.DSMT4">
                  <p:embed/>
                </p:oleObj>
              </mc:Choice>
              <mc:Fallback>
                <p:oleObj name="Equation" r:id="rId12" imgW="1002665" imgH="431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452" y="3011488"/>
                        <a:ext cx="2106612" cy="906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7848" name="Picture 24" descr="Blocks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23770" y="1887855"/>
            <a:ext cx="4648200" cy="217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50" name="Text Box 26"/>
          <p:cNvSpPr txBox="1">
            <a:spLocks noChangeArrowheads="1"/>
          </p:cNvSpPr>
          <p:nvPr/>
        </p:nvSpPr>
        <p:spPr bwMode="auto">
          <a:xfrm>
            <a:off x="5327650" y="4762500"/>
            <a:ext cx="3289300" cy="51090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l" eaLnBrk="0" hangingPunct="0">
              <a:lnSpc>
                <a:spcPct val="80000"/>
              </a:lnSpc>
              <a:spcBef>
                <a:spcPct val="40000"/>
              </a:spcBef>
            </a:pPr>
            <a:r>
              <a:rPr lang="en-US" sz="1700" b="1" dirty="0">
                <a:solidFill>
                  <a:srgbClr val="305274"/>
                </a:solidFill>
              </a:rPr>
              <a:t>What about single loop with positive feedback?</a:t>
            </a:r>
          </a:p>
        </p:txBody>
      </p:sp>
      <p:sp>
        <p:nvSpPr>
          <p:cNvPr id="77851" name="Text Box 27"/>
          <p:cNvSpPr txBox="1">
            <a:spLocks noChangeArrowheads="1"/>
          </p:cNvSpPr>
          <p:nvPr/>
        </p:nvSpPr>
        <p:spPr bwMode="auto">
          <a:xfrm>
            <a:off x="8049242" y="4064742"/>
            <a:ext cx="707245" cy="110799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6600" b="1" dirty="0">
                <a:solidFill>
                  <a:srgbClr val="4D7AA3"/>
                </a:solidFill>
              </a:rPr>
              <a:t>?</a:t>
            </a:r>
            <a:endParaRPr lang="id-ID" sz="6600" b="1" dirty="0">
              <a:solidFill>
                <a:srgbClr val="4D7AA3"/>
              </a:solidFill>
            </a:endParaRPr>
          </a:p>
        </p:txBody>
      </p:sp>
      <p:sp>
        <p:nvSpPr>
          <p:cNvPr id="77853" name="Text Box 29"/>
          <p:cNvSpPr txBox="1">
            <a:spLocks noChangeArrowheads="1"/>
          </p:cNvSpPr>
          <p:nvPr/>
        </p:nvSpPr>
        <p:spPr bwMode="auto">
          <a:xfrm>
            <a:off x="53260" y="3895991"/>
            <a:ext cx="1371600" cy="51090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en-US" sz="1700" b="1" dirty="0">
                <a:solidFill>
                  <a:srgbClr val="305274"/>
                </a:solidFill>
              </a:rPr>
              <a:t>Negative</a:t>
            </a:r>
            <a:br>
              <a:rPr lang="en-US" sz="1700" b="1" dirty="0">
                <a:solidFill>
                  <a:srgbClr val="305274"/>
                </a:solidFill>
              </a:rPr>
            </a:br>
            <a:r>
              <a:rPr lang="en-US" sz="1700" b="1" dirty="0">
                <a:solidFill>
                  <a:srgbClr val="305274"/>
                </a:solidFill>
              </a:rPr>
              <a:t>feedback</a:t>
            </a:r>
          </a:p>
        </p:txBody>
      </p:sp>
      <p:sp>
        <p:nvSpPr>
          <p:cNvPr id="77858" name="Freeform 34"/>
          <p:cNvSpPr/>
          <p:nvPr/>
        </p:nvSpPr>
        <p:spPr bwMode="auto">
          <a:xfrm>
            <a:off x="688260" y="2924175"/>
            <a:ext cx="457200" cy="981075"/>
          </a:xfrm>
          <a:custGeom>
            <a:avLst/>
            <a:gdLst>
              <a:gd name="T0" fmla="*/ 0 w 10000"/>
              <a:gd name="T1" fmla="*/ 2147483647 h 10000"/>
              <a:gd name="T2" fmla="*/ 2147483647 w 10000"/>
              <a:gd name="T3" fmla="*/ 2147483647 h 10000"/>
              <a:gd name="T4" fmla="*/ 2147483647 w 10000"/>
              <a:gd name="T5" fmla="*/ 0 h 10000"/>
              <a:gd name="T6" fmla="*/ 0 60000 65536"/>
              <a:gd name="T7" fmla="*/ 0 60000 65536"/>
              <a:gd name="T8" fmla="*/ 0 60000 65536"/>
              <a:gd name="T9" fmla="*/ 0 w 10000"/>
              <a:gd name="T10" fmla="*/ 0 h 10000"/>
              <a:gd name="T11" fmla="*/ 10000 w 10000"/>
              <a:gd name="T12" fmla="*/ 10000 h 100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0" h="10000">
                <a:moveTo>
                  <a:pt x="0" y="10000"/>
                </a:moveTo>
                <a:cubicBezTo>
                  <a:pt x="278" y="7153"/>
                  <a:pt x="5000" y="6668"/>
                  <a:pt x="6667" y="5001"/>
                </a:cubicBezTo>
                <a:cubicBezTo>
                  <a:pt x="8333" y="3334"/>
                  <a:pt x="9722" y="2014"/>
                  <a:pt x="10000" y="0"/>
                </a:cubicBezTo>
              </a:path>
            </a:pathLst>
          </a:custGeom>
          <a:noFill/>
          <a:ln w="57150">
            <a:solidFill>
              <a:srgbClr val="4D7AA3"/>
            </a:solidFill>
            <a:round/>
            <a:tailEnd type="triangle" w="med" len="lg"/>
          </a:ln>
        </p:spPr>
        <p:txBody>
          <a:bodyPr/>
          <a:lstStyle/>
          <a:p>
            <a:endParaRPr lang="en-US"/>
          </a:p>
        </p:txBody>
      </p:sp>
      <p:sp>
        <p:nvSpPr>
          <p:cNvPr id="3087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Elementary Block Diagrams</a:t>
            </a:r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4970950" y="762000"/>
            <a:ext cx="90000" cy="5867400"/>
          </a:xfrm>
          <a:prstGeom prst="rect">
            <a:avLst/>
          </a:prstGeom>
          <a:solidFill>
            <a:srgbClr val="4D7AA3"/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7" name="Rectangle 21"/>
          <p:cNvSpPr>
            <a:spLocks noChangeArrowheads="1"/>
          </p:cNvSpPr>
          <p:nvPr/>
        </p:nvSpPr>
        <p:spPr bwMode="auto">
          <a:xfrm>
            <a:off x="0" y="0"/>
            <a:ext cx="3130550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r>
              <a:rPr lang="en-US" sz="1400" dirty="0"/>
              <a:t>Chapter 3</a:t>
            </a:r>
            <a:endParaRPr lang="id-ID" sz="1400" dirty="0"/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3133725" y="0"/>
            <a:ext cx="6010275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pPr algn="l"/>
            <a:r>
              <a:rPr lang="en-US" sz="1400" dirty="0"/>
              <a:t>Dynamic Response</a:t>
            </a:r>
            <a:endParaRPr lang="en-US" sz="1400" b="1" dirty="0"/>
          </a:p>
        </p:txBody>
      </p:sp>
      <p:sp>
        <p:nvSpPr>
          <p:cNvPr id="2" name="Rectangles 1"/>
          <p:cNvSpPr/>
          <p:nvPr/>
        </p:nvSpPr>
        <p:spPr>
          <a:xfrm>
            <a:off x="457200" y="6629400"/>
            <a:ext cx="7767320" cy="26162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15"/>
          <a:stretch>
            <a:fillRect/>
          </a:stretch>
        </p:blipFill>
        <p:spPr>
          <a:xfrm>
            <a:off x="0" y="6043930"/>
            <a:ext cx="585470" cy="58547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7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7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7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7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7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7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7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78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78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7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7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7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8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63" dur="200" fill="hold"/>
                                        <p:tgtEl>
                                          <p:spTgt spid="778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1" grpId="0"/>
      <p:bldP spid="77850" grpId="0" build="p"/>
      <p:bldP spid="77851" grpId="0"/>
      <p:bldP spid="77851" grpId="1"/>
      <p:bldP spid="77853" grpId="0"/>
      <p:bldP spid="77858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3" name="Picture 5" descr="fig_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917575"/>
            <a:ext cx="76962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854" name="Picture 6" descr="fig_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3838575"/>
            <a:ext cx="8382000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5" name="Rectangle 7"/>
          <p:cNvSpPr>
            <a:spLocks noChangeArrowheads="1"/>
          </p:cNvSpPr>
          <p:nvPr/>
        </p:nvSpPr>
        <p:spPr bwMode="auto">
          <a:xfrm rot="5400000">
            <a:off x="4518396" y="-983700"/>
            <a:ext cx="90000" cy="9144000"/>
          </a:xfrm>
          <a:prstGeom prst="rect">
            <a:avLst/>
          </a:prstGeom>
          <a:solidFill>
            <a:srgbClr val="4D7AA3"/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686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 Diagram Algebra</a:t>
            </a:r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auto">
          <a:xfrm>
            <a:off x="0" y="0"/>
            <a:ext cx="3130550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r>
              <a:rPr lang="en-US" sz="1400" dirty="0"/>
              <a:t>Chapter 3</a:t>
            </a:r>
            <a:endParaRPr lang="id-ID" sz="1400" dirty="0"/>
          </a:p>
        </p:txBody>
      </p:sp>
      <p:sp>
        <p:nvSpPr>
          <p:cNvPr id="7" name="Rectangle 20"/>
          <p:cNvSpPr>
            <a:spLocks noChangeArrowheads="1"/>
          </p:cNvSpPr>
          <p:nvPr/>
        </p:nvSpPr>
        <p:spPr bwMode="auto">
          <a:xfrm>
            <a:off x="3133725" y="0"/>
            <a:ext cx="6010275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pPr algn="l"/>
            <a:r>
              <a:rPr lang="en-US" sz="1400" dirty="0"/>
              <a:t>Dynamic Response</a:t>
            </a:r>
            <a:endParaRPr lang="en-US" sz="1400" b="1" dirty="0"/>
          </a:p>
        </p:txBody>
      </p:sp>
      <p:sp>
        <p:nvSpPr>
          <p:cNvPr id="8" name="Rectangles 7"/>
          <p:cNvSpPr/>
          <p:nvPr/>
        </p:nvSpPr>
        <p:spPr>
          <a:xfrm>
            <a:off x="585470" y="6677660"/>
            <a:ext cx="7428230" cy="14859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0" y="6043930"/>
            <a:ext cx="585470" cy="58547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 Diagram Algebra</a:t>
            </a:r>
          </a:p>
        </p:txBody>
      </p:sp>
      <p:pic>
        <p:nvPicPr>
          <p:cNvPr id="6" name="Picture 5" descr="Chap3D pictures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2662" y="843120"/>
            <a:ext cx="8839200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7"/>
          <p:cNvSpPr>
            <a:spLocks noChangeArrowheads="1"/>
          </p:cNvSpPr>
          <p:nvPr/>
        </p:nvSpPr>
        <p:spPr bwMode="auto">
          <a:xfrm rot="5400000">
            <a:off x="4518602" y="-1707600"/>
            <a:ext cx="90000" cy="9144000"/>
          </a:xfrm>
          <a:prstGeom prst="rect">
            <a:avLst/>
          </a:prstGeom>
          <a:solidFill>
            <a:srgbClr val="4D7AA3"/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4686300" y="2895600"/>
            <a:ext cx="90000" cy="3733800"/>
          </a:xfrm>
          <a:prstGeom prst="rect">
            <a:avLst/>
          </a:prstGeom>
          <a:solidFill>
            <a:srgbClr val="4D7AA3"/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id-ID"/>
          </a:p>
        </p:txBody>
      </p:sp>
      <p:grpSp>
        <p:nvGrpSpPr>
          <p:cNvPr id="9" name="Group 15"/>
          <p:cNvGrpSpPr/>
          <p:nvPr/>
        </p:nvGrpSpPr>
        <p:grpSpPr bwMode="auto">
          <a:xfrm>
            <a:off x="647700" y="3124200"/>
            <a:ext cx="3771900" cy="3238500"/>
            <a:chOff x="408" y="1944"/>
            <a:chExt cx="2376" cy="2040"/>
          </a:xfrm>
        </p:grpSpPr>
        <p:pic>
          <p:nvPicPr>
            <p:cNvPr id="10" name="Picture 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20" y="1944"/>
              <a:ext cx="1620" cy="8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08" y="2976"/>
              <a:ext cx="2376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5400000">
              <a:off x="1311" y="2901"/>
              <a:ext cx="204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" name="Group 16"/>
          <p:cNvGrpSpPr/>
          <p:nvPr/>
        </p:nvGrpSpPr>
        <p:grpSpPr bwMode="auto">
          <a:xfrm>
            <a:off x="5137150" y="3133725"/>
            <a:ext cx="3543300" cy="3038475"/>
            <a:chOff x="3264" y="1932"/>
            <a:chExt cx="2232" cy="1914"/>
          </a:xfrm>
        </p:grpSpPr>
        <p:pic>
          <p:nvPicPr>
            <p:cNvPr id="14" name="Picture 1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264" y="1932"/>
              <a:ext cx="2136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2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528" y="3216"/>
              <a:ext cx="1968" cy="6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4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 rot="5400000">
              <a:off x="4407" y="3045"/>
              <a:ext cx="204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7" name="Rectangle 21"/>
          <p:cNvSpPr>
            <a:spLocks noChangeArrowheads="1"/>
          </p:cNvSpPr>
          <p:nvPr/>
        </p:nvSpPr>
        <p:spPr bwMode="auto">
          <a:xfrm>
            <a:off x="0" y="0"/>
            <a:ext cx="3130550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r>
              <a:rPr lang="en-US" sz="1400" dirty="0"/>
              <a:t>Chapter 3</a:t>
            </a:r>
            <a:endParaRPr lang="id-ID" sz="1400" dirty="0"/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3133725" y="0"/>
            <a:ext cx="6010275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pPr algn="l"/>
            <a:r>
              <a:rPr lang="en-US" sz="1400" dirty="0"/>
              <a:t>Dynamic Response</a:t>
            </a:r>
            <a:endParaRPr lang="en-US" sz="1400" b="1" dirty="0"/>
          </a:p>
        </p:txBody>
      </p:sp>
      <p:sp>
        <p:nvSpPr>
          <p:cNvPr id="2" name="Rectangles 1"/>
          <p:cNvSpPr/>
          <p:nvPr/>
        </p:nvSpPr>
        <p:spPr>
          <a:xfrm>
            <a:off x="585470" y="6677660"/>
            <a:ext cx="7428230" cy="14859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9"/>
          <a:stretch>
            <a:fillRect/>
          </a:stretch>
        </p:blipFill>
        <p:spPr>
          <a:xfrm>
            <a:off x="0" y="6043930"/>
            <a:ext cx="585470" cy="58547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Transfer Function from Block Diagram</a:t>
            </a:r>
          </a:p>
        </p:txBody>
      </p:sp>
      <p:pic>
        <p:nvPicPr>
          <p:cNvPr id="17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654175"/>
            <a:ext cx="5840413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0" y="762000"/>
            <a:ext cx="9144000" cy="76944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l" eaLnBrk="0" hangingPunct="0"/>
            <a:r>
              <a:rPr lang="en-US" sz="2200" dirty="0">
                <a:solidFill>
                  <a:schemeClr val="tx1"/>
                </a:solidFill>
              </a:rPr>
              <a:t>Example:</a:t>
            </a:r>
          </a:p>
          <a:p>
            <a:pPr algn="l" eaLnBrk="0" hangingPunct="0"/>
            <a:r>
              <a:rPr lang="en-US" sz="2200" dirty="0">
                <a:solidFill>
                  <a:schemeClr val="tx1"/>
                </a:solidFill>
              </a:rPr>
              <a:t>Find the transfer function of the system shown below.</a:t>
            </a:r>
          </a:p>
        </p:txBody>
      </p:sp>
      <p:pic>
        <p:nvPicPr>
          <p:cNvPr id="19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9113" y="3760121"/>
            <a:ext cx="5805487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24200" y="3356896"/>
            <a:ext cx="2190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700088" y="5256213"/>
          <a:ext cx="1627187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41" name="Equation" r:id="rId6" imgW="774065" imgH="419100" progId="Equation.DSMT4">
                  <p:embed/>
                </p:oleObj>
              </mc:Choice>
              <mc:Fallback>
                <p:oleObj name="Equation" r:id="rId6" imgW="774065" imgH="4191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8" y="5256213"/>
                        <a:ext cx="1627187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3"/>
          <p:cNvGraphicFramePr>
            <a:graphicFrameLocks noChangeAspect="1"/>
          </p:cNvGraphicFramePr>
          <p:nvPr/>
        </p:nvGraphicFramePr>
        <p:xfrm>
          <a:off x="2362200" y="4878388"/>
          <a:ext cx="1571625" cy="159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42" name="Equation" r:id="rId8" imgW="748665" imgH="761365" progId="Equation.DSMT4">
                  <p:embed/>
                </p:oleObj>
              </mc:Choice>
              <mc:Fallback>
                <p:oleObj name="Equation" r:id="rId8" imgW="748665" imgH="76136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878388"/>
                        <a:ext cx="1571625" cy="159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4"/>
          <p:cNvGraphicFramePr>
            <a:graphicFrameLocks noChangeAspect="1"/>
          </p:cNvGraphicFramePr>
          <p:nvPr/>
        </p:nvGraphicFramePr>
        <p:xfrm>
          <a:off x="3962400" y="5254625"/>
          <a:ext cx="1706563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43" name="Equation" r:id="rId10" imgW="812165" imgH="457200" progId="Equation.DSMT4">
                  <p:embed/>
                </p:oleObj>
              </mc:Choice>
              <mc:Fallback>
                <p:oleObj name="Equation" r:id="rId10" imgW="812165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254625"/>
                        <a:ext cx="1706563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-21098" y="3429000"/>
            <a:ext cx="1304925" cy="0"/>
          </a:xfrm>
          <a:prstGeom prst="line">
            <a:avLst/>
          </a:prstGeom>
          <a:noFill/>
          <a:ln w="76200">
            <a:solidFill>
              <a:srgbClr val="85A6A6"/>
            </a:solidFill>
            <a:rou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1" name="Rectangle 21"/>
          <p:cNvSpPr>
            <a:spLocks noChangeArrowheads="1"/>
          </p:cNvSpPr>
          <p:nvPr/>
        </p:nvSpPr>
        <p:spPr bwMode="auto">
          <a:xfrm>
            <a:off x="0" y="0"/>
            <a:ext cx="3130550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r>
              <a:rPr lang="en-US" sz="1400" dirty="0"/>
              <a:t>Chapter 3</a:t>
            </a:r>
            <a:endParaRPr lang="id-ID" sz="1400" dirty="0"/>
          </a:p>
        </p:txBody>
      </p:sp>
      <p:sp>
        <p:nvSpPr>
          <p:cNvPr id="12" name="Rectangle 20"/>
          <p:cNvSpPr>
            <a:spLocks noChangeArrowheads="1"/>
          </p:cNvSpPr>
          <p:nvPr/>
        </p:nvSpPr>
        <p:spPr bwMode="auto">
          <a:xfrm>
            <a:off x="3133725" y="0"/>
            <a:ext cx="6010275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pPr algn="l"/>
            <a:r>
              <a:rPr lang="en-US" sz="1400" dirty="0"/>
              <a:t>Dynamic Response</a:t>
            </a:r>
            <a:endParaRPr lang="en-US" sz="1400" b="1" dirty="0"/>
          </a:p>
        </p:txBody>
      </p:sp>
      <p:sp>
        <p:nvSpPr>
          <p:cNvPr id="8" name="Rectangles 7"/>
          <p:cNvSpPr/>
          <p:nvPr/>
        </p:nvSpPr>
        <p:spPr>
          <a:xfrm>
            <a:off x="585470" y="6677660"/>
            <a:ext cx="7428230" cy="14859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12"/>
          <a:stretch>
            <a:fillRect/>
          </a:stretch>
        </p:blipFill>
        <p:spPr>
          <a:xfrm>
            <a:off x="0" y="6043930"/>
            <a:ext cx="585470" cy="58547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008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" y="1685925"/>
            <a:ext cx="7802563" cy="214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11" name="AutoShape 11"/>
          <p:cNvSpPr>
            <a:spLocks noChangeArrowheads="1"/>
          </p:cNvSpPr>
          <p:nvPr/>
        </p:nvSpPr>
        <p:spPr bwMode="auto">
          <a:xfrm>
            <a:off x="1981200" y="2197100"/>
            <a:ext cx="2438400" cy="110490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4D7AA3"/>
            </a:solidFill>
            <a:round/>
          </a:ln>
        </p:spPr>
        <p:txBody>
          <a:bodyPr wrap="none" anchor="ctr"/>
          <a:lstStyle/>
          <a:p>
            <a:endParaRPr lang="id-ID"/>
          </a:p>
        </p:txBody>
      </p:sp>
      <p:pic>
        <p:nvPicPr>
          <p:cNvPr id="128012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" y="4202985"/>
            <a:ext cx="7745413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8013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4031535"/>
            <a:ext cx="2190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18" name="Oval 18"/>
          <p:cNvSpPr>
            <a:spLocks noChangeArrowheads="1"/>
          </p:cNvSpPr>
          <p:nvPr/>
        </p:nvSpPr>
        <p:spPr bwMode="auto">
          <a:xfrm>
            <a:off x="4146550" y="4850685"/>
            <a:ext cx="196850" cy="196850"/>
          </a:xfrm>
          <a:prstGeom prst="ellipse">
            <a:avLst/>
          </a:prstGeom>
          <a:solidFill>
            <a:srgbClr val="4D7AA3"/>
          </a:solidFill>
          <a:ln w="9525">
            <a:noFill/>
            <a:rou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0" y="762000"/>
            <a:ext cx="8991600" cy="76944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l" eaLnBrk="0" hangingPunct="0"/>
            <a:r>
              <a:rPr lang="en-US" sz="2200" dirty="0">
                <a:solidFill>
                  <a:schemeClr val="tx1"/>
                </a:solidFill>
              </a:rPr>
              <a:t>Example:</a:t>
            </a:r>
          </a:p>
          <a:p>
            <a:pPr algn="l" eaLnBrk="0" hangingPunct="0"/>
            <a:r>
              <a:rPr lang="en-US" sz="2200" dirty="0">
                <a:solidFill>
                  <a:schemeClr val="tx1"/>
                </a:solidFill>
              </a:rPr>
              <a:t>Find the transfer function of the system shown below.</a:t>
            </a:r>
          </a:p>
        </p:txBody>
      </p:sp>
      <p:sp>
        <p:nvSpPr>
          <p:cNvPr id="38920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Transfer Function from Block Diagram</a:t>
            </a: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-21098" y="3873294"/>
            <a:ext cx="1304925" cy="0"/>
          </a:xfrm>
          <a:prstGeom prst="line">
            <a:avLst/>
          </a:prstGeom>
          <a:noFill/>
          <a:ln w="76200">
            <a:solidFill>
              <a:srgbClr val="85A6A6"/>
            </a:solidFill>
            <a:rou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1" name="Rectangle 21"/>
          <p:cNvSpPr>
            <a:spLocks noChangeArrowheads="1"/>
          </p:cNvSpPr>
          <p:nvPr/>
        </p:nvSpPr>
        <p:spPr bwMode="auto">
          <a:xfrm>
            <a:off x="0" y="0"/>
            <a:ext cx="3130550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r>
              <a:rPr lang="en-US" sz="1400" dirty="0"/>
              <a:t>Chapter 3</a:t>
            </a:r>
            <a:endParaRPr lang="id-ID" sz="1400" dirty="0"/>
          </a:p>
        </p:txBody>
      </p:sp>
      <p:sp>
        <p:nvSpPr>
          <p:cNvPr id="12" name="Rectangle 20"/>
          <p:cNvSpPr>
            <a:spLocks noChangeArrowheads="1"/>
          </p:cNvSpPr>
          <p:nvPr/>
        </p:nvSpPr>
        <p:spPr bwMode="auto">
          <a:xfrm>
            <a:off x="3133725" y="0"/>
            <a:ext cx="6010275" cy="233363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bIns="82800" anchor="ctr"/>
          <a:lstStyle/>
          <a:p>
            <a:pPr algn="l"/>
            <a:r>
              <a:rPr lang="en-US" sz="1400" dirty="0"/>
              <a:t>Dynamic Response</a:t>
            </a:r>
            <a:endParaRPr lang="en-US" sz="1400" b="1" dirty="0"/>
          </a:p>
        </p:txBody>
      </p:sp>
      <p:sp>
        <p:nvSpPr>
          <p:cNvPr id="8" name="Rectangles 7"/>
          <p:cNvSpPr/>
          <p:nvPr/>
        </p:nvSpPr>
        <p:spPr>
          <a:xfrm>
            <a:off x="585470" y="6677660"/>
            <a:ext cx="7428230" cy="14859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5"/>
          <a:stretch>
            <a:fillRect/>
          </a:stretch>
        </p:blipFill>
        <p:spPr>
          <a:xfrm>
            <a:off x="0" y="6043930"/>
            <a:ext cx="585470" cy="5854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8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28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8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8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8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59259E-6 L 0.16076 2.59259E-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280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11" grpId="0" animBg="1"/>
      <p:bldP spid="128018" grpId="0" animBg="1"/>
      <p:bldP spid="128018" grpId="1" animBg="1"/>
      <p:bldP spid="9" grpId="0" build="p"/>
      <p:bldP spid="1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engenalan Sistem Digital&amp;quot;&quot;/&gt;&lt;property id=&quot;20307&quot; value=&quot;256&quot;/&gt;&lt;/object&gt;&lt;object type=&quot;3&quot; unique_id=&quot;10206&quot;&gt;&lt;property id=&quot;20148&quot; value=&quot;5&quot;/&gt;&lt;property id=&quot;20300&quot; value=&quot;Slide 10 - &amp;quot;Referensi&amp;quot;&quot;/&gt;&lt;property id=&quot;20307&quot; value=&quot;266&quot;/&gt;&lt;/object&gt;&lt;object type=&quot;3&quot; unique_id=&quot;10207&quot;&gt;&lt;property id=&quot;20148&quot; value=&quot;5&quot;/&gt;&lt;property id=&quot;20300&quot; value=&quot;Slide 2 - &amp;quot;Analog vs Digital&amp;quot;&quot;/&gt;&lt;property id=&quot;20307&quot; value=&quot;267&quot;/&gt;&lt;/object&gt;&lt;object type=&quot;3&quot; unique_id=&quot;10208&quot;&gt;&lt;property id=&quot;20148&quot; value=&quot;5&quot;/&gt;&lt;property id=&quot;20300&quot; value=&quot;Slide 5 - &amp;quot;Diagram Voltmeter Analog&amp;quot;&quot;/&gt;&lt;property id=&quot;20307&quot; value=&quot;268&quot;/&gt;&lt;/object&gt;&lt;object type=&quot;3&quot; unique_id=&quot;10209&quot;&gt;&lt;property id=&quot;20148&quot; value=&quot;5&quot;/&gt;&lt;property id=&quot;20300&quot; value=&quot;Slide 3 - &amp;quot;Voltmeter Analog vs Voltmeter Digital&amp;quot;&quot;/&gt;&lt;property id=&quot;20307&quot; value=&quot;269&quot;/&gt;&lt;/object&gt;&lt;object type=&quot;3&quot; unique_id=&quot;10210&quot;&gt;&lt;property id=&quot;20148&quot; value=&quot;5&quot;/&gt;&lt;property id=&quot;20300&quot; value=&quot;Slide 4 - &amp;quot;Spektrum Kontinu vs Spektrum Diskrit&amp;quot;&quot;/&gt;&lt;property id=&quot;20307&quot; value=&quot;270&quot;/&gt;&lt;/object&gt;&lt;object type=&quot;3&quot; unique_id=&quot;10211&quot;&gt;&lt;property id=&quot;20148&quot; value=&quot;5&quot;/&gt;&lt;property id=&quot;20300&quot; value=&quot;Slide 6 - &amp;quot;Diagram Voltmeter Digital&amp;quot;&quot;/&gt;&lt;property id=&quot;20307&quot; value=&quot;271&quot;/&gt;&lt;/object&gt;&lt;object type=&quot;3&quot; unique_id=&quot;10212&quot;&gt;&lt;property id=&quot;20148&quot; value=&quot;5&quot;/&gt;&lt;property id=&quot;20300&quot; value=&quot;Slide 7 - &amp;quot;Aplikasi Rangkaian Digital&amp;quot;&quot;/&gt;&lt;property id=&quot;20307&quot; value=&quot;272&quot;/&gt;&lt;/object&gt;&lt;object type=&quot;3&quot; unique_id=&quot;10213&quot;&gt;&lt;property id=&quot;20148&quot; value=&quot;5&quot;/&gt;&lt;property id=&quot;20300&quot; value=&quot;Slide 8 - &amp;quot;Apa Alasan Memilih Digital?&amp;quot;&quot;/&gt;&lt;property id=&quot;20307&quot; value=&quot;273&quot;/&gt;&lt;/object&gt;&lt;object type=&quot;3&quot; unique_id=&quot;10214&quot;&gt;&lt;property id=&quot;20148&quot; value=&quot;5&quot;/&gt;&lt;property id=&quot;20300&quot; value=&quot;Slide 9 - &amp;quot;Alasan Analog Masih Bertahan &amp;quot;&quot;/&gt;&lt;property id=&quot;20307&quot; value=&quot;274&quot;/&gt;&lt;/object&gt;&lt;/object&gt;&lt;/object&gt;&lt;/database&gt;"/>
</p:tagLst>
</file>

<file path=ppt/theme/theme1.xml><?xml version="1.0" encoding="utf-8"?>
<a:theme xmlns:a="http://schemas.openxmlformats.org/drawingml/2006/main" name="Blue Wav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304</Words>
  <Application>Microsoft Office PowerPoint</Application>
  <PresentationFormat>On-screen Show (4:3)</PresentationFormat>
  <Paragraphs>58</Paragraphs>
  <Slides>13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SimSun</vt:lpstr>
      <vt:lpstr>Arial</vt:lpstr>
      <vt:lpstr>Symbol</vt:lpstr>
      <vt:lpstr>Verdana</vt:lpstr>
      <vt:lpstr>Wingdings</vt:lpstr>
      <vt:lpstr>Blue Waves</vt:lpstr>
      <vt:lpstr>Equation</vt:lpstr>
      <vt:lpstr>Fundamental of Control Engineering</vt:lpstr>
      <vt:lpstr>The Block Diagram</vt:lpstr>
      <vt:lpstr>The Block Diagram</vt:lpstr>
      <vt:lpstr>Elementary Block Diagrams</vt:lpstr>
      <vt:lpstr>Elementary Block Diagrams</vt:lpstr>
      <vt:lpstr>Block Diagram Algebra</vt:lpstr>
      <vt:lpstr>Block Diagram Algebra</vt:lpstr>
      <vt:lpstr>Transfer Function from Block Diagram</vt:lpstr>
      <vt:lpstr>Transfer Function from Block Diagram</vt:lpstr>
      <vt:lpstr>Transfer Function from Block Diagram</vt:lpstr>
      <vt:lpstr>Transfer Function from Block Diagram</vt:lpstr>
      <vt:lpstr>Transfer Function from Block Diagram</vt:lpstr>
      <vt:lpstr>PowerPoint Presentation</vt:lpstr>
    </vt:vector>
  </TitlesOfParts>
  <Company>Universitas Bina Nusantara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osamah awad</cp:lastModifiedBy>
  <cp:revision>1611</cp:revision>
  <dcterms:created xsi:type="dcterms:W3CDTF">2009-05-04T03:18:00Z</dcterms:created>
  <dcterms:modified xsi:type="dcterms:W3CDTF">2023-11-29T17:34:56Z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1033-11.2.0.9431</vt:lpwstr>
  </property>
</Properties>
</file>