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7" r:id="rId12"/>
    <p:sldId id="279" r:id="rId13"/>
    <p:sldId id="280" r:id="rId14"/>
    <p:sldId id="281" r:id="rId15"/>
    <p:sldId id="282" r:id="rId16"/>
    <p:sldId id="288" r:id="rId17"/>
    <p:sldId id="283" r:id="rId18"/>
    <p:sldId id="286" r:id="rId19"/>
    <p:sldId id="289" r:id="rId20"/>
    <p:sldId id="290" r:id="rId21"/>
    <p:sldId id="284" r:id="rId22"/>
    <p:sldId id="285" r:id="rId23"/>
    <p:sldId id="292" r:id="rId24"/>
    <p:sldId id="291" r:id="rId25"/>
    <p:sldId id="293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57AAFCC-4628-4616-A292-F62EB0F61A5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F77377B1-DBE5-457E-BDB9-A7AF6399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6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7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91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3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83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9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5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6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2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0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A9BE-E9C4-4FD3-8457-B09A2328F35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Artificial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Lecture </a:t>
            </a:r>
            <a:r>
              <a:rPr lang="ar-IQ" sz="4400" b="1" dirty="0"/>
              <a:t>4</a:t>
            </a:r>
            <a:endParaRPr lang="en-US" sz="4400" b="1" dirty="0"/>
          </a:p>
          <a:p>
            <a:r>
              <a:rPr lang="en-US" sz="4400" b="1" dirty="0"/>
              <a:t>Solving Problems by Searching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E38E8-CD9D-8B07-16FD-A9C380D8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10" y="117605"/>
            <a:ext cx="1758594" cy="1935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E6D07-3090-3D13-786A-3CB215F5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" y="117605"/>
            <a:ext cx="1502955" cy="172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FABAB-573E-D705-F151-BB0FABB4A55F}"/>
              </a:ext>
            </a:extLst>
          </p:cNvPr>
          <p:cNvSpPr txBox="1"/>
          <p:nvPr/>
        </p:nvSpPr>
        <p:spPr>
          <a:xfrm>
            <a:off x="1917290" y="226142"/>
            <a:ext cx="8455742" cy="13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 &amp; Technology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Computer Techniques Engineering Department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Artificial Intelligence – Stage 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4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 Examples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521D1B-274E-4B18-72E8-E8CA2433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65" y="2044628"/>
            <a:ext cx="4484079" cy="293974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F67381-C140-1C9F-1486-AA1E29E22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658" y="1959126"/>
            <a:ext cx="4234315" cy="29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 Examples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DAFAF48-B445-A407-7658-22850427C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0" y="1354293"/>
            <a:ext cx="6454140" cy="47167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19FE373-B7FF-2E6D-B3F7-2CAB06659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08717"/>
            <a:ext cx="4281320" cy="403098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B0EC1E-3E04-2E31-EB5C-2F49ECCE87B4}"/>
              </a:ext>
            </a:extLst>
          </p:cNvPr>
          <p:cNvSpPr txBox="1"/>
          <p:nvPr/>
        </p:nvSpPr>
        <p:spPr>
          <a:xfrm>
            <a:off x="7467600" y="1354293"/>
            <a:ext cx="346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Visited: S, A, B, D</a:t>
            </a:r>
          </a:p>
        </p:txBody>
      </p:sp>
    </p:spTree>
    <p:extLst>
      <p:ext uri="{BB962C8B-B14F-4D97-AF65-F5344CB8AC3E}">
        <p14:creationId xmlns:p14="http://schemas.microsoft.com/office/powerpoint/2010/main" val="259622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2-Uniform-cost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04203F-5C16-238C-320B-E6BFB1D65CCF}"/>
              </a:ext>
            </a:extLst>
          </p:cNvPr>
          <p:cNvSpPr txBox="1"/>
          <p:nvPr/>
        </p:nvSpPr>
        <p:spPr>
          <a:xfrm>
            <a:off x="558229" y="965771"/>
            <a:ext cx="110755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Breadth-first always expands the shallowest unexpanded node.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Breadth-first is optimal because the step cost are equal.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By a simple extension, we can find an algorithm that is optimal with any step-cost function.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Uniform-cost search expands the node n with the lowest path cost </a:t>
            </a:r>
            <a:r>
              <a:rPr lang="en-US" sz="2400" b="1" dirty="0">
                <a:solidFill>
                  <a:srgbClr val="FF0000"/>
                </a:solidFill>
              </a:rPr>
              <a:t>g(n)</a:t>
            </a:r>
            <a:r>
              <a:rPr lang="en-US" sz="2400" b="1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6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Uniform-cost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04203F-5C16-238C-320B-E6BFB1D65CCF}"/>
              </a:ext>
            </a:extLst>
          </p:cNvPr>
          <p:cNvSpPr txBox="1"/>
          <p:nvPr/>
        </p:nvSpPr>
        <p:spPr>
          <a:xfrm>
            <a:off x="4600803" y="892628"/>
            <a:ext cx="75911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figure explains the problem to get from Sibiu to Bucharest.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successors of Sibiu are </a:t>
            </a:r>
            <a:r>
              <a:rPr lang="en-US" sz="2400" b="1" dirty="0" err="1"/>
              <a:t>Rimnicu</a:t>
            </a:r>
            <a:r>
              <a:rPr lang="en-US" sz="2400" b="1" dirty="0"/>
              <a:t> </a:t>
            </a:r>
            <a:r>
              <a:rPr lang="en-US" sz="2400" b="1" dirty="0" err="1"/>
              <a:t>Vilcea</a:t>
            </a:r>
            <a:r>
              <a:rPr lang="en-US" sz="2400" b="1" dirty="0"/>
              <a:t> and </a:t>
            </a:r>
            <a:r>
              <a:rPr lang="en-US" sz="2400" b="1" dirty="0" err="1"/>
              <a:t>Fagaras</a:t>
            </a:r>
            <a:r>
              <a:rPr lang="en-US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With cost 80 and 99,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least cost nod </a:t>
            </a:r>
            <a:r>
              <a:rPr lang="en-US" sz="2400" b="1" dirty="0" err="1"/>
              <a:t>Rmnicu</a:t>
            </a:r>
            <a:r>
              <a:rPr lang="en-US" sz="2400" b="1" dirty="0"/>
              <a:t> </a:t>
            </a:r>
            <a:r>
              <a:rPr lang="en-US" sz="2400" b="1" dirty="0" err="1"/>
              <a:t>Vilcea</a:t>
            </a:r>
            <a:r>
              <a:rPr lang="en-US" sz="2400" b="1" dirty="0"/>
              <a:t> is expanded.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Next, adding </a:t>
            </a:r>
            <a:r>
              <a:rPr lang="en-US" sz="2400" b="1" dirty="0" err="1"/>
              <a:t>Pitest</a:t>
            </a:r>
            <a:r>
              <a:rPr lang="en-US" sz="2400" b="1" dirty="0"/>
              <a:t> with cost </a:t>
            </a:r>
            <a:r>
              <a:rPr lang="en-US" sz="2400" b="1" dirty="0">
                <a:solidFill>
                  <a:srgbClr val="FF0000"/>
                </a:solidFill>
              </a:rPr>
              <a:t>80+97 = 177</a:t>
            </a:r>
            <a:r>
              <a:rPr lang="en-US" sz="24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least cost now is </a:t>
            </a:r>
            <a:r>
              <a:rPr lang="en-US" sz="2400" b="1" dirty="0" err="1"/>
              <a:t>Fagaras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rgbClr val="FF0000"/>
                </a:solidFill>
              </a:rPr>
              <a:t>99 &lt; 177</a:t>
            </a:r>
            <a:r>
              <a:rPr lang="en-US" sz="2400" b="1" dirty="0"/>
              <a:t>) so it is expanded.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Adding Bucharest with cost </a:t>
            </a:r>
            <a:r>
              <a:rPr lang="en-US" sz="2400" b="1" dirty="0">
                <a:solidFill>
                  <a:srgbClr val="FF0000"/>
                </a:solidFill>
              </a:rPr>
              <a:t>99 + 211 = 310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goal node has been generated, BUT THE ALGORITHM KEEP SEARCHING.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Expanding Pitesti and adding a second path to Bucharest with a cost </a:t>
            </a:r>
            <a:r>
              <a:rPr lang="en-US" sz="2400" b="1" dirty="0">
                <a:solidFill>
                  <a:srgbClr val="FF0000"/>
                </a:solidFill>
              </a:rPr>
              <a:t>80 + 97 + 101 = 278</a:t>
            </a:r>
            <a:r>
              <a:rPr lang="en-US" sz="24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algorithm check the new path is better than the old one (</a:t>
            </a:r>
            <a:r>
              <a:rPr lang="en-US" sz="2400" b="1" dirty="0">
                <a:solidFill>
                  <a:srgbClr val="FF0000"/>
                </a:solidFill>
              </a:rPr>
              <a:t>cost 278 &lt; 310</a:t>
            </a:r>
            <a:r>
              <a:rPr lang="en-US" sz="2400" b="1" dirty="0"/>
              <a:t>) and the solution is returned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49A1EC8-63B8-37F1-F031-9E4408C2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40881"/>
            <a:ext cx="4445228" cy="38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Uniform-cost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49A1EC8-63B8-37F1-F031-9E4408C2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7" y="1745682"/>
            <a:ext cx="5128634" cy="43948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11F1301-FB84-5E7D-9739-6CAAF248A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3" y="1680658"/>
            <a:ext cx="4731123" cy="45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Uniform-cost search Example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C83641E-7F49-EE95-8E84-DF28217D6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72" y="1201892"/>
            <a:ext cx="7031056" cy="51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Uniform-cost search Example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8FDC680-0B32-98F7-A027-5B4227015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7" y="1259079"/>
            <a:ext cx="7298166" cy="521083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965A546-821A-8325-4587-DD361EC5F80F}"/>
              </a:ext>
            </a:extLst>
          </p:cNvPr>
          <p:cNvSpPr txBox="1"/>
          <p:nvPr/>
        </p:nvSpPr>
        <p:spPr>
          <a:xfrm>
            <a:off x="155575" y="1192928"/>
            <a:ext cx="311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Visited: S, A, D, B, C, E</a:t>
            </a:r>
          </a:p>
        </p:txBody>
      </p:sp>
    </p:spTree>
    <p:extLst>
      <p:ext uri="{BB962C8B-B14F-4D97-AF65-F5344CB8AC3E}">
        <p14:creationId xmlns:p14="http://schemas.microsoft.com/office/powerpoint/2010/main" val="383550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3-Depth-first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742C12-5C91-8E7F-B412-8F47E2D78B03}"/>
              </a:ext>
            </a:extLst>
          </p:cNvPr>
          <p:cNvSpPr txBox="1"/>
          <p:nvPr/>
        </p:nvSpPr>
        <p:spPr>
          <a:xfrm>
            <a:off x="155575" y="985095"/>
            <a:ext cx="115950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always expands the deepest node in the current frontier of the search tree.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The search proceeds immediately to the deepest level of the search tree.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If the node has no successors, it dropped frontier and the search </a:t>
            </a:r>
            <a:r>
              <a:rPr lang="en-US" sz="2400" b="1" dirty="0">
                <a:solidFill>
                  <a:srgbClr val="FF0000"/>
                </a:solidFill>
              </a:rPr>
              <a:t>backs up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Depth first search uses LIFO queue.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LIFO means that the most recently generated node is chosen for expansion.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7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Depth-first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66577C4-8305-2589-90A5-C7BC52F9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36" y="1217740"/>
            <a:ext cx="6899701" cy="55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Depth-first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6118D34-C79A-0BD1-9267-0096B8F8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91" y="1208634"/>
            <a:ext cx="703539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Uninformed Search Strategies (Blind Search)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591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The term </a:t>
            </a:r>
            <a:r>
              <a:rPr lang="en-US" sz="2800" b="1" dirty="0">
                <a:solidFill>
                  <a:srgbClr val="FF0000"/>
                </a:solidFill>
              </a:rPr>
              <a:t>blind</a:t>
            </a:r>
            <a:r>
              <a:rPr lang="en-US" sz="2800" b="1" dirty="0"/>
              <a:t> means that the strategies have no additional information about states beyond that provided in the problem detention.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All they can do is generate successors and distinguish a goal stat from non-goal state.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All Search Strategies are Distinguished by the order in with nodes are expanded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00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Depth-first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A407AC-6013-3007-FD63-F170485B2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25" y="1072779"/>
            <a:ext cx="5130350" cy="55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4-Depth-limited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9604C4-3574-C058-6E41-A85124255200}"/>
              </a:ext>
            </a:extLst>
          </p:cNvPr>
          <p:cNvSpPr txBox="1"/>
          <p:nvPr/>
        </p:nvSpPr>
        <p:spPr>
          <a:xfrm>
            <a:off x="155575" y="985095"/>
            <a:ext cx="11595026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To overcome the drawbacks of depth-first search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The depth-first search is predetermined with depth 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Nodes at depth 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/>
              <a:t> treated as if they have no successors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This approach is called depth-limited search.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This approach solve some problem , but also introduce an additional source of incompleteness.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/>
              <a:t> can be specified based on previous knowledge of the problem.  </a:t>
            </a:r>
          </a:p>
        </p:txBody>
      </p:sp>
    </p:spTree>
    <p:extLst>
      <p:ext uri="{BB962C8B-B14F-4D97-AF65-F5344CB8AC3E}">
        <p14:creationId xmlns:p14="http://schemas.microsoft.com/office/powerpoint/2010/main" val="56840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5-Iterative deepening depth-first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C512CD-C29B-4AB5-D77A-3A0B9557679C}"/>
              </a:ext>
            </a:extLst>
          </p:cNvPr>
          <p:cNvSpPr txBox="1"/>
          <p:nvPr/>
        </p:nvSpPr>
        <p:spPr>
          <a:xfrm>
            <a:off x="155575" y="985095"/>
            <a:ext cx="11906286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is general strategy often used in combination with depth first search.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gradually increasing the limit, first 0, then 1, then 2 and so 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Until a goal is found.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combine the benefits of depth-first and breadth-first search.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Like depth-first memory requirements are modest.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Like breadth-first it is complete and optimal when path cost is a nondecreasing function.</a:t>
            </a:r>
          </a:p>
        </p:txBody>
      </p:sp>
    </p:spTree>
    <p:extLst>
      <p:ext uri="{BB962C8B-B14F-4D97-AF65-F5344CB8AC3E}">
        <p14:creationId xmlns:p14="http://schemas.microsoft.com/office/powerpoint/2010/main" val="215613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5-Iterative deepening depth-first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8874B18-FF6B-E68A-C577-10F419BD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79" y="1072779"/>
            <a:ext cx="6049219" cy="56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6-Bidirectional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85C3DB5-D64C-D7AD-C0B3-3CAF107FE725}"/>
              </a:ext>
            </a:extLst>
          </p:cNvPr>
          <p:cNvSpPr txBox="1"/>
          <p:nvPr/>
        </p:nvSpPr>
        <p:spPr>
          <a:xfrm>
            <a:off x="155575" y="985095"/>
            <a:ext cx="11906286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Run to simultaneous searches.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One forward from the initial state.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The other backward from the goal.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Hoping the two searches meet in the middle.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implemented by replacing the goal test with a check to see whether the frontiers of the two searches intersect.</a:t>
            </a:r>
          </a:p>
        </p:txBody>
      </p:sp>
    </p:spTree>
    <p:extLst>
      <p:ext uri="{BB962C8B-B14F-4D97-AF65-F5344CB8AC3E}">
        <p14:creationId xmlns:p14="http://schemas.microsoft.com/office/powerpoint/2010/main" val="348885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6-Bidirectional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730309-47D1-2548-AE41-18DF2C4F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71" y="1783430"/>
            <a:ext cx="9659632" cy="29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555" y="2707557"/>
            <a:ext cx="9144000" cy="10334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3107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Uninformed Search Strategies (Blind Search)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514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Breadth-First Search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Uniform Cost Search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Depth-First Search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Depth limited search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Iterative deepening depth first search.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err="1"/>
              <a:t>Biodirectional</a:t>
            </a:r>
            <a:r>
              <a:rPr lang="en-US" sz="2800" b="1" dirty="0"/>
              <a:t> search </a:t>
            </a:r>
          </a:p>
        </p:txBody>
      </p:sp>
    </p:spTree>
    <p:extLst>
      <p:ext uri="{BB962C8B-B14F-4D97-AF65-F5344CB8AC3E}">
        <p14:creationId xmlns:p14="http://schemas.microsoft.com/office/powerpoint/2010/main" val="247308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1- Breadth-First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804B79-297B-2DF6-8593-AB1D9054DA45}"/>
              </a:ext>
            </a:extLst>
          </p:cNvPr>
          <p:cNvSpPr txBox="1"/>
          <p:nvPr/>
        </p:nvSpPr>
        <p:spPr>
          <a:xfrm>
            <a:off x="595902" y="1072779"/>
            <a:ext cx="111988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It is simple strategy in which root node is expanded first.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Successors of the root are expanded next.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Then their successors, and so on.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All the nodes are expanded at a given depth in the search tree before and nodes at the next level are expanded.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67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53B55BB-C0F2-2336-9386-EA82EF16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29" y="2095170"/>
            <a:ext cx="10952253" cy="32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52989A-00C0-0AB6-57D1-2E9A62777FC4}"/>
              </a:ext>
            </a:extLst>
          </p:cNvPr>
          <p:cNvSpPr txBox="1"/>
          <p:nvPr/>
        </p:nvSpPr>
        <p:spPr>
          <a:xfrm>
            <a:off x="460375" y="1307189"/>
            <a:ext cx="10772844" cy="487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 breadth-first search algorithm the shallowest node is chosen for expansion.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This is achieved very simply by using </a:t>
            </a:r>
            <a:r>
              <a:rPr lang="en-US" sz="3200" dirty="0">
                <a:solidFill>
                  <a:srgbClr val="FF0000"/>
                </a:solidFill>
              </a:rPr>
              <a:t>FIFO queue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New nodes which are always deeper than their parent go to the back of the queue.</a:t>
            </a:r>
          </a:p>
        </p:txBody>
      </p:sp>
    </p:spTree>
    <p:extLst>
      <p:ext uri="{BB962C8B-B14F-4D97-AF65-F5344CB8AC3E}">
        <p14:creationId xmlns:p14="http://schemas.microsoft.com/office/powerpoint/2010/main" val="13064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 Performance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52989A-00C0-0AB6-57D1-2E9A62777FC4}"/>
              </a:ext>
            </a:extLst>
          </p:cNvPr>
          <p:cNvSpPr txBox="1"/>
          <p:nvPr/>
        </p:nvSpPr>
        <p:spPr>
          <a:xfrm>
            <a:off x="460375" y="1354293"/>
            <a:ext cx="10772844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Breadth-first search is complete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Breadth-first is optimal if the path </a:t>
            </a:r>
            <a:r>
              <a:rPr lang="en-US" sz="3200" dirty="0">
                <a:solidFill>
                  <a:srgbClr val="FF0000"/>
                </a:solidFill>
              </a:rPr>
              <a:t>cost</a:t>
            </a:r>
            <a:r>
              <a:rPr lang="en-US" sz="3200" dirty="0"/>
              <a:t> is a nondecreasing function.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TIME and MEMORY</a:t>
            </a:r>
          </a:p>
        </p:txBody>
      </p:sp>
    </p:spTree>
    <p:extLst>
      <p:ext uri="{BB962C8B-B14F-4D97-AF65-F5344CB8AC3E}">
        <p14:creationId xmlns:p14="http://schemas.microsoft.com/office/powerpoint/2010/main" val="121498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 Performance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52989A-00C0-0AB6-57D1-2E9A62777FC4}"/>
              </a:ext>
            </a:extLst>
          </p:cNvPr>
          <p:cNvSpPr txBox="1"/>
          <p:nvPr/>
        </p:nvSpPr>
        <p:spPr>
          <a:xfrm>
            <a:off x="460375" y="1354293"/>
            <a:ext cx="10772844" cy="9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TIME and MEMORY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FE0D067-E5FA-FD2E-C81D-32DFEEB8D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47" y="2789458"/>
            <a:ext cx="10215480" cy="35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9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Breadth-First Search Examples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38AA47-9D7F-CDDD-C164-9F6B0CF7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8" y="1072779"/>
            <a:ext cx="9958665" cy="53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8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743</Words>
  <Application>Microsoft Office PowerPoint</Application>
  <PresentationFormat>شاشة عريضة</PresentationFormat>
  <Paragraphs>113</Paragraphs>
  <Slides>26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Artificial Intelligence</vt:lpstr>
      <vt:lpstr>Uninformed Search Strategies (Blind Search)</vt:lpstr>
      <vt:lpstr>Uninformed Search Strategies (Blind Search)</vt:lpstr>
      <vt:lpstr>1- Breadth-First Search</vt:lpstr>
      <vt:lpstr>Breadth-First Search</vt:lpstr>
      <vt:lpstr>Breadth-First Search</vt:lpstr>
      <vt:lpstr>Breadth-First Search Performance</vt:lpstr>
      <vt:lpstr>Breadth-First Search Performance</vt:lpstr>
      <vt:lpstr>Breadth-First Search Examples</vt:lpstr>
      <vt:lpstr>Breadth-First Search Examples</vt:lpstr>
      <vt:lpstr>Breadth-First Search Examples</vt:lpstr>
      <vt:lpstr>2-Uniform-cost search</vt:lpstr>
      <vt:lpstr>Uniform-cost search</vt:lpstr>
      <vt:lpstr>Uniform-cost search</vt:lpstr>
      <vt:lpstr>Uniform-cost search Example</vt:lpstr>
      <vt:lpstr>Uniform-cost search Example</vt:lpstr>
      <vt:lpstr>3-Depth-first search</vt:lpstr>
      <vt:lpstr>Depth-first search</vt:lpstr>
      <vt:lpstr>Depth-first search</vt:lpstr>
      <vt:lpstr>Depth-first search</vt:lpstr>
      <vt:lpstr>4-Depth-limited search</vt:lpstr>
      <vt:lpstr>5-Iterative deepening depth-first search</vt:lpstr>
      <vt:lpstr>5-Iterative deepening depth-first search</vt:lpstr>
      <vt:lpstr>6-Bidirectional Search</vt:lpstr>
      <vt:lpstr>6-Bidirectional Search</vt:lpstr>
      <vt:lpstr>Thanks for Your Attention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Maher</dc:creator>
  <cp:lastModifiedBy>LENOVO</cp:lastModifiedBy>
  <cp:revision>69</cp:revision>
  <dcterms:created xsi:type="dcterms:W3CDTF">2023-09-18T19:29:30Z</dcterms:created>
  <dcterms:modified xsi:type="dcterms:W3CDTF">2023-11-03T18:41:06Z</dcterms:modified>
</cp:coreProperties>
</file>