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ppt/media/image13.jpg" ContentType="image/jpeg"/>
  <Override PartName="/ppt/media/image14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1" r:id="rId17"/>
    <p:sldId id="285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78" r:id="rId26"/>
    <p:sldId id="287" r:id="rId27"/>
    <p:sldId id="288" r:id="rId28"/>
    <p:sldId id="279" r:id="rId29"/>
    <p:sldId id="289" r:id="rId30"/>
    <p:sldId id="280" r:id="rId31"/>
    <p:sldId id="281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868730"/>
            <a:ext cx="8496944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b="1" kern="0" dirty="0">
                <a:solidFill>
                  <a:srgbClr val="0066FF"/>
                </a:solidFill>
                <a:latin typeface="Arial MT"/>
              </a:rPr>
              <a:t>Chapter </a:t>
            </a:r>
            <a:r>
              <a:rPr lang="en-US" sz="3600" b="1" kern="0" dirty="0" smtClean="0">
                <a:solidFill>
                  <a:srgbClr val="0066FF"/>
                </a:solidFill>
                <a:latin typeface="Arial MT"/>
              </a:rPr>
              <a:t>6</a:t>
            </a:r>
            <a:r>
              <a:rPr lang="en-US" sz="3600" b="1" kern="0" dirty="0">
                <a:solidFill>
                  <a:srgbClr val="0066FF"/>
                </a:solidFill>
                <a:latin typeface="Arial MT"/>
              </a:rPr>
              <a:t/>
            </a:r>
            <a:br>
              <a:rPr lang="en-US" sz="3600" b="1" kern="0" dirty="0">
                <a:solidFill>
                  <a:srgbClr val="0066FF"/>
                </a:solidFill>
                <a:latin typeface="Arial MT"/>
              </a:rPr>
            </a:br>
            <a:r>
              <a:rPr lang="en-US" sz="3600" b="1" kern="0" dirty="0">
                <a:solidFill>
                  <a:srgbClr val="0066FF"/>
                </a:solidFill>
                <a:latin typeface="Arial MT"/>
              </a:rPr>
              <a:t>The Digestive </a:t>
            </a:r>
            <a:r>
              <a:rPr lang="en-US" sz="3600" b="1" kern="0" dirty="0" smtClean="0">
                <a:solidFill>
                  <a:srgbClr val="0066FF"/>
                </a:solidFill>
                <a:latin typeface="Arial MT"/>
              </a:rPr>
              <a:t>System</a:t>
            </a:r>
            <a:endParaRPr lang="ar-IQ" sz="6000" b="1" dirty="0">
              <a:solidFill>
                <a:srgbClr val="0066FF"/>
              </a:solidFill>
            </a:endParaRPr>
          </a:p>
        </p:txBody>
      </p:sp>
      <p:grpSp>
        <p:nvGrpSpPr>
          <p:cNvPr id="4" name="object 25"/>
          <p:cNvGrpSpPr/>
          <p:nvPr/>
        </p:nvGrpSpPr>
        <p:grpSpPr>
          <a:xfrm>
            <a:off x="539552" y="2362983"/>
            <a:ext cx="8244408" cy="4216882"/>
            <a:chOff x="787400" y="438150"/>
            <a:chExt cx="5981700" cy="4483100"/>
          </a:xfrm>
        </p:grpSpPr>
        <p:pic>
          <p:nvPicPr>
            <p:cNvPr id="5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4590" y="3277447"/>
              <a:ext cx="1769586" cy="1567008"/>
            </a:xfrm>
            <a:prstGeom prst="rect">
              <a:avLst/>
            </a:prstGeom>
          </p:spPr>
        </p:pic>
        <p:pic>
          <p:nvPicPr>
            <p:cNvPr id="6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400" y="3235937"/>
              <a:ext cx="1844357" cy="1685312"/>
            </a:xfrm>
            <a:prstGeom prst="rect">
              <a:avLst/>
            </a:prstGeom>
          </p:spPr>
        </p:pic>
        <p:sp>
          <p:nvSpPr>
            <p:cNvPr id="7" name="object 28"/>
            <p:cNvSpPr/>
            <p:nvPr/>
          </p:nvSpPr>
          <p:spPr>
            <a:xfrm>
              <a:off x="793750" y="444500"/>
              <a:ext cx="5969000" cy="4470400"/>
            </a:xfrm>
            <a:custGeom>
              <a:avLst/>
              <a:gdLst/>
              <a:ahLst/>
              <a:cxnLst/>
              <a:rect l="l" t="t" r="r" b="b"/>
              <a:pathLst>
                <a:path w="5969000" h="4470400">
                  <a:moveTo>
                    <a:pt x="0" y="0"/>
                  </a:moveTo>
                  <a:lnTo>
                    <a:pt x="5969000" y="0"/>
                  </a:lnTo>
                  <a:lnTo>
                    <a:pt x="5969000" y="4470400"/>
                  </a:lnTo>
                  <a:lnTo>
                    <a:pt x="0" y="4470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1790564" y="388414"/>
            <a:ext cx="6237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l" rtl="0">
              <a:spcBef>
                <a:spcPts val="100"/>
              </a:spcBef>
            </a:pPr>
            <a:r>
              <a:rPr lang="en-US" sz="2200" b="1" spc="-5" dirty="0">
                <a:solidFill>
                  <a:prstClr val="black"/>
                </a:solidFill>
                <a:latin typeface="Verdana"/>
                <a:cs typeface="Verdana"/>
              </a:rPr>
              <a:t>General</a:t>
            </a:r>
            <a:r>
              <a:rPr lang="en-US" sz="2200" b="1" spc="-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2200" b="1" spc="-5" dirty="0">
                <a:solidFill>
                  <a:prstClr val="black"/>
                </a:solidFill>
                <a:latin typeface="Verdana"/>
                <a:cs typeface="Verdana"/>
              </a:rPr>
              <a:t>Human</a:t>
            </a:r>
            <a:r>
              <a:rPr lang="en-US" sz="2200" b="1" spc="-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2200" b="1" spc="-5" dirty="0">
                <a:solidFill>
                  <a:prstClr val="black"/>
                </a:solidFill>
                <a:latin typeface="Verdana"/>
                <a:cs typeface="Verdana"/>
              </a:rPr>
              <a:t>Anatomy</a:t>
            </a:r>
            <a:r>
              <a:rPr lang="en-US" sz="2200" b="1" spc="-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Verdana"/>
                <a:cs typeface="Verdana"/>
              </a:rPr>
              <a:t>&amp;</a:t>
            </a:r>
            <a:r>
              <a:rPr lang="en-US" sz="2200" b="1" spc="-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2200" b="1" spc="-5" dirty="0">
                <a:solidFill>
                  <a:prstClr val="black"/>
                </a:solidFill>
                <a:latin typeface="Verdana"/>
                <a:cs typeface="Verdana"/>
              </a:rPr>
              <a:t>Physiology</a:t>
            </a:r>
            <a:endParaRPr lang="en-US" sz="2200" b="1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94" y="2636912"/>
            <a:ext cx="6357937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عنوان فرعي 9"/>
          <p:cNvSpPr>
            <a:spLocks noGrp="1"/>
          </p:cNvSpPr>
          <p:nvPr>
            <p:ph type="subTitle" idx="1"/>
          </p:nvPr>
        </p:nvSpPr>
        <p:spPr>
          <a:xfrm>
            <a:off x="971550" y="1989138"/>
            <a:ext cx="197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l" rtl="0">
              <a:spcBef>
                <a:spcPts val="100"/>
              </a:spcBef>
            </a:pPr>
            <a:endParaRPr lang="en-US" sz="28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5408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1143000"/>
          </a:xfrm>
        </p:spPr>
        <p:txBody>
          <a:bodyPr>
            <a:noAutofit/>
          </a:bodyPr>
          <a:lstStyle/>
          <a:p>
            <a:pPr algn="l" rtl="0"/>
            <a:r>
              <a:rPr lang="ar-IQ" sz="4800" b="1" dirty="0" err="1">
                <a:solidFill>
                  <a:srgbClr val="FF0000"/>
                </a:solidFill>
              </a:rPr>
              <a:t>Small</a:t>
            </a:r>
            <a:r>
              <a:rPr lang="ar-IQ" sz="4800" b="1" dirty="0">
                <a:solidFill>
                  <a:srgbClr val="FF0000"/>
                </a:solidFill>
              </a:rPr>
              <a:t> </a:t>
            </a:r>
            <a:r>
              <a:rPr lang="ar-IQ" sz="4800" b="1" dirty="0" err="1">
                <a:solidFill>
                  <a:srgbClr val="FF0000"/>
                </a:solidFill>
              </a:rPr>
              <a:t>Intestine</a:t>
            </a:r>
            <a:r>
              <a:rPr lang="ar-IQ" sz="4800" b="1" dirty="0"/>
              <a:t/>
            </a:r>
            <a:br>
              <a:rPr lang="ar-IQ" sz="4800" b="1" dirty="0"/>
            </a:br>
            <a:endParaRPr lang="ar-IQ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endParaRPr lang="ar-IQ" dirty="0"/>
          </a:p>
          <a:p>
            <a:pPr algn="l" rtl="0" fontAlgn="t"/>
            <a:r>
              <a:rPr lang="ar-IQ" sz="3600" dirty="0" err="1" smtClean="0"/>
              <a:t>The</a:t>
            </a:r>
            <a:r>
              <a:rPr lang="ar-IQ" sz="3600" dirty="0" smtClean="0"/>
              <a:t> </a:t>
            </a:r>
            <a:r>
              <a:rPr lang="ar-IQ" sz="3600" dirty="0" err="1"/>
              <a:t>body’s</a:t>
            </a:r>
            <a:r>
              <a:rPr lang="ar-IQ" sz="3600" dirty="0"/>
              <a:t> </a:t>
            </a:r>
            <a:r>
              <a:rPr lang="ar-IQ" sz="3600" dirty="0" err="1"/>
              <a:t>major</a:t>
            </a:r>
            <a:r>
              <a:rPr lang="ar-IQ" sz="3600" dirty="0"/>
              <a:t> </a:t>
            </a:r>
            <a:r>
              <a:rPr lang="ar-IQ" sz="3600" dirty="0" err="1"/>
              <a:t>digestive</a:t>
            </a:r>
            <a:r>
              <a:rPr lang="ar-IQ" sz="3600" dirty="0"/>
              <a:t> </a:t>
            </a:r>
            <a:r>
              <a:rPr lang="ar-IQ" sz="3600" dirty="0" err="1"/>
              <a:t>organ</a:t>
            </a:r>
            <a:endParaRPr lang="ar-IQ" sz="3600" dirty="0"/>
          </a:p>
          <a:p>
            <a:pPr algn="l" rtl="0" fontAlgn="t"/>
            <a:r>
              <a:rPr lang="ar-IQ" sz="3600" dirty="0" err="1"/>
              <a:t>Site</a:t>
            </a:r>
            <a:r>
              <a:rPr lang="ar-IQ" sz="3600" dirty="0"/>
              <a:t> </a:t>
            </a:r>
            <a:r>
              <a:rPr lang="ar-IQ" sz="3600" dirty="0" err="1"/>
              <a:t>of</a:t>
            </a:r>
            <a:r>
              <a:rPr lang="ar-IQ" sz="3600" dirty="0"/>
              <a:t> </a:t>
            </a:r>
            <a:r>
              <a:rPr lang="ar-IQ" sz="3600" dirty="0" err="1"/>
              <a:t>nutrient</a:t>
            </a:r>
            <a:r>
              <a:rPr lang="ar-IQ" sz="3600" dirty="0"/>
              <a:t> </a:t>
            </a:r>
            <a:r>
              <a:rPr lang="ar-IQ" sz="3600" dirty="0" err="1"/>
              <a:t>absorption</a:t>
            </a:r>
            <a:r>
              <a:rPr lang="ar-IQ" sz="3600" dirty="0"/>
              <a:t> </a:t>
            </a:r>
            <a:r>
              <a:rPr lang="ar-IQ" sz="3600" dirty="0" err="1"/>
              <a:t>into</a:t>
            </a:r>
            <a:r>
              <a:rPr lang="ar-IQ" sz="3600" dirty="0"/>
              <a:t> </a:t>
            </a:r>
            <a:r>
              <a:rPr lang="ar-IQ" sz="3600" dirty="0" err="1"/>
              <a:t>the</a:t>
            </a:r>
            <a:r>
              <a:rPr lang="ar-IQ" sz="3600" dirty="0"/>
              <a:t> </a:t>
            </a:r>
            <a:r>
              <a:rPr lang="ar-IQ" sz="3600" dirty="0" err="1"/>
              <a:t>blood</a:t>
            </a:r>
            <a:endParaRPr lang="ar-IQ" sz="3600" dirty="0"/>
          </a:p>
          <a:p>
            <a:pPr algn="l" rtl="0" fontAlgn="t"/>
            <a:r>
              <a:rPr lang="ar-IQ" sz="3600" dirty="0" err="1"/>
              <a:t>Muscular</a:t>
            </a:r>
            <a:r>
              <a:rPr lang="ar-IQ" sz="3600" dirty="0"/>
              <a:t> </a:t>
            </a:r>
            <a:r>
              <a:rPr lang="ar-IQ" sz="3600" dirty="0" err="1"/>
              <a:t>tube</a:t>
            </a:r>
            <a:r>
              <a:rPr lang="ar-IQ" sz="3600" dirty="0"/>
              <a:t> </a:t>
            </a:r>
            <a:r>
              <a:rPr lang="ar-IQ" sz="3600" dirty="0" err="1"/>
              <a:t>extending</a:t>
            </a:r>
            <a:r>
              <a:rPr lang="ar-IQ" sz="3600" dirty="0"/>
              <a:t> </a:t>
            </a:r>
            <a:r>
              <a:rPr lang="ar-IQ" sz="3600" dirty="0" err="1"/>
              <a:t>form</a:t>
            </a:r>
            <a:r>
              <a:rPr lang="ar-IQ" sz="3600" dirty="0"/>
              <a:t> </a:t>
            </a:r>
            <a:r>
              <a:rPr lang="ar-IQ" sz="3600" dirty="0" err="1"/>
              <a:t>the</a:t>
            </a:r>
            <a:r>
              <a:rPr lang="ar-IQ" sz="3600" dirty="0"/>
              <a:t>  </a:t>
            </a:r>
            <a:r>
              <a:rPr lang="ar-IQ" sz="3600" dirty="0" err="1"/>
              <a:t>pyloric</a:t>
            </a:r>
            <a:r>
              <a:rPr lang="ar-IQ" sz="3600" dirty="0"/>
              <a:t> </a:t>
            </a:r>
            <a:r>
              <a:rPr lang="ar-IQ" sz="3600" dirty="0" err="1"/>
              <a:t>sphincter</a:t>
            </a:r>
            <a:r>
              <a:rPr lang="ar-IQ" sz="3600" dirty="0"/>
              <a:t> </a:t>
            </a:r>
            <a:r>
              <a:rPr lang="ar-IQ" sz="3600" dirty="0" err="1"/>
              <a:t>to</a:t>
            </a:r>
            <a:r>
              <a:rPr lang="ar-IQ" sz="3600" dirty="0"/>
              <a:t> </a:t>
            </a:r>
            <a:r>
              <a:rPr lang="ar-IQ" sz="3600" dirty="0" err="1"/>
              <a:t>the</a:t>
            </a:r>
            <a:r>
              <a:rPr lang="ar-IQ" sz="3600" dirty="0"/>
              <a:t> </a:t>
            </a:r>
            <a:r>
              <a:rPr lang="ar-IQ" sz="3600" dirty="0" err="1"/>
              <a:t>ileocecal</a:t>
            </a:r>
            <a:r>
              <a:rPr lang="ar-IQ" sz="3600" dirty="0"/>
              <a:t> </a:t>
            </a:r>
            <a:r>
              <a:rPr lang="ar-IQ" sz="3600" dirty="0" err="1"/>
              <a:t>valve</a:t>
            </a:r>
            <a:endParaRPr lang="ar-IQ" sz="3600" dirty="0"/>
          </a:p>
          <a:p>
            <a:pPr algn="l" rtl="0" fontAlgn="t"/>
            <a:r>
              <a:rPr lang="ar-IQ" sz="3600" dirty="0" err="1"/>
              <a:t>Suspended</a:t>
            </a:r>
            <a:r>
              <a:rPr lang="ar-IQ" sz="3600" dirty="0"/>
              <a:t> </a:t>
            </a:r>
            <a:r>
              <a:rPr lang="ar-IQ" sz="3600" dirty="0" err="1"/>
              <a:t>from</a:t>
            </a:r>
            <a:r>
              <a:rPr lang="ar-IQ" sz="3600" dirty="0"/>
              <a:t> </a:t>
            </a:r>
            <a:r>
              <a:rPr lang="ar-IQ" sz="3600" dirty="0" err="1"/>
              <a:t>the</a:t>
            </a:r>
            <a:r>
              <a:rPr lang="ar-IQ" sz="3600" dirty="0"/>
              <a:t> </a:t>
            </a:r>
            <a:r>
              <a:rPr lang="ar-IQ" sz="3600" dirty="0" err="1"/>
              <a:t>posterior</a:t>
            </a:r>
            <a:r>
              <a:rPr lang="ar-IQ" sz="3600" dirty="0"/>
              <a:t>  </a:t>
            </a:r>
            <a:r>
              <a:rPr lang="ar-IQ" sz="3600" dirty="0" err="1"/>
              <a:t>abdominal</a:t>
            </a:r>
            <a:r>
              <a:rPr lang="ar-IQ" sz="3600" dirty="0"/>
              <a:t> </a:t>
            </a:r>
            <a:r>
              <a:rPr lang="ar-IQ" sz="3600" dirty="0" err="1"/>
              <a:t>wall</a:t>
            </a:r>
            <a:r>
              <a:rPr lang="ar-IQ" sz="3600" dirty="0"/>
              <a:t> </a:t>
            </a:r>
            <a:r>
              <a:rPr lang="ar-IQ" sz="3600" dirty="0" err="1"/>
              <a:t>by</a:t>
            </a:r>
            <a:r>
              <a:rPr lang="ar-IQ" sz="3600" dirty="0"/>
              <a:t> </a:t>
            </a:r>
            <a:r>
              <a:rPr lang="ar-IQ" sz="3600" dirty="0" err="1"/>
              <a:t>the</a:t>
            </a:r>
            <a:r>
              <a:rPr lang="ar-IQ" sz="3600" dirty="0"/>
              <a:t> </a:t>
            </a:r>
            <a:r>
              <a:rPr lang="ar-IQ" sz="3600" dirty="0" err="1"/>
              <a:t>mesentery</a:t>
            </a:r>
            <a:endParaRPr lang="ar-IQ" sz="36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3907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0" dirty="0">
                <a:solidFill>
                  <a:srgbClr val="000099"/>
                </a:solidFill>
                <a:latin typeface="Arial MT"/>
                <a:cs typeface="Arial MT"/>
              </a:rPr>
              <a:t>Subdivisions</a:t>
            </a:r>
            <a:r>
              <a:rPr lang="en-US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000099"/>
                </a:solidFill>
                <a:latin typeface="Arial MT"/>
                <a:cs typeface="Arial MT"/>
              </a:rPr>
              <a:t>of</a:t>
            </a:r>
            <a:r>
              <a:rPr lang="en-US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lang="en-US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000099"/>
                </a:solidFill>
                <a:latin typeface="Arial MT"/>
                <a:cs typeface="Arial MT"/>
              </a:rPr>
              <a:t>Small</a:t>
            </a:r>
            <a:r>
              <a:rPr lang="en-US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000099"/>
                </a:solidFill>
                <a:latin typeface="Arial MT"/>
                <a:cs typeface="Arial MT"/>
              </a:rPr>
              <a:t>Intestine</a:t>
            </a:r>
            <a:r>
              <a:rPr lang="en-US" dirty="0">
                <a:latin typeface="Arial MT"/>
                <a:cs typeface="Arial MT"/>
              </a:rPr>
              <a:t/>
            </a:r>
            <a:br>
              <a:rPr lang="en-US" dirty="0">
                <a:latin typeface="Arial MT"/>
                <a:cs typeface="Arial MT"/>
              </a:rPr>
            </a:b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2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" y="0"/>
            <a:ext cx="9079675" cy="6669360"/>
          </a:xfrm>
        </p:spPr>
      </p:pic>
    </p:spTree>
    <p:extLst>
      <p:ext uri="{BB962C8B-B14F-4D97-AF65-F5344CB8AC3E}">
        <p14:creationId xmlns:p14="http://schemas.microsoft.com/office/powerpoint/2010/main" val="181976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841" y="188640"/>
            <a:ext cx="9064159" cy="1143000"/>
          </a:xfrm>
        </p:spPr>
        <p:txBody>
          <a:bodyPr>
            <a:noAutofit/>
          </a:bodyPr>
          <a:lstStyle/>
          <a:p>
            <a:pPr algn="l" rtl="0"/>
            <a:r>
              <a:rPr lang="en-US" sz="4000" b="1" spc="-15" dirty="0">
                <a:solidFill>
                  <a:srgbClr val="FF0000"/>
                </a:solidFill>
              </a:rPr>
              <a:t>Chemical</a:t>
            </a:r>
            <a:r>
              <a:rPr lang="en-US" sz="4000" b="1" spc="-30" dirty="0">
                <a:solidFill>
                  <a:srgbClr val="FF0000"/>
                </a:solidFill>
              </a:rPr>
              <a:t> </a:t>
            </a:r>
            <a:r>
              <a:rPr lang="en-US" sz="4000" b="1" spc="-10" dirty="0">
                <a:solidFill>
                  <a:srgbClr val="FF0000"/>
                </a:solidFill>
              </a:rPr>
              <a:t>Digestion</a:t>
            </a:r>
            <a:r>
              <a:rPr lang="en-US" sz="4000" b="1" spc="-35" dirty="0">
                <a:solidFill>
                  <a:srgbClr val="FF0000"/>
                </a:solidFill>
              </a:rPr>
              <a:t> </a:t>
            </a:r>
            <a:r>
              <a:rPr lang="en-US" sz="4000" b="1" spc="-5" dirty="0">
                <a:solidFill>
                  <a:srgbClr val="FF0000"/>
                </a:solidFill>
              </a:rPr>
              <a:t>in</a:t>
            </a:r>
            <a:r>
              <a:rPr lang="en-US" sz="4000" b="1" spc="-35" dirty="0">
                <a:solidFill>
                  <a:srgbClr val="FF0000"/>
                </a:solidFill>
              </a:rPr>
              <a:t> </a:t>
            </a:r>
            <a:r>
              <a:rPr lang="en-US" sz="4000" b="1" spc="-10" dirty="0">
                <a:solidFill>
                  <a:srgbClr val="FF0000"/>
                </a:solidFill>
              </a:rPr>
              <a:t>the</a:t>
            </a:r>
            <a:r>
              <a:rPr lang="en-US" sz="4000" b="1" spc="-35" dirty="0">
                <a:solidFill>
                  <a:srgbClr val="FF0000"/>
                </a:solidFill>
              </a:rPr>
              <a:t> </a:t>
            </a:r>
            <a:r>
              <a:rPr lang="en-US" sz="4000" b="1" spc="-10" dirty="0">
                <a:solidFill>
                  <a:srgbClr val="FF0000"/>
                </a:solidFill>
              </a:rPr>
              <a:t>Small </a:t>
            </a:r>
            <a:r>
              <a:rPr lang="en-US" sz="4000" b="1" spc="-735" dirty="0">
                <a:solidFill>
                  <a:srgbClr val="FF0000"/>
                </a:solidFill>
              </a:rPr>
              <a:t> </a:t>
            </a:r>
            <a:r>
              <a:rPr lang="en-US" sz="4000" b="1" spc="-10" dirty="0">
                <a:solidFill>
                  <a:srgbClr val="FF0000"/>
                </a:solidFill>
              </a:rPr>
              <a:t>Intestine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grpSp>
        <p:nvGrpSpPr>
          <p:cNvPr id="10" name="object 6"/>
          <p:cNvGrpSpPr/>
          <p:nvPr/>
        </p:nvGrpSpPr>
        <p:grpSpPr>
          <a:xfrm>
            <a:off x="-180528" y="-243408"/>
            <a:ext cx="10009112" cy="7344816"/>
            <a:chOff x="779092" y="429842"/>
            <a:chExt cx="5990590" cy="4491990"/>
          </a:xfrm>
        </p:grpSpPr>
        <p:sp>
          <p:nvSpPr>
            <p:cNvPr id="11" name="object 7"/>
            <p:cNvSpPr/>
            <p:nvPr/>
          </p:nvSpPr>
          <p:spPr>
            <a:xfrm>
              <a:off x="787400" y="438150"/>
              <a:ext cx="99695" cy="847090"/>
            </a:xfrm>
            <a:custGeom>
              <a:avLst/>
              <a:gdLst/>
              <a:ahLst/>
              <a:cxnLst/>
              <a:rect l="l" t="t" r="r" b="b"/>
              <a:pathLst>
                <a:path w="99694" h="847090">
                  <a:moveTo>
                    <a:pt x="99694" y="0"/>
                  </a:moveTo>
                  <a:lnTo>
                    <a:pt x="0" y="0"/>
                  </a:lnTo>
                  <a:lnTo>
                    <a:pt x="0" y="846808"/>
                  </a:lnTo>
                  <a:lnTo>
                    <a:pt x="99694" y="846808"/>
                  </a:lnTo>
                  <a:lnTo>
                    <a:pt x="99694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787400" y="438150"/>
              <a:ext cx="99695" cy="847090"/>
            </a:xfrm>
            <a:custGeom>
              <a:avLst/>
              <a:gdLst/>
              <a:ahLst/>
              <a:cxnLst/>
              <a:rect l="l" t="t" r="r" b="b"/>
              <a:pathLst>
                <a:path w="99694" h="847090">
                  <a:moveTo>
                    <a:pt x="0" y="0"/>
                  </a:moveTo>
                  <a:lnTo>
                    <a:pt x="99695" y="0"/>
                  </a:lnTo>
                  <a:lnTo>
                    <a:pt x="99695" y="846807"/>
                  </a:lnTo>
                  <a:lnTo>
                    <a:pt x="0" y="846807"/>
                  </a:lnTo>
                  <a:lnTo>
                    <a:pt x="0" y="0"/>
                  </a:lnTo>
                  <a:close/>
                </a:path>
              </a:pathLst>
            </a:custGeom>
            <a:ln w="1661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887095" y="587587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157" y="0"/>
                  </a:lnTo>
                </a:path>
              </a:pathLst>
            </a:custGeom>
            <a:ln w="24906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335" y="1683456"/>
              <a:ext cx="5067828" cy="2481271"/>
            </a:xfrm>
            <a:prstGeom prst="rect">
              <a:avLst/>
            </a:prstGeom>
          </p:spPr>
        </p:pic>
        <p:sp>
          <p:nvSpPr>
            <p:cNvPr id="15" name="object 11"/>
            <p:cNvSpPr/>
            <p:nvPr/>
          </p:nvSpPr>
          <p:spPr>
            <a:xfrm>
              <a:off x="793750" y="444500"/>
              <a:ext cx="5969000" cy="4470400"/>
            </a:xfrm>
            <a:custGeom>
              <a:avLst/>
              <a:gdLst/>
              <a:ahLst/>
              <a:cxnLst/>
              <a:rect l="l" t="t" r="r" b="b"/>
              <a:pathLst>
                <a:path w="5969000" h="4470400">
                  <a:moveTo>
                    <a:pt x="0" y="0"/>
                  </a:moveTo>
                  <a:lnTo>
                    <a:pt x="5969000" y="0"/>
                  </a:lnTo>
                  <a:lnTo>
                    <a:pt x="5969000" y="4470400"/>
                  </a:lnTo>
                  <a:lnTo>
                    <a:pt x="0" y="4470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44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b="1" spc="-15" dirty="0">
                <a:solidFill>
                  <a:srgbClr val="000099"/>
                </a:solidFill>
                <a:latin typeface="+mn-lt"/>
                <a:cs typeface="Arial MT"/>
              </a:rPr>
              <a:t>Villi</a:t>
            </a:r>
            <a:r>
              <a:rPr lang="en-US" b="1" spc="-30" dirty="0">
                <a:solidFill>
                  <a:srgbClr val="000099"/>
                </a:solidFill>
                <a:latin typeface="+mn-lt"/>
                <a:cs typeface="Arial MT"/>
              </a:rPr>
              <a:t> </a:t>
            </a:r>
            <a:r>
              <a:rPr lang="en-US" b="1" spc="-10" dirty="0">
                <a:solidFill>
                  <a:srgbClr val="000099"/>
                </a:solidFill>
                <a:latin typeface="+mn-lt"/>
                <a:cs typeface="Arial MT"/>
              </a:rPr>
              <a:t>of</a:t>
            </a:r>
            <a:r>
              <a:rPr lang="en-US" b="1" spc="-30" dirty="0">
                <a:solidFill>
                  <a:srgbClr val="000099"/>
                </a:solidFill>
                <a:latin typeface="+mn-lt"/>
                <a:cs typeface="Arial MT"/>
              </a:rPr>
              <a:t> </a:t>
            </a:r>
            <a:r>
              <a:rPr lang="en-US" b="1" spc="-10" dirty="0">
                <a:solidFill>
                  <a:srgbClr val="000099"/>
                </a:solidFill>
                <a:latin typeface="+mn-lt"/>
                <a:cs typeface="Arial MT"/>
              </a:rPr>
              <a:t>the</a:t>
            </a:r>
            <a:r>
              <a:rPr lang="en-US" b="1" spc="-40" dirty="0">
                <a:solidFill>
                  <a:srgbClr val="000099"/>
                </a:solidFill>
                <a:latin typeface="+mn-lt"/>
                <a:cs typeface="Arial MT"/>
              </a:rPr>
              <a:t> </a:t>
            </a:r>
            <a:r>
              <a:rPr lang="en-US" b="1" spc="-10" dirty="0">
                <a:solidFill>
                  <a:srgbClr val="000099"/>
                </a:solidFill>
                <a:latin typeface="+mn-lt"/>
                <a:cs typeface="Arial MT"/>
              </a:rPr>
              <a:t>Small</a:t>
            </a:r>
            <a:r>
              <a:rPr lang="en-US" b="1" spc="-25" dirty="0">
                <a:solidFill>
                  <a:srgbClr val="000099"/>
                </a:solidFill>
                <a:latin typeface="+mn-lt"/>
                <a:cs typeface="Arial MT"/>
              </a:rPr>
              <a:t> </a:t>
            </a:r>
            <a:r>
              <a:rPr lang="en-US" b="1" spc="-10" dirty="0">
                <a:solidFill>
                  <a:srgbClr val="000099"/>
                </a:solidFill>
                <a:latin typeface="+mn-lt"/>
                <a:cs typeface="Arial MT"/>
              </a:rPr>
              <a:t>Intestine</a:t>
            </a:r>
            <a:r>
              <a:rPr lang="en-US" b="1" dirty="0">
                <a:latin typeface="+mn-lt"/>
                <a:cs typeface="Arial MT"/>
              </a:rPr>
              <a:t/>
            </a:r>
            <a:br>
              <a:rPr lang="en-US" b="1" dirty="0">
                <a:latin typeface="+mn-lt"/>
                <a:cs typeface="Arial MT"/>
              </a:rPr>
            </a:br>
            <a:endParaRPr lang="ar-IQ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35638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28800"/>
            <a:ext cx="59046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IQ" b="1" dirty="0" err="1">
                <a:solidFill>
                  <a:srgbClr val="FF0000"/>
                </a:solidFill>
              </a:rPr>
              <a:t>Digestion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>
                <a:solidFill>
                  <a:srgbClr val="FF0000"/>
                </a:solidFill>
              </a:rPr>
              <a:t>in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>
                <a:solidFill>
                  <a:srgbClr val="FF0000"/>
                </a:solidFill>
              </a:rPr>
              <a:t>the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>
                <a:solidFill>
                  <a:srgbClr val="FF0000"/>
                </a:solidFill>
              </a:rPr>
              <a:t>Small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>
                <a:solidFill>
                  <a:srgbClr val="FF0000"/>
                </a:solidFill>
              </a:rPr>
              <a:t>Intestine</a:t>
            </a:r>
            <a:r>
              <a:rPr lang="ar-IQ" b="1" dirty="0">
                <a:solidFill>
                  <a:srgbClr val="FF0000"/>
                </a:solidFill>
              </a:rPr>
              <a:t/>
            </a:r>
            <a:br>
              <a:rPr lang="ar-IQ" b="1" dirty="0">
                <a:solidFill>
                  <a:srgbClr val="FF0000"/>
                </a:solidFill>
              </a:rPr>
            </a:b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472608"/>
          </a:xfrm>
        </p:spPr>
        <p:txBody>
          <a:bodyPr>
            <a:normAutofit fontScale="92500" lnSpcReduction="10000"/>
          </a:bodyPr>
          <a:lstStyle/>
          <a:p>
            <a:pPr fontAlgn="t"/>
            <a:endParaRPr lang="ar-IQ" dirty="0"/>
          </a:p>
          <a:p>
            <a:pPr marL="0" indent="0" algn="l" rtl="0" fontAlgn="t">
              <a:buNone/>
            </a:pPr>
            <a:r>
              <a:rPr lang="ar-IQ" b="1" u="sng" dirty="0" err="1" smtClean="0"/>
              <a:t>Enzymes</a:t>
            </a:r>
            <a:r>
              <a:rPr lang="ar-IQ" b="1" u="sng" dirty="0" smtClean="0"/>
              <a:t> </a:t>
            </a:r>
            <a:r>
              <a:rPr lang="ar-IQ" b="1" u="sng" dirty="0" err="1"/>
              <a:t>from</a:t>
            </a:r>
            <a:r>
              <a:rPr lang="ar-IQ" b="1" u="sng" dirty="0"/>
              <a:t> </a:t>
            </a:r>
            <a:r>
              <a:rPr lang="ar-IQ" b="1" u="sng" dirty="0" err="1"/>
              <a:t>the</a:t>
            </a:r>
            <a:r>
              <a:rPr lang="ar-IQ" b="1" u="sng" dirty="0"/>
              <a:t> </a:t>
            </a:r>
            <a:r>
              <a:rPr lang="ar-IQ" b="1" u="sng" dirty="0" err="1"/>
              <a:t>brush</a:t>
            </a:r>
            <a:r>
              <a:rPr lang="ar-IQ" b="1" u="sng" dirty="0"/>
              <a:t> </a:t>
            </a:r>
            <a:r>
              <a:rPr lang="ar-IQ" b="1" u="sng" dirty="0" err="1" smtClean="0"/>
              <a:t>border</a:t>
            </a:r>
            <a:endParaRPr lang="en-US" b="1" u="sng" dirty="0" smtClean="0"/>
          </a:p>
          <a:p>
            <a:pPr marL="0" indent="0" algn="l" rtl="0" fontAlgn="t">
              <a:buNone/>
            </a:pPr>
            <a:r>
              <a:rPr lang="en-US" b="1" u="sng" dirty="0"/>
              <a:t>*</a:t>
            </a:r>
            <a:r>
              <a:rPr lang="en-US" dirty="0" smtClean="0"/>
              <a:t>b</a:t>
            </a:r>
            <a:r>
              <a:rPr lang="ar-IQ" dirty="0" err="1" smtClean="0"/>
              <a:t>reak</a:t>
            </a:r>
            <a:r>
              <a:rPr lang="ar-IQ" dirty="0" smtClean="0"/>
              <a:t> </a:t>
            </a:r>
            <a:r>
              <a:rPr lang="ar-IQ" dirty="0" err="1"/>
              <a:t>double</a:t>
            </a:r>
            <a:r>
              <a:rPr lang="ar-IQ" dirty="0"/>
              <a:t> </a:t>
            </a:r>
            <a:r>
              <a:rPr lang="ar-IQ" dirty="0" err="1"/>
              <a:t>sugars</a:t>
            </a:r>
            <a:r>
              <a:rPr lang="ar-IQ" dirty="0"/>
              <a:t> </a:t>
            </a:r>
            <a:r>
              <a:rPr lang="ar-IQ" dirty="0" err="1"/>
              <a:t>into</a:t>
            </a:r>
            <a:r>
              <a:rPr lang="ar-IQ" dirty="0"/>
              <a:t> </a:t>
            </a:r>
            <a:r>
              <a:rPr lang="ar-IQ" dirty="0" err="1"/>
              <a:t>simple</a:t>
            </a:r>
            <a:r>
              <a:rPr lang="ar-IQ" dirty="0"/>
              <a:t> </a:t>
            </a:r>
            <a:r>
              <a:rPr lang="ar-IQ" dirty="0" err="1" smtClean="0"/>
              <a:t>sugars</a:t>
            </a:r>
            <a:r>
              <a:rPr lang="en-US" dirty="0"/>
              <a:t> </a:t>
            </a:r>
          </a:p>
          <a:p>
            <a:pPr marL="0" indent="0" algn="l" rtl="0" fontAlgn="t">
              <a:buNone/>
            </a:pPr>
            <a:r>
              <a:rPr lang="en-US" dirty="0" smtClean="0"/>
              <a:t> *</a:t>
            </a:r>
            <a:r>
              <a:rPr lang="en-US" dirty="0" smtClean="0"/>
              <a:t>c</a:t>
            </a:r>
            <a:r>
              <a:rPr lang="ar-IQ" dirty="0" err="1" smtClean="0"/>
              <a:t>omplete</a:t>
            </a:r>
            <a:r>
              <a:rPr lang="ar-IQ" dirty="0" smtClean="0"/>
              <a:t> </a:t>
            </a:r>
            <a:r>
              <a:rPr lang="ar-IQ" dirty="0" err="1"/>
              <a:t>some</a:t>
            </a:r>
            <a:r>
              <a:rPr lang="ar-IQ" dirty="0"/>
              <a:t> </a:t>
            </a:r>
            <a:r>
              <a:rPr lang="ar-IQ" dirty="0" err="1"/>
              <a:t>protein</a:t>
            </a:r>
            <a:r>
              <a:rPr lang="ar-IQ" dirty="0"/>
              <a:t> </a:t>
            </a:r>
            <a:r>
              <a:rPr lang="ar-IQ" dirty="0" err="1"/>
              <a:t>digestion</a:t>
            </a:r>
            <a:endParaRPr lang="ar-IQ" dirty="0"/>
          </a:p>
          <a:p>
            <a:pPr marL="0" indent="0" algn="l" rtl="0" fontAlgn="t">
              <a:buNone/>
            </a:pPr>
            <a:r>
              <a:rPr lang="ar-IQ" b="1" u="sng" dirty="0" err="1"/>
              <a:t>Pancreatic</a:t>
            </a:r>
            <a:r>
              <a:rPr lang="ar-IQ" b="1" u="sng" dirty="0"/>
              <a:t> </a:t>
            </a:r>
            <a:r>
              <a:rPr lang="ar-IQ" b="1" u="sng" dirty="0" err="1"/>
              <a:t>enzymes</a:t>
            </a:r>
            <a:r>
              <a:rPr lang="ar-IQ" b="1" u="sng" dirty="0"/>
              <a:t> </a:t>
            </a:r>
            <a:r>
              <a:rPr lang="ar-IQ" b="1" u="sng" dirty="0" err="1"/>
              <a:t>play</a:t>
            </a:r>
            <a:r>
              <a:rPr lang="ar-IQ" b="1" u="sng" dirty="0"/>
              <a:t> </a:t>
            </a:r>
            <a:r>
              <a:rPr lang="ar-IQ" b="1" u="sng" dirty="0" err="1"/>
              <a:t>the</a:t>
            </a:r>
            <a:r>
              <a:rPr lang="ar-IQ" b="1" u="sng" dirty="0"/>
              <a:t> </a:t>
            </a:r>
            <a:r>
              <a:rPr lang="ar-IQ" b="1" u="sng" dirty="0" err="1"/>
              <a:t>major</a:t>
            </a:r>
            <a:r>
              <a:rPr lang="ar-IQ" b="1" u="sng" dirty="0"/>
              <a:t>  </a:t>
            </a:r>
            <a:r>
              <a:rPr lang="ar-IQ" b="1" u="sng" dirty="0" err="1"/>
              <a:t>digestive</a:t>
            </a:r>
            <a:r>
              <a:rPr lang="ar-IQ" b="1" u="sng" dirty="0"/>
              <a:t> </a:t>
            </a:r>
            <a:r>
              <a:rPr lang="ar-IQ" b="1" u="sng" dirty="0" err="1"/>
              <a:t>function</a:t>
            </a:r>
            <a:endParaRPr lang="ar-IQ" b="1" u="sng" dirty="0"/>
          </a:p>
          <a:p>
            <a:pPr marL="0" indent="0" algn="l" rtl="0" fontAlgn="t">
              <a:buNone/>
            </a:pPr>
            <a:r>
              <a:rPr lang="en-US" dirty="0" smtClean="0"/>
              <a:t>*</a:t>
            </a:r>
            <a:r>
              <a:rPr lang="ar-IQ" dirty="0" err="1" smtClean="0"/>
              <a:t>Help</a:t>
            </a:r>
            <a:r>
              <a:rPr lang="ar-IQ" dirty="0" smtClean="0"/>
              <a:t> </a:t>
            </a:r>
            <a:r>
              <a:rPr lang="ar-IQ" dirty="0" err="1"/>
              <a:t>complete</a:t>
            </a:r>
            <a:r>
              <a:rPr lang="ar-IQ" dirty="0"/>
              <a:t> </a:t>
            </a:r>
            <a:r>
              <a:rPr lang="ar-IQ" dirty="0" err="1"/>
              <a:t>digestion</a:t>
            </a:r>
            <a:r>
              <a:rPr lang="ar-IQ" dirty="0"/>
              <a:t> </a:t>
            </a:r>
            <a:r>
              <a:rPr lang="ar-IQ" dirty="0" err="1"/>
              <a:t>of</a:t>
            </a:r>
            <a:r>
              <a:rPr lang="ar-IQ" dirty="0"/>
              <a:t> </a:t>
            </a:r>
            <a:r>
              <a:rPr lang="ar-IQ" dirty="0" err="1"/>
              <a:t>starch</a:t>
            </a:r>
            <a:r>
              <a:rPr lang="ar-IQ" dirty="0"/>
              <a:t> (</a:t>
            </a:r>
            <a:r>
              <a:rPr lang="ar-IQ" dirty="0" err="1"/>
              <a:t>pancreatic</a:t>
            </a:r>
            <a:r>
              <a:rPr lang="ar-IQ" dirty="0"/>
              <a:t> </a:t>
            </a:r>
            <a:r>
              <a:rPr lang="ar-IQ" dirty="0" err="1"/>
              <a:t>amylase</a:t>
            </a:r>
            <a:r>
              <a:rPr lang="ar-IQ" dirty="0"/>
              <a:t>)</a:t>
            </a:r>
          </a:p>
          <a:p>
            <a:pPr marL="0" indent="0" algn="l" rtl="0" fontAlgn="t">
              <a:buNone/>
            </a:pPr>
            <a:r>
              <a:rPr lang="en-US" dirty="0" smtClean="0"/>
              <a:t>*</a:t>
            </a:r>
            <a:r>
              <a:rPr lang="ar-IQ" dirty="0" err="1" smtClean="0"/>
              <a:t>Carry</a:t>
            </a:r>
            <a:r>
              <a:rPr lang="ar-IQ" dirty="0" smtClean="0"/>
              <a:t> </a:t>
            </a:r>
            <a:r>
              <a:rPr lang="ar-IQ" dirty="0" err="1"/>
              <a:t>out</a:t>
            </a:r>
            <a:r>
              <a:rPr lang="ar-IQ" dirty="0"/>
              <a:t> </a:t>
            </a:r>
            <a:r>
              <a:rPr lang="ar-IQ" dirty="0" err="1"/>
              <a:t>about</a:t>
            </a:r>
            <a:r>
              <a:rPr lang="ar-IQ" dirty="0"/>
              <a:t> </a:t>
            </a:r>
            <a:r>
              <a:rPr lang="ar-IQ" dirty="0" err="1"/>
              <a:t>half</a:t>
            </a:r>
            <a:r>
              <a:rPr lang="ar-IQ" dirty="0"/>
              <a:t> </a:t>
            </a:r>
            <a:r>
              <a:rPr lang="ar-IQ" dirty="0" err="1"/>
              <a:t>of</a:t>
            </a:r>
            <a:r>
              <a:rPr lang="ar-IQ" dirty="0"/>
              <a:t> </a:t>
            </a:r>
            <a:r>
              <a:rPr lang="ar-IQ" dirty="0" err="1"/>
              <a:t>all</a:t>
            </a:r>
            <a:r>
              <a:rPr lang="ar-IQ" dirty="0"/>
              <a:t> </a:t>
            </a:r>
            <a:r>
              <a:rPr lang="ar-IQ" dirty="0" err="1"/>
              <a:t>protein</a:t>
            </a:r>
            <a:r>
              <a:rPr lang="ar-IQ" dirty="0"/>
              <a:t> </a:t>
            </a:r>
            <a:r>
              <a:rPr lang="ar-IQ" dirty="0" err="1"/>
              <a:t>digestion</a:t>
            </a:r>
            <a:r>
              <a:rPr lang="ar-IQ" dirty="0"/>
              <a:t> (</a:t>
            </a:r>
            <a:r>
              <a:rPr lang="ar-IQ" dirty="0" err="1"/>
              <a:t>trypsin</a:t>
            </a:r>
            <a:r>
              <a:rPr lang="ar-IQ" dirty="0"/>
              <a:t>, </a:t>
            </a:r>
            <a:r>
              <a:rPr lang="ar-IQ" dirty="0" err="1"/>
              <a:t>etc</a:t>
            </a:r>
            <a:r>
              <a:rPr lang="ar-IQ" dirty="0"/>
              <a:t>.)</a:t>
            </a:r>
          </a:p>
          <a:p>
            <a:pPr marL="0" indent="0" algn="l" rtl="0" fontAlgn="t">
              <a:buNone/>
            </a:pPr>
            <a:r>
              <a:rPr lang="en-US" dirty="0" smtClean="0"/>
              <a:t>*</a:t>
            </a:r>
            <a:r>
              <a:rPr lang="ar-IQ" dirty="0" err="1" smtClean="0"/>
              <a:t>Responsible</a:t>
            </a:r>
            <a:r>
              <a:rPr lang="ar-IQ" dirty="0" smtClean="0"/>
              <a:t> </a:t>
            </a:r>
            <a:r>
              <a:rPr lang="ar-IQ" dirty="0" err="1"/>
              <a:t>for</a:t>
            </a:r>
            <a:r>
              <a:rPr lang="ar-IQ" dirty="0"/>
              <a:t> </a:t>
            </a:r>
            <a:r>
              <a:rPr lang="ar-IQ" dirty="0" err="1"/>
              <a:t>fat</a:t>
            </a:r>
            <a:r>
              <a:rPr lang="ar-IQ" dirty="0"/>
              <a:t> </a:t>
            </a:r>
            <a:r>
              <a:rPr lang="ar-IQ" dirty="0" err="1"/>
              <a:t>digestion</a:t>
            </a:r>
            <a:r>
              <a:rPr lang="ar-IQ" dirty="0"/>
              <a:t> (</a:t>
            </a:r>
            <a:r>
              <a:rPr lang="ar-IQ" dirty="0" err="1"/>
              <a:t>lipase</a:t>
            </a:r>
            <a:r>
              <a:rPr lang="ar-IQ" dirty="0"/>
              <a:t>)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653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8229600" cy="1143000"/>
          </a:xfrm>
        </p:spPr>
        <p:txBody>
          <a:bodyPr/>
          <a:lstStyle/>
          <a:p>
            <a:pPr algn="l" rtl="0"/>
            <a:r>
              <a:rPr lang="en-US" b="1" spc="-15" dirty="0">
                <a:solidFill>
                  <a:srgbClr val="FF0000"/>
                </a:solidFill>
              </a:rPr>
              <a:t>Large</a:t>
            </a:r>
            <a:r>
              <a:rPr lang="en-US" b="1" spc="-50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Intestine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132856"/>
            <a:ext cx="9721080" cy="4925144"/>
          </a:xfrm>
        </p:spPr>
        <p:txBody>
          <a:bodyPr>
            <a:normAutofit/>
          </a:bodyPr>
          <a:lstStyle/>
          <a:p>
            <a:pPr marL="470534" marR="3844290" lvl="0" indent="-224790" algn="l" rtl="0">
              <a:lnSpc>
                <a:spcPts val="2400"/>
              </a:lnSpc>
              <a:spcBef>
                <a:spcPts val="375"/>
              </a:spcBef>
              <a:buClr>
                <a:srgbClr val="FF6600"/>
              </a:buClr>
              <a:buFont typeface="Symbol"/>
              <a:buChar char=""/>
              <a:tabLst>
                <a:tab pos="471170" algn="l"/>
              </a:tabLst>
            </a:pPr>
            <a:r>
              <a:rPr lang="en-US" spc="5" dirty="0">
                <a:solidFill>
                  <a:prstClr val="black"/>
                </a:solidFill>
                <a:cs typeface="Arial MT"/>
              </a:rPr>
              <a:t>Larger </a:t>
            </a:r>
            <a:r>
              <a:rPr lang="en-US" dirty="0">
                <a:solidFill>
                  <a:prstClr val="black"/>
                </a:solidFill>
                <a:cs typeface="Arial MT"/>
              </a:rPr>
              <a:t>in </a:t>
            </a:r>
            <a:r>
              <a:rPr lang="en-US" spc="5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Arial MT"/>
              </a:rPr>
              <a:t>diameter,</a:t>
            </a:r>
            <a:r>
              <a:rPr lang="en-US" spc="-45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10" dirty="0">
                <a:solidFill>
                  <a:prstClr val="black"/>
                </a:solidFill>
                <a:cs typeface="Arial MT"/>
              </a:rPr>
              <a:t>but </a:t>
            </a:r>
            <a:r>
              <a:rPr lang="en-US" spc="-595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5" dirty="0">
                <a:solidFill>
                  <a:prstClr val="black"/>
                </a:solidFill>
                <a:cs typeface="Arial MT"/>
              </a:rPr>
              <a:t>shorter </a:t>
            </a:r>
            <a:r>
              <a:rPr lang="en-US" spc="10" dirty="0">
                <a:solidFill>
                  <a:prstClr val="black"/>
                </a:solidFill>
                <a:cs typeface="Arial MT"/>
              </a:rPr>
              <a:t>than </a:t>
            </a:r>
            <a:r>
              <a:rPr lang="en-US" spc="15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5" dirty="0">
                <a:solidFill>
                  <a:prstClr val="black"/>
                </a:solidFill>
                <a:cs typeface="Arial MT"/>
              </a:rPr>
              <a:t>the small </a:t>
            </a:r>
            <a:r>
              <a:rPr lang="en-US" spc="10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5" dirty="0" smtClean="0">
                <a:solidFill>
                  <a:prstClr val="black"/>
                </a:solidFill>
                <a:cs typeface="Arial MT"/>
              </a:rPr>
              <a:t>intestine</a:t>
            </a:r>
          </a:p>
          <a:p>
            <a:pPr marL="245744" marR="3844290" lvl="0" indent="0" algn="l" rtl="0">
              <a:lnSpc>
                <a:spcPts val="2400"/>
              </a:lnSpc>
              <a:spcBef>
                <a:spcPts val="375"/>
              </a:spcBef>
              <a:buClr>
                <a:srgbClr val="FF6600"/>
              </a:buClr>
              <a:buNone/>
              <a:tabLst>
                <a:tab pos="471170" algn="l"/>
              </a:tabLst>
            </a:pPr>
            <a:endParaRPr lang="en-US" dirty="0">
              <a:solidFill>
                <a:prstClr val="black"/>
              </a:solidFill>
              <a:cs typeface="Arial MT"/>
            </a:endParaRPr>
          </a:p>
          <a:p>
            <a:pPr marL="470534" marR="4050665" lvl="0" indent="-224790" algn="l" rtl="0">
              <a:lnSpc>
                <a:spcPts val="2400"/>
              </a:lnSpc>
              <a:spcBef>
                <a:spcPts val="1300"/>
              </a:spcBef>
              <a:buClr>
                <a:srgbClr val="FF6600"/>
              </a:buClr>
              <a:buFont typeface="Symbol"/>
              <a:buChar char=""/>
              <a:tabLst>
                <a:tab pos="471170" algn="l"/>
              </a:tabLst>
            </a:pPr>
            <a:r>
              <a:rPr lang="en-US" spc="10" dirty="0">
                <a:solidFill>
                  <a:prstClr val="black"/>
                </a:solidFill>
                <a:cs typeface="Arial MT"/>
              </a:rPr>
              <a:t>Frames</a:t>
            </a:r>
            <a:r>
              <a:rPr lang="en-US" spc="-80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5" dirty="0">
                <a:solidFill>
                  <a:prstClr val="black"/>
                </a:solidFill>
                <a:cs typeface="Arial MT"/>
              </a:rPr>
              <a:t>the </a:t>
            </a:r>
            <a:r>
              <a:rPr lang="en-US" spc="-595" dirty="0">
                <a:solidFill>
                  <a:prstClr val="black"/>
                </a:solidFill>
                <a:cs typeface="Arial MT"/>
              </a:rPr>
              <a:t> </a:t>
            </a:r>
            <a:r>
              <a:rPr lang="en-US" spc="5" dirty="0">
                <a:solidFill>
                  <a:prstClr val="black"/>
                </a:solidFill>
                <a:cs typeface="Arial MT"/>
              </a:rPr>
              <a:t>internal </a:t>
            </a:r>
            <a:r>
              <a:rPr lang="en-US" spc="10" dirty="0">
                <a:solidFill>
                  <a:prstClr val="black"/>
                </a:solidFill>
                <a:cs typeface="Arial MT"/>
              </a:rPr>
              <a:t> abdomen</a:t>
            </a:r>
            <a:endParaRPr lang="en-US" dirty="0">
              <a:solidFill>
                <a:prstClr val="black"/>
              </a:solidFill>
              <a:cs typeface="Arial MT"/>
            </a:endParaRPr>
          </a:p>
          <a:p>
            <a:pPr algn="l" rtl="0"/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8505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grpSp>
        <p:nvGrpSpPr>
          <p:cNvPr id="4" name="object 9"/>
          <p:cNvGrpSpPr/>
          <p:nvPr/>
        </p:nvGrpSpPr>
        <p:grpSpPr>
          <a:xfrm>
            <a:off x="-2904220" y="-233553"/>
            <a:ext cx="12048219" cy="6937683"/>
            <a:chOff x="793750" y="444500"/>
            <a:chExt cx="5969000" cy="4470400"/>
          </a:xfrm>
        </p:grpSpPr>
        <p:pic>
          <p:nvPicPr>
            <p:cNvPr id="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2520" y="594993"/>
              <a:ext cx="4375155" cy="4204704"/>
            </a:xfrm>
            <a:prstGeom prst="rect">
              <a:avLst/>
            </a:prstGeom>
          </p:spPr>
        </p:pic>
        <p:sp>
          <p:nvSpPr>
            <p:cNvPr id="6" name="object 11"/>
            <p:cNvSpPr/>
            <p:nvPr/>
          </p:nvSpPr>
          <p:spPr>
            <a:xfrm>
              <a:off x="793750" y="444500"/>
              <a:ext cx="5969000" cy="4470400"/>
            </a:xfrm>
            <a:custGeom>
              <a:avLst/>
              <a:gdLst/>
              <a:ahLst/>
              <a:cxnLst/>
              <a:rect l="l" t="t" r="r" b="b"/>
              <a:pathLst>
                <a:path w="5969000" h="4470400">
                  <a:moveTo>
                    <a:pt x="0" y="0"/>
                  </a:moveTo>
                  <a:lnTo>
                    <a:pt x="5969000" y="0"/>
                  </a:lnTo>
                  <a:lnTo>
                    <a:pt x="5969000" y="4470400"/>
                  </a:lnTo>
                  <a:lnTo>
                    <a:pt x="0" y="4470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7834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ar-IQ" sz="4800" b="1" dirty="0" err="1">
                <a:solidFill>
                  <a:srgbClr val="0070C0"/>
                </a:solidFill>
              </a:rPr>
              <a:t>Functions</a:t>
            </a:r>
            <a:r>
              <a:rPr lang="ar-IQ" sz="4800" b="1" dirty="0">
                <a:solidFill>
                  <a:srgbClr val="0070C0"/>
                </a:solidFill>
              </a:rPr>
              <a:t> </a:t>
            </a:r>
            <a:r>
              <a:rPr lang="ar-IQ" sz="4800" b="1" dirty="0" err="1">
                <a:solidFill>
                  <a:srgbClr val="0070C0"/>
                </a:solidFill>
              </a:rPr>
              <a:t>of</a:t>
            </a:r>
            <a:r>
              <a:rPr lang="ar-IQ" sz="4800" b="1" dirty="0">
                <a:solidFill>
                  <a:srgbClr val="0070C0"/>
                </a:solidFill>
              </a:rPr>
              <a:t> </a:t>
            </a:r>
            <a:r>
              <a:rPr lang="ar-IQ" sz="4800" b="1" dirty="0" err="1">
                <a:solidFill>
                  <a:srgbClr val="0070C0"/>
                </a:solidFill>
              </a:rPr>
              <a:t>the</a:t>
            </a:r>
            <a:r>
              <a:rPr lang="ar-IQ" sz="4800" b="1" dirty="0">
                <a:solidFill>
                  <a:srgbClr val="0070C0"/>
                </a:solidFill>
              </a:rPr>
              <a:t> </a:t>
            </a:r>
            <a:r>
              <a:rPr lang="ar-IQ" sz="4800" b="1" dirty="0" err="1">
                <a:solidFill>
                  <a:srgbClr val="0070C0"/>
                </a:solidFill>
              </a:rPr>
              <a:t>Large</a:t>
            </a:r>
            <a:r>
              <a:rPr lang="ar-IQ" sz="4800" b="1" dirty="0">
                <a:solidFill>
                  <a:srgbClr val="0070C0"/>
                </a:solidFill>
              </a:rPr>
              <a:t> </a:t>
            </a:r>
            <a:r>
              <a:rPr lang="ar-IQ" sz="4800" b="1" dirty="0" err="1">
                <a:solidFill>
                  <a:srgbClr val="0070C0"/>
                </a:solidFill>
              </a:rPr>
              <a:t>Intestine</a:t>
            </a:r>
            <a:r>
              <a:rPr lang="ar-IQ" sz="4800" b="1" dirty="0">
                <a:solidFill>
                  <a:srgbClr val="0070C0"/>
                </a:solidFill>
              </a:rPr>
              <a:t/>
            </a:r>
            <a:br>
              <a:rPr lang="ar-IQ" sz="4800" b="1" dirty="0">
                <a:solidFill>
                  <a:srgbClr val="0070C0"/>
                </a:solidFill>
              </a:rPr>
            </a:br>
            <a:endParaRPr lang="ar-IQ" sz="48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ar-IQ" dirty="0"/>
          </a:p>
          <a:p>
            <a:pPr algn="l" rtl="0" fontAlgn="t"/>
            <a:r>
              <a:rPr lang="ar-IQ" dirty="0" err="1" smtClean="0"/>
              <a:t>Absorption</a:t>
            </a:r>
            <a:r>
              <a:rPr lang="ar-IQ" dirty="0" smtClean="0"/>
              <a:t> </a:t>
            </a:r>
            <a:r>
              <a:rPr lang="ar-IQ" dirty="0" err="1"/>
              <a:t>of</a:t>
            </a:r>
            <a:r>
              <a:rPr lang="ar-IQ" dirty="0"/>
              <a:t> </a:t>
            </a:r>
            <a:r>
              <a:rPr lang="ar-IQ" dirty="0" err="1"/>
              <a:t>water</a:t>
            </a:r>
            <a:endParaRPr lang="ar-IQ" dirty="0"/>
          </a:p>
          <a:p>
            <a:pPr algn="l" rtl="0" fontAlgn="t"/>
            <a:r>
              <a:rPr lang="ar-IQ" dirty="0" err="1"/>
              <a:t>Eliminates</a:t>
            </a:r>
            <a:r>
              <a:rPr lang="ar-IQ" dirty="0"/>
              <a:t> </a:t>
            </a:r>
            <a:r>
              <a:rPr lang="ar-IQ" dirty="0" err="1"/>
              <a:t>indigestible</a:t>
            </a:r>
            <a:r>
              <a:rPr lang="ar-IQ" dirty="0"/>
              <a:t> </a:t>
            </a:r>
            <a:r>
              <a:rPr lang="ar-IQ" dirty="0" err="1"/>
              <a:t>food</a:t>
            </a:r>
            <a:r>
              <a:rPr lang="ar-IQ" dirty="0"/>
              <a:t> </a:t>
            </a:r>
            <a:r>
              <a:rPr lang="ar-IQ" dirty="0" err="1"/>
              <a:t>from</a:t>
            </a:r>
            <a:r>
              <a:rPr lang="ar-IQ" dirty="0"/>
              <a:t> </a:t>
            </a:r>
            <a:r>
              <a:rPr lang="ar-IQ" dirty="0" err="1"/>
              <a:t>the</a:t>
            </a:r>
            <a:r>
              <a:rPr lang="ar-IQ" dirty="0"/>
              <a:t>  </a:t>
            </a:r>
            <a:r>
              <a:rPr lang="ar-IQ" dirty="0" err="1"/>
              <a:t>body</a:t>
            </a:r>
            <a:r>
              <a:rPr lang="ar-IQ" dirty="0"/>
              <a:t> </a:t>
            </a:r>
            <a:r>
              <a:rPr lang="ar-IQ" dirty="0" err="1"/>
              <a:t>as</a:t>
            </a:r>
            <a:r>
              <a:rPr lang="ar-IQ" dirty="0"/>
              <a:t> </a:t>
            </a:r>
            <a:r>
              <a:rPr lang="ar-IQ" dirty="0" err="1"/>
              <a:t>feces</a:t>
            </a:r>
            <a:endParaRPr lang="ar-IQ" dirty="0"/>
          </a:p>
          <a:p>
            <a:pPr algn="l" rtl="0" fontAlgn="t"/>
            <a:r>
              <a:rPr lang="ar-IQ" dirty="0" err="1"/>
              <a:t>Does</a:t>
            </a:r>
            <a:r>
              <a:rPr lang="ar-IQ" dirty="0"/>
              <a:t> </a:t>
            </a:r>
            <a:r>
              <a:rPr lang="ar-IQ" dirty="0" err="1"/>
              <a:t>not</a:t>
            </a:r>
            <a:r>
              <a:rPr lang="ar-IQ" dirty="0"/>
              <a:t> </a:t>
            </a:r>
            <a:r>
              <a:rPr lang="ar-IQ" dirty="0" err="1"/>
              <a:t>participate</a:t>
            </a:r>
            <a:r>
              <a:rPr lang="ar-IQ" dirty="0"/>
              <a:t> </a:t>
            </a:r>
            <a:r>
              <a:rPr lang="ar-IQ" dirty="0" err="1"/>
              <a:t>in</a:t>
            </a:r>
            <a:r>
              <a:rPr lang="ar-IQ" dirty="0"/>
              <a:t> </a:t>
            </a:r>
            <a:r>
              <a:rPr lang="ar-IQ" dirty="0" err="1"/>
              <a:t>digestion</a:t>
            </a:r>
            <a:r>
              <a:rPr lang="ar-IQ" dirty="0"/>
              <a:t> </a:t>
            </a:r>
            <a:r>
              <a:rPr lang="ar-IQ" dirty="0" err="1"/>
              <a:t>of</a:t>
            </a:r>
            <a:r>
              <a:rPr lang="ar-IQ" dirty="0"/>
              <a:t> </a:t>
            </a:r>
            <a:r>
              <a:rPr lang="ar-IQ" dirty="0" err="1"/>
              <a:t>food</a:t>
            </a:r>
            <a:endParaRPr lang="ar-IQ" dirty="0"/>
          </a:p>
          <a:p>
            <a:pPr algn="l" rtl="0" fontAlgn="t"/>
            <a:r>
              <a:rPr lang="ar-IQ" dirty="0" err="1"/>
              <a:t>Goblet</a:t>
            </a:r>
            <a:r>
              <a:rPr lang="ar-IQ" dirty="0"/>
              <a:t> </a:t>
            </a:r>
            <a:r>
              <a:rPr lang="ar-IQ" dirty="0" err="1"/>
              <a:t>cells</a:t>
            </a:r>
            <a:r>
              <a:rPr lang="ar-IQ" dirty="0"/>
              <a:t> </a:t>
            </a:r>
            <a:r>
              <a:rPr lang="ar-IQ" dirty="0" err="1"/>
              <a:t>produce</a:t>
            </a:r>
            <a:r>
              <a:rPr lang="ar-IQ" dirty="0"/>
              <a:t> </a:t>
            </a:r>
            <a:r>
              <a:rPr lang="ar-IQ" dirty="0" err="1"/>
              <a:t>mucus</a:t>
            </a:r>
            <a:r>
              <a:rPr lang="ar-IQ" dirty="0"/>
              <a:t> </a:t>
            </a:r>
            <a:r>
              <a:rPr lang="ar-IQ" dirty="0" err="1"/>
              <a:t>to</a:t>
            </a:r>
            <a:r>
              <a:rPr lang="ar-IQ" dirty="0"/>
              <a:t> </a:t>
            </a:r>
            <a:r>
              <a:rPr lang="ar-IQ" dirty="0" err="1"/>
              <a:t>act</a:t>
            </a:r>
            <a:r>
              <a:rPr lang="ar-IQ" dirty="0"/>
              <a:t> </a:t>
            </a:r>
            <a:r>
              <a:rPr lang="ar-IQ" dirty="0" err="1"/>
              <a:t>as</a:t>
            </a:r>
            <a:r>
              <a:rPr lang="ar-IQ" dirty="0"/>
              <a:t> a  </a:t>
            </a:r>
            <a:r>
              <a:rPr lang="ar-IQ" dirty="0" err="1"/>
              <a:t>lubricant</a:t>
            </a:r>
            <a:endParaRPr lang="ar-IQ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89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688632"/>
          </a:xfrm>
        </p:spPr>
        <p:txBody>
          <a:bodyPr/>
          <a:lstStyle/>
          <a:p>
            <a:pPr lvl="0" algn="l" rtl="0" fontAlgn="t"/>
            <a:r>
              <a:rPr lang="ar-IQ" sz="3600" b="1" dirty="0" err="1">
                <a:solidFill>
                  <a:srgbClr val="FF0000"/>
                </a:solidFill>
              </a:rPr>
              <a:t>Structures</a:t>
            </a:r>
            <a:r>
              <a:rPr lang="ar-IQ" sz="3600" b="1" dirty="0">
                <a:solidFill>
                  <a:srgbClr val="FF0000"/>
                </a:solidFill>
              </a:rPr>
              <a:t> </a:t>
            </a:r>
            <a:r>
              <a:rPr lang="ar-IQ" sz="3600" b="1" dirty="0" err="1">
                <a:solidFill>
                  <a:srgbClr val="FF0000"/>
                </a:solidFill>
              </a:rPr>
              <a:t>of</a:t>
            </a:r>
            <a:r>
              <a:rPr lang="ar-IQ" sz="3600" b="1" dirty="0">
                <a:solidFill>
                  <a:srgbClr val="FF0000"/>
                </a:solidFill>
              </a:rPr>
              <a:t> </a:t>
            </a:r>
            <a:r>
              <a:rPr lang="ar-IQ" sz="3600" b="1" dirty="0" err="1">
                <a:solidFill>
                  <a:srgbClr val="FF0000"/>
                </a:solidFill>
              </a:rPr>
              <a:t>the</a:t>
            </a:r>
            <a:r>
              <a:rPr lang="ar-IQ" sz="3600" b="1" dirty="0">
                <a:solidFill>
                  <a:srgbClr val="FF0000"/>
                </a:solidFill>
              </a:rPr>
              <a:t> </a:t>
            </a:r>
            <a:r>
              <a:rPr lang="ar-IQ" sz="3600" b="1" dirty="0" err="1">
                <a:solidFill>
                  <a:srgbClr val="FF0000"/>
                </a:solidFill>
              </a:rPr>
              <a:t>Large</a:t>
            </a:r>
            <a:r>
              <a:rPr lang="ar-IQ" sz="3600" b="1" dirty="0">
                <a:solidFill>
                  <a:srgbClr val="FF0000"/>
                </a:solidFill>
              </a:rPr>
              <a:t> </a:t>
            </a:r>
            <a:r>
              <a:rPr lang="ar-IQ" sz="3600" b="1" dirty="0" err="1">
                <a:solidFill>
                  <a:srgbClr val="FF0000"/>
                </a:solidFill>
              </a:rPr>
              <a:t>Intestine</a:t>
            </a:r>
            <a:endParaRPr lang="ar-IQ" sz="3600" b="1" dirty="0">
              <a:solidFill>
                <a:srgbClr val="FF0000"/>
              </a:solidFill>
            </a:endParaRPr>
          </a:p>
          <a:p>
            <a:pPr algn="l" rtl="0" fontAlgn="t"/>
            <a:endParaRPr lang="ar-IQ" dirty="0"/>
          </a:p>
          <a:p>
            <a:pPr algn="l" rtl="0" fontAlgn="t"/>
            <a:r>
              <a:rPr lang="ar-IQ" b="1" dirty="0" err="1" smtClean="0">
                <a:solidFill>
                  <a:srgbClr val="0070C0"/>
                </a:solidFill>
              </a:rPr>
              <a:t>Cecum</a:t>
            </a:r>
            <a:r>
              <a:rPr lang="ar-IQ" dirty="0" smtClean="0">
                <a:solidFill>
                  <a:srgbClr val="0070C0"/>
                </a:solidFill>
              </a:rPr>
              <a:t> </a:t>
            </a:r>
            <a:r>
              <a:rPr lang="ar-IQ" dirty="0">
                <a:solidFill>
                  <a:srgbClr val="0070C0"/>
                </a:solidFill>
              </a:rPr>
              <a:t>–</a:t>
            </a:r>
            <a:r>
              <a:rPr lang="ar-IQ" dirty="0"/>
              <a:t> </a:t>
            </a:r>
            <a:r>
              <a:rPr lang="ar-IQ" dirty="0" err="1"/>
              <a:t>saclike</a:t>
            </a:r>
            <a:r>
              <a:rPr lang="ar-IQ" dirty="0"/>
              <a:t> </a:t>
            </a:r>
            <a:r>
              <a:rPr lang="ar-IQ" dirty="0" err="1"/>
              <a:t>first</a:t>
            </a:r>
            <a:r>
              <a:rPr lang="ar-IQ" dirty="0"/>
              <a:t> </a:t>
            </a:r>
            <a:r>
              <a:rPr lang="ar-IQ" dirty="0" err="1"/>
              <a:t>part</a:t>
            </a:r>
            <a:r>
              <a:rPr lang="ar-IQ" dirty="0"/>
              <a:t> </a:t>
            </a:r>
            <a:r>
              <a:rPr lang="ar-IQ" dirty="0" err="1"/>
              <a:t>of</a:t>
            </a:r>
            <a:r>
              <a:rPr lang="ar-IQ" dirty="0"/>
              <a:t> </a:t>
            </a:r>
            <a:r>
              <a:rPr lang="ar-IQ" dirty="0" err="1"/>
              <a:t>the</a:t>
            </a:r>
            <a:r>
              <a:rPr lang="ar-IQ" dirty="0"/>
              <a:t> </a:t>
            </a:r>
            <a:r>
              <a:rPr lang="ar-IQ" dirty="0" err="1"/>
              <a:t>large</a:t>
            </a:r>
            <a:r>
              <a:rPr lang="ar-IQ" dirty="0"/>
              <a:t>  </a:t>
            </a:r>
            <a:r>
              <a:rPr lang="ar-IQ" dirty="0" err="1"/>
              <a:t>intestine</a:t>
            </a:r>
            <a:endParaRPr lang="ar-IQ" dirty="0"/>
          </a:p>
          <a:p>
            <a:pPr algn="l" rtl="0" fontAlgn="t"/>
            <a:r>
              <a:rPr lang="ar-IQ" b="1" dirty="0" err="1">
                <a:solidFill>
                  <a:srgbClr val="0070C0"/>
                </a:solidFill>
              </a:rPr>
              <a:t>Appendix</a:t>
            </a:r>
            <a:endParaRPr lang="ar-IQ" b="1" dirty="0">
              <a:solidFill>
                <a:srgbClr val="0070C0"/>
              </a:solidFill>
            </a:endParaRPr>
          </a:p>
          <a:p>
            <a:pPr algn="l" rtl="0" fontAlgn="t"/>
            <a:r>
              <a:rPr lang="ar-IQ" dirty="0" err="1"/>
              <a:t>Accumulation</a:t>
            </a:r>
            <a:r>
              <a:rPr lang="ar-IQ" dirty="0"/>
              <a:t> </a:t>
            </a:r>
            <a:r>
              <a:rPr lang="ar-IQ" dirty="0" err="1"/>
              <a:t>of</a:t>
            </a:r>
            <a:r>
              <a:rPr lang="ar-IQ" dirty="0"/>
              <a:t> </a:t>
            </a:r>
            <a:r>
              <a:rPr lang="ar-IQ" dirty="0" err="1"/>
              <a:t>lymphatic</a:t>
            </a:r>
            <a:r>
              <a:rPr lang="ar-IQ" dirty="0"/>
              <a:t> </a:t>
            </a:r>
            <a:r>
              <a:rPr lang="ar-IQ" dirty="0" err="1"/>
              <a:t>tissue</a:t>
            </a:r>
            <a:r>
              <a:rPr lang="ar-IQ" dirty="0"/>
              <a:t> </a:t>
            </a:r>
            <a:r>
              <a:rPr lang="ar-IQ" dirty="0" err="1"/>
              <a:t>that</a:t>
            </a:r>
            <a:r>
              <a:rPr lang="ar-IQ" dirty="0"/>
              <a:t>  </a:t>
            </a:r>
            <a:r>
              <a:rPr lang="ar-IQ" dirty="0" err="1"/>
              <a:t>sometimes</a:t>
            </a:r>
            <a:r>
              <a:rPr lang="ar-IQ" dirty="0"/>
              <a:t> </a:t>
            </a:r>
            <a:r>
              <a:rPr lang="ar-IQ" dirty="0" err="1"/>
              <a:t>becomes</a:t>
            </a:r>
            <a:r>
              <a:rPr lang="ar-IQ" dirty="0"/>
              <a:t> </a:t>
            </a:r>
            <a:r>
              <a:rPr lang="ar-IQ" dirty="0" err="1"/>
              <a:t>inflamed</a:t>
            </a:r>
            <a:r>
              <a:rPr lang="ar-IQ" dirty="0"/>
              <a:t>  (</a:t>
            </a:r>
            <a:r>
              <a:rPr lang="ar-IQ" dirty="0" err="1"/>
              <a:t>appendicitis</a:t>
            </a:r>
            <a:r>
              <a:rPr lang="ar-IQ" dirty="0"/>
              <a:t>)</a:t>
            </a:r>
          </a:p>
          <a:p>
            <a:pPr algn="l" rtl="0" fontAlgn="t"/>
            <a:r>
              <a:rPr lang="ar-IQ" dirty="0" err="1"/>
              <a:t>Hangs</a:t>
            </a:r>
            <a:r>
              <a:rPr lang="ar-IQ" dirty="0"/>
              <a:t> </a:t>
            </a:r>
            <a:r>
              <a:rPr lang="ar-IQ" dirty="0" err="1"/>
              <a:t>from</a:t>
            </a:r>
            <a:r>
              <a:rPr lang="ar-IQ" dirty="0"/>
              <a:t> </a:t>
            </a:r>
            <a:r>
              <a:rPr lang="ar-IQ" dirty="0" err="1"/>
              <a:t>the</a:t>
            </a:r>
            <a:r>
              <a:rPr lang="ar-IQ" dirty="0"/>
              <a:t> </a:t>
            </a:r>
            <a:r>
              <a:rPr lang="ar-IQ" dirty="0" err="1"/>
              <a:t>cecum</a:t>
            </a:r>
            <a:endParaRPr lang="ar-IQ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8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6415" indent="-224790" algn="l" rtl="0">
              <a:lnSpc>
                <a:spcPct val="100000"/>
              </a:lnSpc>
              <a:buClr>
                <a:srgbClr val="FF6600"/>
              </a:buClr>
              <a:buFont typeface="Symbol"/>
              <a:buChar char=""/>
              <a:tabLst>
                <a:tab pos="527050" algn="l"/>
              </a:tabLst>
            </a:pPr>
            <a:r>
              <a:rPr lang="en-US" sz="3600" spc="5" dirty="0">
                <a:solidFill>
                  <a:srgbClr val="FF0000"/>
                </a:solidFill>
                <a:latin typeface="Arial MT"/>
                <a:cs typeface="Arial MT"/>
              </a:rPr>
              <a:t>Digestion</a:t>
            </a:r>
            <a:endParaRPr lang="en-US" sz="36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52475" lvl="1" indent="-151765" algn="l" rtl="0">
              <a:lnSpc>
                <a:spcPct val="100000"/>
              </a:lnSpc>
              <a:spcBef>
                <a:spcPts val="865"/>
              </a:spcBef>
              <a:buClr>
                <a:srgbClr val="FF6600"/>
              </a:buClr>
              <a:buFont typeface="Symbol"/>
              <a:buChar char=""/>
              <a:tabLst>
                <a:tab pos="753110" algn="l"/>
              </a:tabLst>
            </a:pPr>
            <a:r>
              <a:rPr lang="en-US" sz="3600" spc="5" dirty="0">
                <a:latin typeface="Arial MT"/>
                <a:cs typeface="Arial MT"/>
              </a:rPr>
              <a:t>Breakdown</a:t>
            </a:r>
            <a:r>
              <a:rPr lang="en-US" sz="3600" spc="10" dirty="0">
                <a:latin typeface="Arial MT"/>
                <a:cs typeface="Arial MT"/>
              </a:rPr>
              <a:t> </a:t>
            </a:r>
            <a:r>
              <a:rPr lang="en-US" sz="3600" spc="5" dirty="0">
                <a:latin typeface="Arial MT"/>
                <a:cs typeface="Arial MT"/>
              </a:rPr>
              <a:t>of</a:t>
            </a:r>
            <a:r>
              <a:rPr lang="en-US" sz="3600" spc="10" dirty="0">
                <a:latin typeface="Arial MT"/>
                <a:cs typeface="Arial MT"/>
              </a:rPr>
              <a:t> </a:t>
            </a:r>
            <a:r>
              <a:rPr lang="en-US" sz="3600" spc="5" dirty="0">
                <a:latin typeface="Arial MT"/>
                <a:cs typeface="Arial MT"/>
              </a:rPr>
              <a:t>ingested</a:t>
            </a:r>
            <a:r>
              <a:rPr lang="en-US" sz="3600" spc="10" dirty="0">
                <a:latin typeface="Arial MT"/>
                <a:cs typeface="Arial MT"/>
              </a:rPr>
              <a:t> </a:t>
            </a:r>
            <a:r>
              <a:rPr lang="en-US" sz="3600" spc="5" dirty="0">
                <a:latin typeface="Arial MT"/>
                <a:cs typeface="Arial MT"/>
              </a:rPr>
              <a:t>food</a:t>
            </a:r>
            <a:endParaRPr lang="en-US" sz="3600" dirty="0">
              <a:latin typeface="Arial MT"/>
              <a:cs typeface="Arial MT"/>
            </a:endParaRPr>
          </a:p>
          <a:p>
            <a:pPr marL="526415" indent="-224790" algn="l" rtl="0">
              <a:lnSpc>
                <a:spcPct val="100000"/>
              </a:lnSpc>
              <a:spcBef>
                <a:spcPts val="840"/>
              </a:spcBef>
              <a:buClr>
                <a:srgbClr val="FF6600"/>
              </a:buClr>
              <a:buFont typeface="Symbol"/>
              <a:buChar char=""/>
              <a:tabLst>
                <a:tab pos="527050" algn="l"/>
              </a:tabLst>
            </a:pPr>
            <a:r>
              <a:rPr lang="en-US" sz="3600" spc="5" dirty="0">
                <a:solidFill>
                  <a:srgbClr val="FF0000"/>
                </a:solidFill>
                <a:latin typeface="Arial MT"/>
                <a:cs typeface="Arial MT"/>
              </a:rPr>
              <a:t>Absorption</a:t>
            </a:r>
            <a:endParaRPr lang="en-US" sz="36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52475" lvl="1" indent="-151765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Symbol"/>
              <a:buChar char=""/>
              <a:tabLst>
                <a:tab pos="753110" algn="l"/>
              </a:tabLst>
            </a:pPr>
            <a:r>
              <a:rPr lang="en-US" sz="3200" spc="-25" dirty="0">
                <a:latin typeface="Arial MT"/>
                <a:cs typeface="Arial MT"/>
              </a:rPr>
              <a:t>Passage</a:t>
            </a:r>
            <a:r>
              <a:rPr lang="en-US" sz="3200" spc="-35" dirty="0">
                <a:latin typeface="Arial MT"/>
                <a:cs typeface="Arial MT"/>
              </a:rPr>
              <a:t> </a:t>
            </a:r>
            <a:r>
              <a:rPr lang="en-US" sz="3200" spc="-15" dirty="0">
                <a:latin typeface="Arial MT"/>
                <a:cs typeface="Arial MT"/>
              </a:rPr>
              <a:t>of </a:t>
            </a:r>
            <a:r>
              <a:rPr lang="en-US" sz="3200" spc="-20" dirty="0">
                <a:latin typeface="Arial MT"/>
                <a:cs typeface="Arial MT"/>
              </a:rPr>
              <a:t>nutrients</a:t>
            </a:r>
            <a:r>
              <a:rPr lang="en-US" sz="3200" spc="-30" dirty="0">
                <a:latin typeface="Arial MT"/>
                <a:cs typeface="Arial MT"/>
              </a:rPr>
              <a:t> </a:t>
            </a:r>
            <a:r>
              <a:rPr lang="en-US" sz="3200" spc="-15" dirty="0">
                <a:latin typeface="Arial MT"/>
                <a:cs typeface="Arial MT"/>
              </a:rPr>
              <a:t>into</a:t>
            </a:r>
            <a:r>
              <a:rPr lang="en-US" sz="3200" spc="-30" dirty="0">
                <a:latin typeface="Arial MT"/>
                <a:cs typeface="Arial MT"/>
              </a:rPr>
              <a:t> </a:t>
            </a:r>
            <a:r>
              <a:rPr lang="en-US" sz="3200" spc="-15" dirty="0">
                <a:latin typeface="Arial MT"/>
                <a:cs typeface="Arial MT"/>
              </a:rPr>
              <a:t>the</a:t>
            </a:r>
            <a:r>
              <a:rPr lang="en-US" sz="3200" spc="-35" dirty="0">
                <a:latin typeface="Arial MT"/>
                <a:cs typeface="Arial MT"/>
              </a:rPr>
              <a:t> </a:t>
            </a:r>
            <a:r>
              <a:rPr lang="en-US" sz="3200" spc="-20" dirty="0">
                <a:latin typeface="Arial MT"/>
                <a:cs typeface="Arial MT"/>
              </a:rPr>
              <a:t>blood</a:t>
            </a:r>
            <a:endParaRPr lang="en-US" sz="3200" dirty="0">
              <a:latin typeface="Arial MT"/>
              <a:cs typeface="Arial MT"/>
            </a:endParaRPr>
          </a:p>
          <a:p>
            <a:pPr marL="526415" indent="-224790" algn="l" rtl="0">
              <a:lnSpc>
                <a:spcPct val="100000"/>
              </a:lnSpc>
              <a:spcBef>
                <a:spcPts val="685"/>
              </a:spcBef>
              <a:buClr>
                <a:srgbClr val="FF6600"/>
              </a:buClr>
              <a:buFont typeface="Symbol"/>
              <a:buChar char=""/>
              <a:tabLst>
                <a:tab pos="527050" algn="l"/>
              </a:tabLst>
            </a:pPr>
            <a:r>
              <a:rPr lang="en-US" sz="3600" spc="5" dirty="0">
                <a:solidFill>
                  <a:srgbClr val="FF0000"/>
                </a:solidFill>
                <a:latin typeface="Arial MT"/>
                <a:cs typeface="Arial MT"/>
              </a:rPr>
              <a:t>Metabolism</a:t>
            </a:r>
            <a:endParaRPr lang="en-US" sz="36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52475" lvl="1" indent="-151765" algn="l" rtl="0">
              <a:lnSpc>
                <a:spcPct val="100000"/>
              </a:lnSpc>
              <a:spcBef>
                <a:spcPts val="755"/>
              </a:spcBef>
              <a:buClr>
                <a:srgbClr val="FF6600"/>
              </a:buClr>
              <a:buFont typeface="Symbol"/>
              <a:buChar char=""/>
              <a:tabLst>
                <a:tab pos="753110" algn="l"/>
              </a:tabLst>
            </a:pPr>
            <a:r>
              <a:rPr lang="en-US" sz="3200" spc="-20" dirty="0">
                <a:latin typeface="Arial MT"/>
                <a:cs typeface="Arial MT"/>
              </a:rPr>
              <a:t>Production</a:t>
            </a:r>
            <a:r>
              <a:rPr lang="en-US" sz="3200" spc="-45" dirty="0">
                <a:latin typeface="Arial MT"/>
                <a:cs typeface="Arial MT"/>
              </a:rPr>
              <a:t> </a:t>
            </a:r>
            <a:r>
              <a:rPr lang="en-US" sz="3200" spc="-15" dirty="0">
                <a:latin typeface="Arial MT"/>
                <a:cs typeface="Arial MT"/>
              </a:rPr>
              <a:t>of</a:t>
            </a:r>
            <a:r>
              <a:rPr lang="en-US" sz="3200" spc="-20" dirty="0">
                <a:latin typeface="Arial MT"/>
                <a:cs typeface="Arial MT"/>
              </a:rPr>
              <a:t> cellular</a:t>
            </a:r>
            <a:r>
              <a:rPr lang="en-US" sz="3200" spc="-25" dirty="0">
                <a:latin typeface="Arial MT"/>
                <a:cs typeface="Arial MT"/>
              </a:rPr>
              <a:t> </a:t>
            </a:r>
            <a:r>
              <a:rPr lang="en-US" sz="3200" spc="-20" dirty="0">
                <a:latin typeface="Arial MT"/>
                <a:cs typeface="Arial MT"/>
              </a:rPr>
              <a:t>energy</a:t>
            </a:r>
            <a:r>
              <a:rPr lang="en-US" sz="3200" spc="-40" dirty="0">
                <a:latin typeface="Arial MT"/>
                <a:cs typeface="Arial MT"/>
              </a:rPr>
              <a:t> </a:t>
            </a:r>
            <a:r>
              <a:rPr lang="en-US" sz="3200" spc="-55" dirty="0">
                <a:latin typeface="Arial MT"/>
                <a:cs typeface="Arial MT"/>
              </a:rPr>
              <a:t>(ATP)</a:t>
            </a:r>
            <a:endParaRPr lang="en-US" sz="3200" dirty="0">
              <a:latin typeface="Arial MT"/>
              <a:cs typeface="Arial MT"/>
            </a:endParaRPr>
          </a:p>
          <a:p>
            <a:pPr algn="l" rtl="0"/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408662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spc="-15" dirty="0" err="1">
                <a:solidFill>
                  <a:srgbClr val="FF0000"/>
                </a:solidFill>
                <a:latin typeface="Arial MT"/>
                <a:cs typeface="Arial MT"/>
              </a:rPr>
              <a:t>Structures</a:t>
            </a:r>
            <a:r>
              <a:rPr lang="ar-IQ" b="1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ar-IQ" b="1" spc="-10" dirty="0" err="1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lang="ar-IQ" b="1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ar-IQ" b="1" spc="-10" dirty="0" err="1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lang="ar-IQ" b="1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ar-IQ" b="1" spc="-15" dirty="0" err="1">
                <a:solidFill>
                  <a:srgbClr val="FF0000"/>
                </a:solidFill>
                <a:latin typeface="Arial MT"/>
                <a:cs typeface="Arial MT"/>
              </a:rPr>
              <a:t>Large</a:t>
            </a:r>
            <a:r>
              <a:rPr lang="ar-IQ" b="1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ar-IQ" b="1" spc="-10" dirty="0" err="1">
                <a:solidFill>
                  <a:srgbClr val="FF0000"/>
                </a:solidFill>
                <a:latin typeface="Arial MT"/>
                <a:cs typeface="Arial MT"/>
              </a:rPr>
              <a:t>Intestine</a:t>
            </a:r>
            <a:r>
              <a:rPr lang="ar-IQ" sz="3200" dirty="0">
                <a:latin typeface="Arial"/>
              </a:rPr>
              <a:t/>
            </a:r>
            <a:br>
              <a:rPr lang="ar-IQ" sz="3200" dirty="0">
                <a:latin typeface="Arial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04656"/>
          </a:xfrm>
        </p:spPr>
        <p:txBody>
          <a:bodyPr>
            <a:normAutofit/>
          </a:bodyPr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800" dirty="0">
              <a:latin typeface="Arial"/>
            </a:endParaRPr>
          </a:p>
          <a:p>
            <a:pPr marR="530352" indent="-228600" algn="l" rtl="0" fontAlgn="t">
              <a:spcBef>
                <a:spcPts val="119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z="3600" b="1" spc="5" dirty="0" err="1" smtClean="0">
                <a:solidFill>
                  <a:srgbClr val="0070C0"/>
                </a:solidFill>
                <a:latin typeface="Arial MT"/>
                <a:cs typeface="Arial MT"/>
              </a:rPr>
              <a:t>Colon</a:t>
            </a:r>
            <a:endParaRPr lang="ar-IQ" sz="2800" b="1" dirty="0">
              <a:solidFill>
                <a:srgbClr val="0070C0"/>
              </a:solidFill>
              <a:latin typeface="Arial"/>
            </a:endParaRPr>
          </a:p>
          <a:p>
            <a:pPr marR="749808" indent="-155448" algn="l" rtl="0" fontAlgn="t">
              <a:spcBef>
                <a:spcPts val="869"/>
              </a:spcBef>
              <a:spcAft>
                <a:spcPts val="0"/>
              </a:spcAft>
              <a:tabLst>
                <a:tab pos="753110" algn="l"/>
              </a:tabLst>
            </a:pPr>
            <a:r>
              <a:rPr lang="ar-IQ" spc="-20" dirty="0" err="1">
                <a:solidFill>
                  <a:srgbClr val="000000"/>
                </a:solidFill>
                <a:latin typeface="Arial MT"/>
                <a:cs typeface="Arial MT"/>
              </a:rPr>
              <a:t>Ascending</a:t>
            </a:r>
            <a:endParaRPr lang="ar-IQ" sz="2800" dirty="0">
              <a:latin typeface="Arial"/>
            </a:endParaRPr>
          </a:p>
          <a:p>
            <a:pPr marR="749808" indent="-155448" algn="l" rtl="0" fontAlgn="t">
              <a:spcBef>
                <a:spcPts val="695"/>
              </a:spcBef>
              <a:spcAft>
                <a:spcPts val="0"/>
              </a:spcAft>
              <a:tabLst>
                <a:tab pos="753110" algn="l"/>
              </a:tabLst>
            </a:pPr>
            <a:r>
              <a:rPr lang="ar-IQ" spc="-30" dirty="0" err="1">
                <a:solidFill>
                  <a:srgbClr val="000000"/>
                </a:solidFill>
                <a:latin typeface="Arial MT"/>
                <a:cs typeface="Arial MT"/>
              </a:rPr>
              <a:t>Transverse</a:t>
            </a:r>
            <a:endParaRPr lang="ar-IQ" sz="2800" dirty="0">
              <a:latin typeface="Arial"/>
            </a:endParaRPr>
          </a:p>
          <a:p>
            <a:pPr marR="749808" indent="-155448" algn="l" rtl="0" fontAlgn="t">
              <a:spcBef>
                <a:spcPts val="600"/>
              </a:spcBef>
              <a:spcAft>
                <a:spcPts val="0"/>
              </a:spcAft>
              <a:tabLst>
                <a:tab pos="753110" algn="l"/>
              </a:tabLst>
            </a:pPr>
            <a:r>
              <a:rPr lang="ar-IQ" spc="-25" dirty="0" err="1">
                <a:solidFill>
                  <a:srgbClr val="000000"/>
                </a:solidFill>
                <a:latin typeface="Arial MT"/>
                <a:cs typeface="Arial MT"/>
              </a:rPr>
              <a:t>Descending</a:t>
            </a:r>
            <a:endParaRPr lang="ar-IQ" sz="2800" dirty="0">
              <a:latin typeface="Arial"/>
            </a:endParaRPr>
          </a:p>
          <a:p>
            <a:pPr marR="749808" indent="-155448" algn="l" rtl="0" fontAlgn="t">
              <a:spcBef>
                <a:spcPts val="695"/>
              </a:spcBef>
              <a:spcAft>
                <a:spcPts val="0"/>
              </a:spcAft>
              <a:tabLst>
                <a:tab pos="753110" algn="l"/>
              </a:tabLst>
            </a:pPr>
            <a:r>
              <a:rPr lang="ar-IQ" spc="-25" dirty="0">
                <a:solidFill>
                  <a:srgbClr val="000000"/>
                </a:solidFill>
                <a:latin typeface="Arial MT"/>
                <a:cs typeface="Arial MT"/>
              </a:rPr>
              <a:t>S-</a:t>
            </a:r>
            <a:r>
              <a:rPr lang="ar-IQ" spc="-25" dirty="0" err="1">
                <a:solidFill>
                  <a:srgbClr val="000000"/>
                </a:solidFill>
                <a:latin typeface="Arial MT"/>
                <a:cs typeface="Arial MT"/>
              </a:rPr>
              <a:t>shaped</a:t>
            </a:r>
            <a:r>
              <a:rPr lang="ar-IQ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25" dirty="0" err="1" smtClean="0">
                <a:solidFill>
                  <a:srgbClr val="000000"/>
                </a:solidFill>
                <a:latin typeface="Arial MT"/>
                <a:cs typeface="Arial MT"/>
              </a:rPr>
              <a:t>sigmoidal</a:t>
            </a:r>
            <a:endParaRPr lang="en-US" spc="-25" dirty="0" smtClean="0">
              <a:solidFill>
                <a:srgbClr val="000000"/>
              </a:solidFill>
              <a:latin typeface="Arial MT"/>
              <a:cs typeface="Arial MT"/>
            </a:endParaRPr>
          </a:p>
          <a:p>
            <a:pPr marL="187452" marR="749808" indent="0" algn="l" rtl="0" fontAlgn="t">
              <a:spcBef>
                <a:spcPts val="695"/>
              </a:spcBef>
              <a:spcAft>
                <a:spcPts val="0"/>
              </a:spcAft>
              <a:buNone/>
              <a:tabLst>
                <a:tab pos="753110" algn="l"/>
              </a:tabLst>
            </a:pPr>
            <a:endParaRPr lang="ar-IQ" sz="2800" dirty="0">
              <a:latin typeface="Arial"/>
            </a:endParaRPr>
          </a:p>
          <a:p>
            <a:pPr marR="530352" indent="-228600" algn="l" rtl="0" fontAlgn="t">
              <a:spcBef>
                <a:spcPts val="59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z="3600" b="1" spc="5" dirty="0" err="1" smtClean="0">
                <a:solidFill>
                  <a:srgbClr val="0070C0"/>
                </a:solidFill>
                <a:latin typeface="Arial MT"/>
                <a:cs typeface="Arial MT"/>
              </a:rPr>
              <a:t>Rectum</a:t>
            </a:r>
            <a:endParaRPr lang="en-US" sz="3600" b="1" spc="5" dirty="0" smtClean="0">
              <a:solidFill>
                <a:srgbClr val="0070C0"/>
              </a:solidFill>
              <a:latin typeface="Arial MT"/>
              <a:cs typeface="Arial MT"/>
            </a:endParaRPr>
          </a:p>
          <a:p>
            <a:pPr marL="114300" marR="530352" indent="0" algn="l" rtl="0" fontAlgn="t">
              <a:spcBef>
                <a:spcPts val="595"/>
              </a:spcBef>
              <a:spcAft>
                <a:spcPts val="0"/>
              </a:spcAft>
              <a:buNone/>
              <a:tabLst>
                <a:tab pos="527050" algn="l"/>
              </a:tabLst>
            </a:pPr>
            <a:endParaRPr lang="ar-IQ" sz="2800" b="1" dirty="0">
              <a:solidFill>
                <a:srgbClr val="0070C0"/>
              </a:solidFill>
              <a:latin typeface="Arial"/>
            </a:endParaRPr>
          </a:p>
          <a:p>
            <a:pPr marR="530352" indent="-228600" algn="l" rtl="0" fontAlgn="t">
              <a:spcBef>
                <a:spcPts val="844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-20" dirty="0" err="1">
                <a:solidFill>
                  <a:srgbClr val="0070C0"/>
                </a:solidFill>
                <a:latin typeface="Arial MT"/>
                <a:cs typeface="Arial MT"/>
              </a:rPr>
              <a:t>Anus</a:t>
            </a:r>
            <a:r>
              <a:rPr lang="ar-IQ" b="1" spc="-45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rial MT"/>
                <a:cs typeface="Arial MT"/>
              </a:rPr>
              <a:t>–</a:t>
            </a:r>
            <a:r>
              <a:rPr lang="ar-IQ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20" dirty="0" err="1">
                <a:solidFill>
                  <a:srgbClr val="000000"/>
                </a:solidFill>
                <a:latin typeface="Arial MT"/>
                <a:cs typeface="Arial MT"/>
              </a:rPr>
              <a:t>external</a:t>
            </a:r>
            <a:r>
              <a:rPr lang="ar-IQ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20" dirty="0" err="1">
                <a:solidFill>
                  <a:srgbClr val="000000"/>
                </a:solidFill>
                <a:latin typeface="Arial MT"/>
                <a:cs typeface="Arial MT"/>
              </a:rPr>
              <a:t>body</a:t>
            </a:r>
            <a:r>
              <a:rPr lang="ar-IQ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25" dirty="0" err="1">
                <a:solidFill>
                  <a:srgbClr val="000000"/>
                </a:solidFill>
                <a:latin typeface="Arial MT"/>
                <a:cs typeface="Arial MT"/>
              </a:rPr>
              <a:t>opening</a:t>
            </a:r>
            <a:endParaRPr lang="ar-IQ" sz="2800" dirty="0">
              <a:latin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768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marL="329184" marR="1472184" lvl="0" indent="-1234440" rtl="0" fontAlgn="t">
              <a:lnSpc>
                <a:spcPts val="3190"/>
              </a:lnSpc>
              <a:spcBef>
                <a:spcPts val="484"/>
              </a:spcBef>
            </a:pPr>
            <a:r>
              <a:rPr lang="ar-IQ" sz="3600" b="1" spc="-15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Food</a:t>
            </a:r>
            <a:r>
              <a:rPr lang="ar-IQ" sz="3600" b="1" spc="-25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15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Breakdown</a:t>
            </a:r>
            <a:r>
              <a:rPr lang="ar-IQ" sz="3600" b="1" spc="-20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10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and</a:t>
            </a:r>
            <a:r>
              <a:rPr lang="ar-IQ" sz="3600" b="1" spc="-170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15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Absorption</a:t>
            </a:r>
            <a:r>
              <a:rPr lang="ar-IQ" sz="3600" b="1" spc="-20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5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in</a:t>
            </a:r>
            <a:r>
              <a:rPr lang="ar-IQ" sz="3600" b="1" spc="-5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735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10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the</a:t>
            </a:r>
            <a:r>
              <a:rPr lang="ar-IQ" sz="3600" b="1" spc="-25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15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Large</a:t>
            </a:r>
            <a:r>
              <a:rPr lang="ar-IQ" sz="3600" b="1" spc="-25" dirty="0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ar-IQ" sz="3600" b="1" spc="-10" dirty="0" err="1">
                <a:solidFill>
                  <a:srgbClr val="FF0000"/>
                </a:solidFill>
                <a:latin typeface="Arial MT"/>
                <a:ea typeface="+mn-ea"/>
                <a:cs typeface="Arial MT"/>
              </a:rPr>
              <a:t>Intestine</a:t>
            </a:r>
            <a:r>
              <a:rPr lang="ar-IQ" sz="19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ar-IQ" sz="19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000" dirty="0">
              <a:latin typeface="Arial"/>
            </a:endParaRPr>
          </a:p>
          <a:p>
            <a:pPr marR="530352" indent="-228600" algn="l" rtl="0" fontAlgn="t">
              <a:spcBef>
                <a:spcPts val="229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z="2800" spc="5" dirty="0" err="1" smtClean="0">
                <a:solidFill>
                  <a:srgbClr val="000000"/>
                </a:solidFill>
                <a:latin typeface="Arial MT"/>
                <a:cs typeface="Arial MT"/>
              </a:rPr>
              <a:t>No</a:t>
            </a:r>
            <a:r>
              <a:rPr lang="ar-IQ" sz="2800" spc="10" dirty="0" smtClean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digestive</a:t>
            </a:r>
            <a:r>
              <a:rPr lang="ar-IQ" sz="28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10" dirty="0" err="1">
                <a:solidFill>
                  <a:srgbClr val="000000"/>
                </a:solidFill>
                <a:latin typeface="Arial MT"/>
                <a:cs typeface="Arial MT"/>
              </a:rPr>
              <a:t>enzymes</a:t>
            </a:r>
            <a:r>
              <a:rPr lang="ar-IQ" sz="28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are</a:t>
            </a:r>
            <a:r>
              <a:rPr lang="ar-IQ" sz="28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produced</a:t>
            </a:r>
            <a:endParaRPr lang="ar-IQ" sz="2000" dirty="0">
              <a:latin typeface="Arial"/>
            </a:endParaRPr>
          </a:p>
          <a:p>
            <a:pPr marL="1088136" marR="530352" indent="-228600" algn="l" rtl="0" fontAlgn="t">
              <a:lnSpc>
                <a:spcPts val="2110"/>
              </a:lnSpc>
              <a:spcBef>
                <a:spcPts val="138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Resident</a:t>
            </a:r>
            <a:r>
              <a:rPr lang="ar-IQ" sz="28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bacteria</a:t>
            </a:r>
            <a:r>
              <a:rPr lang="ar-IQ" sz="28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digest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remaining</a:t>
            </a:r>
            <a:r>
              <a:rPr lang="ar-IQ" sz="280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-6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nutrients</a:t>
            </a:r>
            <a:endParaRPr lang="ar-IQ" sz="2000" dirty="0">
              <a:latin typeface="Arial"/>
            </a:endParaRPr>
          </a:p>
          <a:p>
            <a:pPr marR="749808" indent="-155448" algn="l" rtl="0" fontAlgn="t">
              <a:spcBef>
                <a:spcPts val="865"/>
              </a:spcBef>
              <a:spcAft>
                <a:spcPts val="0"/>
              </a:spcAft>
              <a:tabLst>
                <a:tab pos="753110" algn="l"/>
              </a:tabLst>
            </a:pPr>
            <a:r>
              <a:rPr lang="ar-IQ" sz="2400" spc="-20" dirty="0" err="1">
                <a:solidFill>
                  <a:srgbClr val="000000"/>
                </a:solidFill>
                <a:latin typeface="Arial MT"/>
                <a:cs typeface="Arial MT"/>
              </a:rPr>
              <a:t>Produce</a:t>
            </a:r>
            <a:r>
              <a:rPr lang="ar-IQ" sz="24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400" spc="-20" dirty="0" err="1">
                <a:solidFill>
                  <a:srgbClr val="000000"/>
                </a:solidFill>
                <a:latin typeface="Arial MT"/>
                <a:cs typeface="Arial MT"/>
              </a:rPr>
              <a:t>some</a:t>
            </a:r>
            <a:r>
              <a:rPr lang="ar-IQ" sz="24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400" spc="-20" dirty="0" err="1">
                <a:solidFill>
                  <a:srgbClr val="000000"/>
                </a:solidFill>
                <a:latin typeface="Arial MT"/>
                <a:cs typeface="Arial MT"/>
              </a:rPr>
              <a:t>vitamin</a:t>
            </a:r>
            <a:r>
              <a:rPr lang="ar-IQ" sz="24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400" dirty="0">
                <a:solidFill>
                  <a:srgbClr val="000000"/>
                </a:solidFill>
                <a:latin typeface="Arial MT"/>
                <a:cs typeface="Arial MT"/>
              </a:rPr>
              <a:t>K</a:t>
            </a:r>
            <a:r>
              <a:rPr lang="ar-IQ" sz="24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400" spc="-20" dirty="0" err="1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lang="ar-IQ" sz="24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400" dirty="0">
                <a:solidFill>
                  <a:srgbClr val="000000"/>
                </a:solidFill>
                <a:latin typeface="Arial MT"/>
                <a:cs typeface="Arial MT"/>
              </a:rPr>
              <a:t>B</a:t>
            </a:r>
            <a:endParaRPr lang="ar-IQ" sz="2000" dirty="0">
              <a:latin typeface="Arial"/>
            </a:endParaRPr>
          </a:p>
          <a:p>
            <a:pPr marR="749808" indent="-155448" algn="l" rtl="0" fontAlgn="t">
              <a:spcBef>
                <a:spcPts val="600"/>
              </a:spcBef>
              <a:spcAft>
                <a:spcPts val="0"/>
              </a:spcAft>
              <a:tabLst>
                <a:tab pos="753110" algn="l"/>
              </a:tabLst>
            </a:pPr>
            <a:r>
              <a:rPr lang="ar-IQ" sz="2400" spc="-20" dirty="0" err="1">
                <a:solidFill>
                  <a:srgbClr val="000000"/>
                </a:solidFill>
                <a:latin typeface="Arial MT"/>
                <a:cs typeface="Arial MT"/>
              </a:rPr>
              <a:t>Release</a:t>
            </a:r>
            <a:r>
              <a:rPr lang="ar-IQ" sz="240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400" spc="-20" dirty="0" err="1">
                <a:solidFill>
                  <a:srgbClr val="000000"/>
                </a:solidFill>
                <a:latin typeface="Arial MT"/>
                <a:cs typeface="Arial MT"/>
              </a:rPr>
              <a:t>gases</a:t>
            </a:r>
            <a:endParaRPr lang="ar-IQ" sz="2000" dirty="0">
              <a:latin typeface="Arial"/>
            </a:endParaRPr>
          </a:p>
          <a:p>
            <a:pPr marR="530352" indent="-228600" algn="l" rtl="0" fontAlgn="t">
              <a:spcBef>
                <a:spcPts val="69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z="2800" spc="-10" dirty="0" err="1">
                <a:solidFill>
                  <a:srgbClr val="000000"/>
                </a:solidFill>
                <a:latin typeface="Arial MT"/>
                <a:cs typeface="Arial MT"/>
              </a:rPr>
              <a:t>Water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lang="ar-IQ" sz="28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vitamins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dirty="0">
                <a:solidFill>
                  <a:srgbClr val="000000"/>
                </a:solidFill>
                <a:latin typeface="Arial MT"/>
                <a:cs typeface="Arial MT"/>
              </a:rPr>
              <a:t>K</a:t>
            </a:r>
            <a:r>
              <a:rPr lang="ar-IQ" sz="28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lang="ar-IQ" sz="28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dirty="0">
                <a:solidFill>
                  <a:srgbClr val="000000"/>
                </a:solidFill>
                <a:latin typeface="Arial MT"/>
                <a:cs typeface="Arial MT"/>
              </a:rPr>
              <a:t>B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are</a:t>
            </a:r>
            <a:r>
              <a:rPr lang="ar-IQ" sz="28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absorbed</a:t>
            </a:r>
            <a:endParaRPr lang="ar-IQ" sz="2000" dirty="0">
              <a:latin typeface="Arial"/>
            </a:endParaRPr>
          </a:p>
          <a:p>
            <a:pPr marL="576072" marR="530352" indent="-228600" algn="l" rtl="0" fontAlgn="t">
              <a:lnSpc>
                <a:spcPts val="2110"/>
              </a:lnSpc>
              <a:spcBef>
                <a:spcPts val="137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Remaining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materials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are</a:t>
            </a:r>
            <a:r>
              <a:rPr lang="ar-IQ" sz="2800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eliminated</a:t>
            </a:r>
            <a:r>
              <a:rPr lang="ar-IQ" sz="280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dirty="0" err="1">
                <a:solidFill>
                  <a:srgbClr val="000000"/>
                </a:solidFill>
                <a:latin typeface="Arial MT"/>
                <a:cs typeface="Arial MT"/>
              </a:rPr>
              <a:t>via</a:t>
            </a:r>
            <a:r>
              <a:rPr lang="ar-IQ" sz="28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-6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z="2800" spc="5" dirty="0" err="1">
                <a:solidFill>
                  <a:srgbClr val="000000"/>
                </a:solidFill>
                <a:latin typeface="Arial MT"/>
                <a:cs typeface="Arial MT"/>
              </a:rPr>
              <a:t>feces</a:t>
            </a:r>
            <a:endParaRPr lang="ar-IQ" sz="2000" dirty="0">
              <a:latin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8718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ar-IQ" b="1" u="sng" spc="-10" dirty="0" err="1">
                <a:solidFill>
                  <a:srgbClr val="FF0000"/>
                </a:solidFill>
                <a:latin typeface="Arial MT"/>
                <a:cs typeface="Arial MT"/>
              </a:rPr>
              <a:t>Accessory</a:t>
            </a:r>
            <a:r>
              <a:rPr lang="ar-IQ" b="1" u="sng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ar-IQ" b="1" u="sng" spc="-10" dirty="0" err="1">
                <a:solidFill>
                  <a:srgbClr val="FF0000"/>
                </a:solidFill>
                <a:latin typeface="Arial MT"/>
                <a:cs typeface="Arial MT"/>
              </a:rPr>
              <a:t>Digestive</a:t>
            </a:r>
            <a:r>
              <a:rPr lang="ar-IQ" b="1" u="sng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ar-IQ" b="1" u="sng" spc="-15" dirty="0" err="1">
                <a:solidFill>
                  <a:srgbClr val="FF0000"/>
                </a:solidFill>
                <a:latin typeface="Arial MT"/>
                <a:cs typeface="Arial MT"/>
              </a:rPr>
              <a:t>Organs</a:t>
            </a:r>
            <a:r>
              <a:rPr lang="ar-IQ" sz="3200" b="1" u="sng" dirty="0">
                <a:latin typeface="Arial"/>
              </a:rPr>
              <a:t/>
            </a:r>
            <a:br>
              <a:rPr lang="ar-IQ" sz="3200" b="1" u="sng" dirty="0">
                <a:latin typeface="Arial"/>
              </a:rPr>
            </a:br>
            <a:endParaRPr lang="ar-IQ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400" dirty="0">
              <a:latin typeface="Arial"/>
            </a:endParaRPr>
          </a:p>
          <a:p>
            <a:pPr marR="530352" indent="-228600" algn="l" rtl="0" fontAlgn="t">
              <a:spcBef>
                <a:spcPts val="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 smtClean="0">
                <a:solidFill>
                  <a:srgbClr val="0070C0"/>
                </a:solidFill>
                <a:latin typeface="Arial MT"/>
                <a:cs typeface="Arial MT"/>
              </a:rPr>
              <a:t>Salivary</a:t>
            </a:r>
            <a:r>
              <a:rPr lang="ar-IQ" b="1" spc="-20" dirty="0" smtClean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lang="ar-IQ" b="1" spc="5" dirty="0" err="1">
                <a:solidFill>
                  <a:srgbClr val="0070C0"/>
                </a:solidFill>
                <a:latin typeface="Arial MT"/>
                <a:cs typeface="Arial MT"/>
              </a:rPr>
              <a:t>glands</a:t>
            </a:r>
            <a:endParaRPr lang="ar-IQ" sz="2400" b="1" dirty="0">
              <a:solidFill>
                <a:srgbClr val="0070C0"/>
              </a:solidFill>
              <a:latin typeface="Arial"/>
            </a:endParaRPr>
          </a:p>
          <a:p>
            <a:pPr marR="530352" indent="-228600" algn="l" rtl="0" fontAlgn="t">
              <a:spcBef>
                <a:spcPts val="86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-45" dirty="0" err="1">
                <a:solidFill>
                  <a:srgbClr val="0070C0"/>
                </a:solidFill>
                <a:latin typeface="Arial MT"/>
                <a:cs typeface="Arial MT"/>
              </a:rPr>
              <a:t>Teeth</a:t>
            </a:r>
            <a:endParaRPr lang="ar-IQ" sz="2400" b="1" dirty="0">
              <a:solidFill>
                <a:srgbClr val="0070C0"/>
              </a:solidFill>
              <a:latin typeface="Arial"/>
            </a:endParaRPr>
          </a:p>
          <a:p>
            <a:pPr marR="530352" indent="-228600" algn="l" rtl="0" fontAlgn="t">
              <a:spcBef>
                <a:spcPts val="86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70C0"/>
                </a:solidFill>
                <a:latin typeface="Arial MT"/>
                <a:cs typeface="Arial MT"/>
              </a:rPr>
              <a:t>Pancreas</a:t>
            </a:r>
            <a:endParaRPr lang="ar-IQ" sz="2400" b="1" dirty="0">
              <a:solidFill>
                <a:srgbClr val="0070C0"/>
              </a:solidFill>
              <a:latin typeface="Arial"/>
            </a:endParaRPr>
          </a:p>
          <a:p>
            <a:pPr marR="530352" indent="-228600" algn="l" rtl="0" fontAlgn="t">
              <a:spcBef>
                <a:spcPts val="74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70C0"/>
                </a:solidFill>
                <a:latin typeface="Arial MT"/>
                <a:cs typeface="Arial MT"/>
              </a:rPr>
              <a:t>Liver</a:t>
            </a:r>
            <a:endParaRPr lang="ar-IQ" sz="2400" b="1" dirty="0">
              <a:solidFill>
                <a:srgbClr val="0070C0"/>
              </a:solidFill>
              <a:latin typeface="Arial"/>
            </a:endParaRPr>
          </a:p>
          <a:p>
            <a:pPr marR="530352" indent="-228600" algn="l" rtl="0" fontAlgn="t">
              <a:spcBef>
                <a:spcPts val="86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70C0"/>
                </a:solidFill>
                <a:latin typeface="Arial MT"/>
                <a:cs typeface="Arial MT"/>
              </a:rPr>
              <a:t>Gall</a:t>
            </a:r>
            <a:r>
              <a:rPr lang="ar-IQ" b="1" spc="-25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lang="ar-IQ" b="1" spc="5" dirty="0" err="1">
                <a:solidFill>
                  <a:srgbClr val="0070C0"/>
                </a:solidFill>
                <a:latin typeface="Arial MT"/>
                <a:cs typeface="Arial MT"/>
              </a:rPr>
              <a:t>bladder</a:t>
            </a:r>
            <a:endParaRPr lang="ar-IQ" sz="2400" b="1" dirty="0">
              <a:solidFill>
                <a:srgbClr val="0070C0"/>
              </a:solidFill>
              <a:latin typeface="Arial"/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54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ar-IQ" b="1" dirty="0" err="1">
                <a:solidFill>
                  <a:srgbClr val="0070C0"/>
                </a:solidFill>
              </a:rPr>
              <a:t>Salivary</a:t>
            </a:r>
            <a:r>
              <a:rPr lang="ar-IQ" b="1" dirty="0">
                <a:solidFill>
                  <a:srgbClr val="0070C0"/>
                </a:solidFill>
              </a:rPr>
              <a:t> </a:t>
            </a:r>
            <a:r>
              <a:rPr lang="ar-IQ" b="1" dirty="0" err="1">
                <a:solidFill>
                  <a:srgbClr val="0070C0"/>
                </a:solidFill>
              </a:rPr>
              <a:t>Glands</a:t>
            </a:r>
            <a:r>
              <a:rPr lang="ar-IQ" b="1" dirty="0">
                <a:solidFill>
                  <a:srgbClr val="0070C0"/>
                </a:solidFill>
              </a:rPr>
              <a:t/>
            </a:r>
            <a:br>
              <a:rPr lang="ar-IQ" b="1" dirty="0">
                <a:solidFill>
                  <a:srgbClr val="0070C0"/>
                </a:solidFill>
              </a:rPr>
            </a:br>
            <a:endParaRPr lang="ar-IQ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ar-IQ" dirty="0"/>
          </a:p>
          <a:p>
            <a:pPr algn="l" rtl="0" fontAlgn="t"/>
            <a:r>
              <a:rPr lang="ar-IQ" sz="3600" b="1" dirty="0" err="1" smtClean="0"/>
              <a:t>Saliva-producing</a:t>
            </a:r>
            <a:r>
              <a:rPr lang="ar-IQ" sz="3600" b="1" dirty="0" smtClean="0"/>
              <a:t> </a:t>
            </a:r>
            <a:r>
              <a:rPr lang="ar-IQ" sz="3600" b="1" dirty="0" err="1"/>
              <a:t>glands</a:t>
            </a:r>
            <a:endParaRPr lang="ar-IQ" sz="3600" b="1" dirty="0"/>
          </a:p>
          <a:p>
            <a:pPr algn="l" rtl="0" fontAlgn="t"/>
            <a:r>
              <a:rPr lang="ar-IQ" sz="3600" b="1" dirty="0" err="1"/>
              <a:t>Parotid</a:t>
            </a:r>
            <a:r>
              <a:rPr lang="ar-IQ" sz="3600" b="1" dirty="0"/>
              <a:t> </a:t>
            </a:r>
            <a:r>
              <a:rPr lang="ar-IQ" sz="3600" b="1" dirty="0" err="1"/>
              <a:t>glands</a:t>
            </a:r>
            <a:r>
              <a:rPr lang="ar-IQ" sz="3600" b="1" dirty="0"/>
              <a:t> – </a:t>
            </a:r>
            <a:r>
              <a:rPr lang="ar-IQ" sz="3600" b="1" dirty="0" err="1"/>
              <a:t>located</a:t>
            </a:r>
            <a:r>
              <a:rPr lang="ar-IQ" sz="3600" b="1" dirty="0"/>
              <a:t> </a:t>
            </a:r>
            <a:r>
              <a:rPr lang="ar-IQ" sz="3600" b="1" dirty="0" err="1"/>
              <a:t>anterior</a:t>
            </a:r>
            <a:r>
              <a:rPr lang="ar-IQ" sz="3600" b="1" dirty="0"/>
              <a:t> </a:t>
            </a:r>
            <a:r>
              <a:rPr lang="ar-IQ" sz="3600" b="1" dirty="0" err="1"/>
              <a:t>to</a:t>
            </a:r>
            <a:r>
              <a:rPr lang="ar-IQ" sz="3600" b="1" dirty="0"/>
              <a:t> </a:t>
            </a:r>
            <a:r>
              <a:rPr lang="ar-IQ" sz="3600" b="1" dirty="0" err="1"/>
              <a:t>ears</a:t>
            </a:r>
            <a:endParaRPr lang="ar-IQ" sz="3600" b="1" dirty="0"/>
          </a:p>
          <a:p>
            <a:pPr algn="l" rtl="0" fontAlgn="t"/>
            <a:r>
              <a:rPr lang="ar-IQ" sz="3600" b="1" dirty="0" err="1"/>
              <a:t>Submandibular</a:t>
            </a:r>
            <a:r>
              <a:rPr lang="ar-IQ" sz="3600" b="1" dirty="0"/>
              <a:t> </a:t>
            </a:r>
            <a:r>
              <a:rPr lang="ar-IQ" sz="3600" b="1" dirty="0" err="1"/>
              <a:t>glands</a:t>
            </a:r>
            <a:endParaRPr lang="ar-IQ" sz="3600" b="1" dirty="0"/>
          </a:p>
          <a:p>
            <a:pPr algn="l" rtl="0" fontAlgn="t"/>
            <a:r>
              <a:rPr lang="ar-IQ" sz="3600" b="1" dirty="0" err="1"/>
              <a:t>Sublingual</a:t>
            </a:r>
            <a:r>
              <a:rPr lang="ar-IQ" sz="3600" b="1" dirty="0"/>
              <a:t> </a:t>
            </a:r>
            <a:r>
              <a:rPr lang="ar-IQ" sz="3600" b="1" dirty="0" err="1"/>
              <a:t>glands</a:t>
            </a:r>
            <a:endParaRPr lang="ar-IQ" sz="3600" b="1" dirty="0"/>
          </a:p>
          <a:p>
            <a:pPr algn="l" rtl="0"/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153744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892480" cy="6624735"/>
          </a:xfrm>
        </p:spPr>
      </p:pic>
    </p:spTree>
    <p:extLst>
      <p:ext uri="{BB962C8B-B14F-4D97-AF65-F5344CB8AC3E}">
        <p14:creationId xmlns:p14="http://schemas.microsoft.com/office/powerpoint/2010/main" val="318570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4625"/>
              </p:ext>
            </p:extLst>
          </p:nvPr>
        </p:nvGraphicFramePr>
        <p:xfrm>
          <a:off x="0" y="548680"/>
          <a:ext cx="8964488" cy="532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87"/>
                <a:gridCol w="8811901"/>
              </a:tblGrid>
              <a:tr h="1102213">
                <a:tc>
                  <a:txBody>
                    <a:bodyPr/>
                    <a:lstStyle/>
                    <a:p>
                      <a:endParaRPr lang="ar-IQ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R="92710" algn="ctr" rtl="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4800" b="1" spc="-1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Pancreas</a:t>
                      </a:r>
                      <a:endParaRPr sz="4800" b="1" dirty="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9999"/>
                      </a:solidFill>
                      <a:prstDash val="solid"/>
                    </a:lnT>
                  </a:tcPr>
                </a:tc>
              </a:tr>
              <a:tr h="4226379">
                <a:tc gridSpan="2">
                  <a:txBody>
                    <a:bodyPr/>
                    <a:lstStyle/>
                    <a:p>
                      <a:pPr marL="526415" marR="233045" indent="-224790" algn="l" rtl="0">
                        <a:lnSpc>
                          <a:spcPts val="2090"/>
                        </a:lnSpc>
                        <a:spcBef>
                          <a:spcPts val="975"/>
                        </a:spcBef>
                        <a:buClr>
                          <a:srgbClr val="FF6600"/>
                        </a:buClr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Produces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a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wide spectrum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digestive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enzymes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 break</a:t>
                      </a:r>
                      <a:r>
                        <a:rPr sz="2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down</a:t>
                      </a:r>
                      <a:r>
                        <a:rPr sz="2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all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 categories</a:t>
                      </a:r>
                      <a:r>
                        <a:rPr sz="2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food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  <a:p>
                      <a:pPr marL="526415" indent="-224790" algn="l" rtl="0">
                        <a:lnSpc>
                          <a:spcPct val="100000"/>
                        </a:lnSpc>
                        <a:spcBef>
                          <a:spcPts val="894"/>
                        </a:spcBef>
                        <a:buClr>
                          <a:srgbClr val="FF6600"/>
                        </a:buClr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Enzymes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secreted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into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duodenum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  <a:p>
                      <a:pPr marL="526415" marR="1225550" indent="-224790" algn="l" rtl="0">
                        <a:lnSpc>
                          <a:spcPts val="2110"/>
                        </a:lnSpc>
                        <a:spcBef>
                          <a:spcPts val="1200"/>
                        </a:spcBef>
                        <a:buClr>
                          <a:srgbClr val="FF6600"/>
                        </a:buClr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Alkaline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fluid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introduced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enzymes </a:t>
                      </a:r>
                      <a:r>
                        <a:rPr sz="2800" spc="-5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neutralizes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acidic</a:t>
                      </a:r>
                      <a:r>
                        <a:rPr sz="2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chyme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  <a:p>
                      <a:pPr marL="526415" indent="-224790" algn="l" rtl="0">
                        <a:lnSpc>
                          <a:spcPct val="100000"/>
                        </a:lnSpc>
                        <a:spcBef>
                          <a:spcPts val="865"/>
                        </a:spcBef>
                        <a:buClr>
                          <a:srgbClr val="FF6600"/>
                        </a:buClr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Endocrine</a:t>
                      </a:r>
                      <a:r>
                        <a:rPr sz="28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products</a:t>
                      </a:r>
                      <a:r>
                        <a:rPr sz="2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2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>
                          <a:latin typeface="Arial MT"/>
                          <a:cs typeface="Arial MT"/>
                        </a:rPr>
                        <a:t>pancreas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  <a:p>
                      <a:pPr marL="752475" lvl="1" indent="-151765" algn="l" rtl="0">
                        <a:lnSpc>
                          <a:spcPct val="100000"/>
                        </a:lnSpc>
                        <a:spcBef>
                          <a:spcPts val="890"/>
                        </a:spcBef>
                        <a:buClr>
                          <a:srgbClr val="FF6600"/>
                        </a:buClr>
                        <a:buFont typeface="Symbol"/>
                        <a:buChar char=""/>
                        <a:tabLst>
                          <a:tab pos="753110" algn="l"/>
                        </a:tabLst>
                      </a:pPr>
                      <a:r>
                        <a:rPr sz="2800" spc="-20" dirty="0">
                          <a:latin typeface="Arial MT"/>
                          <a:cs typeface="Arial MT"/>
                        </a:rPr>
                        <a:t>Insulin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  <a:p>
                      <a:pPr marL="752475" lvl="1" indent="-151765" algn="l" rtl="0">
                        <a:lnSpc>
                          <a:spcPct val="100000"/>
                        </a:lnSpc>
                        <a:spcBef>
                          <a:spcPts val="815"/>
                        </a:spcBef>
                        <a:buClr>
                          <a:srgbClr val="FF6600"/>
                        </a:buClr>
                        <a:buFont typeface="Symbol"/>
                        <a:buChar char=""/>
                        <a:tabLst>
                          <a:tab pos="753110" algn="l"/>
                        </a:tabLst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Glucagon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06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05844"/>
            <a:ext cx="4572000" cy="3114675"/>
          </a:xfrm>
        </p:spPr>
      </p:pic>
    </p:spTree>
    <p:extLst>
      <p:ext uri="{BB962C8B-B14F-4D97-AF65-F5344CB8AC3E}">
        <p14:creationId xmlns:p14="http://schemas.microsoft.com/office/powerpoint/2010/main" val="2812464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1" y="1600200"/>
            <a:ext cx="4072857" cy="4525963"/>
          </a:xfrm>
        </p:spPr>
      </p:pic>
    </p:spTree>
    <p:extLst>
      <p:ext uri="{BB962C8B-B14F-4D97-AF65-F5344CB8AC3E}">
        <p14:creationId xmlns:p14="http://schemas.microsoft.com/office/powerpoint/2010/main" val="318362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sz="6000" b="1" spc="-15" dirty="0" err="1">
                <a:solidFill>
                  <a:srgbClr val="000099"/>
                </a:solidFill>
                <a:latin typeface="Arial MT"/>
                <a:cs typeface="Arial MT"/>
              </a:rPr>
              <a:t>Liver</a:t>
            </a:r>
            <a:r>
              <a:rPr lang="ar-IQ" b="1" dirty="0">
                <a:latin typeface="Arial"/>
              </a:rPr>
              <a:t/>
            </a:r>
            <a:br>
              <a:rPr lang="ar-IQ" b="1" dirty="0">
                <a:latin typeface="Arial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/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400" dirty="0">
              <a:latin typeface="Arial"/>
            </a:endParaRPr>
          </a:p>
          <a:p>
            <a:pPr marR="530352" indent="-228600" algn="l" rtl="0" fontAlgn="t">
              <a:spcBef>
                <a:spcPts val="64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 smtClean="0">
                <a:solidFill>
                  <a:srgbClr val="000000"/>
                </a:solidFill>
                <a:latin typeface="+mj-lt"/>
                <a:cs typeface="Arial MT"/>
              </a:rPr>
              <a:t>Largest</a:t>
            </a:r>
            <a:r>
              <a:rPr lang="ar-IQ" dirty="0" smtClean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gland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dirty="0" err="1">
                <a:solidFill>
                  <a:srgbClr val="000000"/>
                </a:solidFill>
                <a:latin typeface="+mj-lt"/>
                <a:cs typeface="Arial MT"/>
              </a:rPr>
              <a:t>in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10" dirty="0" err="1">
                <a:solidFill>
                  <a:srgbClr val="000000"/>
                </a:solidFill>
                <a:latin typeface="+mj-lt"/>
                <a:cs typeface="Arial MT"/>
              </a:rPr>
              <a:t>body</a:t>
            </a:r>
            <a:endParaRPr lang="ar-IQ" sz="2400" dirty="0">
              <a:latin typeface="+mj-lt"/>
            </a:endParaRPr>
          </a:p>
          <a:p>
            <a:pPr marL="868680" marR="530352" indent="-228600" algn="l" rtl="0" fontAlgn="t">
              <a:lnSpc>
                <a:spcPts val="2400"/>
              </a:lnSpc>
              <a:spcBef>
                <a:spcPts val="133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Located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on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right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side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of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10" dirty="0" err="1">
                <a:solidFill>
                  <a:srgbClr val="000000"/>
                </a:solidFill>
                <a:latin typeface="+mj-lt"/>
                <a:cs typeface="Arial MT"/>
              </a:rPr>
              <a:t>body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 smtClean="0">
                <a:solidFill>
                  <a:srgbClr val="000000"/>
                </a:solidFill>
                <a:latin typeface="+mj-lt"/>
                <a:cs typeface="Arial MT"/>
              </a:rPr>
              <a:t>under</a:t>
            </a:r>
            <a:r>
              <a:rPr lang="ar-IQ" spc="15" dirty="0" smtClean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2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diaphragm</a:t>
            </a:r>
            <a:endParaRPr lang="ar-IQ" sz="2400" dirty="0">
              <a:latin typeface="+mj-lt"/>
            </a:endParaRPr>
          </a:p>
          <a:p>
            <a:pPr marL="612648" marR="530352" indent="-228600" algn="l" rtl="0" fontAlgn="t">
              <a:lnSpc>
                <a:spcPts val="2400"/>
              </a:lnSpc>
              <a:spcBef>
                <a:spcPts val="130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Consists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of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four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lobes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suspended</a:t>
            </a:r>
            <a:r>
              <a:rPr lang="ar-IQ" spc="2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from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-60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diaphragm</a:t>
            </a:r>
            <a:r>
              <a:rPr lang="ar-IQ" spc="2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and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abdominal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wall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by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 smtClean="0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15" dirty="0" smtClean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falciform</a:t>
            </a:r>
            <a:r>
              <a:rPr lang="ar-IQ" spc="3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ligament</a:t>
            </a:r>
            <a:endParaRPr lang="ar-IQ" sz="2400" dirty="0">
              <a:latin typeface="+mj-lt"/>
            </a:endParaRPr>
          </a:p>
          <a:p>
            <a:pPr marL="914400" marR="530352" indent="-228600" algn="l" rtl="0" fontAlgn="t">
              <a:lnSpc>
                <a:spcPts val="2400"/>
              </a:lnSpc>
              <a:spcBef>
                <a:spcPts val="139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Connected</a:t>
            </a:r>
            <a:r>
              <a:rPr lang="ar-IQ" spc="1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to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gallbladder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dirty="0" err="1">
                <a:solidFill>
                  <a:srgbClr val="000000"/>
                </a:solidFill>
                <a:latin typeface="+mj-lt"/>
                <a:cs typeface="Arial MT"/>
              </a:rPr>
              <a:t>via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the</a:t>
            </a:r>
            <a:r>
              <a:rPr lang="ar-IQ" spc="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-600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10" dirty="0" err="1">
                <a:solidFill>
                  <a:srgbClr val="000000"/>
                </a:solidFill>
                <a:latin typeface="+mj-lt"/>
                <a:cs typeface="Arial MT"/>
              </a:rPr>
              <a:t>common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+mj-lt"/>
                <a:cs typeface="Arial MT"/>
              </a:rPr>
              <a:t>hepatic</a:t>
            </a:r>
            <a:r>
              <a:rPr lang="ar-IQ" spc="15" dirty="0">
                <a:solidFill>
                  <a:srgbClr val="000000"/>
                </a:solidFill>
                <a:latin typeface="+mj-lt"/>
                <a:cs typeface="Arial MT"/>
              </a:rPr>
              <a:t> </a:t>
            </a:r>
            <a:r>
              <a:rPr lang="ar-IQ" spc="10" dirty="0" err="1">
                <a:solidFill>
                  <a:srgbClr val="000000"/>
                </a:solidFill>
                <a:latin typeface="+mj-lt"/>
                <a:cs typeface="Arial MT"/>
              </a:rPr>
              <a:t>duct</a:t>
            </a:r>
            <a:endParaRPr lang="ar-IQ" sz="2400" dirty="0">
              <a:latin typeface="+mj-lt"/>
            </a:endParaRPr>
          </a:p>
          <a:p>
            <a:pPr algn="l" rtl="0"/>
            <a:endParaRPr lang="ar-IQ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66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80720"/>
          </a:xfrm>
        </p:spPr>
      </p:pic>
    </p:spTree>
    <p:extLst>
      <p:ext uri="{BB962C8B-B14F-4D97-AF65-F5344CB8AC3E}">
        <p14:creationId xmlns:p14="http://schemas.microsoft.com/office/powerpoint/2010/main" val="104573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fontAlgn="t"/>
            <a:endParaRPr lang="ar-IQ" dirty="0"/>
          </a:p>
          <a:p>
            <a:pPr algn="l" rtl="0" fontAlgn="t"/>
            <a:r>
              <a:rPr lang="ar-IQ" sz="4000" b="1" dirty="0" err="1">
                <a:solidFill>
                  <a:srgbClr val="FF0000"/>
                </a:solidFill>
              </a:rPr>
              <a:t>Organs</a:t>
            </a:r>
            <a:r>
              <a:rPr lang="ar-IQ" sz="4000" b="1" dirty="0">
                <a:solidFill>
                  <a:srgbClr val="FF0000"/>
                </a:solidFill>
              </a:rPr>
              <a:t> </a:t>
            </a:r>
            <a:r>
              <a:rPr lang="ar-IQ" sz="4000" b="1" dirty="0" err="1">
                <a:solidFill>
                  <a:srgbClr val="FF0000"/>
                </a:solidFill>
              </a:rPr>
              <a:t>of</a:t>
            </a:r>
            <a:r>
              <a:rPr lang="ar-IQ" sz="4000" b="1" dirty="0">
                <a:solidFill>
                  <a:srgbClr val="FF0000"/>
                </a:solidFill>
              </a:rPr>
              <a:t> </a:t>
            </a:r>
            <a:r>
              <a:rPr lang="ar-IQ" sz="4000" b="1" dirty="0" err="1">
                <a:solidFill>
                  <a:srgbClr val="FF0000"/>
                </a:solidFill>
              </a:rPr>
              <a:t>the</a:t>
            </a:r>
            <a:r>
              <a:rPr lang="ar-IQ" sz="4000" b="1" dirty="0">
                <a:solidFill>
                  <a:srgbClr val="FF0000"/>
                </a:solidFill>
              </a:rPr>
              <a:t> </a:t>
            </a:r>
            <a:r>
              <a:rPr lang="ar-IQ" sz="4000" b="1" dirty="0" err="1">
                <a:solidFill>
                  <a:srgbClr val="FF0000"/>
                </a:solidFill>
              </a:rPr>
              <a:t>Digestive</a:t>
            </a:r>
            <a:r>
              <a:rPr lang="ar-IQ" sz="4000" b="1" dirty="0">
                <a:solidFill>
                  <a:srgbClr val="FF0000"/>
                </a:solidFill>
              </a:rPr>
              <a:t> </a:t>
            </a:r>
            <a:r>
              <a:rPr lang="ar-IQ" sz="4000" b="1" dirty="0" err="1">
                <a:solidFill>
                  <a:srgbClr val="FF0000"/>
                </a:solidFill>
              </a:rPr>
              <a:t>System</a:t>
            </a:r>
            <a:endParaRPr lang="ar-IQ" sz="4000" b="1" dirty="0">
              <a:solidFill>
                <a:srgbClr val="FF0000"/>
              </a:solidFill>
            </a:endParaRPr>
          </a:p>
          <a:p>
            <a:pPr algn="l" rtl="0" fontAlgn="t"/>
            <a:r>
              <a:rPr lang="ar-IQ" dirty="0" err="1"/>
              <a:t>Two</a:t>
            </a:r>
            <a:r>
              <a:rPr lang="ar-IQ" dirty="0"/>
              <a:t> </a:t>
            </a:r>
            <a:r>
              <a:rPr lang="ar-IQ" dirty="0" err="1"/>
              <a:t>main</a:t>
            </a:r>
            <a:r>
              <a:rPr lang="ar-IQ" dirty="0"/>
              <a:t> </a:t>
            </a:r>
            <a:r>
              <a:rPr lang="ar-IQ" dirty="0" err="1"/>
              <a:t>groups</a:t>
            </a:r>
            <a:endParaRPr lang="ar-IQ" dirty="0"/>
          </a:p>
          <a:p>
            <a:pPr algn="l" rtl="0" fontAlgn="t"/>
            <a:r>
              <a:rPr lang="ar-IQ" dirty="0" err="1"/>
              <a:t>Alimentary</a:t>
            </a:r>
            <a:r>
              <a:rPr lang="ar-IQ" dirty="0"/>
              <a:t> </a:t>
            </a:r>
            <a:r>
              <a:rPr lang="ar-IQ" dirty="0" err="1"/>
              <a:t>canal</a:t>
            </a:r>
            <a:r>
              <a:rPr lang="ar-IQ" dirty="0"/>
              <a:t> – </a:t>
            </a:r>
            <a:r>
              <a:rPr lang="ar-IQ" dirty="0" err="1"/>
              <a:t>continuous</a:t>
            </a:r>
            <a:r>
              <a:rPr lang="ar-IQ" dirty="0"/>
              <a:t> </a:t>
            </a:r>
            <a:r>
              <a:rPr lang="ar-IQ" dirty="0" err="1"/>
              <a:t>coiled</a:t>
            </a:r>
            <a:r>
              <a:rPr lang="ar-IQ" dirty="0"/>
              <a:t> </a:t>
            </a:r>
            <a:r>
              <a:rPr lang="ar-IQ" dirty="0" err="1"/>
              <a:t>hollow</a:t>
            </a:r>
            <a:r>
              <a:rPr lang="ar-IQ" dirty="0"/>
              <a:t>  </a:t>
            </a:r>
            <a:r>
              <a:rPr lang="ar-IQ" dirty="0" err="1"/>
              <a:t>tube</a:t>
            </a:r>
            <a:endParaRPr lang="ar-IQ" dirty="0"/>
          </a:p>
          <a:p>
            <a:pPr algn="l" rtl="0" fontAlgn="t"/>
            <a:r>
              <a:rPr lang="ar-IQ" dirty="0" err="1"/>
              <a:t>Accessory</a:t>
            </a:r>
            <a:r>
              <a:rPr lang="ar-IQ" dirty="0"/>
              <a:t> </a:t>
            </a:r>
            <a:r>
              <a:rPr lang="ar-IQ" dirty="0" err="1"/>
              <a:t>digestive</a:t>
            </a:r>
            <a:r>
              <a:rPr lang="ar-IQ" dirty="0"/>
              <a:t> </a:t>
            </a:r>
            <a:r>
              <a:rPr lang="ar-IQ" dirty="0" err="1"/>
              <a:t>organs</a:t>
            </a:r>
            <a:endParaRPr lang="ar-IQ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8822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904655"/>
          </a:xfrm>
        </p:spPr>
      </p:pic>
    </p:spTree>
    <p:extLst>
      <p:ext uri="{BB962C8B-B14F-4D97-AF65-F5344CB8AC3E}">
        <p14:creationId xmlns:p14="http://schemas.microsoft.com/office/powerpoint/2010/main" val="1089831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290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71400"/>
            <a:ext cx="10657184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3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548680"/>
            <a:ext cx="8784976" cy="6192688"/>
          </a:xfrm>
        </p:spPr>
        <p:txBody>
          <a:bodyPr>
            <a:normAutofit/>
          </a:bodyPr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400" dirty="0">
              <a:latin typeface="Arial"/>
            </a:endParaRPr>
          </a:p>
          <a:p>
            <a:pPr marR="521208" algn="l" rtl="0" fontAlgn="t">
              <a:spcBef>
                <a:spcPts val="540"/>
              </a:spcBef>
              <a:spcAft>
                <a:spcPts val="0"/>
              </a:spcAft>
            </a:pPr>
            <a:r>
              <a:rPr lang="ar-IQ" sz="4000" b="1" spc="-15" dirty="0" err="1">
                <a:solidFill>
                  <a:srgbClr val="000099"/>
                </a:solidFill>
                <a:latin typeface="Arial MT"/>
                <a:cs typeface="Arial MT"/>
              </a:rPr>
              <a:t>Organs</a:t>
            </a:r>
            <a:r>
              <a:rPr lang="ar-IQ" sz="4000" b="1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ar-IQ" sz="4000" b="1" spc="-10" dirty="0" err="1">
                <a:solidFill>
                  <a:srgbClr val="000099"/>
                </a:solidFill>
                <a:latin typeface="Arial MT"/>
                <a:cs typeface="Arial MT"/>
              </a:rPr>
              <a:t>of</a:t>
            </a:r>
            <a:r>
              <a:rPr lang="ar-IQ" sz="4000" b="1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ar-IQ" sz="4000" b="1" spc="-10" dirty="0" err="1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lang="ar-IQ" sz="4000" b="1" spc="-1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ar-IQ" sz="4000" b="1" spc="-15" dirty="0" err="1">
                <a:solidFill>
                  <a:srgbClr val="000099"/>
                </a:solidFill>
                <a:latin typeface="Arial MT"/>
                <a:cs typeface="Arial MT"/>
              </a:rPr>
              <a:t>Alimentary</a:t>
            </a:r>
            <a:r>
              <a:rPr lang="ar-IQ" sz="4000" b="1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ar-IQ" sz="4000" b="1" spc="-15" dirty="0" err="1">
                <a:solidFill>
                  <a:srgbClr val="000099"/>
                </a:solidFill>
                <a:latin typeface="Arial MT"/>
                <a:cs typeface="Arial MT"/>
              </a:rPr>
              <a:t>Canal</a:t>
            </a:r>
            <a:endParaRPr lang="ar-IQ" sz="2800" b="1" dirty="0">
              <a:latin typeface="Arial"/>
            </a:endParaRPr>
          </a:p>
          <a:p>
            <a:pPr marR="530352" indent="-228600" algn="l" rtl="0" fontAlgn="t">
              <a:spcBef>
                <a:spcPts val="112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10" dirty="0" err="1">
                <a:solidFill>
                  <a:srgbClr val="000000"/>
                </a:solidFill>
                <a:latin typeface="Arial MT"/>
                <a:cs typeface="Arial MT"/>
              </a:rPr>
              <a:t>Mouth</a:t>
            </a:r>
            <a:endParaRPr lang="ar-IQ" sz="2400" b="1" dirty="0">
              <a:latin typeface="Arial"/>
            </a:endParaRPr>
          </a:p>
          <a:p>
            <a:pPr marR="530352" indent="-228600" algn="l" rtl="0" fontAlgn="t">
              <a:spcBef>
                <a:spcPts val="86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Pharynx</a:t>
            </a:r>
            <a:endParaRPr lang="ar-IQ" sz="2400" b="1" dirty="0">
              <a:latin typeface="Arial"/>
            </a:endParaRPr>
          </a:p>
          <a:p>
            <a:pPr marR="530352" indent="-228600" algn="l" rtl="0" fontAlgn="t">
              <a:spcBef>
                <a:spcPts val="86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Esophagus</a:t>
            </a:r>
            <a:endParaRPr lang="ar-IQ" sz="2400" b="1" dirty="0">
              <a:latin typeface="Arial"/>
            </a:endParaRPr>
          </a:p>
          <a:p>
            <a:pPr marR="530352" indent="-228600" algn="l" rtl="0" fontAlgn="t">
              <a:spcBef>
                <a:spcPts val="74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10" dirty="0" err="1">
                <a:solidFill>
                  <a:srgbClr val="000000"/>
                </a:solidFill>
                <a:latin typeface="Arial MT"/>
                <a:cs typeface="Arial MT"/>
              </a:rPr>
              <a:t>Stomach</a:t>
            </a:r>
            <a:endParaRPr lang="ar-IQ" sz="2400" b="1" dirty="0">
              <a:latin typeface="Arial"/>
            </a:endParaRPr>
          </a:p>
          <a:p>
            <a:pPr marR="530352" indent="-228600" algn="l" rtl="0" fontAlgn="t">
              <a:spcBef>
                <a:spcPts val="86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Small</a:t>
            </a:r>
            <a:r>
              <a:rPr lang="ar-IQ" b="1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intestine</a:t>
            </a:r>
            <a:endParaRPr lang="ar-IQ" sz="2400" b="1" dirty="0">
              <a:latin typeface="Arial"/>
            </a:endParaRPr>
          </a:p>
          <a:p>
            <a:pPr marR="530352" indent="-228600" algn="l" rtl="0" fontAlgn="t">
              <a:spcBef>
                <a:spcPts val="77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Large</a:t>
            </a:r>
            <a:r>
              <a:rPr lang="ar-IQ" b="1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intestine</a:t>
            </a:r>
            <a:endParaRPr lang="ar-IQ" sz="2400" b="1" dirty="0">
              <a:latin typeface="Arial"/>
            </a:endParaRPr>
          </a:p>
          <a:p>
            <a:pPr marR="530352" indent="-228600" algn="l" rtl="0" fontAlgn="t">
              <a:spcBef>
                <a:spcPts val="86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b="1" spc="5" dirty="0" err="1">
                <a:solidFill>
                  <a:srgbClr val="000000"/>
                </a:solidFill>
                <a:latin typeface="Arial MT"/>
                <a:cs typeface="Arial MT"/>
              </a:rPr>
              <a:t>Anus</a:t>
            </a:r>
            <a:endParaRPr lang="ar-IQ" sz="2400" b="1" dirty="0">
              <a:latin typeface="Arial"/>
            </a:endParaRPr>
          </a:p>
          <a:p>
            <a:pPr marR="256032" algn="l" fontAlgn="t">
              <a:spcBef>
                <a:spcPts val="2075"/>
              </a:spcBef>
              <a:spcAft>
                <a:spcPts val="0"/>
              </a:spcAft>
            </a:pPr>
            <a:r>
              <a:rPr lang="ar-IQ" sz="800" spc="-25" dirty="0" err="1">
                <a:solidFill>
                  <a:srgbClr val="000000"/>
                </a:solidFill>
                <a:latin typeface="Times New Roman"/>
                <a:cs typeface="Times New Roman"/>
              </a:rPr>
              <a:t>Copyright</a:t>
            </a:r>
            <a:r>
              <a:rPr lang="ar-IQ" sz="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dirty="0">
                <a:solidFill>
                  <a:srgbClr val="000000"/>
                </a:solidFill>
                <a:latin typeface="Times New Roman"/>
                <a:cs typeface="Times New Roman"/>
              </a:rPr>
              <a:t>©</a:t>
            </a:r>
            <a:r>
              <a:rPr lang="ar-IQ" sz="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20" dirty="0">
                <a:solidFill>
                  <a:srgbClr val="000000"/>
                </a:solidFill>
                <a:latin typeface="Times New Roman"/>
                <a:cs typeface="Times New Roman"/>
              </a:rPr>
              <a:t>2003</a:t>
            </a:r>
            <a:r>
              <a:rPr lang="ar-IQ" sz="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20" dirty="0" err="1">
                <a:solidFill>
                  <a:srgbClr val="000000"/>
                </a:solidFill>
                <a:latin typeface="Times New Roman"/>
                <a:cs typeface="Times New Roman"/>
              </a:rPr>
              <a:t>Pearson</a:t>
            </a:r>
            <a:r>
              <a:rPr lang="ar-IQ" sz="8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20" dirty="0" err="1">
                <a:solidFill>
                  <a:srgbClr val="000000"/>
                </a:solidFill>
                <a:latin typeface="Times New Roman"/>
                <a:cs typeface="Times New Roman"/>
              </a:rPr>
              <a:t>Education</a:t>
            </a:r>
            <a:r>
              <a:rPr lang="ar-IQ" sz="800" spc="-2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ar-IQ" sz="800" spc="-15" dirty="0" err="1">
                <a:solidFill>
                  <a:srgbClr val="000000"/>
                </a:solidFill>
                <a:latin typeface="Times New Roman"/>
                <a:cs typeface="Times New Roman"/>
              </a:rPr>
              <a:t>Inc</a:t>
            </a:r>
            <a:r>
              <a:rPr lang="ar-IQ" sz="800" spc="-15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ar-IQ" sz="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20" dirty="0" err="1">
                <a:solidFill>
                  <a:srgbClr val="000000"/>
                </a:solidFill>
                <a:latin typeface="Times New Roman"/>
                <a:cs typeface="Times New Roman"/>
              </a:rPr>
              <a:t>publishing</a:t>
            </a:r>
            <a:r>
              <a:rPr lang="ar-IQ" sz="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lang="ar-IQ" sz="8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25" dirty="0" err="1">
                <a:solidFill>
                  <a:srgbClr val="000000"/>
                </a:solidFill>
                <a:latin typeface="Times New Roman"/>
                <a:cs typeface="Times New Roman"/>
              </a:rPr>
              <a:t>Benjamin</a:t>
            </a:r>
            <a:r>
              <a:rPr lang="ar-IQ" sz="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ar-IQ" sz="800" spc="-30" dirty="0" err="1">
                <a:solidFill>
                  <a:srgbClr val="000000"/>
                </a:solidFill>
                <a:latin typeface="Times New Roman"/>
                <a:cs typeface="Times New Roman"/>
              </a:rPr>
              <a:t>Cummings</a:t>
            </a:r>
            <a:endParaRPr lang="ar-IQ" sz="2400" dirty="0">
              <a:latin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1228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Stomach</a:t>
            </a:r>
            <a:r>
              <a:rPr lang="en-US" sz="6000" b="1" dirty="0" smtClean="0"/>
              <a:t> </a:t>
            </a:r>
            <a:endParaRPr lang="ar-IQ" sz="6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400" dirty="0">
              <a:latin typeface="Arial"/>
            </a:endParaRPr>
          </a:p>
          <a:p>
            <a:pPr marL="91440" marR="0" algn="l" rtl="0" fontAlgn="t">
              <a:spcBef>
                <a:spcPts val="540"/>
              </a:spcBef>
              <a:spcAft>
                <a:spcPts val="0"/>
              </a:spcAft>
            </a:pPr>
            <a:r>
              <a:rPr lang="ar-IQ" sz="3600" spc="-10" dirty="0" err="1">
                <a:solidFill>
                  <a:srgbClr val="000099"/>
                </a:solidFill>
                <a:latin typeface="Arial MT"/>
                <a:cs typeface="Arial MT"/>
              </a:rPr>
              <a:t>St</a:t>
            </a:r>
            <a:r>
              <a:rPr lang="ar-IQ" sz="3600" spc="-15" dirty="0" err="1">
                <a:solidFill>
                  <a:srgbClr val="000099"/>
                </a:solidFill>
                <a:latin typeface="Arial MT"/>
                <a:cs typeface="Arial MT"/>
              </a:rPr>
              <a:t>o</a:t>
            </a:r>
            <a:r>
              <a:rPr lang="ar-IQ" sz="3600" spc="-20" dirty="0" err="1">
                <a:solidFill>
                  <a:srgbClr val="000099"/>
                </a:solidFill>
                <a:latin typeface="Arial MT"/>
                <a:cs typeface="Arial MT"/>
              </a:rPr>
              <a:t>m</a:t>
            </a:r>
            <a:r>
              <a:rPr lang="ar-IQ" sz="3600" spc="-15" dirty="0" err="1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lang="ar-IQ" sz="3600" spc="-10" dirty="0" err="1">
                <a:solidFill>
                  <a:srgbClr val="000099"/>
                </a:solidFill>
                <a:latin typeface="Arial MT"/>
                <a:cs typeface="Arial MT"/>
              </a:rPr>
              <a:t>c</a:t>
            </a:r>
            <a:r>
              <a:rPr lang="ar-IQ" sz="3600" dirty="0" err="1">
                <a:solidFill>
                  <a:srgbClr val="000099"/>
                </a:solidFill>
                <a:latin typeface="Arial MT"/>
                <a:cs typeface="Arial MT"/>
              </a:rPr>
              <a:t>h</a:t>
            </a:r>
            <a:r>
              <a:rPr lang="ar-IQ" sz="3600" spc="-1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ar-IQ" sz="3600" spc="-10" dirty="0" err="1" smtClean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lang="ar-IQ" sz="3600" spc="-15" dirty="0" err="1" smtClean="0">
                <a:solidFill>
                  <a:srgbClr val="000099"/>
                </a:solidFill>
                <a:latin typeface="Arial MT"/>
                <a:cs typeface="Arial MT"/>
              </a:rPr>
              <a:t>na</a:t>
            </a:r>
            <a:r>
              <a:rPr lang="ar-IQ" sz="3600" spc="-10" dirty="0" err="1" smtClean="0">
                <a:solidFill>
                  <a:srgbClr val="000099"/>
                </a:solidFill>
                <a:latin typeface="Arial MT"/>
                <a:cs typeface="Arial MT"/>
              </a:rPr>
              <a:t>t</a:t>
            </a:r>
            <a:r>
              <a:rPr lang="ar-IQ" sz="3600" spc="-15" dirty="0" err="1" smtClean="0">
                <a:solidFill>
                  <a:srgbClr val="000099"/>
                </a:solidFill>
                <a:latin typeface="Arial MT"/>
                <a:cs typeface="Arial MT"/>
              </a:rPr>
              <a:t>o</a:t>
            </a:r>
            <a:r>
              <a:rPr lang="ar-IQ" sz="3600" spc="-20" dirty="0" err="1" smtClean="0">
                <a:solidFill>
                  <a:srgbClr val="000099"/>
                </a:solidFill>
                <a:latin typeface="Arial MT"/>
                <a:cs typeface="Arial MT"/>
              </a:rPr>
              <a:t>m</a:t>
            </a:r>
            <a:r>
              <a:rPr lang="ar-IQ" sz="3600" dirty="0" err="1" smtClean="0">
                <a:solidFill>
                  <a:srgbClr val="000099"/>
                </a:solidFill>
                <a:latin typeface="Arial MT"/>
                <a:cs typeface="Arial MT"/>
              </a:rPr>
              <a:t>y</a:t>
            </a:r>
            <a:endParaRPr lang="en-US" sz="3600" dirty="0" smtClean="0">
              <a:solidFill>
                <a:srgbClr val="000099"/>
              </a:solidFill>
              <a:latin typeface="Arial MT"/>
              <a:cs typeface="Arial MT"/>
            </a:endParaRPr>
          </a:p>
          <a:p>
            <a:pPr marL="1499616" marR="530352" indent="0" algn="l" rtl="0" fontAlgn="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27050" algn="l"/>
              </a:tabLst>
            </a:pPr>
            <a:endParaRPr lang="ar-IQ" sz="3600" dirty="0">
              <a:solidFill>
                <a:srgbClr val="000099"/>
              </a:solidFill>
              <a:latin typeface="Arial MT"/>
              <a:cs typeface="Arial MT"/>
            </a:endParaRPr>
          </a:p>
          <a:p>
            <a:pPr marL="1499616" marR="530352" indent="0" algn="l" rtl="0" fontAlgn="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27050" algn="l"/>
              </a:tabLst>
            </a:pPr>
            <a:r>
              <a:rPr lang="ar-IQ" spc="5" dirty="0" err="1" smtClean="0">
                <a:solidFill>
                  <a:srgbClr val="000000"/>
                </a:solidFill>
                <a:latin typeface="Arial MT"/>
                <a:cs typeface="Arial MT"/>
              </a:rPr>
              <a:t>Located</a:t>
            </a:r>
            <a:r>
              <a:rPr lang="ar-IQ" spc="10" dirty="0" smtClean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on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dirty="0" err="1">
                <a:solidFill>
                  <a:srgbClr val="000000"/>
                </a:solidFill>
                <a:latin typeface="Arial MT"/>
                <a:cs typeface="Arial MT"/>
              </a:rPr>
              <a:t>left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side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6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abdominal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 smtClean="0">
                <a:solidFill>
                  <a:srgbClr val="000000"/>
                </a:solidFill>
                <a:latin typeface="Arial MT"/>
                <a:cs typeface="Arial MT"/>
              </a:rPr>
              <a:t>cavity</a:t>
            </a:r>
            <a:r>
              <a:rPr lang="en-US" spc="5" dirty="0" smtClean="0">
                <a:solidFill>
                  <a:srgbClr val="000000"/>
                </a:solidFill>
                <a:latin typeface="Arial MT"/>
                <a:cs typeface="Arial MT"/>
              </a:rPr>
              <a:t>.</a:t>
            </a:r>
          </a:p>
          <a:p>
            <a:pPr marL="1499616" marR="530352" indent="0" algn="l" rtl="0" fontAlgn="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27050" algn="l"/>
              </a:tabLst>
            </a:pPr>
            <a:endParaRPr lang="ar-IQ" sz="2400" dirty="0">
              <a:latin typeface="Arial"/>
            </a:endParaRPr>
          </a:p>
          <a:p>
            <a:pPr marL="612648" marR="530352" indent="0" algn="l" rtl="0" fontAlgn="t">
              <a:lnSpc>
                <a:spcPts val="2400"/>
              </a:lnSpc>
              <a:spcBef>
                <a:spcPts val="1295"/>
              </a:spcBef>
              <a:spcAft>
                <a:spcPts val="0"/>
              </a:spcAft>
              <a:buNone/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Food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enters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at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cardioesophageal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6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sphincter</a:t>
            </a:r>
            <a:endParaRPr lang="ar-IQ" sz="2400" dirty="0">
              <a:latin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1039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72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IQ" sz="5300" b="1" spc="-15" dirty="0" err="1">
                <a:solidFill>
                  <a:srgbClr val="000099"/>
                </a:solidFill>
                <a:latin typeface="Arial MT"/>
                <a:cs typeface="Arial MT"/>
              </a:rPr>
              <a:t>Stomach</a:t>
            </a:r>
            <a:r>
              <a:rPr lang="ar-IQ" sz="5300" b="1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ar-IQ" sz="5300" b="1" spc="-15" dirty="0" err="1">
                <a:solidFill>
                  <a:srgbClr val="000099"/>
                </a:solidFill>
                <a:latin typeface="Arial MT"/>
                <a:cs typeface="Arial MT"/>
              </a:rPr>
              <a:t>Functions</a:t>
            </a:r>
            <a:r>
              <a:rPr lang="ar-IQ" sz="3200" dirty="0">
                <a:latin typeface="Arial"/>
              </a:rPr>
              <a:t/>
            </a:r>
            <a:br>
              <a:rPr lang="ar-IQ" sz="3200" dirty="0">
                <a:latin typeface="Arial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l" fontAlgn="t">
              <a:spcBef>
                <a:spcPts val="0"/>
              </a:spcBef>
              <a:spcAft>
                <a:spcPts val="0"/>
              </a:spcAft>
            </a:pPr>
            <a:endParaRPr lang="ar-IQ" sz="2400" dirty="0">
              <a:latin typeface="Arial"/>
            </a:endParaRPr>
          </a:p>
          <a:p>
            <a:pPr marR="530352" indent="-228600" algn="l" rtl="0" fontAlgn="t">
              <a:spcBef>
                <a:spcPts val="0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 smtClean="0">
                <a:solidFill>
                  <a:srgbClr val="000000"/>
                </a:solidFill>
                <a:latin typeface="Arial MT"/>
                <a:cs typeface="Arial MT"/>
              </a:rPr>
              <a:t>Acts</a:t>
            </a:r>
            <a:r>
              <a:rPr lang="ar-IQ" spc="10" dirty="0" smtClean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as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storage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tank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for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food</a:t>
            </a:r>
            <a:endParaRPr lang="ar-IQ" sz="2400" dirty="0">
              <a:latin typeface="Arial"/>
            </a:endParaRPr>
          </a:p>
          <a:p>
            <a:pPr marR="530352" indent="-228600" algn="l" rtl="0" fontAlgn="t">
              <a:spcBef>
                <a:spcPts val="105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Site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food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breakdown</a:t>
            </a:r>
            <a:endParaRPr lang="ar-IQ" sz="2400" dirty="0">
              <a:latin typeface="Arial"/>
            </a:endParaRPr>
          </a:p>
          <a:p>
            <a:pPr marR="530352" indent="-228600" algn="l" rtl="0" fontAlgn="t">
              <a:spcBef>
                <a:spcPts val="105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Chemical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breakdown</a:t>
            </a:r>
            <a:r>
              <a:rPr lang="ar-IQ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protein</a:t>
            </a:r>
            <a:r>
              <a:rPr lang="ar-IQ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begins</a:t>
            </a:r>
            <a:endParaRPr lang="ar-IQ" sz="2400" dirty="0">
              <a:latin typeface="Arial"/>
            </a:endParaRPr>
          </a:p>
          <a:p>
            <a:pPr marL="521208" marR="530352" indent="-228600" algn="l" rtl="0" fontAlgn="t">
              <a:lnSpc>
                <a:spcPts val="2400"/>
              </a:lnSpc>
              <a:spcBef>
                <a:spcPts val="1435"/>
              </a:spcBef>
              <a:spcAft>
                <a:spcPts val="0"/>
              </a:spcAft>
              <a:tabLst>
                <a:tab pos="527050" algn="l"/>
              </a:tabLst>
            </a:pP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Delivers</a:t>
            </a:r>
            <a:r>
              <a:rPr lang="ar-IQ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10" dirty="0" err="1">
                <a:solidFill>
                  <a:srgbClr val="000000"/>
                </a:solidFill>
                <a:latin typeface="Arial MT"/>
                <a:cs typeface="Arial MT"/>
              </a:rPr>
              <a:t>chyme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(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processed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food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)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lang="ar-IQ" spc="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-60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small</a:t>
            </a:r>
            <a:r>
              <a:rPr lang="ar-IQ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ar-IQ" spc="5" dirty="0" err="1">
                <a:solidFill>
                  <a:srgbClr val="000000"/>
                </a:solidFill>
                <a:latin typeface="Arial MT"/>
                <a:cs typeface="Arial MT"/>
              </a:rPr>
              <a:t>intestine</a:t>
            </a:r>
            <a:endParaRPr lang="ar-IQ" sz="2400" dirty="0">
              <a:latin typeface="Arial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3967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9649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468</Words>
  <Application>Microsoft Office PowerPoint</Application>
  <PresentationFormat>عرض على الشاشة (3:4)‏</PresentationFormat>
  <Paragraphs>115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سمة Office</vt:lpstr>
      <vt:lpstr>Chapter 6 The Digestive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Stomach </vt:lpstr>
      <vt:lpstr>عرض تقديمي في PowerPoint</vt:lpstr>
      <vt:lpstr>Stomach Functions </vt:lpstr>
      <vt:lpstr>عرض تقديمي في PowerPoint</vt:lpstr>
      <vt:lpstr>Small Intestine </vt:lpstr>
      <vt:lpstr>Subdivisions of the Small Intestine </vt:lpstr>
      <vt:lpstr>عرض تقديمي في PowerPoint</vt:lpstr>
      <vt:lpstr>Chemical Digestion in the Small  Intestine</vt:lpstr>
      <vt:lpstr>Villi of the Small Intestine </vt:lpstr>
      <vt:lpstr>Digestion in the Small Intestine </vt:lpstr>
      <vt:lpstr>Large Intestine</vt:lpstr>
      <vt:lpstr>عرض تقديمي في PowerPoint</vt:lpstr>
      <vt:lpstr>Functions of the Large Intestine </vt:lpstr>
      <vt:lpstr>عرض تقديمي في PowerPoint</vt:lpstr>
      <vt:lpstr>Structures of the Large Intestine </vt:lpstr>
      <vt:lpstr>Food Breakdown and Absorption in  the Large Intestine </vt:lpstr>
      <vt:lpstr>Accessory Digestive Organs </vt:lpstr>
      <vt:lpstr>Salivary Glands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Liver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The Digestive System</dc:title>
  <dc:creator>alnaseem</dc:creator>
  <cp:lastModifiedBy>Maher</cp:lastModifiedBy>
  <cp:revision>14</cp:revision>
  <dcterms:created xsi:type="dcterms:W3CDTF">2023-11-01T19:56:51Z</dcterms:created>
  <dcterms:modified xsi:type="dcterms:W3CDTF">2023-11-04T17:44:07Z</dcterms:modified>
</cp:coreProperties>
</file>