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3.jpg" ContentType="image/jp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1" r:id="rId2"/>
    <p:sldId id="260" r:id="rId3"/>
    <p:sldId id="261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8" r:id="rId12"/>
    <p:sldId id="280" r:id="rId13"/>
    <p:sldId id="282" r:id="rId14"/>
    <p:sldId id="301" r:id="rId15"/>
    <p:sldId id="30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929C-C4A9-41EE-8ADE-D73442959BA7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197B5-09BE-4BE9-939A-795D9EE9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5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3251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99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3034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9443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396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3566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8151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908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1188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834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3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8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3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5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0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F1F26-5387-453B-9C6B-506C967D4EB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9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xmlns="" id="{A28257C4-7CE9-1458-74E5-9EC018D64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853"/>
            <a:ext cx="2857500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xmlns="" id="{C9EDBA59-19F6-CEAE-286A-4C04C1E57460}"/>
              </a:ext>
            </a:extLst>
          </p:cNvPr>
          <p:cNvSpPr txBox="1"/>
          <p:nvPr/>
        </p:nvSpPr>
        <p:spPr>
          <a:xfrm>
            <a:off x="1428750" y="2798937"/>
            <a:ext cx="851325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6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Tissue repair 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13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2209800" y="533401"/>
            <a:ext cx="376301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25"/>
              </a:lnSpc>
            </a:pP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3. </a:t>
            </a:r>
            <a:r>
              <a:rPr sz="2800" b="1" i="1" u="heavy" spc="-10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erm</a:t>
            </a:r>
            <a:r>
              <a:rPr sz="2800" b="1" i="1" u="heavy" spc="5" dirty="0">
                <a:solidFill>
                  <a:srgbClr val="FFFF00"/>
                </a:solidFill>
                <a:latin typeface="Times New Roman"/>
                <a:cs typeface="Times New Roman"/>
              </a:rPr>
              <a:t>a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nent</a:t>
            </a:r>
            <a:r>
              <a:rPr sz="2800" b="1" i="1" u="heavy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Tiss</a:t>
            </a:r>
            <a:r>
              <a:rPr sz="2800" b="1" i="1" u="heavy" spc="-15" dirty="0">
                <a:solidFill>
                  <a:srgbClr val="FFFF00"/>
                </a:solidFill>
                <a:latin typeface="Times New Roman"/>
                <a:cs typeface="Times New Roman"/>
              </a:rPr>
              <a:t>u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es: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541" y="1371600"/>
            <a:ext cx="8510905" cy="48474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Cells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of</a:t>
            </a:r>
            <a:r>
              <a:rPr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these</a:t>
            </a:r>
            <a:r>
              <a:rPr sz="28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tis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sues</a:t>
            </a:r>
            <a:r>
              <a:rPr sz="28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are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te</a:t>
            </a:r>
            <a:r>
              <a:rPr sz="28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8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min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lly</a:t>
            </a:r>
            <a:r>
              <a:rPr sz="28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di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fer</a:t>
            </a:r>
            <a:r>
              <a:rPr sz="28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8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ia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ted</a:t>
            </a:r>
            <a:r>
              <a:rPr sz="28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an</a:t>
            </a:r>
            <a:r>
              <a:rPr sz="28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n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8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proli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8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iv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in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po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st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na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al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li</a:t>
            </a:r>
            <a:r>
              <a:rPr sz="2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8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6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The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maj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15" dirty="0">
                <a:latin typeface="Times New Roman"/>
                <a:cs typeface="Times New Roman"/>
              </a:rPr>
              <a:t>rity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of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endParaRPr lang="ar-IQ" sz="2800" b="1" spc="15" dirty="0" smtClean="0">
              <a:latin typeface="Times New Roman"/>
              <a:cs typeface="Times New Roman"/>
            </a:endParaRPr>
          </a:p>
          <a:p>
            <a:pPr marL="355600" indent="-342900">
              <a:spcBef>
                <a:spcPts val="6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800" b="1" spc="15" dirty="0" smtClean="0">
                <a:latin typeface="Times New Roman"/>
                <a:cs typeface="Times New Roman"/>
              </a:rPr>
              <a:t>1-</a:t>
            </a:r>
            <a:r>
              <a:rPr sz="2800" b="1" spc="-15" dirty="0" smtClean="0">
                <a:latin typeface="Times New Roman"/>
                <a:cs typeface="Times New Roman"/>
              </a:rPr>
              <a:t>neurons</a:t>
            </a:r>
            <a:r>
              <a:rPr sz="2800" b="1" dirty="0" smtClean="0">
                <a:latin typeface="Times New Roman"/>
                <a:cs typeface="Times New Roman"/>
              </a:rPr>
              <a:t> </a:t>
            </a:r>
            <a:endParaRPr lang="ar-IQ" sz="2800" b="1" spc="-20" dirty="0" smtClean="0">
              <a:latin typeface="Times New Roman"/>
              <a:cs typeface="Times New Roman"/>
            </a:endParaRPr>
          </a:p>
          <a:p>
            <a:pPr marL="355600" indent="-342900">
              <a:spcBef>
                <a:spcPts val="6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800" b="1" spc="-20" dirty="0" smtClean="0">
                <a:latin typeface="Times New Roman"/>
                <a:cs typeface="Times New Roman"/>
              </a:rPr>
              <a:t>2-</a:t>
            </a:r>
            <a:r>
              <a:rPr sz="2800" b="1" spc="-10" dirty="0" smtClean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cardiac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40" dirty="0">
                <a:latin typeface="Times New Roman"/>
                <a:cs typeface="Times New Roman"/>
              </a:rPr>
              <a:t>m</a:t>
            </a:r>
            <a:r>
              <a:rPr sz="2800" b="1" spc="-15" dirty="0">
                <a:latin typeface="Times New Roman"/>
                <a:cs typeface="Times New Roman"/>
              </a:rPr>
              <a:t>uscle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latin typeface="Times New Roman"/>
                <a:cs typeface="Times New Roman"/>
              </a:rPr>
              <a:t>cells</a:t>
            </a:r>
            <a:endParaRPr lang="ar-IQ" sz="28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6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800" b="1" spc="-15" dirty="0" smtClean="0">
                <a:latin typeface="Times New Roman"/>
                <a:cs typeface="Times New Roman"/>
              </a:rPr>
              <a:t>3- Skeletal muscle </a:t>
            </a:r>
            <a:r>
              <a:rPr sz="2800" b="1" spc="-15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670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Ac</a:t>
            </a:r>
            <a:r>
              <a:rPr sz="2800" b="1" spc="-30" dirty="0">
                <a:latin typeface="Times New Roman"/>
                <a:cs typeface="Times New Roman"/>
              </a:rPr>
              <a:t>c</a:t>
            </a:r>
            <a:r>
              <a:rPr sz="2800" b="1" spc="-15" dirty="0">
                <a:latin typeface="Times New Roman"/>
                <a:cs typeface="Times New Roman"/>
              </a:rPr>
              <a:t>ord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-10" dirty="0">
                <a:latin typeface="Times New Roman"/>
                <a:cs typeface="Times New Roman"/>
              </a:rPr>
              <a:t>gly,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injury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to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brain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or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heart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</a:t>
            </a:r>
            <a:r>
              <a:rPr sz="2800" b="1" spc="-30" dirty="0">
                <a:latin typeface="Times New Roman"/>
                <a:cs typeface="Times New Roman"/>
              </a:rPr>
              <a:t>r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5" dirty="0">
                <a:latin typeface="Times New Roman"/>
                <a:cs typeface="Times New Roman"/>
              </a:rPr>
              <a:t>versib</a:t>
            </a:r>
            <a:r>
              <a:rPr sz="2800" b="1" spc="-5" dirty="0">
                <a:latin typeface="Times New Roman"/>
                <a:cs typeface="Times New Roman"/>
              </a:rPr>
              <a:t>l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55600"/>
            <a:r>
              <a:rPr sz="2800" b="1" spc="-15" dirty="0">
                <a:latin typeface="Times New Roman"/>
                <a:cs typeface="Times New Roman"/>
              </a:rPr>
              <a:t>an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5" dirty="0">
                <a:latin typeface="Times New Roman"/>
                <a:cs typeface="Times New Roman"/>
              </a:rPr>
              <a:t>su</a:t>
            </a:r>
            <a:r>
              <a:rPr sz="2800" b="1" spc="-5" dirty="0">
                <a:latin typeface="Times New Roman"/>
                <a:cs typeface="Times New Roman"/>
              </a:rPr>
              <a:t>l</a:t>
            </a:r>
            <a:r>
              <a:rPr sz="2800" b="1" spc="-15" dirty="0">
                <a:latin typeface="Times New Roman"/>
                <a:cs typeface="Times New Roman"/>
              </a:rPr>
              <a:t>ts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in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scar.</a:t>
            </a:r>
            <a:endParaRPr sz="2800" dirty="0">
              <a:latin typeface="Times New Roman"/>
              <a:cs typeface="Times New Roman"/>
            </a:endParaRPr>
          </a:p>
          <a:p>
            <a:pPr marL="355600" marR="421005" indent="-342900" algn="just">
              <a:spcBef>
                <a:spcPts val="670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S</a:t>
            </a:r>
            <a:r>
              <a:rPr sz="2800" b="1" spc="-35" dirty="0">
                <a:latin typeface="Times New Roman"/>
                <a:cs typeface="Times New Roman"/>
              </a:rPr>
              <a:t>k</a:t>
            </a:r>
            <a:r>
              <a:rPr sz="2800" b="1" spc="-15" dirty="0">
                <a:latin typeface="Times New Roman"/>
                <a:cs typeface="Times New Roman"/>
              </a:rPr>
              <a:t>eletal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mu</a:t>
            </a:r>
            <a:r>
              <a:rPr sz="2800" b="1" spc="-10" dirty="0">
                <a:latin typeface="Times New Roman"/>
                <a:cs typeface="Times New Roman"/>
              </a:rPr>
              <a:t>s</a:t>
            </a:r>
            <a:r>
              <a:rPr sz="2800" b="1" spc="-15" dirty="0">
                <a:latin typeface="Times New Roman"/>
                <a:cs typeface="Times New Roman"/>
              </a:rPr>
              <a:t>cle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usu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-10" dirty="0">
                <a:latin typeface="Times New Roman"/>
                <a:cs typeface="Times New Roman"/>
              </a:rPr>
              <a:t>lly </a:t>
            </a:r>
            <a:r>
              <a:rPr sz="2800" b="1" spc="-15" dirty="0">
                <a:latin typeface="Times New Roman"/>
                <a:cs typeface="Times New Roman"/>
              </a:rPr>
              <a:t>clas</a:t>
            </a:r>
            <a:r>
              <a:rPr sz="2800" b="1" spc="-10" dirty="0">
                <a:latin typeface="Times New Roman"/>
                <a:cs typeface="Times New Roman"/>
              </a:rPr>
              <a:t>sif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15" dirty="0">
                <a:latin typeface="Times New Roman"/>
                <a:cs typeface="Times New Roman"/>
              </a:rPr>
              <a:t>ed as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pe</a:t>
            </a:r>
            <a:r>
              <a:rPr sz="2800" b="1" spc="-30" dirty="0">
                <a:latin typeface="Times New Roman"/>
                <a:cs typeface="Times New Roman"/>
              </a:rPr>
              <a:t>r</a:t>
            </a:r>
            <a:r>
              <a:rPr sz="2800" b="1" spc="-20" dirty="0">
                <a:latin typeface="Times New Roman"/>
                <a:cs typeface="Times New Roman"/>
              </a:rPr>
              <a:t>ma</a:t>
            </a:r>
            <a:r>
              <a:rPr sz="2800" b="1" spc="-15" dirty="0">
                <a:latin typeface="Times New Roman"/>
                <a:cs typeface="Times New Roman"/>
              </a:rPr>
              <a:t>nent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0" dirty="0" smtClean="0">
                <a:latin typeface="Times New Roman"/>
                <a:cs typeface="Times New Roman"/>
              </a:rPr>
              <a:t>tis</a:t>
            </a:r>
            <a:r>
              <a:rPr sz="2800" b="1" spc="-15" dirty="0" smtClean="0">
                <a:latin typeface="Times New Roman"/>
                <a:cs typeface="Times New Roman"/>
              </a:rPr>
              <a:t>su</a:t>
            </a:r>
            <a:r>
              <a:rPr sz="2800" b="1" spc="-10" dirty="0" smtClean="0">
                <a:latin typeface="Times New Roman"/>
                <a:cs typeface="Times New Roman"/>
              </a:rPr>
              <a:t>e</a:t>
            </a:r>
            <a:r>
              <a:rPr lang="en-US" sz="2800" b="1" spc="-1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2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2031337" y="685801"/>
            <a:ext cx="7351395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600" b="1" i="1" u="heavy" spc="-20" dirty="0">
                <a:latin typeface="Times New Roman"/>
                <a:cs typeface="Times New Roman"/>
              </a:rPr>
              <a:t>Stem ce</a:t>
            </a:r>
            <a:r>
              <a:rPr sz="3600" b="1" i="1" u="heavy" spc="-10" dirty="0">
                <a:latin typeface="Times New Roman"/>
                <a:cs typeface="Times New Roman"/>
              </a:rPr>
              <a:t>l</a:t>
            </a:r>
            <a:r>
              <a:rPr sz="3600" b="1" i="1" u="heavy" spc="-15" dirty="0">
                <a:latin typeface="Times New Roman"/>
                <a:cs typeface="Times New Roman"/>
              </a:rPr>
              <a:t>ls a</a:t>
            </a:r>
            <a:r>
              <a:rPr sz="3600" b="1" i="1" u="heavy" spc="-10" dirty="0">
                <a:latin typeface="Times New Roman"/>
                <a:cs typeface="Times New Roman"/>
              </a:rPr>
              <a:t>r</a:t>
            </a:r>
            <a:r>
              <a:rPr sz="3600" b="1" i="1" u="heavy" spc="-20" dirty="0">
                <a:latin typeface="Times New Roman"/>
                <a:cs typeface="Times New Roman"/>
              </a:rPr>
              <a:t>e charac</a:t>
            </a:r>
            <a:r>
              <a:rPr sz="3600" b="1" i="1" u="heavy" spc="-5" dirty="0">
                <a:latin typeface="Times New Roman"/>
                <a:cs typeface="Times New Roman"/>
              </a:rPr>
              <a:t>t</a:t>
            </a:r>
            <a:r>
              <a:rPr sz="3600" b="1" i="1" u="heavy" spc="-15" dirty="0">
                <a:latin typeface="Times New Roman"/>
                <a:cs typeface="Times New Roman"/>
              </a:rPr>
              <a:t>eri</a:t>
            </a:r>
            <a:r>
              <a:rPr sz="3600" b="1" i="1" u="heavy" spc="-10" dirty="0">
                <a:latin typeface="Times New Roman"/>
                <a:cs typeface="Times New Roman"/>
              </a:rPr>
              <a:t>z</a:t>
            </a:r>
            <a:r>
              <a:rPr sz="3600" b="1" i="1" u="heavy" spc="-20" dirty="0">
                <a:latin typeface="Times New Roman"/>
                <a:cs typeface="Times New Roman"/>
              </a:rPr>
              <a:t>ed by two</a:t>
            </a:r>
            <a:endParaRPr sz="3600" dirty="0">
              <a:latin typeface="Times New Roman"/>
              <a:cs typeface="Times New Roman"/>
            </a:endParaRPr>
          </a:p>
          <a:p>
            <a:pPr marL="355600">
              <a:lnSpc>
                <a:spcPts val="4780"/>
              </a:lnSpc>
            </a:pPr>
            <a:r>
              <a:rPr sz="3600" b="1" i="1" u="heavy" spc="-25" dirty="0">
                <a:latin typeface="Times New Roman"/>
                <a:cs typeface="Times New Roman"/>
              </a:rPr>
              <a:t>imp</a:t>
            </a:r>
            <a:r>
              <a:rPr sz="3600" b="1" i="1" u="heavy" spc="-10" dirty="0">
                <a:latin typeface="Times New Roman"/>
                <a:cs typeface="Times New Roman"/>
              </a:rPr>
              <a:t>o</a:t>
            </a:r>
            <a:r>
              <a:rPr sz="3600" b="1" i="1" u="heavy" spc="-15" dirty="0">
                <a:latin typeface="Times New Roman"/>
                <a:cs typeface="Times New Roman"/>
              </a:rPr>
              <a:t>rt</a:t>
            </a:r>
            <a:r>
              <a:rPr sz="3600" b="1" i="1" u="heavy" spc="-10" dirty="0">
                <a:latin typeface="Times New Roman"/>
                <a:cs typeface="Times New Roman"/>
              </a:rPr>
              <a:t>a</a:t>
            </a:r>
            <a:r>
              <a:rPr sz="3600" b="1" i="1" u="heavy" spc="-20" dirty="0">
                <a:latin typeface="Times New Roman"/>
                <a:cs typeface="Times New Roman"/>
              </a:rPr>
              <a:t>nt prop</a:t>
            </a:r>
            <a:r>
              <a:rPr sz="3600" b="1" i="1" u="heavy" spc="-15" dirty="0">
                <a:latin typeface="Times New Roman"/>
                <a:cs typeface="Times New Roman"/>
              </a:rPr>
              <a:t>ert</a:t>
            </a:r>
            <a:r>
              <a:rPr sz="3600" b="1" i="1" u="heavy" spc="-5" dirty="0">
                <a:latin typeface="Times New Roman"/>
                <a:cs typeface="Times New Roman"/>
              </a:rPr>
              <a:t>i</a:t>
            </a:r>
            <a:r>
              <a:rPr sz="3600" b="1" i="1" u="heavy" spc="-20" dirty="0">
                <a:latin typeface="Times New Roman"/>
                <a:cs typeface="Times New Roman"/>
              </a:rPr>
              <a:t>es: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03628" y="2514600"/>
            <a:ext cx="8087359" cy="3652282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420370" indent="-407670">
              <a:buClr>
                <a:srgbClr val="FFFFFF"/>
              </a:buClr>
              <a:buFont typeface="Times New Roman"/>
              <a:buAutoNum type="arabicPeriod"/>
              <a:tabLst>
                <a:tab pos="421005" algn="l"/>
              </a:tabLst>
            </a:pPr>
            <a:r>
              <a:rPr lang="en-US" sz="3200" b="1" i="1" spc="-15" dirty="0" smtClean="0">
                <a:latin typeface="Times New Roman"/>
                <a:cs typeface="Times New Roman"/>
              </a:rPr>
              <a:t>1-</a:t>
            </a:r>
            <a:r>
              <a:rPr sz="3200" b="1" i="1" spc="-15" dirty="0" smtClean="0">
                <a:latin typeface="Times New Roman"/>
                <a:cs typeface="Times New Roman"/>
              </a:rPr>
              <a:t>S</a:t>
            </a:r>
            <a:r>
              <a:rPr sz="3200" b="1" i="1" dirty="0" smtClean="0">
                <a:latin typeface="Times New Roman"/>
                <a:cs typeface="Times New Roman"/>
              </a:rPr>
              <a:t>elf-renewal</a:t>
            </a:r>
            <a:r>
              <a:rPr sz="3200" b="1" i="1" spc="-35" dirty="0" smtClean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ca</a:t>
            </a:r>
            <a:r>
              <a:rPr sz="3200" b="1" i="1" spc="5" dirty="0">
                <a:latin typeface="Times New Roman"/>
                <a:cs typeface="Times New Roman"/>
              </a:rPr>
              <a:t>p</a:t>
            </a:r>
            <a:r>
              <a:rPr sz="3200" b="1" i="1" dirty="0">
                <a:latin typeface="Times New Roman"/>
                <a:cs typeface="Times New Roman"/>
              </a:rPr>
              <a:t>acity</a:t>
            </a:r>
            <a:endParaRPr sz="3200" dirty="0">
              <a:latin typeface="Times New Roman"/>
              <a:cs typeface="Times New Roman"/>
            </a:endParaRPr>
          </a:p>
          <a:p>
            <a:pPr marL="420370" indent="-407670">
              <a:spcBef>
                <a:spcPts val="765"/>
              </a:spcBef>
              <a:buClr>
                <a:srgbClr val="FFFFFF"/>
              </a:buClr>
              <a:buFont typeface="Times New Roman"/>
              <a:buAutoNum type="arabicPeriod"/>
              <a:tabLst>
                <a:tab pos="420370" algn="l"/>
              </a:tabLst>
            </a:pPr>
            <a:r>
              <a:rPr lang="en-US" sz="3200" b="1" i="1" dirty="0" smtClean="0">
                <a:latin typeface="Times New Roman"/>
                <a:cs typeface="Times New Roman"/>
              </a:rPr>
              <a:t>2- </a:t>
            </a:r>
            <a:r>
              <a:rPr sz="3200" b="1" i="1" dirty="0" smtClean="0">
                <a:latin typeface="Times New Roman"/>
                <a:cs typeface="Times New Roman"/>
              </a:rPr>
              <a:t>Asymm</a:t>
            </a:r>
            <a:r>
              <a:rPr sz="3200" b="1" i="1" spc="5" dirty="0" smtClean="0">
                <a:latin typeface="Times New Roman"/>
                <a:cs typeface="Times New Roman"/>
              </a:rPr>
              <a:t>e</a:t>
            </a:r>
            <a:r>
              <a:rPr sz="3200" b="1" i="1" dirty="0" smtClean="0">
                <a:latin typeface="Times New Roman"/>
                <a:cs typeface="Times New Roman"/>
              </a:rPr>
              <a:t>tric</a:t>
            </a:r>
            <a:r>
              <a:rPr sz="3200" b="1" i="1" spc="-20" dirty="0" smtClean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re</a:t>
            </a:r>
            <a:r>
              <a:rPr sz="3200" b="1" i="1" spc="5" dirty="0">
                <a:latin typeface="Times New Roman"/>
                <a:cs typeface="Times New Roman"/>
              </a:rPr>
              <a:t>p</a:t>
            </a:r>
            <a:r>
              <a:rPr sz="3200" b="1" i="1" dirty="0">
                <a:latin typeface="Times New Roman"/>
                <a:cs typeface="Times New Roman"/>
              </a:rPr>
              <a:t>lication.</a:t>
            </a:r>
            <a:endParaRPr sz="32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765"/>
              </a:spcBef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As</a:t>
            </a:r>
            <a:r>
              <a:rPr sz="3200" b="1" spc="5" dirty="0">
                <a:latin typeface="Times New Roman"/>
                <a:cs typeface="Times New Roman"/>
              </a:rPr>
              <a:t>y</a:t>
            </a:r>
            <a:r>
              <a:rPr sz="3200" b="1" dirty="0">
                <a:latin typeface="Times New Roman"/>
                <a:cs typeface="Times New Roman"/>
              </a:rPr>
              <a:t>m</a:t>
            </a:r>
            <a:r>
              <a:rPr sz="3200" b="1" spc="-10" dirty="0">
                <a:latin typeface="Times New Roman"/>
                <a:cs typeface="Times New Roman"/>
              </a:rPr>
              <a:t>m</a:t>
            </a:r>
            <a:r>
              <a:rPr sz="3200" b="1" dirty="0">
                <a:latin typeface="Times New Roman"/>
                <a:cs typeface="Times New Roman"/>
              </a:rPr>
              <a:t>et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ic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pl</a:t>
            </a:r>
            <a:r>
              <a:rPr sz="3200" b="1" spc="-10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c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tion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 stem cells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means that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aft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ea</a:t>
            </a:r>
            <a:r>
              <a:rPr sz="3200" b="1" spc="5" dirty="0">
                <a:latin typeface="Times New Roman"/>
                <a:cs typeface="Times New Roman"/>
              </a:rPr>
              <a:t>c</a:t>
            </a:r>
            <a:r>
              <a:rPr sz="3200" b="1" dirty="0">
                <a:latin typeface="Times New Roman"/>
                <a:cs typeface="Times New Roman"/>
              </a:rPr>
              <a:t>h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cell </a:t>
            </a:r>
            <a:r>
              <a:rPr sz="3200" b="1" spc="-15" dirty="0">
                <a:latin typeface="Times New Roman"/>
                <a:cs typeface="Times New Roman"/>
              </a:rPr>
              <a:t>d</a:t>
            </a:r>
            <a:r>
              <a:rPr sz="3200" b="1" dirty="0">
                <a:latin typeface="Times New Roman"/>
                <a:cs typeface="Times New Roman"/>
              </a:rPr>
              <a:t>ivision,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some </a:t>
            </a:r>
            <a:r>
              <a:rPr sz="3200" b="1" spc="-15" dirty="0">
                <a:latin typeface="Times New Roman"/>
                <a:cs typeface="Times New Roman"/>
              </a:rPr>
              <a:t>p</a:t>
            </a:r>
            <a:r>
              <a:rPr sz="3200" b="1" dirty="0">
                <a:latin typeface="Times New Roman"/>
                <a:cs typeface="Times New Roman"/>
              </a:rPr>
              <a:t>ro</a:t>
            </a:r>
            <a:r>
              <a:rPr sz="3200" b="1" spc="5" dirty="0">
                <a:latin typeface="Times New Roman"/>
                <a:cs typeface="Times New Roman"/>
              </a:rPr>
              <a:t>g</a:t>
            </a:r>
            <a:r>
              <a:rPr sz="3200" b="1" dirty="0">
                <a:latin typeface="Times New Roman"/>
                <a:cs typeface="Times New Roman"/>
              </a:rPr>
              <a:t>eny enter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 d</a:t>
            </a:r>
            <a:r>
              <a:rPr sz="3200" b="1" spc="-10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ffe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entiation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pathwa</a:t>
            </a:r>
            <a:r>
              <a:rPr sz="3200" b="1" spc="5" dirty="0">
                <a:latin typeface="Times New Roman"/>
                <a:cs typeface="Times New Roman"/>
              </a:rPr>
              <a:t>y</a:t>
            </a:r>
            <a:r>
              <a:rPr sz="3200" b="1" dirty="0">
                <a:latin typeface="Times New Roman"/>
                <a:cs typeface="Times New Roman"/>
              </a:rPr>
              <a:t>,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while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othe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s 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main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u</a:t>
            </a:r>
            <a:r>
              <a:rPr sz="3200" b="1" spc="-10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differ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ntiate</a:t>
            </a:r>
            <a:r>
              <a:rPr sz="3200" b="1" spc="-15" dirty="0">
                <a:latin typeface="Times New Roman"/>
                <a:cs typeface="Times New Roman"/>
              </a:rPr>
              <a:t>d</a:t>
            </a:r>
            <a:r>
              <a:rPr sz="3200" b="1" dirty="0">
                <a:latin typeface="Times New Roman"/>
                <a:cs typeface="Times New Roman"/>
              </a:rPr>
              <a:t>,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taining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their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sel</a:t>
            </a:r>
            <a:r>
              <a:rPr sz="3200" b="1" spc="25" dirty="0">
                <a:latin typeface="Times New Roman"/>
                <a:cs typeface="Times New Roman"/>
              </a:rPr>
              <a:t>f</a:t>
            </a:r>
            <a:r>
              <a:rPr sz="3200" b="1" dirty="0">
                <a:latin typeface="Times New Roman"/>
                <a:cs typeface="Times New Roman"/>
              </a:rPr>
              <a:t>- renew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l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capa</a:t>
            </a:r>
            <a:r>
              <a:rPr sz="3200" b="1" spc="5" dirty="0">
                <a:latin typeface="Times New Roman"/>
                <a:cs typeface="Times New Roman"/>
              </a:rPr>
              <a:t>c</a:t>
            </a:r>
            <a:r>
              <a:rPr sz="3200" b="1" dirty="0">
                <a:latin typeface="Times New Roman"/>
                <a:cs typeface="Times New Roman"/>
              </a:rPr>
              <a:t>ity.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82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575" y="636105"/>
            <a:ext cx="101246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howcard Gothic" panose="04020904020102020604" pitchFamily="82" charset="0"/>
                <a:cs typeface="Times New Roman"/>
              </a:rPr>
              <a:t>REPAIR </a:t>
            </a:r>
            <a:r>
              <a:rPr lang="en-US" sz="2800" spc="-15" dirty="0">
                <a:latin typeface="Showcard Gothic" panose="04020904020102020604" pitchFamily="82" charset="0"/>
                <a:cs typeface="Times New Roman"/>
              </a:rPr>
              <a:t>B</a:t>
            </a:r>
            <a:r>
              <a:rPr lang="en-US" sz="2800" dirty="0">
                <a:latin typeface="Showcard Gothic" panose="04020904020102020604" pitchFamily="82" charset="0"/>
                <a:cs typeface="Times New Roman"/>
              </a:rPr>
              <a:t>Y CONNECTIVE</a:t>
            </a:r>
            <a:r>
              <a:rPr lang="en-US" sz="2800" spc="-20" dirty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US" sz="2800" dirty="0" smtClean="0">
                <a:latin typeface="Showcard Gothic" panose="04020904020102020604" pitchFamily="82" charset="0"/>
                <a:cs typeface="Times New Roman"/>
              </a:rPr>
              <a:t>TISSUE ( scar formation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0574" y="1417983"/>
            <a:ext cx="11317355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lnSpc>
                <a:spcPct val="100000"/>
              </a:lnSpc>
            </a:pPr>
            <a:r>
              <a:rPr lang="en-US" sz="2400" spc="-25" dirty="0"/>
              <a:t>He</a:t>
            </a:r>
            <a:r>
              <a:rPr lang="en-US" sz="2400" spc="-15" dirty="0"/>
              <a:t>a</a:t>
            </a:r>
            <a:r>
              <a:rPr lang="en-US" sz="2400" spc="-5" dirty="0"/>
              <a:t>l</a:t>
            </a:r>
            <a:r>
              <a:rPr lang="en-US" sz="2400" spc="-15" dirty="0"/>
              <a:t>ing</a:t>
            </a:r>
            <a:r>
              <a:rPr lang="en-US" sz="2400" dirty="0"/>
              <a:t>   </a:t>
            </a:r>
            <a:r>
              <a:rPr lang="en-US" sz="2400" spc="-85" dirty="0"/>
              <a:t> </a:t>
            </a:r>
            <a:r>
              <a:rPr lang="en-US" sz="2400" spc="-10" dirty="0"/>
              <a:t>o</a:t>
            </a:r>
            <a:r>
              <a:rPr lang="en-US" sz="2400" spc="-15" dirty="0"/>
              <a:t>r</a:t>
            </a:r>
            <a:r>
              <a:rPr lang="en-US" sz="2400" dirty="0"/>
              <a:t>   </a:t>
            </a:r>
            <a:r>
              <a:rPr lang="en-US" sz="2400" spc="-10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20" dirty="0"/>
              <a:t>p</a:t>
            </a:r>
            <a:r>
              <a:rPr lang="en-US" sz="2400" spc="-10" dirty="0"/>
              <a:t>a</a:t>
            </a:r>
            <a:r>
              <a:rPr lang="en-US" sz="2400" spc="-15" dirty="0"/>
              <a:t>ir</a:t>
            </a:r>
            <a:r>
              <a:rPr lang="en-US" sz="2400" dirty="0"/>
              <a:t>   </a:t>
            </a:r>
            <a:r>
              <a:rPr lang="en-US" sz="2400" spc="-100" dirty="0"/>
              <a:t> </a:t>
            </a:r>
            <a:r>
              <a:rPr lang="en-US" sz="2400" spc="-15" dirty="0"/>
              <a:t>by</a:t>
            </a:r>
            <a:r>
              <a:rPr lang="en-US" sz="2400" dirty="0"/>
              <a:t>   </a:t>
            </a:r>
            <a:r>
              <a:rPr lang="en-US" sz="2400" spc="-95" dirty="0"/>
              <a:t> </a:t>
            </a:r>
            <a:r>
              <a:rPr lang="en-US" sz="2400" spc="-15" dirty="0"/>
              <a:t>c</a:t>
            </a:r>
            <a:r>
              <a:rPr lang="en-US" sz="2400" spc="-10" dirty="0"/>
              <a:t>o</a:t>
            </a:r>
            <a:r>
              <a:rPr lang="en-US" sz="2400" spc="-20" dirty="0"/>
              <a:t>n</a:t>
            </a:r>
            <a:r>
              <a:rPr lang="en-US" sz="2400" spc="-15" dirty="0"/>
              <a:t>ne</a:t>
            </a:r>
            <a:r>
              <a:rPr lang="en-US" sz="2400" spc="-30" dirty="0"/>
              <a:t>c</a:t>
            </a:r>
            <a:r>
              <a:rPr lang="en-US" sz="2400" spc="-10" dirty="0"/>
              <a:t>ti</a:t>
            </a:r>
            <a:r>
              <a:rPr lang="en-US" sz="2400" spc="-5" dirty="0"/>
              <a:t>v</a:t>
            </a:r>
            <a:r>
              <a:rPr lang="en-US" sz="2400" spc="-15" dirty="0"/>
              <a:t>e</a:t>
            </a:r>
            <a:r>
              <a:rPr lang="en-US" sz="2400" dirty="0"/>
              <a:t>   </a:t>
            </a:r>
            <a:r>
              <a:rPr lang="en-US" sz="2400" spc="-95" dirty="0"/>
              <a:t> </a:t>
            </a:r>
            <a:r>
              <a:rPr lang="en-US" sz="2400" spc="-10" dirty="0"/>
              <a:t>tis</a:t>
            </a:r>
            <a:r>
              <a:rPr lang="en-US" sz="2400" spc="-15" dirty="0"/>
              <a:t>sue</a:t>
            </a:r>
            <a:r>
              <a:rPr lang="en-US" sz="2400" dirty="0"/>
              <a:t>   </a:t>
            </a:r>
            <a:r>
              <a:rPr lang="en-US" sz="2400" spc="-100" dirty="0"/>
              <a:t> </a:t>
            </a:r>
            <a:r>
              <a:rPr lang="en-US" sz="2400" spc="-10" dirty="0"/>
              <a:t>is</a:t>
            </a:r>
            <a:r>
              <a:rPr lang="en-US" sz="2400" spc="-15" dirty="0"/>
              <a:t> encounter</a:t>
            </a:r>
            <a:r>
              <a:rPr lang="en-US" sz="2400" spc="-30" dirty="0"/>
              <a:t>e</a:t>
            </a:r>
            <a:r>
              <a:rPr lang="en-US" sz="2400" spc="-20" dirty="0"/>
              <a:t>d</a:t>
            </a:r>
            <a:r>
              <a:rPr lang="en-US" sz="2400" spc="30" dirty="0"/>
              <a:t> </a:t>
            </a:r>
            <a:r>
              <a:rPr lang="en-US" sz="2400" spc="-10" dirty="0"/>
              <a:t>if</a:t>
            </a:r>
            <a:endParaRPr lang="en-US" sz="2400" dirty="0"/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Clr>
                <a:srgbClr val="FFFF00"/>
              </a:buClr>
              <a:buFont typeface="Times New Roman"/>
              <a:buAutoNum type="arabicPeriod"/>
              <a:tabLst>
                <a:tab pos="439420" algn="l"/>
              </a:tabLst>
            </a:pPr>
            <a:r>
              <a:rPr lang="en-US" sz="2400" spc="-25" dirty="0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4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severe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4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or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50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pers</a:t>
            </a:r>
            <a:r>
              <a:rPr lang="en-US" sz="2400" spc="-5" dirty="0">
                <a:solidFill>
                  <a:srgbClr val="C00000"/>
                </a:solidFill>
              </a:rPr>
              <a:t>i</a:t>
            </a:r>
            <a:r>
              <a:rPr lang="en-US" sz="2400" spc="-15" dirty="0">
                <a:solidFill>
                  <a:srgbClr val="C00000"/>
                </a:solidFill>
              </a:rPr>
              <a:t>stent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30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(chronic)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35" dirty="0">
                <a:solidFill>
                  <a:srgbClr val="C00000"/>
                </a:solidFill>
              </a:rPr>
              <a:t> </a:t>
            </a:r>
            <a:r>
              <a:rPr lang="en-US" sz="2400" spc="-10" dirty="0">
                <a:solidFill>
                  <a:srgbClr val="C00000"/>
                </a:solidFill>
              </a:rPr>
              <a:t>tis</a:t>
            </a:r>
            <a:r>
              <a:rPr lang="en-US" sz="2400" spc="-15" dirty="0">
                <a:solidFill>
                  <a:srgbClr val="C00000"/>
                </a:solidFill>
              </a:rPr>
              <a:t>sue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3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in</a:t>
            </a:r>
            <a:r>
              <a:rPr lang="en-US" sz="2400" spc="-5" dirty="0">
                <a:solidFill>
                  <a:srgbClr val="C00000"/>
                </a:solidFill>
              </a:rPr>
              <a:t>j</a:t>
            </a:r>
            <a:r>
              <a:rPr lang="en-US" sz="2400" spc="-15" dirty="0">
                <a:solidFill>
                  <a:srgbClr val="C00000"/>
                </a:solidFill>
              </a:rPr>
              <a:t>ury</a:t>
            </a:r>
            <a:r>
              <a:rPr lang="en-US" sz="2400" spc="-10" dirty="0">
                <a:solidFill>
                  <a:srgbClr val="C00000"/>
                </a:solidFill>
              </a:rPr>
              <a:t> t</a:t>
            </a:r>
            <a:r>
              <a:rPr lang="en-US" sz="2400" spc="-15" dirty="0">
                <a:solidFill>
                  <a:srgbClr val="C00000"/>
                </a:solidFill>
              </a:rPr>
              <a:t>hat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50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r</a:t>
            </a:r>
            <a:r>
              <a:rPr lang="en-US" sz="2400" spc="-30" dirty="0">
                <a:solidFill>
                  <a:srgbClr val="C00000"/>
                </a:solidFill>
              </a:rPr>
              <a:t>e</a:t>
            </a:r>
            <a:r>
              <a:rPr lang="en-US" sz="2400" spc="-15" dirty="0">
                <a:solidFill>
                  <a:srgbClr val="C00000"/>
                </a:solidFill>
              </a:rPr>
              <a:t>su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spc="-10" dirty="0">
                <a:solidFill>
                  <a:srgbClr val="C00000"/>
                </a:solidFill>
              </a:rPr>
              <a:t>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4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in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45" dirty="0">
                <a:solidFill>
                  <a:srgbClr val="C00000"/>
                </a:solidFill>
              </a:rPr>
              <a:t> </a:t>
            </a:r>
            <a:r>
              <a:rPr lang="en-US" sz="2400" spc="-20" dirty="0">
                <a:solidFill>
                  <a:srgbClr val="C00000"/>
                </a:solidFill>
              </a:rPr>
              <a:t>d</a:t>
            </a:r>
            <a:r>
              <a:rPr lang="en-US" sz="2400" spc="-10" dirty="0">
                <a:solidFill>
                  <a:srgbClr val="C00000"/>
                </a:solidFill>
              </a:rPr>
              <a:t>a</a:t>
            </a:r>
            <a:r>
              <a:rPr lang="en-US" sz="2400" spc="-25" dirty="0">
                <a:solidFill>
                  <a:srgbClr val="C00000"/>
                </a:solidFill>
              </a:rPr>
              <a:t>m</a:t>
            </a:r>
            <a:r>
              <a:rPr lang="en-US" sz="2400" spc="-5" dirty="0">
                <a:solidFill>
                  <a:srgbClr val="C00000"/>
                </a:solidFill>
              </a:rPr>
              <a:t>a</a:t>
            </a:r>
            <a:r>
              <a:rPr lang="en-US" sz="2400" spc="-15" dirty="0">
                <a:solidFill>
                  <a:srgbClr val="C00000"/>
                </a:solidFill>
              </a:rPr>
              <a:t>ge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54" dirty="0">
                <a:solidFill>
                  <a:srgbClr val="C00000"/>
                </a:solidFill>
              </a:rPr>
              <a:t> </a:t>
            </a:r>
            <a:r>
              <a:rPr lang="en-US" sz="2400" spc="-5" dirty="0">
                <a:solidFill>
                  <a:srgbClr val="C00000"/>
                </a:solidFill>
              </a:rPr>
              <a:t>t</a:t>
            </a:r>
            <a:r>
              <a:rPr lang="en-US" sz="2400" spc="-15" dirty="0">
                <a:solidFill>
                  <a:srgbClr val="C00000"/>
                </a:solidFill>
              </a:rPr>
              <a:t>o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54" dirty="0">
                <a:solidFill>
                  <a:srgbClr val="C00000"/>
                </a:solidFill>
              </a:rPr>
              <a:t> </a:t>
            </a:r>
            <a:r>
              <a:rPr lang="en-US" sz="2400" spc="-20" dirty="0">
                <a:solidFill>
                  <a:srgbClr val="C00000"/>
                </a:solidFill>
              </a:rPr>
              <a:t>p</a:t>
            </a:r>
            <a:r>
              <a:rPr lang="en-US" sz="2400" spc="-10" dirty="0">
                <a:solidFill>
                  <a:srgbClr val="C00000"/>
                </a:solidFill>
              </a:rPr>
              <a:t>a</a:t>
            </a:r>
            <a:r>
              <a:rPr lang="en-US" sz="2400" spc="-15" dirty="0">
                <a:solidFill>
                  <a:srgbClr val="C00000"/>
                </a:solidFill>
              </a:rPr>
              <a:t>rench</a:t>
            </a:r>
            <a:r>
              <a:rPr lang="en-US" sz="2400" spc="-10" dirty="0">
                <a:solidFill>
                  <a:srgbClr val="C00000"/>
                </a:solidFill>
              </a:rPr>
              <a:t>y</a:t>
            </a:r>
            <a:r>
              <a:rPr lang="en-US" sz="2400" spc="-15" dirty="0">
                <a:solidFill>
                  <a:srgbClr val="C00000"/>
                </a:solidFill>
              </a:rPr>
              <a:t>mal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4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c</a:t>
            </a:r>
            <a:r>
              <a:rPr lang="en-US" sz="2400" spc="-30" dirty="0">
                <a:solidFill>
                  <a:srgbClr val="C00000"/>
                </a:solidFill>
              </a:rPr>
              <a:t>e</a:t>
            </a:r>
            <a:r>
              <a:rPr lang="en-US" sz="2400" spc="-10" dirty="0">
                <a:solidFill>
                  <a:srgbClr val="C00000"/>
                </a:solidFill>
              </a:rPr>
              <a:t>lls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250" dirty="0">
                <a:solidFill>
                  <a:srgbClr val="C00000"/>
                </a:solidFill>
              </a:rPr>
              <a:t> </a:t>
            </a:r>
            <a:r>
              <a:rPr lang="en-US" sz="2400" spc="-10" dirty="0">
                <a:solidFill>
                  <a:srgbClr val="C00000"/>
                </a:solidFill>
              </a:rPr>
              <a:t>as</a:t>
            </a:r>
            <a:r>
              <a:rPr lang="en-US" sz="2400" spc="-5" dirty="0">
                <a:solidFill>
                  <a:srgbClr val="C00000"/>
                </a:solidFill>
              </a:rPr>
              <a:t> </a:t>
            </a:r>
            <a:r>
              <a:rPr lang="en-US" sz="2400" spc="-55" dirty="0">
                <a:solidFill>
                  <a:srgbClr val="C00000"/>
                </a:solidFill>
              </a:rPr>
              <a:t>w</a:t>
            </a:r>
            <a:r>
              <a:rPr lang="en-US" sz="2400" spc="-10" dirty="0">
                <a:solidFill>
                  <a:srgbClr val="C00000"/>
                </a:solidFill>
              </a:rPr>
              <a:t>ell</a:t>
            </a:r>
            <a:r>
              <a:rPr lang="en-US" sz="2400" spc="20" dirty="0">
                <a:solidFill>
                  <a:srgbClr val="C00000"/>
                </a:solidFill>
              </a:rPr>
              <a:t> </a:t>
            </a:r>
            <a:r>
              <a:rPr lang="en-US" sz="2400" spc="-10" dirty="0">
                <a:solidFill>
                  <a:srgbClr val="C00000"/>
                </a:solidFill>
              </a:rPr>
              <a:t>a</a:t>
            </a:r>
            <a:r>
              <a:rPr lang="en-US" sz="2400" spc="-15" dirty="0">
                <a:solidFill>
                  <a:srgbClr val="C00000"/>
                </a:solidFill>
              </a:rPr>
              <a:t>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spc="-10" dirty="0">
                <a:solidFill>
                  <a:srgbClr val="C00000"/>
                </a:solidFill>
              </a:rPr>
              <a:t>th</a:t>
            </a:r>
            <a:r>
              <a:rPr lang="en-US" sz="2400" spc="-15" dirty="0">
                <a:solidFill>
                  <a:srgbClr val="C00000"/>
                </a:solidFill>
              </a:rPr>
              <a:t>e</a:t>
            </a:r>
            <a:r>
              <a:rPr lang="en-US" sz="2400" spc="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s</a:t>
            </a:r>
            <a:r>
              <a:rPr lang="en-US" sz="2400" spc="-5" dirty="0">
                <a:solidFill>
                  <a:srgbClr val="C00000"/>
                </a:solidFill>
              </a:rPr>
              <a:t>t</a:t>
            </a:r>
            <a:r>
              <a:rPr lang="en-US" sz="2400" spc="-15" dirty="0">
                <a:solidFill>
                  <a:srgbClr val="C00000"/>
                </a:solidFill>
              </a:rPr>
              <a:t>romal</a:t>
            </a:r>
            <a:r>
              <a:rPr lang="en-US" sz="2400" spc="5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frame</a:t>
            </a:r>
            <a:r>
              <a:rPr lang="en-US" sz="2400" spc="-55" dirty="0">
                <a:solidFill>
                  <a:srgbClr val="C00000"/>
                </a:solidFill>
              </a:rPr>
              <a:t>w</a:t>
            </a:r>
            <a:r>
              <a:rPr lang="en-US" sz="2400" spc="-15" dirty="0">
                <a:solidFill>
                  <a:srgbClr val="C00000"/>
                </a:solidFill>
              </a:rPr>
              <a:t>ork</a:t>
            </a:r>
            <a:endParaRPr lang="en-US" sz="2400" dirty="0">
              <a:solidFill>
                <a:srgbClr val="C00000"/>
              </a:solidFill>
            </a:endParaRPr>
          </a:p>
          <a:p>
            <a:pPr marL="367665" indent="-354965">
              <a:lnSpc>
                <a:spcPct val="100000"/>
              </a:lnSpc>
              <a:spcBef>
                <a:spcPts val="670"/>
              </a:spcBef>
              <a:buClr>
                <a:srgbClr val="FFFF00"/>
              </a:buClr>
              <a:buFont typeface="Times New Roman"/>
              <a:buAutoNum type="arabicPeriod"/>
              <a:tabLst>
                <a:tab pos="368300" algn="l"/>
              </a:tabLst>
            </a:pPr>
            <a:r>
              <a:rPr lang="en-US" sz="2400" spc="-15" dirty="0">
                <a:solidFill>
                  <a:srgbClr val="C00000"/>
                </a:solidFill>
              </a:rPr>
              <a:t>In</a:t>
            </a:r>
            <a:r>
              <a:rPr lang="en-US" sz="2400" spc="-10" dirty="0">
                <a:solidFill>
                  <a:srgbClr val="C00000"/>
                </a:solidFill>
              </a:rPr>
              <a:t>j</a:t>
            </a:r>
            <a:r>
              <a:rPr lang="en-US" sz="2400" spc="-15" dirty="0">
                <a:solidFill>
                  <a:srgbClr val="C00000"/>
                </a:solidFill>
              </a:rPr>
              <a:t>ury</a:t>
            </a:r>
            <a:r>
              <a:rPr lang="en-US" sz="2400" spc="10" dirty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a</a:t>
            </a:r>
            <a:r>
              <a:rPr lang="en-US" sz="2400" spc="-5" dirty="0">
                <a:solidFill>
                  <a:srgbClr val="C00000"/>
                </a:solidFill>
              </a:rPr>
              <a:t>f</a:t>
            </a:r>
            <a:r>
              <a:rPr lang="en-US" sz="2400" spc="-15" dirty="0">
                <a:solidFill>
                  <a:srgbClr val="C00000"/>
                </a:solidFill>
              </a:rPr>
              <a:t>fects</a:t>
            </a:r>
            <a:r>
              <a:rPr lang="en-US" sz="2400" spc="5" dirty="0">
                <a:solidFill>
                  <a:srgbClr val="C00000"/>
                </a:solidFill>
              </a:rPr>
              <a:t> </a:t>
            </a:r>
            <a:r>
              <a:rPr lang="en-US" sz="2400" spc="-20" dirty="0" smtClean="0">
                <a:solidFill>
                  <a:srgbClr val="C00000"/>
                </a:solidFill>
              </a:rPr>
              <a:t>n</a:t>
            </a:r>
            <a:r>
              <a:rPr lang="en-US" sz="2400" spc="-10" dirty="0" smtClean="0">
                <a:solidFill>
                  <a:srgbClr val="C00000"/>
                </a:solidFill>
              </a:rPr>
              <a:t>o</a:t>
            </a:r>
            <a:r>
              <a:rPr lang="en-US" sz="2400" spc="-20" dirty="0" smtClean="0">
                <a:solidFill>
                  <a:srgbClr val="C00000"/>
                </a:solidFill>
              </a:rPr>
              <a:t>n </a:t>
            </a:r>
            <a:r>
              <a:rPr lang="en-US" sz="2400" spc="-15" dirty="0" smtClean="0">
                <a:solidFill>
                  <a:srgbClr val="C00000"/>
                </a:solidFill>
              </a:rPr>
              <a:t>d</a:t>
            </a:r>
            <a:r>
              <a:rPr lang="en-US" sz="2400" spc="-10" dirty="0" smtClean="0">
                <a:solidFill>
                  <a:srgbClr val="C00000"/>
                </a:solidFill>
              </a:rPr>
              <a:t>iv</a:t>
            </a:r>
            <a:r>
              <a:rPr lang="en-US" sz="2400" spc="-15" dirty="0" smtClean="0">
                <a:solidFill>
                  <a:srgbClr val="C00000"/>
                </a:solidFill>
              </a:rPr>
              <a:t>id</a:t>
            </a:r>
            <a:r>
              <a:rPr lang="en-US" sz="2400" spc="-5" dirty="0" smtClean="0">
                <a:solidFill>
                  <a:srgbClr val="C00000"/>
                </a:solidFill>
              </a:rPr>
              <a:t>i</a:t>
            </a:r>
            <a:r>
              <a:rPr lang="en-US" sz="2400" spc="-15" dirty="0" smtClean="0">
                <a:solidFill>
                  <a:srgbClr val="C00000"/>
                </a:solidFill>
              </a:rPr>
              <a:t>ng</a:t>
            </a:r>
            <a:r>
              <a:rPr lang="en-US" sz="2400" spc="5" dirty="0" smtClean="0">
                <a:solidFill>
                  <a:srgbClr val="C00000"/>
                </a:solidFill>
              </a:rPr>
              <a:t> </a:t>
            </a:r>
            <a:r>
              <a:rPr lang="en-US" sz="2400" spc="-15" dirty="0">
                <a:solidFill>
                  <a:srgbClr val="C00000"/>
                </a:solidFill>
              </a:rPr>
              <a:t>c</a:t>
            </a:r>
            <a:r>
              <a:rPr lang="en-US" sz="2400" spc="-30" dirty="0">
                <a:solidFill>
                  <a:srgbClr val="C00000"/>
                </a:solidFill>
              </a:rPr>
              <a:t>e</a:t>
            </a:r>
            <a:r>
              <a:rPr lang="en-US" sz="2400" spc="-10" dirty="0">
                <a:solidFill>
                  <a:srgbClr val="C00000"/>
                </a:solidFill>
              </a:rPr>
              <a:t>lls</a:t>
            </a:r>
            <a:endParaRPr lang="en-US" sz="2400" dirty="0">
              <a:solidFill>
                <a:srgbClr val="C00000"/>
              </a:solidFill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0"/>
              </a:spcBef>
            </a:pPr>
            <a:r>
              <a:rPr lang="en-US" sz="2400" spc="-20" dirty="0"/>
              <a:t>Under   </a:t>
            </a:r>
            <a:r>
              <a:rPr lang="en-US" sz="2400" spc="180" dirty="0"/>
              <a:t> </a:t>
            </a:r>
            <a:r>
              <a:rPr lang="en-US" sz="2400" dirty="0"/>
              <a:t>t</a:t>
            </a:r>
            <a:r>
              <a:rPr lang="en-US" sz="2400" spc="-15" dirty="0"/>
              <a:t>hese</a:t>
            </a:r>
            <a:r>
              <a:rPr lang="en-US" sz="2400" dirty="0"/>
              <a:t>   </a:t>
            </a:r>
            <a:r>
              <a:rPr lang="en-US" sz="2400" spc="180" dirty="0"/>
              <a:t> </a:t>
            </a:r>
            <a:r>
              <a:rPr lang="en-US" sz="2400" spc="-15" dirty="0"/>
              <a:t>cond</a:t>
            </a:r>
            <a:r>
              <a:rPr lang="en-US" sz="2400" spc="-10" dirty="0"/>
              <a:t>it</a:t>
            </a:r>
            <a:r>
              <a:rPr lang="en-US" sz="2400" spc="-5" dirty="0"/>
              <a:t>i</a:t>
            </a:r>
            <a:r>
              <a:rPr lang="en-US" sz="2400" spc="-15" dirty="0"/>
              <a:t>on</a:t>
            </a:r>
            <a:r>
              <a:rPr lang="en-US" sz="2400" spc="-10" dirty="0"/>
              <a:t>s,</a:t>
            </a:r>
            <a:r>
              <a:rPr lang="en-US" sz="2400" dirty="0"/>
              <a:t>   </a:t>
            </a:r>
            <a:r>
              <a:rPr lang="en-US" sz="2400" spc="18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20" dirty="0"/>
              <a:t>p</a:t>
            </a:r>
            <a:r>
              <a:rPr lang="en-US" sz="2400" spc="-10" dirty="0"/>
              <a:t>a</a:t>
            </a:r>
            <a:r>
              <a:rPr lang="en-US" sz="2400" spc="-15" dirty="0"/>
              <a:t>ir</a:t>
            </a:r>
            <a:r>
              <a:rPr lang="en-US" sz="2400" dirty="0"/>
              <a:t>   </a:t>
            </a:r>
            <a:r>
              <a:rPr lang="en-US" sz="2400" spc="175" dirty="0"/>
              <a:t> </a:t>
            </a:r>
            <a:r>
              <a:rPr lang="en-US" sz="2400" spc="-15" dirty="0"/>
              <a:t>occurs</a:t>
            </a:r>
            <a:r>
              <a:rPr lang="en-US" sz="2400" dirty="0"/>
              <a:t>   </a:t>
            </a:r>
            <a:r>
              <a:rPr lang="en-US" sz="2400" spc="175" dirty="0"/>
              <a:t> </a:t>
            </a:r>
            <a:r>
              <a:rPr lang="en-US" sz="2400" spc="-10" dirty="0"/>
              <a:t>by</a:t>
            </a:r>
            <a:r>
              <a:rPr lang="en-US" sz="2400" spc="-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15" dirty="0"/>
              <a:t>pl</a:t>
            </a:r>
            <a:r>
              <a:rPr lang="en-US" sz="2400" spc="-5" dirty="0"/>
              <a:t>a</a:t>
            </a:r>
            <a:r>
              <a:rPr lang="en-US" sz="2400" spc="-15" dirty="0"/>
              <a:t>c</a:t>
            </a:r>
            <a:r>
              <a:rPr lang="en-US" sz="2400" spc="-30" dirty="0"/>
              <a:t>e</a:t>
            </a:r>
            <a:r>
              <a:rPr lang="en-US" sz="2400" spc="-20" dirty="0"/>
              <a:t>me</a:t>
            </a:r>
            <a:r>
              <a:rPr lang="en-US" sz="2400" spc="-15" dirty="0"/>
              <a:t>n</a:t>
            </a:r>
            <a:r>
              <a:rPr lang="en-US" sz="2400" spc="-10" dirty="0"/>
              <a:t>t</a:t>
            </a:r>
            <a:r>
              <a:rPr lang="en-US" sz="2400" dirty="0"/>
              <a:t> </a:t>
            </a:r>
            <a:r>
              <a:rPr lang="en-US" sz="2400" spc="5" dirty="0"/>
              <a:t> </a:t>
            </a:r>
            <a:r>
              <a:rPr lang="en-US" sz="2400" spc="-10" dirty="0"/>
              <a:t>of</a:t>
            </a:r>
            <a:r>
              <a:rPr lang="en-US" sz="2400" dirty="0"/>
              <a:t> </a:t>
            </a:r>
            <a:r>
              <a:rPr lang="en-US" sz="2400" spc="-5" dirty="0"/>
              <a:t> </a:t>
            </a:r>
            <a:r>
              <a:rPr lang="en-US" sz="2400" spc="-10" dirty="0"/>
              <a:t>th</a:t>
            </a:r>
            <a:r>
              <a:rPr lang="en-US" sz="2400" spc="-15" dirty="0"/>
              <a:t>e</a:t>
            </a:r>
            <a:r>
              <a:rPr lang="en-US" sz="2400" dirty="0"/>
              <a:t>  </a:t>
            </a:r>
            <a:r>
              <a:rPr lang="en-US" sz="2400" spc="-20" dirty="0" smtClean="0"/>
              <a:t>n</a:t>
            </a:r>
            <a:r>
              <a:rPr lang="en-US" sz="2400" spc="-10" dirty="0" smtClean="0"/>
              <a:t>o</a:t>
            </a:r>
            <a:r>
              <a:rPr lang="en-US" sz="2400" spc="-15" dirty="0" smtClean="0"/>
              <a:t>n regene</a:t>
            </a:r>
            <a:r>
              <a:rPr lang="en-US" sz="2400" spc="-30" dirty="0" smtClean="0"/>
              <a:t>r</a:t>
            </a:r>
            <a:r>
              <a:rPr lang="en-US" sz="2400" spc="-15" dirty="0" smtClean="0"/>
              <a:t>a</a:t>
            </a:r>
            <a:r>
              <a:rPr lang="en-US" sz="2400" spc="-5" dirty="0" smtClean="0"/>
              <a:t>t</a:t>
            </a:r>
            <a:r>
              <a:rPr lang="en-US" sz="2400" spc="-15" dirty="0" smtClean="0"/>
              <a:t>ed</a:t>
            </a:r>
            <a:r>
              <a:rPr lang="en-US" sz="2400" dirty="0" smtClean="0"/>
              <a:t> </a:t>
            </a:r>
            <a:r>
              <a:rPr lang="en-US" sz="2400" spc="5" dirty="0" smtClean="0"/>
              <a:t> </a:t>
            </a:r>
            <a:r>
              <a:rPr lang="en-US" sz="2400" spc="-15" dirty="0"/>
              <a:t>cells</a:t>
            </a:r>
            <a:r>
              <a:rPr lang="en-US" sz="2400" dirty="0"/>
              <a:t> </a:t>
            </a:r>
            <a:r>
              <a:rPr lang="en-US" sz="2400" spc="15" dirty="0"/>
              <a:t> </a:t>
            </a:r>
            <a:r>
              <a:rPr lang="en-US" sz="2400" spc="-55" dirty="0"/>
              <a:t>w</a:t>
            </a:r>
            <a:r>
              <a:rPr lang="en-US" sz="2400" spc="-15" dirty="0"/>
              <a:t>ith conne</a:t>
            </a:r>
            <a:r>
              <a:rPr lang="en-US" sz="2400" spc="-30" dirty="0"/>
              <a:t>c</a:t>
            </a:r>
            <a:r>
              <a:rPr lang="en-US" sz="2400" spc="-10" dirty="0"/>
              <a:t>ti</a:t>
            </a:r>
            <a:r>
              <a:rPr lang="en-US" sz="2400" spc="-5" dirty="0"/>
              <a:t>v</a:t>
            </a:r>
            <a:r>
              <a:rPr lang="en-US" sz="2400" spc="-15" dirty="0"/>
              <a:t>e</a:t>
            </a:r>
            <a:r>
              <a:rPr lang="en-US" sz="2400" dirty="0"/>
              <a:t>  </a:t>
            </a:r>
            <a:r>
              <a:rPr lang="en-US" sz="2400" spc="25" dirty="0"/>
              <a:t> </a:t>
            </a:r>
            <a:r>
              <a:rPr lang="en-US" sz="2400" spc="-10" dirty="0"/>
              <a:t>tis</a:t>
            </a:r>
            <a:r>
              <a:rPr lang="en-US" sz="2400" spc="-15" dirty="0"/>
              <a:t>su</a:t>
            </a:r>
            <a:r>
              <a:rPr lang="en-US" sz="2400" spc="-10" dirty="0"/>
              <a:t>e,</a:t>
            </a:r>
            <a:r>
              <a:rPr lang="en-US" sz="2400" dirty="0"/>
              <a:t>  </a:t>
            </a:r>
            <a:r>
              <a:rPr lang="en-US" sz="2400" spc="25" dirty="0"/>
              <a:t> </a:t>
            </a:r>
            <a:r>
              <a:rPr lang="en-US" sz="2400" spc="-10" dirty="0"/>
              <a:t>o</a:t>
            </a:r>
            <a:r>
              <a:rPr lang="en-US" sz="2400" spc="-15" dirty="0"/>
              <a:t>r</a:t>
            </a:r>
            <a:r>
              <a:rPr lang="en-US" sz="2400" dirty="0"/>
              <a:t>  </a:t>
            </a:r>
            <a:r>
              <a:rPr lang="en-US" sz="2400" spc="15" dirty="0"/>
              <a:t> </a:t>
            </a:r>
            <a:r>
              <a:rPr lang="en-US" sz="2400" spc="-15" dirty="0"/>
              <a:t>by</a:t>
            </a:r>
            <a:r>
              <a:rPr lang="en-US" sz="2400" dirty="0"/>
              <a:t>  </a:t>
            </a:r>
            <a:r>
              <a:rPr lang="en-US" sz="2400" spc="40" dirty="0"/>
              <a:t> </a:t>
            </a:r>
            <a:r>
              <a:rPr lang="en-US" sz="2400" spc="-15" dirty="0"/>
              <a:t>a</a:t>
            </a:r>
            <a:r>
              <a:rPr lang="en-US" sz="2400" dirty="0"/>
              <a:t>  </a:t>
            </a:r>
            <a:r>
              <a:rPr lang="en-US" sz="2400" spc="30" dirty="0"/>
              <a:t> </a:t>
            </a:r>
            <a:r>
              <a:rPr lang="en-US" sz="2400" spc="-20" dirty="0"/>
              <a:t>comb</a:t>
            </a:r>
            <a:r>
              <a:rPr lang="en-US" sz="2400" dirty="0"/>
              <a:t>i</a:t>
            </a:r>
            <a:r>
              <a:rPr lang="en-US" sz="2400" spc="-20" dirty="0"/>
              <a:t>n</a:t>
            </a:r>
            <a:r>
              <a:rPr lang="en-US" sz="2400" spc="-10" dirty="0"/>
              <a:t>ati</a:t>
            </a:r>
            <a:r>
              <a:rPr lang="en-US" sz="2400" spc="-5" dirty="0"/>
              <a:t>o</a:t>
            </a:r>
            <a:r>
              <a:rPr lang="en-US" sz="2400" spc="-20" dirty="0"/>
              <a:t>n</a:t>
            </a:r>
            <a:r>
              <a:rPr lang="en-US" sz="2400" dirty="0"/>
              <a:t>  </a:t>
            </a:r>
            <a:r>
              <a:rPr lang="en-US" sz="2400" spc="35" dirty="0"/>
              <a:t> </a:t>
            </a:r>
            <a:r>
              <a:rPr lang="en-US" sz="2400" spc="-10" dirty="0"/>
              <a:t>of</a:t>
            </a:r>
            <a:r>
              <a:rPr lang="en-US" sz="2400" spc="-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15" dirty="0"/>
              <a:t>generat</a:t>
            </a:r>
            <a:r>
              <a:rPr lang="en-US" sz="2400" spc="-5" dirty="0"/>
              <a:t>i</a:t>
            </a:r>
            <a:r>
              <a:rPr lang="en-US" sz="2400" spc="-15" dirty="0"/>
              <a:t>on</a:t>
            </a:r>
            <a:r>
              <a:rPr lang="en-US" sz="2400" spc="10" dirty="0"/>
              <a:t> </a:t>
            </a:r>
            <a:r>
              <a:rPr lang="en-US" sz="2400" spc="-10" dirty="0"/>
              <a:t>of</a:t>
            </a:r>
            <a:r>
              <a:rPr lang="en-US" sz="2400" dirty="0"/>
              <a:t> </a:t>
            </a:r>
            <a:r>
              <a:rPr lang="en-US" sz="2400" spc="-15" dirty="0"/>
              <a:t>s</a:t>
            </a:r>
            <a:r>
              <a:rPr lang="en-US" sz="2400" spc="-10" dirty="0"/>
              <a:t>o</a:t>
            </a:r>
            <a:r>
              <a:rPr lang="en-US" sz="2400" spc="-20" dirty="0"/>
              <a:t>me</a:t>
            </a:r>
            <a:r>
              <a:rPr lang="en-US" sz="2400" spc="5" dirty="0"/>
              <a:t> </a:t>
            </a:r>
            <a:r>
              <a:rPr lang="en-US" sz="2400" spc="-15" dirty="0"/>
              <a:t>c</a:t>
            </a:r>
            <a:r>
              <a:rPr lang="en-US" sz="2400" spc="-30" dirty="0"/>
              <a:t>e</a:t>
            </a:r>
            <a:r>
              <a:rPr lang="en-US" sz="2400" spc="-10" dirty="0"/>
              <a:t>lls an</a:t>
            </a:r>
            <a:r>
              <a:rPr lang="en-US" sz="2400" spc="-20" dirty="0"/>
              <a:t>d</a:t>
            </a:r>
            <a:r>
              <a:rPr lang="en-US" sz="2400" spc="15" dirty="0"/>
              <a:t> </a:t>
            </a:r>
            <a:r>
              <a:rPr lang="en-US" sz="2400" spc="-15" dirty="0"/>
              <a:t>scar</a:t>
            </a:r>
            <a:r>
              <a:rPr lang="en-US" sz="2400" spc="-20" dirty="0"/>
              <a:t> </a:t>
            </a:r>
            <a:r>
              <a:rPr lang="en-US" sz="2400" spc="-10" dirty="0"/>
              <a:t>fo</a:t>
            </a:r>
            <a:r>
              <a:rPr lang="en-US" sz="2400" spc="-15" dirty="0"/>
              <a:t>rmati</a:t>
            </a:r>
            <a:r>
              <a:rPr lang="en-US" sz="2400" spc="-5" dirty="0"/>
              <a:t>on</a:t>
            </a:r>
            <a:r>
              <a:rPr lang="en-US" sz="2400" spc="-1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9713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object 192"/>
          <p:cNvSpPr txBox="1"/>
          <p:nvPr/>
        </p:nvSpPr>
        <p:spPr>
          <a:xfrm>
            <a:off x="1524001" y="914401"/>
            <a:ext cx="898461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870"/>
              </a:lnSpc>
              <a:buFont typeface="Wingdings"/>
              <a:buChar char=""/>
              <a:tabLst>
                <a:tab pos="355600" algn="l"/>
                <a:tab pos="1407160" algn="l"/>
                <a:tab pos="2392045" algn="l"/>
                <a:tab pos="5139690" algn="l"/>
                <a:tab pos="6108065" algn="l"/>
                <a:tab pos="6581775" algn="l"/>
              </a:tabLst>
            </a:pPr>
            <a:r>
              <a:rPr sz="2400" b="1" dirty="0">
                <a:latin typeface="Times New Roman"/>
                <a:cs typeface="Times New Roman"/>
              </a:rPr>
              <a:t>Repair	be</a:t>
            </a:r>
            <a:r>
              <a:rPr sz="2400" b="1" spc="-15" dirty="0">
                <a:latin typeface="Times New Roman"/>
                <a:cs typeface="Times New Roman"/>
              </a:rPr>
              <a:t>g</a:t>
            </a:r>
            <a:r>
              <a:rPr sz="2400" b="1" dirty="0">
                <a:latin typeface="Times New Roman"/>
                <a:cs typeface="Times New Roman"/>
              </a:rPr>
              <a:t>ins	</a:t>
            </a:r>
            <a:r>
              <a:rPr sz="2400" b="1" u="heavy" spc="-20" dirty="0">
                <a:solidFill>
                  <a:srgbClr val="C00000"/>
                </a:solidFill>
                <a:latin typeface="Times New Roman"/>
                <a:cs typeface="Times New Roman"/>
              </a:rPr>
              <a:t>w</a:t>
            </a:r>
            <a:r>
              <a:rPr sz="2400" b="1" u="heavy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u="heavy" spc="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u="heavy" dirty="0">
                <a:solidFill>
                  <a:srgbClr val="C00000"/>
                </a:solidFill>
                <a:latin typeface="Times New Roman"/>
                <a:cs typeface="Times New Roman"/>
              </a:rPr>
              <a:t>hin  24 </a:t>
            </a:r>
            <a:r>
              <a:rPr sz="2400" b="1" u="heavy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C00000"/>
                </a:solidFill>
                <a:latin typeface="Times New Roman"/>
                <a:cs typeface="Times New Roman"/>
              </a:rPr>
              <a:t>hours </a:t>
            </a:r>
            <a:r>
              <a:rPr sz="2400" b="1" u="heavy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	injury	</a:t>
            </a: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y	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emi</a:t>
            </a:r>
            <a:r>
              <a:rPr sz="2400" b="1" u="heavy" spc="-15" dirty="0">
                <a:latin typeface="Times New Roman"/>
                <a:cs typeface="Times New Roman"/>
              </a:rPr>
              <a:t>g</a:t>
            </a:r>
            <a:r>
              <a:rPr sz="2400" b="1" u="heavy" spc="-10" dirty="0">
                <a:latin typeface="Times New Roman"/>
                <a:cs typeface="Times New Roman"/>
              </a:rPr>
              <a:t>r</a:t>
            </a:r>
            <a:r>
              <a:rPr sz="2400" b="1" u="heavy" dirty="0">
                <a:latin typeface="Times New Roman"/>
                <a:cs typeface="Times New Roman"/>
              </a:rPr>
              <a:t>at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on </a:t>
            </a:r>
            <a:r>
              <a:rPr sz="2400" b="1" u="heavy" spc="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524000" y="1331670"/>
            <a:ext cx="8987790" cy="49167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/>
            <a:r>
              <a:rPr sz="2400" b="1" u="heavy" dirty="0">
                <a:latin typeface="Times New Roman"/>
                <a:cs typeface="Times New Roman"/>
              </a:rPr>
              <a:t>f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brobla</a:t>
            </a:r>
            <a:r>
              <a:rPr sz="2400" b="1" u="heavy" spc="-10" dirty="0">
                <a:latin typeface="Times New Roman"/>
                <a:cs typeface="Times New Roman"/>
              </a:rPr>
              <a:t>s</a:t>
            </a:r>
            <a:r>
              <a:rPr sz="2400" b="1" u="heavy" dirty="0">
                <a:latin typeface="Times New Roman"/>
                <a:cs typeface="Times New Roman"/>
              </a:rPr>
              <a:t>ts 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</a:t>
            </a:r>
            <a:r>
              <a:rPr sz="2400" b="1" u="heavy" spc="-3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i</a:t>
            </a:r>
            <a:r>
              <a:rPr sz="2400" b="1" u="heavy" spc="10" dirty="0">
                <a:latin typeface="Times New Roman"/>
                <a:cs typeface="Times New Roman"/>
              </a:rPr>
              <a:t>n</a:t>
            </a:r>
            <a:r>
              <a:rPr sz="2400" b="1" u="heavy" dirty="0">
                <a:latin typeface="Times New Roman"/>
                <a:cs typeface="Times New Roman"/>
              </a:rPr>
              <a:t>duction 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 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f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brobla</a:t>
            </a:r>
            <a:r>
              <a:rPr sz="2400" b="1" u="heavy" spc="-10" dirty="0">
                <a:latin typeface="Times New Roman"/>
                <a:cs typeface="Times New Roman"/>
              </a:rPr>
              <a:t>s</a:t>
            </a:r>
            <a:r>
              <a:rPr sz="2400" b="1" u="heavy" dirty="0">
                <a:latin typeface="Times New Roman"/>
                <a:cs typeface="Times New Roman"/>
              </a:rPr>
              <a:t>t 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</a:t>
            </a:r>
            <a:r>
              <a:rPr sz="2400" b="1" u="heavy" spc="-3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e</a:t>
            </a:r>
            <a:r>
              <a:rPr sz="2400" b="1" u="heavy" spc="5" dirty="0">
                <a:latin typeface="Times New Roman"/>
                <a:cs typeface="Times New Roman"/>
              </a:rPr>
              <a:t>n</a:t>
            </a:r>
            <a:r>
              <a:rPr sz="2400" b="1" u="heavy" dirty="0">
                <a:latin typeface="Times New Roman"/>
                <a:cs typeface="Times New Roman"/>
              </a:rPr>
              <a:t>dot</a:t>
            </a:r>
            <a:r>
              <a:rPr sz="2400" b="1" u="heavy" spc="5" dirty="0">
                <a:latin typeface="Times New Roman"/>
                <a:cs typeface="Times New Roman"/>
              </a:rPr>
              <a:t>h</a:t>
            </a:r>
            <a:r>
              <a:rPr sz="2400" b="1" u="heavy" dirty="0">
                <a:latin typeface="Times New Roman"/>
                <a:cs typeface="Times New Roman"/>
              </a:rPr>
              <a:t>eli</a:t>
            </a:r>
            <a:r>
              <a:rPr sz="2400" b="1" u="heavy" spc="-15" dirty="0">
                <a:latin typeface="Times New Roman"/>
                <a:cs typeface="Times New Roman"/>
              </a:rPr>
              <a:t>a</a:t>
            </a:r>
            <a:r>
              <a:rPr sz="2400" b="1" u="heavy" dirty="0">
                <a:latin typeface="Times New Roman"/>
                <a:cs typeface="Times New Roman"/>
              </a:rPr>
              <a:t>l 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ce</a:t>
            </a:r>
            <a:r>
              <a:rPr sz="2400" b="1" u="heavy" spc="-15" dirty="0">
                <a:latin typeface="Times New Roman"/>
                <a:cs typeface="Times New Roman"/>
              </a:rPr>
              <a:t>l</a:t>
            </a:r>
            <a:r>
              <a:rPr sz="2400" b="1" u="heavy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prol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ferati</a:t>
            </a:r>
            <a:r>
              <a:rPr sz="2400" b="1" u="heavy" spc="-10" dirty="0">
                <a:latin typeface="Times New Roman"/>
                <a:cs typeface="Times New Roman"/>
              </a:rPr>
              <a:t>o</a:t>
            </a:r>
            <a:r>
              <a:rPr sz="2400" b="1" u="heavy" spc="5" dirty="0">
                <a:latin typeface="Times New Roman"/>
                <a:cs typeface="Times New Roman"/>
              </a:rPr>
              <a:t>n</a:t>
            </a:r>
            <a:r>
              <a:rPr sz="2400" b="1" u="heavy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spcBef>
                <a:spcPts val="57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B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sz="2400" b="1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3</a:t>
            </a:r>
            <a:r>
              <a:rPr sz="2400" b="1" spc="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sz="2400" b="1" spc="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5</a:t>
            </a:r>
            <a:r>
              <a:rPr sz="2400" b="1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ays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105" dirty="0">
                <a:latin typeface="Times New Roman"/>
                <a:cs typeface="Times New Roman"/>
              </a:rPr>
              <a:t> </a:t>
            </a:r>
            <a:r>
              <a:rPr sz="2400" b="1" spc="10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pecia</a:t>
            </a:r>
            <a:r>
              <a:rPr sz="2400" b="1" spc="-1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20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10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pe</a:t>
            </a:r>
            <a:r>
              <a:rPr sz="2400" b="1" spc="1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that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characte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ist</a:t>
            </a:r>
            <a:r>
              <a:rPr sz="2400" b="1" spc="-10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3354"/>
              </a:lnSpc>
            </a:pPr>
            <a:r>
              <a:rPr sz="2400" b="1" dirty="0">
                <a:latin typeface="Times New Roman"/>
                <a:cs typeface="Times New Roman"/>
              </a:rPr>
              <a:t>healing,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called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gr</a:t>
            </a:r>
            <a:r>
              <a:rPr sz="2800" b="1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8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nu</a:t>
            </a:r>
            <a:r>
              <a:rPr sz="2800" b="1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8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at</a:t>
            </a:r>
            <a:r>
              <a:rPr sz="2800" b="1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8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on</a:t>
            </a:r>
            <a:r>
              <a:rPr sz="2800" b="1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 tiss</a:t>
            </a:r>
            <a:r>
              <a:rPr sz="28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ue</a:t>
            </a:r>
            <a:r>
              <a:rPr sz="2800" b="1" i="1" spc="-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ap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aren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355600" marR="6350" indent="-342900" algn="just">
              <a:buFont typeface="Wingdings"/>
              <a:buChar char="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1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term</a:t>
            </a:r>
            <a:r>
              <a:rPr sz="2400" b="1" spc="17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g</a:t>
            </a:r>
            <a:r>
              <a:rPr sz="2400" b="1" dirty="0">
                <a:latin typeface="Times New Roman"/>
                <a:cs typeface="Times New Roman"/>
              </a:rPr>
              <a:t>ranulation</a:t>
            </a:r>
            <a:r>
              <a:rPr sz="2400" b="1" spc="1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</a:t>
            </a:r>
            <a:r>
              <a:rPr sz="2400" b="1" spc="1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10" dirty="0">
                <a:latin typeface="Times New Roman"/>
                <a:cs typeface="Times New Roman"/>
              </a:rPr>
              <a:t>v</a:t>
            </a:r>
            <a:r>
              <a:rPr sz="2400" b="1" dirty="0">
                <a:latin typeface="Times New Roman"/>
                <a:cs typeface="Times New Roman"/>
              </a:rPr>
              <a:t>es</a:t>
            </a:r>
            <a:r>
              <a:rPr sz="2400" b="1" spc="1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from</a:t>
            </a:r>
            <a:r>
              <a:rPr sz="2400" b="1" spc="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</a:t>
            </a:r>
            <a:r>
              <a:rPr sz="2400" b="1" u="heavy" spc="16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pin</a:t>
            </a:r>
            <a:r>
              <a:rPr sz="2400" b="1" u="heavy" spc="5" dirty="0">
                <a:latin typeface="Times New Roman"/>
                <a:cs typeface="Times New Roman"/>
              </a:rPr>
              <a:t>k</a:t>
            </a:r>
            <a:r>
              <a:rPr sz="2400" b="1" u="heavy" dirty="0">
                <a:latin typeface="Times New Roman"/>
                <a:cs typeface="Times New Roman"/>
              </a:rPr>
              <a:t>,</a:t>
            </a:r>
            <a:r>
              <a:rPr sz="2400" b="1" u="heavy" spc="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soft,</a:t>
            </a:r>
            <a:r>
              <a:rPr sz="2400" b="1" u="heavy" spc="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granular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gross </a:t>
            </a:r>
            <a:r>
              <a:rPr sz="2400" b="1" u="heavy" spc="-16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appearance,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su</a:t>
            </a:r>
            <a:r>
              <a:rPr sz="2400" b="1" u="heavy" spc="-10" dirty="0">
                <a:latin typeface="Times New Roman"/>
                <a:cs typeface="Times New Roman"/>
              </a:rPr>
              <a:t>c</a:t>
            </a:r>
            <a:r>
              <a:rPr sz="2400" b="1" u="heavy" dirty="0">
                <a:latin typeface="Times New Roman"/>
                <a:cs typeface="Times New Roman"/>
              </a:rPr>
              <a:t>h </a:t>
            </a:r>
            <a:r>
              <a:rPr sz="2400" b="1" u="heavy" spc="-17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as </a:t>
            </a:r>
            <a:r>
              <a:rPr sz="2400" b="1" u="heavy" spc="-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that </a:t>
            </a:r>
            <a:r>
              <a:rPr sz="2400" b="1" u="heavy" spc="-16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seen </a:t>
            </a:r>
            <a:r>
              <a:rPr sz="2400" b="1" u="heavy" spc="-17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benea</a:t>
            </a:r>
            <a:r>
              <a:rPr sz="2400" b="1" u="heavy" spc="-10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 </a:t>
            </a:r>
            <a:r>
              <a:rPr sz="2400" b="1" u="heavy" spc="-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scab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 </a:t>
            </a:r>
            <a:r>
              <a:rPr sz="2400" b="1" u="heavy" spc="-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skin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spc="-20" dirty="0">
                <a:latin typeface="Times New Roman"/>
                <a:cs typeface="Times New Roman"/>
              </a:rPr>
              <a:t>w</a:t>
            </a:r>
            <a:r>
              <a:rPr sz="2400" b="1" u="heavy" dirty="0">
                <a:latin typeface="Times New Roman"/>
                <a:cs typeface="Times New Roman"/>
              </a:rPr>
              <a:t>oun</a:t>
            </a:r>
            <a:r>
              <a:rPr sz="2400" b="1" u="heavy" spc="-10" dirty="0">
                <a:latin typeface="Times New Roman"/>
                <a:cs typeface="Times New Roman"/>
              </a:rPr>
              <a:t>d</a:t>
            </a:r>
            <a:r>
              <a:rPr sz="2400" b="1" u="heavy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  <a:buClr>
                <a:srgbClr val="FFFFFF"/>
              </a:buClr>
              <a:buFont typeface="Wingdings"/>
              <a:buChar char=""/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 algn="just">
              <a:buClr>
                <a:schemeClr val="tx1"/>
              </a:buClr>
              <a:buFont typeface="Wingdings"/>
              <a:buChar char="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Its 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microsco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ic 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appearance 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-15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aracte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20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ed 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y 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prol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-20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ration 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fibro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la</a:t>
            </a:r>
            <a:r>
              <a:rPr sz="2400" b="1" spc="-10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ts     </a:t>
            </a:r>
            <a:r>
              <a:rPr sz="2400" b="1" spc="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    </a:t>
            </a:r>
            <a:r>
              <a:rPr sz="2400" b="1" spc="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w     </a:t>
            </a:r>
            <a:r>
              <a:rPr sz="24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thin-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alled,     </a:t>
            </a:r>
            <a:r>
              <a:rPr sz="2400" b="1" spc="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</a:t>
            </a:r>
            <a:r>
              <a:rPr sz="2400" b="1" spc="-10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icate     </a:t>
            </a:r>
            <a:r>
              <a:rPr sz="24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cap</a:t>
            </a:r>
            <a:r>
              <a:rPr sz="2400" b="1" spc="-1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ll</a:t>
            </a:r>
            <a:r>
              <a:rPr sz="2400" b="1" spc="-15" dirty="0">
                <a:latin typeface="Times New Roman"/>
                <a:cs typeface="Times New Roman"/>
              </a:rPr>
              <a:t>a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ies (angiogenes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s),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a loose</a:t>
            </a:r>
            <a:r>
              <a:rPr sz="2400" b="1" spc="-5" dirty="0">
                <a:latin typeface="Times New Roman"/>
                <a:cs typeface="Times New Roman"/>
              </a:rPr>
              <a:t> EC</a:t>
            </a:r>
            <a:r>
              <a:rPr sz="2400" b="1" dirty="0">
                <a:latin typeface="Times New Roman"/>
                <a:cs typeface="Times New Roman"/>
              </a:rPr>
              <a:t>M.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79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1524000" y="27710"/>
            <a:ext cx="8986520" cy="679333"/>
          </a:xfrm>
          <a:prstGeom prst="rect">
            <a:avLst/>
          </a:prstGeom>
        </p:spPr>
        <p:txBody>
          <a:bodyPr vert="horz" wrap="square" lIns="0" tIns="63163" rIns="0" bIns="0" rtlCol="0" anchor="ctr">
            <a:spAutoFit/>
          </a:bodyPr>
          <a:lstStyle/>
          <a:p>
            <a:pPr marL="2678430">
              <a:lnSpc>
                <a:spcPts val="4780"/>
              </a:lnSpc>
            </a:pPr>
            <a:r>
              <a:rPr sz="4000" spc="-30" dirty="0">
                <a:latin typeface="Times New Roman"/>
                <a:cs typeface="Times New Roman"/>
              </a:rPr>
              <a:t>Wound</a:t>
            </a:r>
            <a:r>
              <a:rPr sz="4000" spc="15" dirty="0">
                <a:latin typeface="Times New Roman"/>
                <a:cs typeface="Times New Roman"/>
              </a:rPr>
              <a:t> </a:t>
            </a:r>
            <a:r>
              <a:rPr sz="4000" spc="-20" dirty="0">
                <a:latin typeface="Times New Roman"/>
                <a:cs typeface="Times New Roman"/>
              </a:rPr>
              <a:t>Strength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00200" y="990601"/>
            <a:ext cx="9067800" cy="5032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80035" indent="-342900"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dirty="0">
                <a:latin typeface="Times New Roman"/>
                <a:cs typeface="Times New Roman"/>
              </a:rPr>
              <a:t>reful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sutured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</a:t>
            </a:r>
            <a:r>
              <a:rPr sz="2400" b="1" spc="-1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ds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have a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proximate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FF0000"/>
                </a:solidFill>
                <a:latin typeface="Times New Roman"/>
                <a:cs typeface="Times New Roman"/>
              </a:rPr>
              <a:t>70</a:t>
            </a:r>
            <a:r>
              <a:rPr sz="2400" b="1" u="heavy" dirty="0">
                <a:solidFill>
                  <a:srgbClr val="FF0000"/>
                </a:solidFill>
                <a:latin typeface="Times New Roman"/>
                <a:cs typeface="Times New Roman"/>
              </a:rPr>
              <a:t>%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st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ength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un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5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in,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largely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because of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place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ent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the sutures.</a:t>
            </a:r>
            <a:endParaRPr sz="2400" dirty="0">
              <a:latin typeface="Times New Roman"/>
              <a:cs typeface="Times New Roman"/>
            </a:endParaRPr>
          </a:p>
          <a:p>
            <a:pPr marL="355600" marR="139065" indent="-342900"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When sutures a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re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oved,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usually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2400" b="1" u="heavy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2400" b="1" u="heavy" spc="-20" dirty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sz="2400" b="1" u="heavy" dirty="0">
                <a:solidFill>
                  <a:srgbClr val="FF0000"/>
                </a:solidFill>
                <a:latin typeface="Times New Roman"/>
                <a:cs typeface="Times New Roman"/>
              </a:rPr>
              <a:t>ee</a:t>
            </a:r>
            <a:r>
              <a:rPr sz="2400" b="1" u="heavy" spc="15" dirty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ound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ength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 approxima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ely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FF0000"/>
                </a:solidFill>
                <a:latin typeface="Times New Roman"/>
                <a:cs typeface="Times New Roman"/>
              </a:rPr>
              <a:t>10%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that of un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5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in,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but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this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increases rapidly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over the next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4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ee</a:t>
            </a:r>
            <a:r>
              <a:rPr sz="2400" b="1" spc="10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s.</a:t>
            </a:r>
            <a:endParaRPr sz="2400" dirty="0">
              <a:latin typeface="Times New Roman"/>
              <a:cs typeface="Times New Roman"/>
            </a:endParaRPr>
          </a:p>
          <a:p>
            <a:pPr marL="355600" marR="58419" indent="-342900">
              <a:spcBef>
                <a:spcPts val="575"/>
              </a:spcBef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2400" b="1" dirty="0">
                <a:latin typeface="Times New Roman"/>
                <a:cs typeface="Times New Roman"/>
              </a:rPr>
              <a:t>Collagen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synthesis 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xceeding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degradat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 d</a:t>
            </a:r>
            <a:r>
              <a:rPr sz="2400" b="1" spc="-10" dirty="0">
                <a:latin typeface="Times New Roman"/>
                <a:cs typeface="Times New Roman"/>
              </a:rPr>
              <a:t>u</a:t>
            </a:r>
            <a:r>
              <a:rPr sz="2400" b="1" dirty="0">
                <a:latin typeface="Times New Roman"/>
                <a:cs typeface="Times New Roman"/>
              </a:rPr>
              <a:t>ring the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rst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 months, and from structural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modif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cations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collagen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(e.g.,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cros</a:t>
            </a:r>
            <a:r>
              <a:rPr sz="2400" b="1" spc="2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- 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nking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ncreased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ber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si</a:t>
            </a:r>
            <a:r>
              <a:rPr sz="2400" b="1" spc="-15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e)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hen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synthesis de</a:t>
            </a:r>
            <a:r>
              <a:rPr sz="2400" b="1" spc="5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nes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at 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ater 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mes.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Wound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st</a:t>
            </a:r>
            <a:r>
              <a:rPr sz="2400" b="1" i="1" spc="5" dirty="0">
                <a:latin typeface="Times New Roman"/>
                <a:cs typeface="Times New Roman"/>
              </a:rPr>
              <a:t>r</a:t>
            </a:r>
            <a:r>
              <a:rPr sz="2400" b="1" i="1" dirty="0">
                <a:latin typeface="Times New Roman"/>
                <a:cs typeface="Times New Roman"/>
              </a:rPr>
              <a:t>ength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reaches approx</a:t>
            </a:r>
            <a:r>
              <a:rPr sz="2400" b="1" i="1" spc="5" dirty="0">
                <a:latin typeface="Times New Roman"/>
                <a:cs typeface="Times New Roman"/>
              </a:rPr>
              <a:t>i</a:t>
            </a:r>
            <a:r>
              <a:rPr sz="2400" b="1" i="1" dirty="0">
                <a:latin typeface="Times New Roman"/>
                <a:cs typeface="Times New Roman"/>
              </a:rPr>
              <a:t>ma</a:t>
            </a:r>
            <a:r>
              <a:rPr sz="2400" b="1" i="1" spc="5" dirty="0">
                <a:latin typeface="Times New Roman"/>
                <a:cs typeface="Times New Roman"/>
              </a:rPr>
              <a:t>t</a:t>
            </a:r>
            <a:r>
              <a:rPr sz="2400" b="1" i="1" dirty="0">
                <a:latin typeface="Times New Roman"/>
                <a:cs typeface="Times New Roman"/>
              </a:rPr>
              <a:t>ely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7</a:t>
            </a:r>
            <a:r>
              <a:rPr sz="2400" b="1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0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% to</a:t>
            </a:r>
            <a:r>
              <a:rPr sz="2400" b="1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80% </a:t>
            </a:r>
            <a:r>
              <a:rPr sz="2400" b="1" i="1" dirty="0">
                <a:latin typeface="Times New Roman"/>
                <a:cs typeface="Times New Roman"/>
              </a:rPr>
              <a:t>of nor</a:t>
            </a:r>
            <a:r>
              <a:rPr sz="2400" b="1" i="1" spc="5" dirty="0">
                <a:latin typeface="Times New Roman"/>
                <a:cs typeface="Times New Roman"/>
              </a:rPr>
              <a:t>m</a:t>
            </a:r>
            <a:r>
              <a:rPr sz="2400" b="1" i="1" dirty="0">
                <a:latin typeface="Times New Roman"/>
                <a:cs typeface="Times New Roman"/>
              </a:rPr>
              <a:t>al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by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3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months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but us</a:t>
            </a:r>
            <a:r>
              <a:rPr sz="2400" b="1" i="1" spc="-10" dirty="0">
                <a:latin typeface="Times New Roman"/>
                <a:cs typeface="Times New Roman"/>
              </a:rPr>
              <a:t>u</a:t>
            </a:r>
            <a:r>
              <a:rPr sz="2400" b="1" i="1" dirty="0">
                <a:latin typeface="Times New Roman"/>
                <a:cs typeface="Times New Roman"/>
              </a:rPr>
              <a:t>ally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does not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substantially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improve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beyond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that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poin</a:t>
            </a:r>
            <a:r>
              <a:rPr sz="2400" b="1" i="1" spc="20" dirty="0">
                <a:latin typeface="Times New Roman"/>
                <a:cs typeface="Times New Roman"/>
              </a:rPr>
              <a:t>t</a:t>
            </a:r>
            <a:r>
              <a:rPr sz="2400" i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delay wound healing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spc="-15" dirty="0">
                <a:latin typeface="Times New Roman"/>
                <a:cs typeface="+mj-cs"/>
              </a:rPr>
              <a:t>1.</a:t>
            </a:r>
            <a:r>
              <a:rPr lang="en-US" sz="2000" b="1" i="1" spc="-5" dirty="0">
                <a:latin typeface="Times New Roman"/>
                <a:cs typeface="+mj-cs"/>
              </a:rPr>
              <a:t> </a:t>
            </a:r>
            <a:r>
              <a:rPr lang="en-US" sz="2000" b="1" i="1" spc="-15" dirty="0">
                <a:latin typeface="Times New Roman"/>
                <a:cs typeface="+mj-cs"/>
              </a:rPr>
              <a:t>Infe</a:t>
            </a:r>
            <a:r>
              <a:rPr lang="en-US" sz="2000" b="1" i="1" spc="-25" dirty="0">
                <a:latin typeface="Times New Roman"/>
                <a:cs typeface="+mj-cs"/>
              </a:rPr>
              <a:t>c</a:t>
            </a:r>
            <a:r>
              <a:rPr lang="en-US" sz="2000" b="1" i="1" spc="-10" dirty="0">
                <a:latin typeface="Times New Roman"/>
                <a:cs typeface="+mj-cs"/>
              </a:rPr>
              <a:t>tio</a:t>
            </a:r>
            <a:r>
              <a:rPr lang="en-US" sz="2000" b="1" i="1" spc="-20" dirty="0">
                <a:latin typeface="Times New Roman"/>
                <a:cs typeface="+mj-cs"/>
              </a:rPr>
              <a:t>n</a:t>
            </a:r>
            <a:r>
              <a:rPr lang="en-US" sz="2000" b="1" i="1" spc="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is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the</a:t>
            </a:r>
            <a:r>
              <a:rPr lang="en-US" sz="2000" b="1" spc="-1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s</a:t>
            </a:r>
            <a:r>
              <a:rPr lang="en-US" sz="2000" b="1" spc="-10" dirty="0">
                <a:latin typeface="Times New Roman"/>
                <a:cs typeface="+mj-cs"/>
              </a:rPr>
              <a:t>i</a:t>
            </a:r>
            <a:r>
              <a:rPr lang="en-US" sz="2000" b="1" dirty="0">
                <a:latin typeface="Times New Roman"/>
                <a:cs typeface="+mj-cs"/>
              </a:rPr>
              <a:t>ngle</a:t>
            </a:r>
            <a:r>
              <a:rPr lang="en-US" sz="2000" b="1" spc="-3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most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</a:t>
            </a:r>
            <a:r>
              <a:rPr lang="en-US" sz="2000" b="1" spc="-10" dirty="0">
                <a:latin typeface="Times New Roman"/>
                <a:cs typeface="+mj-cs"/>
              </a:rPr>
              <a:t>m</a:t>
            </a:r>
            <a:r>
              <a:rPr lang="en-US" sz="2000" b="1" dirty="0">
                <a:latin typeface="Times New Roman"/>
                <a:cs typeface="+mj-cs"/>
              </a:rPr>
              <a:t>porta</a:t>
            </a:r>
            <a:r>
              <a:rPr lang="en-US" sz="2000" b="1" spc="-10" dirty="0">
                <a:latin typeface="Times New Roman"/>
                <a:cs typeface="+mj-cs"/>
              </a:rPr>
              <a:t>n</a:t>
            </a:r>
            <a:r>
              <a:rPr lang="en-US" sz="2000" b="1" dirty="0">
                <a:latin typeface="Times New Roman"/>
                <a:cs typeface="+mj-cs"/>
              </a:rPr>
              <a:t>t</a:t>
            </a:r>
            <a:r>
              <a:rPr lang="en-US" sz="2000" b="1" spc="-4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cause</a:t>
            </a:r>
            <a:r>
              <a:rPr lang="en-US" sz="2000" b="1" spc="-1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of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de</a:t>
            </a:r>
            <a:r>
              <a:rPr lang="en-US" sz="2000" b="1" spc="-10" dirty="0">
                <a:latin typeface="Times New Roman"/>
                <a:cs typeface="+mj-cs"/>
              </a:rPr>
              <a:t>l</a:t>
            </a:r>
            <a:r>
              <a:rPr lang="en-US" sz="2000" b="1" dirty="0">
                <a:latin typeface="Times New Roman"/>
                <a:cs typeface="+mj-cs"/>
              </a:rPr>
              <a:t>ay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in </a:t>
            </a:r>
            <a:r>
              <a:rPr lang="en-US" sz="2000" b="1" dirty="0" smtClean="0">
                <a:latin typeface="Times New Roman"/>
                <a:cs typeface="+mj-cs"/>
              </a:rPr>
              <a:t>healing</a:t>
            </a:r>
            <a:r>
              <a:rPr lang="en-US" sz="2000" b="1" i="1" spc="-15" dirty="0">
                <a:latin typeface="Times New Roman"/>
                <a:cs typeface="+mj-cs"/>
              </a:rPr>
              <a:t>.</a:t>
            </a:r>
            <a:r>
              <a:rPr lang="en-US" sz="2000" b="1" i="1" spc="-5" dirty="0">
                <a:latin typeface="Times New Roman"/>
                <a:cs typeface="+mj-cs"/>
              </a:rPr>
              <a:t> </a:t>
            </a:r>
          </a:p>
          <a:p>
            <a:r>
              <a:rPr lang="en-US" sz="2000" b="1" i="1" spc="-5" dirty="0" smtClean="0">
                <a:latin typeface="Times New Roman"/>
                <a:cs typeface="+mj-cs"/>
              </a:rPr>
              <a:t>2.</a:t>
            </a:r>
            <a:r>
              <a:rPr lang="en-US" sz="2000" b="1" i="1" spc="-40" dirty="0" smtClean="0">
                <a:latin typeface="Times New Roman"/>
                <a:cs typeface="+mj-cs"/>
              </a:rPr>
              <a:t>N</a:t>
            </a:r>
            <a:r>
              <a:rPr lang="en-US" sz="2000" b="1" i="1" spc="-15" dirty="0" smtClean="0">
                <a:latin typeface="Times New Roman"/>
                <a:cs typeface="+mj-cs"/>
              </a:rPr>
              <a:t>ut</a:t>
            </a:r>
            <a:r>
              <a:rPr lang="en-US" sz="2000" b="1" i="1" spc="-10" dirty="0" smtClean="0">
                <a:latin typeface="Times New Roman"/>
                <a:cs typeface="+mj-cs"/>
              </a:rPr>
              <a:t>ritio</a:t>
            </a:r>
            <a:r>
              <a:rPr lang="en-US" sz="2000" b="1" i="1" spc="-20" dirty="0" smtClean="0">
                <a:latin typeface="Times New Roman"/>
                <a:cs typeface="+mj-cs"/>
              </a:rPr>
              <a:t>n</a:t>
            </a:r>
            <a:r>
              <a:rPr lang="en-US" sz="2000" b="1" i="1" spc="-5" dirty="0" smtClean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has p</a:t>
            </a:r>
            <a:r>
              <a:rPr lang="en-US" sz="2000" b="1" spc="-10" dirty="0">
                <a:latin typeface="Times New Roman"/>
                <a:cs typeface="+mj-cs"/>
              </a:rPr>
              <a:t>r</a:t>
            </a:r>
            <a:r>
              <a:rPr lang="en-US" sz="2000" b="1" dirty="0">
                <a:latin typeface="Times New Roman"/>
                <a:cs typeface="+mj-cs"/>
              </a:rPr>
              <a:t>o</a:t>
            </a:r>
            <a:r>
              <a:rPr lang="en-US" sz="2000" b="1" spc="5" dirty="0">
                <a:latin typeface="Times New Roman"/>
                <a:cs typeface="+mj-cs"/>
              </a:rPr>
              <a:t>f</a:t>
            </a:r>
            <a:r>
              <a:rPr lang="en-US" sz="2000" b="1" dirty="0">
                <a:latin typeface="Times New Roman"/>
                <a:cs typeface="+mj-cs"/>
              </a:rPr>
              <a:t>ound</a:t>
            </a:r>
            <a:r>
              <a:rPr lang="en-US" sz="2000" b="1" spc="-4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effects</a:t>
            </a:r>
            <a:r>
              <a:rPr lang="en-US" sz="2000" b="1" spc="-3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on </a:t>
            </a:r>
            <a:r>
              <a:rPr lang="en-US" sz="2000" b="1" spc="-15" dirty="0">
                <a:latin typeface="Times New Roman"/>
                <a:cs typeface="+mj-cs"/>
              </a:rPr>
              <a:t>w</a:t>
            </a:r>
            <a:r>
              <a:rPr lang="en-US" sz="2000" b="1" dirty="0">
                <a:latin typeface="Times New Roman"/>
                <a:cs typeface="+mj-cs"/>
              </a:rPr>
              <a:t>ound</a:t>
            </a:r>
            <a:r>
              <a:rPr lang="en-US" sz="2000" b="1" spc="-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heal</a:t>
            </a:r>
            <a:r>
              <a:rPr lang="en-US" sz="2000" b="1" spc="-10" dirty="0">
                <a:latin typeface="Times New Roman"/>
                <a:cs typeface="+mj-cs"/>
              </a:rPr>
              <a:t>i</a:t>
            </a:r>
            <a:r>
              <a:rPr lang="en-US" sz="2000" b="1" dirty="0">
                <a:latin typeface="Times New Roman"/>
                <a:cs typeface="+mj-cs"/>
              </a:rPr>
              <a:t>ng;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pr</a:t>
            </a:r>
            <a:r>
              <a:rPr lang="en-US" sz="2000" b="1" i="1" spc="5" dirty="0">
                <a:latin typeface="Times New Roman"/>
                <a:cs typeface="+mj-cs"/>
              </a:rPr>
              <a:t>o</a:t>
            </a:r>
            <a:r>
              <a:rPr lang="en-US" sz="2000" b="1" i="1" dirty="0">
                <a:latin typeface="Times New Roman"/>
                <a:cs typeface="+mj-cs"/>
              </a:rPr>
              <a:t>t</a:t>
            </a:r>
            <a:r>
              <a:rPr lang="en-US" sz="2000" b="1" i="1" spc="-10" dirty="0">
                <a:latin typeface="Times New Roman"/>
                <a:cs typeface="+mj-cs"/>
              </a:rPr>
              <a:t>e</a:t>
            </a:r>
            <a:r>
              <a:rPr lang="en-US" sz="2000" b="1" i="1" dirty="0">
                <a:latin typeface="Times New Roman"/>
                <a:cs typeface="+mj-cs"/>
              </a:rPr>
              <a:t>in de</a:t>
            </a:r>
            <a:r>
              <a:rPr lang="en-US" sz="2000" b="1" i="1" spc="5" dirty="0">
                <a:latin typeface="Times New Roman"/>
                <a:cs typeface="+mj-cs"/>
              </a:rPr>
              <a:t>f</a:t>
            </a:r>
            <a:r>
              <a:rPr lang="en-US" sz="2000" b="1" i="1" dirty="0">
                <a:latin typeface="Times New Roman"/>
                <a:cs typeface="+mj-cs"/>
              </a:rPr>
              <a:t>i</a:t>
            </a:r>
            <a:r>
              <a:rPr lang="en-US" sz="2000" b="1" i="1" spc="-10" dirty="0">
                <a:latin typeface="Times New Roman"/>
                <a:cs typeface="+mj-cs"/>
              </a:rPr>
              <a:t>c</a:t>
            </a:r>
            <a:r>
              <a:rPr lang="en-US" sz="2000" b="1" i="1" dirty="0">
                <a:latin typeface="Times New Roman"/>
                <a:cs typeface="+mj-cs"/>
              </a:rPr>
              <a:t>i</a:t>
            </a:r>
            <a:r>
              <a:rPr lang="en-US" sz="2000" b="1" i="1" spc="-10" dirty="0">
                <a:latin typeface="Times New Roman"/>
                <a:cs typeface="+mj-cs"/>
              </a:rPr>
              <a:t>e</a:t>
            </a:r>
            <a:r>
              <a:rPr lang="en-US" sz="2000" b="1" i="1" dirty="0">
                <a:latin typeface="Times New Roman"/>
                <a:cs typeface="+mj-cs"/>
              </a:rPr>
              <a:t>ncy</a:t>
            </a:r>
            <a:r>
              <a:rPr lang="en-US" sz="2000" b="1" i="1" spc="-3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&amp;</a:t>
            </a:r>
            <a:r>
              <a:rPr lang="en-US" sz="2000" b="1" spc="5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v</a:t>
            </a:r>
            <a:r>
              <a:rPr lang="en-US" sz="2000" b="1" i="1" spc="-10" dirty="0">
                <a:latin typeface="Times New Roman"/>
                <a:cs typeface="+mj-cs"/>
              </a:rPr>
              <a:t>i</a:t>
            </a:r>
            <a:r>
              <a:rPr lang="en-US" sz="2000" b="1" i="1" dirty="0">
                <a:latin typeface="Times New Roman"/>
                <a:cs typeface="+mj-cs"/>
              </a:rPr>
              <a:t>tamin</a:t>
            </a:r>
            <a:r>
              <a:rPr lang="en-US" sz="2000" b="1" i="1" spc="-35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C de</a:t>
            </a:r>
            <a:r>
              <a:rPr lang="en-US" sz="2000" b="1" i="1" spc="5" dirty="0">
                <a:latin typeface="Times New Roman"/>
                <a:cs typeface="+mj-cs"/>
              </a:rPr>
              <a:t>f</a:t>
            </a:r>
            <a:r>
              <a:rPr lang="en-US" sz="2000" b="1" i="1" dirty="0">
                <a:latin typeface="Times New Roman"/>
                <a:cs typeface="+mj-cs"/>
              </a:rPr>
              <a:t>i</a:t>
            </a:r>
            <a:r>
              <a:rPr lang="en-US" sz="2000" b="1" i="1" spc="-10" dirty="0">
                <a:latin typeface="Times New Roman"/>
                <a:cs typeface="+mj-cs"/>
              </a:rPr>
              <a:t>c</a:t>
            </a:r>
            <a:r>
              <a:rPr lang="en-US" sz="2000" b="1" i="1" dirty="0">
                <a:latin typeface="Times New Roman"/>
                <a:cs typeface="+mj-cs"/>
              </a:rPr>
              <a:t>i</a:t>
            </a:r>
            <a:r>
              <a:rPr lang="en-US" sz="2000" b="1" i="1" spc="-10" dirty="0">
                <a:latin typeface="Times New Roman"/>
                <a:cs typeface="+mj-cs"/>
              </a:rPr>
              <a:t>e</a:t>
            </a:r>
            <a:r>
              <a:rPr lang="en-US" sz="2000" b="1" i="1" dirty="0">
                <a:latin typeface="Times New Roman"/>
                <a:cs typeface="+mj-cs"/>
              </a:rPr>
              <a:t>nc</a:t>
            </a:r>
            <a:r>
              <a:rPr lang="en-US" sz="2000" b="1" i="1" spc="-5" dirty="0">
                <a:latin typeface="Times New Roman"/>
                <a:cs typeface="+mj-cs"/>
              </a:rPr>
              <a:t>y</a:t>
            </a:r>
            <a:r>
              <a:rPr lang="en-US" sz="2000" b="1" dirty="0">
                <a:latin typeface="Times New Roman"/>
                <a:cs typeface="+mj-cs"/>
              </a:rPr>
              <a:t>,</a:t>
            </a:r>
            <a:r>
              <a:rPr lang="en-US" sz="2000" b="1" spc="-3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inh</a:t>
            </a:r>
            <a:r>
              <a:rPr lang="en-US" sz="2000" b="1" spc="-10" dirty="0">
                <a:latin typeface="Times New Roman"/>
                <a:cs typeface="+mj-cs"/>
              </a:rPr>
              <a:t>i</a:t>
            </a:r>
            <a:r>
              <a:rPr lang="en-US" sz="2000" b="1" dirty="0">
                <a:latin typeface="Times New Roman"/>
                <a:cs typeface="+mj-cs"/>
              </a:rPr>
              <a:t>bits</a:t>
            </a:r>
            <a:r>
              <a:rPr lang="en-US" sz="2000" b="1" spc="-3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collagen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synthesis</a:t>
            </a:r>
            <a:r>
              <a:rPr lang="en-US" sz="2000" b="1" spc="-5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</a:t>
            </a:r>
            <a:r>
              <a:rPr lang="en-US" sz="2000" b="1" spc="5" dirty="0">
                <a:latin typeface="Times New Roman"/>
                <a:cs typeface="+mj-cs"/>
              </a:rPr>
              <a:t>n</a:t>
            </a:r>
            <a:r>
              <a:rPr lang="en-US" sz="2000" b="1" dirty="0">
                <a:latin typeface="Times New Roman"/>
                <a:cs typeface="+mj-cs"/>
              </a:rPr>
              <a:t>d ret</a:t>
            </a:r>
            <a:r>
              <a:rPr lang="en-US" sz="2000" b="1" spc="5" dirty="0">
                <a:latin typeface="Times New Roman"/>
                <a:cs typeface="+mj-cs"/>
              </a:rPr>
              <a:t>a</a:t>
            </a:r>
            <a:r>
              <a:rPr lang="en-US" sz="2000" b="1" dirty="0">
                <a:latin typeface="Times New Roman"/>
                <a:cs typeface="+mj-cs"/>
              </a:rPr>
              <a:t>rds</a:t>
            </a:r>
            <a:r>
              <a:rPr lang="en-US" sz="2000" b="1" spc="-3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healing</a:t>
            </a:r>
            <a:r>
              <a:rPr lang="en-US" sz="2000" b="1" dirty="0" smtClean="0">
                <a:latin typeface="Times New Roman"/>
                <a:cs typeface="+mj-cs"/>
              </a:rPr>
              <a:t>.</a:t>
            </a:r>
          </a:p>
          <a:p>
            <a:r>
              <a:rPr lang="en-US" sz="2000" b="1" dirty="0" smtClean="0">
                <a:latin typeface="Times New Roman"/>
                <a:cs typeface="+mj-cs"/>
              </a:rPr>
              <a:t>3. </a:t>
            </a:r>
            <a:r>
              <a:rPr lang="en-US" sz="2000" b="1" i="1" spc="-15" dirty="0">
                <a:latin typeface="Times New Roman"/>
                <a:cs typeface="+mj-cs"/>
              </a:rPr>
              <a:t>3.</a:t>
            </a:r>
            <a:r>
              <a:rPr lang="en-US" sz="2000" b="1" i="1" spc="-10" dirty="0">
                <a:latin typeface="Times New Roman"/>
                <a:cs typeface="+mj-cs"/>
              </a:rPr>
              <a:t> </a:t>
            </a:r>
            <a:r>
              <a:rPr lang="en-US" sz="2000" b="1" i="1" spc="-15" dirty="0">
                <a:latin typeface="Times New Roman"/>
                <a:cs typeface="+mj-cs"/>
              </a:rPr>
              <a:t>Glucocorticoi</a:t>
            </a:r>
            <a:r>
              <a:rPr lang="en-US" sz="2000" b="1" i="1" spc="-10" dirty="0">
                <a:latin typeface="Times New Roman"/>
                <a:cs typeface="+mj-cs"/>
              </a:rPr>
              <a:t>d</a:t>
            </a:r>
            <a:r>
              <a:rPr lang="en-US" sz="2000" b="1" i="1" spc="-15" dirty="0">
                <a:latin typeface="Times New Roman"/>
                <a:cs typeface="+mj-cs"/>
              </a:rPr>
              <a:t>s</a:t>
            </a:r>
            <a:r>
              <a:rPr lang="en-US" sz="2000" b="1" i="1" spc="-20" dirty="0">
                <a:latin typeface="Times New Roman"/>
                <a:cs typeface="+mj-cs"/>
              </a:rPr>
              <a:t> </a:t>
            </a:r>
            <a:r>
              <a:rPr lang="en-US" sz="2000" b="1" spc="-10" dirty="0">
                <a:latin typeface="Times New Roman"/>
                <a:cs typeface="+mj-cs"/>
              </a:rPr>
              <a:t>(</a:t>
            </a:r>
            <a:r>
              <a:rPr lang="en-US" sz="2000" b="1" i="1" spc="-15" dirty="0">
                <a:latin typeface="Times New Roman"/>
                <a:cs typeface="+mj-cs"/>
              </a:rPr>
              <a:t>stero</a:t>
            </a:r>
            <a:r>
              <a:rPr lang="en-US" sz="2000" b="1" i="1" spc="-5" dirty="0">
                <a:latin typeface="Times New Roman"/>
                <a:cs typeface="+mj-cs"/>
              </a:rPr>
              <a:t>i</a:t>
            </a:r>
            <a:r>
              <a:rPr lang="en-US" sz="2000" b="1" i="1" spc="-15" dirty="0">
                <a:latin typeface="Times New Roman"/>
                <a:cs typeface="+mj-cs"/>
              </a:rPr>
              <a:t>d</a:t>
            </a:r>
            <a:r>
              <a:rPr lang="en-US" sz="2000" b="1" i="1" spc="-5" dirty="0">
                <a:latin typeface="Times New Roman"/>
                <a:cs typeface="+mj-cs"/>
              </a:rPr>
              <a:t>s</a:t>
            </a:r>
            <a:r>
              <a:rPr lang="en-US" sz="2000" b="1" spc="-10" dirty="0">
                <a:latin typeface="Times New Roman"/>
                <a:cs typeface="+mj-cs"/>
              </a:rPr>
              <a:t>)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ha</a:t>
            </a:r>
            <a:r>
              <a:rPr lang="en-US" sz="2000" b="1" spc="5" dirty="0">
                <a:latin typeface="Times New Roman"/>
                <a:cs typeface="+mj-cs"/>
              </a:rPr>
              <a:t>v</a:t>
            </a:r>
            <a:r>
              <a:rPr lang="en-US" sz="2000" b="1" dirty="0">
                <a:latin typeface="Times New Roman"/>
                <a:cs typeface="+mj-cs"/>
              </a:rPr>
              <a:t>e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an</a:t>
            </a:r>
            <a:r>
              <a:rPr lang="en-US" sz="2000" b="1" spc="5" dirty="0">
                <a:latin typeface="Times New Roman"/>
                <a:cs typeface="+mj-cs"/>
              </a:rPr>
              <a:t>t</a:t>
            </a:r>
            <a:r>
              <a:rPr lang="en-US" sz="2000" b="1" dirty="0">
                <a:latin typeface="Times New Roman"/>
                <a:cs typeface="+mj-cs"/>
              </a:rPr>
              <a:t>i-in</a:t>
            </a:r>
            <a:r>
              <a:rPr lang="en-US" sz="2000" b="1" spc="-15" dirty="0">
                <a:latin typeface="Times New Roman"/>
                <a:cs typeface="+mj-cs"/>
              </a:rPr>
              <a:t>f</a:t>
            </a:r>
            <a:r>
              <a:rPr lang="en-US" sz="2000" b="1" dirty="0">
                <a:latin typeface="Times New Roman"/>
                <a:cs typeface="+mj-cs"/>
              </a:rPr>
              <a:t>la</a:t>
            </a:r>
            <a:r>
              <a:rPr lang="en-US" sz="2000" b="1" spc="-20" dirty="0">
                <a:latin typeface="Times New Roman"/>
                <a:cs typeface="+mj-cs"/>
              </a:rPr>
              <a:t>m</a:t>
            </a:r>
            <a:r>
              <a:rPr lang="en-US" sz="2000" b="1" dirty="0">
                <a:latin typeface="Times New Roman"/>
                <a:cs typeface="+mj-cs"/>
              </a:rPr>
              <a:t>m</a:t>
            </a:r>
            <a:r>
              <a:rPr lang="en-US" sz="2000" b="1" spc="-10" dirty="0">
                <a:latin typeface="Times New Roman"/>
                <a:cs typeface="+mj-cs"/>
              </a:rPr>
              <a:t>at</a:t>
            </a:r>
            <a:r>
              <a:rPr lang="en-US" sz="2000" b="1" dirty="0">
                <a:latin typeface="Times New Roman"/>
                <a:cs typeface="+mj-cs"/>
              </a:rPr>
              <a:t>o</a:t>
            </a:r>
            <a:r>
              <a:rPr lang="en-US" sz="2000" b="1" spc="-10" dirty="0">
                <a:latin typeface="Times New Roman"/>
                <a:cs typeface="+mj-cs"/>
              </a:rPr>
              <a:t>r</a:t>
            </a:r>
            <a:r>
              <a:rPr lang="en-US" sz="2000" b="1" dirty="0">
                <a:latin typeface="Times New Roman"/>
                <a:cs typeface="+mj-cs"/>
              </a:rPr>
              <a:t>y ef</a:t>
            </a:r>
            <a:r>
              <a:rPr lang="en-US" sz="2000" b="1" spc="5" dirty="0">
                <a:latin typeface="Times New Roman"/>
                <a:cs typeface="+mj-cs"/>
              </a:rPr>
              <a:t>f</a:t>
            </a:r>
            <a:r>
              <a:rPr lang="en-US" sz="2000" b="1" dirty="0">
                <a:latin typeface="Times New Roman"/>
                <a:cs typeface="+mj-cs"/>
              </a:rPr>
              <a:t>ects,</a:t>
            </a:r>
            <a:r>
              <a:rPr lang="en-US" sz="2000" b="1" spc="-4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</a:t>
            </a:r>
            <a:r>
              <a:rPr lang="en-US" sz="2000" b="1" spc="5" dirty="0">
                <a:latin typeface="Times New Roman"/>
                <a:cs typeface="+mj-cs"/>
              </a:rPr>
              <a:t>n</a:t>
            </a:r>
            <a:r>
              <a:rPr lang="en-US" sz="2000" b="1" dirty="0">
                <a:latin typeface="Times New Roman"/>
                <a:cs typeface="+mj-cs"/>
              </a:rPr>
              <a:t>d</a:t>
            </a:r>
            <a:r>
              <a:rPr lang="en-US" sz="2000" b="1" spc="-1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the</a:t>
            </a:r>
            <a:r>
              <a:rPr lang="en-US" sz="2000" b="1" spc="-10" dirty="0">
                <a:latin typeface="Times New Roman"/>
                <a:cs typeface="+mj-cs"/>
              </a:rPr>
              <a:t>i</a:t>
            </a:r>
            <a:r>
              <a:rPr lang="en-US" sz="2000" b="1" dirty="0">
                <a:latin typeface="Times New Roman"/>
                <a:cs typeface="+mj-cs"/>
              </a:rPr>
              <a:t>r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</a:t>
            </a:r>
            <a:r>
              <a:rPr lang="en-US" sz="2000" b="1" spc="5" dirty="0">
                <a:latin typeface="Times New Roman"/>
                <a:cs typeface="+mj-cs"/>
              </a:rPr>
              <a:t>d</a:t>
            </a:r>
            <a:r>
              <a:rPr lang="en-US" sz="2000" b="1" dirty="0">
                <a:latin typeface="Times New Roman"/>
                <a:cs typeface="+mj-cs"/>
              </a:rPr>
              <a:t>m</a:t>
            </a:r>
            <a:r>
              <a:rPr lang="en-US" sz="2000" b="1" spc="-10" dirty="0">
                <a:latin typeface="Times New Roman"/>
                <a:cs typeface="+mj-cs"/>
              </a:rPr>
              <a:t>i</a:t>
            </a:r>
            <a:r>
              <a:rPr lang="en-US" sz="2000" b="1" dirty="0">
                <a:latin typeface="Times New Roman"/>
                <a:cs typeface="+mj-cs"/>
              </a:rPr>
              <a:t>nistra</a:t>
            </a:r>
            <a:r>
              <a:rPr lang="en-US" sz="2000" b="1" spc="-15" dirty="0">
                <a:latin typeface="Times New Roman"/>
                <a:cs typeface="+mj-cs"/>
              </a:rPr>
              <a:t>t</a:t>
            </a:r>
            <a:r>
              <a:rPr lang="en-US" sz="2000" b="1" dirty="0">
                <a:latin typeface="Times New Roman"/>
                <a:cs typeface="+mj-cs"/>
              </a:rPr>
              <a:t>ion</a:t>
            </a:r>
            <a:r>
              <a:rPr lang="en-US" sz="2000" b="1" spc="-4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may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resu</a:t>
            </a:r>
            <a:r>
              <a:rPr lang="en-US" sz="2000" b="1" spc="-10" dirty="0">
                <a:latin typeface="Times New Roman"/>
                <a:cs typeface="+mj-cs"/>
              </a:rPr>
              <a:t>l</a:t>
            </a:r>
            <a:r>
              <a:rPr lang="en-US" sz="2000" b="1" dirty="0">
                <a:latin typeface="Times New Roman"/>
                <a:cs typeface="+mj-cs"/>
              </a:rPr>
              <a:t>t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in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p</a:t>
            </a:r>
            <a:r>
              <a:rPr lang="en-US" sz="2000" b="1" spc="5" dirty="0">
                <a:latin typeface="Times New Roman"/>
                <a:cs typeface="+mj-cs"/>
              </a:rPr>
              <a:t>o</a:t>
            </a:r>
            <a:r>
              <a:rPr lang="en-US" sz="2000" b="1" dirty="0">
                <a:latin typeface="Times New Roman"/>
                <a:cs typeface="+mj-cs"/>
              </a:rPr>
              <a:t>or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spc="-10" dirty="0">
                <a:latin typeface="Times New Roman"/>
                <a:cs typeface="+mj-cs"/>
              </a:rPr>
              <a:t>w</a:t>
            </a:r>
            <a:r>
              <a:rPr lang="en-US" sz="2000" b="1" dirty="0">
                <a:latin typeface="Times New Roman"/>
                <a:cs typeface="+mj-cs"/>
              </a:rPr>
              <a:t>o</a:t>
            </a:r>
            <a:r>
              <a:rPr lang="en-US" sz="2000" b="1" spc="5" dirty="0">
                <a:latin typeface="Times New Roman"/>
                <a:cs typeface="+mj-cs"/>
              </a:rPr>
              <a:t>u</a:t>
            </a:r>
            <a:r>
              <a:rPr lang="en-US" sz="2000" b="1" dirty="0">
                <a:latin typeface="Times New Roman"/>
                <a:cs typeface="+mj-cs"/>
              </a:rPr>
              <a:t>nd stren</a:t>
            </a:r>
            <a:r>
              <a:rPr lang="en-US" sz="2000" b="1" spc="5" dirty="0">
                <a:latin typeface="Times New Roman"/>
                <a:cs typeface="+mj-cs"/>
              </a:rPr>
              <a:t>g</a:t>
            </a:r>
            <a:r>
              <a:rPr lang="en-US" sz="2000" b="1" dirty="0">
                <a:latin typeface="Times New Roman"/>
                <a:cs typeface="+mj-cs"/>
              </a:rPr>
              <a:t>th</a:t>
            </a:r>
            <a:r>
              <a:rPr lang="en-US" sz="2000" b="1" spc="-4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due</a:t>
            </a:r>
            <a:r>
              <a:rPr lang="en-US" sz="2000" b="1" spc="-1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to dim</a:t>
            </a:r>
            <a:r>
              <a:rPr lang="en-US" sz="2000" b="1" spc="-10" dirty="0">
                <a:latin typeface="Times New Roman"/>
                <a:cs typeface="+mj-cs"/>
              </a:rPr>
              <a:t>i</a:t>
            </a:r>
            <a:r>
              <a:rPr lang="en-US" sz="2000" b="1" dirty="0">
                <a:latin typeface="Times New Roman"/>
                <a:cs typeface="+mj-cs"/>
              </a:rPr>
              <a:t>nished</a:t>
            </a:r>
            <a:r>
              <a:rPr lang="en-US" sz="2000" b="1" spc="-35" dirty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fibrosis</a:t>
            </a:r>
          </a:p>
          <a:p>
            <a:r>
              <a:rPr lang="en-US" sz="2000" b="1" spc="-15" dirty="0" smtClean="0">
                <a:latin typeface="Times New Roman"/>
                <a:cs typeface="+mj-cs"/>
              </a:rPr>
              <a:t>4.</a:t>
            </a:r>
            <a:r>
              <a:rPr lang="en-US" sz="2000" b="1" i="1" spc="-25" dirty="0" smtClean="0">
                <a:latin typeface="Times New Roman"/>
                <a:cs typeface="+mj-cs"/>
              </a:rPr>
              <a:t>M</a:t>
            </a:r>
            <a:r>
              <a:rPr lang="en-US" sz="2000" b="1" i="1" spc="-30" dirty="0" smtClean="0">
                <a:latin typeface="Times New Roman"/>
                <a:cs typeface="+mj-cs"/>
              </a:rPr>
              <a:t>e</a:t>
            </a:r>
            <a:r>
              <a:rPr lang="en-US" sz="2000" b="1" i="1" spc="-15" dirty="0" smtClean="0">
                <a:latin typeface="Times New Roman"/>
                <a:cs typeface="+mj-cs"/>
              </a:rPr>
              <a:t>chan</a:t>
            </a:r>
            <a:r>
              <a:rPr lang="en-US" sz="2000" b="1" i="1" spc="-5" dirty="0" smtClean="0">
                <a:latin typeface="Times New Roman"/>
                <a:cs typeface="+mj-cs"/>
              </a:rPr>
              <a:t>i</a:t>
            </a:r>
            <a:r>
              <a:rPr lang="en-US" sz="2000" b="1" i="1" spc="-15" dirty="0" smtClean="0">
                <a:latin typeface="Times New Roman"/>
                <a:cs typeface="+mj-cs"/>
              </a:rPr>
              <a:t>cal</a:t>
            </a:r>
            <a:r>
              <a:rPr lang="en-US" sz="2000" b="1" i="1" spc="-5" dirty="0" smtClean="0">
                <a:latin typeface="Times New Roman"/>
                <a:cs typeface="+mj-cs"/>
              </a:rPr>
              <a:t> </a:t>
            </a:r>
            <a:r>
              <a:rPr lang="en-US" sz="2000" b="1" i="1" spc="-25" dirty="0">
                <a:latin typeface="Times New Roman"/>
                <a:cs typeface="+mj-cs"/>
              </a:rPr>
              <a:t>v</a:t>
            </a:r>
            <a:r>
              <a:rPr lang="en-US" sz="2000" b="1" i="1" spc="-15" dirty="0">
                <a:latin typeface="Times New Roman"/>
                <a:cs typeface="+mj-cs"/>
              </a:rPr>
              <a:t>ar</a:t>
            </a:r>
            <a:r>
              <a:rPr lang="en-US" sz="2000" b="1" i="1" spc="-5" dirty="0">
                <a:latin typeface="Times New Roman"/>
                <a:cs typeface="+mj-cs"/>
              </a:rPr>
              <a:t>i</a:t>
            </a:r>
            <a:r>
              <a:rPr lang="en-US" sz="2000" b="1" i="1" spc="-15" dirty="0">
                <a:latin typeface="Times New Roman"/>
                <a:cs typeface="+mj-cs"/>
              </a:rPr>
              <a:t>a</a:t>
            </a:r>
            <a:r>
              <a:rPr lang="en-US" sz="2000" b="1" i="1" spc="-10" dirty="0">
                <a:latin typeface="Times New Roman"/>
                <a:cs typeface="+mj-cs"/>
              </a:rPr>
              <a:t>b</a:t>
            </a:r>
            <a:r>
              <a:rPr lang="en-US" sz="2000" b="1" i="1" spc="-15" dirty="0">
                <a:latin typeface="Times New Roman"/>
                <a:cs typeface="+mj-cs"/>
              </a:rPr>
              <a:t>les</a:t>
            </a:r>
            <a:r>
              <a:rPr lang="en-US" sz="2000" b="1" i="1" spc="-2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such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as</a:t>
            </a:r>
            <a:r>
              <a:rPr lang="en-US" sz="2000" b="1" spc="-2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in</a:t>
            </a:r>
            <a:r>
              <a:rPr lang="en-US" sz="2000" b="1" spc="-10" dirty="0">
                <a:latin typeface="Times New Roman"/>
                <a:cs typeface="+mj-cs"/>
              </a:rPr>
              <a:t>c</a:t>
            </a:r>
            <a:r>
              <a:rPr lang="en-US" sz="2000" b="1" dirty="0">
                <a:latin typeface="Times New Roman"/>
                <a:cs typeface="+mj-cs"/>
              </a:rPr>
              <a:t>reased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local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 err="1" smtClean="0">
                <a:latin typeface="Times New Roman"/>
                <a:cs typeface="+mj-cs"/>
              </a:rPr>
              <a:t>pres</a:t>
            </a:r>
            <a:r>
              <a:rPr lang="en-US" sz="2000" b="1" spc="-10" dirty="0" err="1" smtClean="0">
                <a:latin typeface="Times New Roman"/>
                <a:cs typeface="+mj-cs"/>
              </a:rPr>
              <a:t>s</a:t>
            </a:r>
            <a:r>
              <a:rPr lang="en-US" sz="2000" b="1" dirty="0" err="1" smtClean="0">
                <a:latin typeface="Times New Roman"/>
                <a:cs typeface="+mj-cs"/>
              </a:rPr>
              <a:t>ure</a:t>
            </a:r>
            <a:r>
              <a:rPr lang="en-US" sz="2000" b="1" dirty="0" err="1">
                <a:latin typeface="Times New Roman"/>
                <a:cs typeface="+mj-cs"/>
              </a:rPr>
              <a:t>or</a:t>
            </a:r>
            <a:r>
              <a:rPr lang="en-US" sz="2000" b="1" dirty="0">
                <a:latin typeface="Times New Roman"/>
                <a:cs typeface="+mj-cs"/>
              </a:rPr>
              <a:t> torsion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may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cause</a:t>
            </a:r>
            <a:r>
              <a:rPr lang="en-US" sz="2000" b="1" spc="-10" dirty="0">
                <a:latin typeface="Times New Roman"/>
                <a:cs typeface="+mj-cs"/>
              </a:rPr>
              <a:t> w</a:t>
            </a:r>
            <a:r>
              <a:rPr lang="en-US" sz="2000" b="1" dirty="0">
                <a:latin typeface="Times New Roman"/>
                <a:cs typeface="+mj-cs"/>
              </a:rPr>
              <a:t>o</a:t>
            </a:r>
            <a:r>
              <a:rPr lang="en-US" sz="2000" b="1" spc="5" dirty="0">
                <a:latin typeface="Times New Roman"/>
                <a:cs typeface="+mj-cs"/>
              </a:rPr>
              <a:t>u</a:t>
            </a:r>
            <a:r>
              <a:rPr lang="en-US" sz="2000" b="1" dirty="0">
                <a:latin typeface="Times New Roman"/>
                <a:cs typeface="+mj-cs"/>
              </a:rPr>
              <a:t>nds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to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pull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</a:t>
            </a:r>
            <a:r>
              <a:rPr lang="en-US" sz="2000" b="1" spc="5" dirty="0">
                <a:latin typeface="Times New Roman"/>
                <a:cs typeface="+mj-cs"/>
              </a:rPr>
              <a:t>p</a:t>
            </a:r>
            <a:r>
              <a:rPr lang="en-US" sz="2000" b="1" dirty="0">
                <a:latin typeface="Times New Roman"/>
                <a:cs typeface="+mj-cs"/>
              </a:rPr>
              <a:t>ar</a:t>
            </a:r>
            <a:r>
              <a:rPr lang="en-US" sz="2000" b="1" spc="5" dirty="0">
                <a:latin typeface="Times New Roman"/>
                <a:cs typeface="+mj-cs"/>
              </a:rPr>
              <a:t>t</a:t>
            </a:r>
            <a:r>
              <a:rPr lang="en-US" sz="2000" b="1" dirty="0">
                <a:latin typeface="Times New Roman"/>
                <a:cs typeface="+mj-cs"/>
              </a:rPr>
              <a:t>,</a:t>
            </a:r>
            <a:r>
              <a:rPr lang="en-US" sz="2000" b="1" spc="-3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or</a:t>
            </a:r>
            <a:r>
              <a:rPr lang="en-US" sz="2000" b="1" spc="10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dehisce</a:t>
            </a:r>
            <a:r>
              <a:rPr lang="en-US" sz="2000" b="1" i="1" spc="-25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i.e.</a:t>
            </a:r>
            <a:r>
              <a:rPr lang="en-US" sz="2000" b="1" i="1" spc="-10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o</a:t>
            </a:r>
            <a:r>
              <a:rPr lang="en-US" sz="2000" b="1" i="1" spc="10" dirty="0">
                <a:latin typeface="Times New Roman"/>
                <a:cs typeface="+mj-cs"/>
              </a:rPr>
              <a:t>p</a:t>
            </a:r>
            <a:r>
              <a:rPr lang="en-US" sz="2000" b="1" i="1" dirty="0">
                <a:latin typeface="Times New Roman"/>
                <a:cs typeface="+mj-cs"/>
              </a:rPr>
              <a:t>en</a:t>
            </a:r>
            <a:r>
              <a:rPr lang="en-US" sz="2000" b="1" i="1" spc="-20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o</a:t>
            </a:r>
            <a:r>
              <a:rPr lang="en-US" sz="2000" b="1" i="1" spc="5" dirty="0">
                <a:latin typeface="Times New Roman"/>
                <a:cs typeface="+mj-cs"/>
              </a:rPr>
              <a:t>u</a:t>
            </a:r>
            <a:r>
              <a:rPr lang="en-US" sz="2000" b="1" i="1" dirty="0">
                <a:latin typeface="Times New Roman"/>
                <a:cs typeface="+mj-cs"/>
              </a:rPr>
              <a:t>t or</a:t>
            </a:r>
            <a:r>
              <a:rPr lang="en-US" sz="2000" b="1" i="1" spc="-5" dirty="0">
                <a:latin typeface="Times New Roman"/>
                <a:cs typeface="+mj-cs"/>
              </a:rPr>
              <a:t> </a:t>
            </a:r>
            <a:r>
              <a:rPr lang="en-US" sz="2000" b="1" i="1" dirty="0">
                <a:latin typeface="Times New Roman"/>
                <a:cs typeface="+mj-cs"/>
              </a:rPr>
              <a:t>g</a:t>
            </a:r>
            <a:r>
              <a:rPr lang="en-US" sz="2000" b="1" i="1" spc="10" dirty="0">
                <a:latin typeface="Times New Roman"/>
                <a:cs typeface="+mj-cs"/>
              </a:rPr>
              <a:t>a</a:t>
            </a:r>
            <a:r>
              <a:rPr lang="en-US" sz="2000" b="1" i="1" dirty="0">
                <a:latin typeface="Times New Roman"/>
                <a:cs typeface="+mj-cs"/>
              </a:rPr>
              <a:t>pe</a:t>
            </a:r>
            <a:r>
              <a:rPr lang="en-US" sz="2000" b="1" i="1" dirty="0" smtClean="0">
                <a:latin typeface="Times New Roman"/>
                <a:cs typeface="+mj-cs"/>
              </a:rPr>
              <a:t>.</a:t>
            </a:r>
            <a:r>
              <a:rPr lang="en-US" sz="2000" b="1" i="1" spc="-10" dirty="0">
                <a:latin typeface="Times New Roman"/>
                <a:cs typeface="+mj-cs"/>
              </a:rPr>
              <a:t> </a:t>
            </a:r>
            <a:endParaRPr lang="en-US" sz="2000" b="1" i="1" spc="-10" dirty="0" smtClean="0">
              <a:latin typeface="Times New Roman"/>
              <a:cs typeface="+mj-cs"/>
            </a:endParaRPr>
          </a:p>
          <a:p>
            <a:r>
              <a:rPr lang="en-US" sz="2000" b="1" i="1" spc="-10" dirty="0" smtClean="0">
                <a:latin typeface="Times New Roman"/>
                <a:cs typeface="+mj-cs"/>
              </a:rPr>
              <a:t>5.</a:t>
            </a:r>
            <a:r>
              <a:rPr lang="en-US" sz="2000" b="1" i="1" spc="-5" dirty="0" smtClean="0">
                <a:latin typeface="Times New Roman"/>
                <a:cs typeface="+mj-cs"/>
              </a:rPr>
              <a:t> </a:t>
            </a:r>
            <a:r>
              <a:rPr lang="en-US" sz="2000" b="1" i="1" spc="-35" dirty="0" smtClean="0">
                <a:latin typeface="Times New Roman"/>
                <a:cs typeface="+mj-cs"/>
              </a:rPr>
              <a:t>P</a:t>
            </a:r>
            <a:r>
              <a:rPr lang="en-US" sz="2000" b="1" i="1" spc="-15" dirty="0" smtClean="0">
                <a:latin typeface="Times New Roman"/>
                <a:cs typeface="+mj-cs"/>
              </a:rPr>
              <a:t>o</a:t>
            </a:r>
            <a:r>
              <a:rPr lang="en-US" sz="2000" b="1" i="1" spc="-10" dirty="0" smtClean="0">
                <a:latin typeface="Times New Roman"/>
                <a:cs typeface="+mj-cs"/>
              </a:rPr>
              <a:t>o</a:t>
            </a:r>
            <a:r>
              <a:rPr lang="en-US" sz="2000" b="1" i="1" spc="-15" dirty="0" smtClean="0">
                <a:latin typeface="Times New Roman"/>
                <a:cs typeface="+mj-cs"/>
              </a:rPr>
              <a:t>r</a:t>
            </a:r>
            <a:r>
              <a:rPr lang="en-US" sz="2000" b="1" i="1" spc="-5" dirty="0" smtClean="0">
                <a:latin typeface="Times New Roman"/>
                <a:cs typeface="+mj-cs"/>
              </a:rPr>
              <a:t> </a:t>
            </a:r>
            <a:r>
              <a:rPr lang="en-US" sz="2000" b="1" i="1" spc="-15" dirty="0" smtClean="0">
                <a:latin typeface="Times New Roman"/>
                <a:cs typeface="+mj-cs"/>
              </a:rPr>
              <a:t>per</a:t>
            </a:r>
            <a:r>
              <a:rPr lang="en-US" sz="2000" b="1" i="1" spc="-5" dirty="0" smtClean="0">
                <a:latin typeface="Times New Roman"/>
                <a:cs typeface="+mj-cs"/>
              </a:rPr>
              <a:t>f</a:t>
            </a:r>
            <a:r>
              <a:rPr lang="en-US" sz="2000" b="1" i="1" spc="-20" dirty="0" smtClean="0">
                <a:latin typeface="Times New Roman"/>
                <a:cs typeface="+mj-cs"/>
              </a:rPr>
              <a:t>u</a:t>
            </a:r>
            <a:r>
              <a:rPr lang="en-US" sz="2000" b="1" i="1" spc="-10" dirty="0" smtClean="0">
                <a:latin typeface="Times New Roman"/>
                <a:cs typeface="+mj-cs"/>
              </a:rPr>
              <a:t>sio</a:t>
            </a:r>
            <a:r>
              <a:rPr lang="en-US" sz="2000" b="1" i="1" dirty="0" smtClean="0">
                <a:latin typeface="Times New Roman"/>
                <a:cs typeface="+mj-cs"/>
              </a:rPr>
              <a:t>n</a:t>
            </a:r>
            <a:r>
              <a:rPr lang="en-US" sz="2000" i="1" dirty="0" smtClean="0">
                <a:latin typeface="Times New Roman"/>
                <a:cs typeface="+mj-cs"/>
              </a:rPr>
              <a:t>,</a:t>
            </a:r>
            <a:r>
              <a:rPr lang="en-US" sz="2000" i="1" spc="-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due</a:t>
            </a:r>
            <a:r>
              <a:rPr lang="en-US" sz="2000" b="1" spc="-1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e</a:t>
            </a:r>
            <a:r>
              <a:rPr lang="en-US" sz="2000" b="1" spc="-10" dirty="0" smtClean="0">
                <a:latin typeface="Times New Roman"/>
                <a:cs typeface="+mj-cs"/>
              </a:rPr>
              <a:t>i</a:t>
            </a:r>
            <a:r>
              <a:rPr lang="en-US" sz="2000" b="1" dirty="0" smtClean="0">
                <a:latin typeface="Times New Roman"/>
                <a:cs typeface="+mj-cs"/>
              </a:rPr>
              <a:t>ther</a:t>
            </a:r>
            <a:r>
              <a:rPr lang="en-US" sz="2000" b="1" spc="-2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to</a:t>
            </a:r>
            <a:r>
              <a:rPr lang="en-US" sz="2000" b="1" spc="-1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ar</a:t>
            </a:r>
            <a:r>
              <a:rPr lang="en-US" sz="2000" b="1" spc="5" dirty="0" smtClean="0">
                <a:latin typeface="Times New Roman"/>
                <a:cs typeface="+mj-cs"/>
              </a:rPr>
              <a:t>t</a:t>
            </a:r>
            <a:r>
              <a:rPr lang="en-US" sz="2000" b="1" dirty="0" smtClean="0">
                <a:latin typeface="Times New Roman"/>
                <a:cs typeface="+mj-cs"/>
              </a:rPr>
              <a:t>er</a:t>
            </a:r>
            <a:r>
              <a:rPr lang="en-US" sz="2000" b="1" spc="-10" dirty="0" smtClean="0">
                <a:latin typeface="Times New Roman"/>
                <a:cs typeface="+mj-cs"/>
              </a:rPr>
              <a:t>i</a:t>
            </a:r>
            <a:r>
              <a:rPr lang="en-US" sz="2000" b="1" dirty="0" smtClean="0">
                <a:latin typeface="Times New Roman"/>
                <a:cs typeface="+mj-cs"/>
              </a:rPr>
              <a:t>osc</a:t>
            </a:r>
            <a:r>
              <a:rPr lang="en-US" sz="2000" b="1" spc="-10" dirty="0" smtClean="0">
                <a:latin typeface="Times New Roman"/>
                <a:cs typeface="+mj-cs"/>
              </a:rPr>
              <a:t>l</a:t>
            </a:r>
            <a:r>
              <a:rPr lang="en-US" sz="2000" b="1" dirty="0" smtClean="0">
                <a:latin typeface="Times New Roman"/>
                <a:cs typeface="+mj-cs"/>
              </a:rPr>
              <a:t>er</a:t>
            </a:r>
            <a:r>
              <a:rPr lang="en-US" sz="2000" b="1" spc="-10" dirty="0" smtClean="0">
                <a:latin typeface="Times New Roman"/>
                <a:cs typeface="+mj-cs"/>
              </a:rPr>
              <a:t>o</a:t>
            </a:r>
            <a:r>
              <a:rPr lang="en-US" sz="2000" b="1" dirty="0" smtClean="0">
                <a:latin typeface="Times New Roman"/>
                <a:cs typeface="+mj-cs"/>
              </a:rPr>
              <a:t>sis</a:t>
            </a:r>
            <a:r>
              <a:rPr lang="en-US" sz="2000" b="1" spc="-5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a</a:t>
            </a:r>
            <a:r>
              <a:rPr lang="en-US" sz="2000" b="1" spc="5" dirty="0" smtClean="0">
                <a:latin typeface="Times New Roman"/>
                <a:cs typeface="+mj-cs"/>
              </a:rPr>
              <a:t>n</a:t>
            </a:r>
            <a:r>
              <a:rPr lang="en-US" sz="2000" b="1" dirty="0" smtClean="0">
                <a:latin typeface="Times New Roman"/>
                <a:cs typeface="+mj-cs"/>
              </a:rPr>
              <a:t>d</a:t>
            </a:r>
            <a:r>
              <a:rPr lang="en-US" sz="2000" b="1" spc="-2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diabe</a:t>
            </a:r>
            <a:r>
              <a:rPr lang="en-US" sz="2000" b="1" spc="5" dirty="0" smtClean="0">
                <a:latin typeface="Times New Roman"/>
                <a:cs typeface="+mj-cs"/>
              </a:rPr>
              <a:t>t</a:t>
            </a:r>
            <a:r>
              <a:rPr lang="en-US" sz="2000" b="1" dirty="0" smtClean="0">
                <a:latin typeface="Times New Roman"/>
                <a:cs typeface="+mj-cs"/>
              </a:rPr>
              <a:t>es or to</a:t>
            </a:r>
            <a:r>
              <a:rPr lang="en-US" sz="2000" b="1" spc="-1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o</a:t>
            </a:r>
            <a:r>
              <a:rPr lang="en-US" sz="2000" b="1" spc="5" dirty="0" smtClean="0">
                <a:latin typeface="Times New Roman"/>
                <a:cs typeface="+mj-cs"/>
              </a:rPr>
              <a:t>b</a:t>
            </a:r>
            <a:r>
              <a:rPr lang="en-US" sz="2000" b="1" dirty="0" smtClean="0">
                <a:latin typeface="Times New Roman"/>
                <a:cs typeface="+mj-cs"/>
              </a:rPr>
              <a:t>struc</a:t>
            </a:r>
            <a:r>
              <a:rPr lang="en-US" sz="2000" b="1" spc="5" dirty="0" smtClean="0">
                <a:latin typeface="Times New Roman"/>
                <a:cs typeface="+mj-cs"/>
              </a:rPr>
              <a:t>t</a:t>
            </a:r>
            <a:r>
              <a:rPr lang="en-US" sz="2000" b="1" dirty="0" smtClean="0">
                <a:latin typeface="Times New Roman"/>
                <a:cs typeface="+mj-cs"/>
              </a:rPr>
              <a:t>ed</a:t>
            </a:r>
            <a:r>
              <a:rPr lang="en-US" sz="2000" b="1" spc="-4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ven</a:t>
            </a:r>
            <a:r>
              <a:rPr lang="en-US" sz="2000" b="1" spc="10" dirty="0" smtClean="0">
                <a:latin typeface="Times New Roman"/>
                <a:cs typeface="+mj-cs"/>
              </a:rPr>
              <a:t>o</a:t>
            </a:r>
            <a:r>
              <a:rPr lang="en-US" sz="2000" b="1" dirty="0" smtClean="0">
                <a:latin typeface="Times New Roman"/>
                <a:cs typeface="+mj-cs"/>
              </a:rPr>
              <a:t>us</a:t>
            </a:r>
            <a:r>
              <a:rPr lang="en-US" sz="2000" b="1" spc="-3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drain</a:t>
            </a:r>
            <a:r>
              <a:rPr lang="en-US" sz="2000" b="1" spc="5" dirty="0" smtClean="0">
                <a:latin typeface="Times New Roman"/>
                <a:cs typeface="+mj-cs"/>
              </a:rPr>
              <a:t>a</a:t>
            </a:r>
            <a:r>
              <a:rPr lang="en-US" sz="2000" b="1" dirty="0" smtClean="0">
                <a:latin typeface="Times New Roman"/>
                <a:cs typeface="+mj-cs"/>
              </a:rPr>
              <a:t>ge</a:t>
            </a:r>
            <a:r>
              <a:rPr lang="en-US" sz="2000" b="1" spc="-3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(e.</a:t>
            </a:r>
            <a:r>
              <a:rPr lang="en-US" sz="2000" b="1" spc="10" dirty="0" smtClean="0">
                <a:latin typeface="Times New Roman"/>
                <a:cs typeface="+mj-cs"/>
              </a:rPr>
              <a:t>g</a:t>
            </a:r>
            <a:r>
              <a:rPr lang="en-US" sz="2000" b="1" dirty="0" smtClean="0">
                <a:latin typeface="Times New Roman"/>
                <a:cs typeface="+mj-cs"/>
              </a:rPr>
              <a:t>.</a:t>
            </a:r>
            <a:r>
              <a:rPr lang="en-US" sz="2000" b="1" spc="-2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in</a:t>
            </a:r>
            <a:r>
              <a:rPr lang="en-US" sz="2000" b="1" spc="-1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v</a:t>
            </a:r>
            <a:r>
              <a:rPr lang="en-US" sz="2000" b="1" spc="10" dirty="0" smtClean="0">
                <a:latin typeface="Times New Roman"/>
                <a:cs typeface="+mj-cs"/>
              </a:rPr>
              <a:t>a</a:t>
            </a:r>
            <a:r>
              <a:rPr lang="en-US" sz="2000" b="1" dirty="0" smtClean="0">
                <a:latin typeface="Times New Roman"/>
                <a:cs typeface="+mj-cs"/>
              </a:rPr>
              <a:t>r</a:t>
            </a:r>
            <a:r>
              <a:rPr lang="en-US" sz="2000" b="1" spc="-10" dirty="0" smtClean="0">
                <a:latin typeface="Times New Roman"/>
                <a:cs typeface="+mj-cs"/>
              </a:rPr>
              <a:t>i</a:t>
            </a:r>
            <a:r>
              <a:rPr lang="en-US" sz="2000" b="1" dirty="0" smtClean="0">
                <a:latin typeface="Times New Roman"/>
                <a:cs typeface="+mj-cs"/>
              </a:rPr>
              <a:t>cose</a:t>
            </a:r>
            <a:r>
              <a:rPr lang="en-US" sz="2000" b="1" spc="-30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veins),</a:t>
            </a:r>
            <a:r>
              <a:rPr lang="en-US" sz="2000" b="1" spc="-2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also i</a:t>
            </a:r>
            <a:r>
              <a:rPr lang="en-US" sz="2000" b="1" spc="-10" dirty="0" smtClean="0">
                <a:latin typeface="Times New Roman"/>
                <a:cs typeface="+mj-cs"/>
              </a:rPr>
              <a:t>m</a:t>
            </a:r>
            <a:r>
              <a:rPr lang="en-US" sz="2000" b="1" dirty="0" smtClean="0">
                <a:latin typeface="Times New Roman"/>
                <a:cs typeface="+mj-cs"/>
              </a:rPr>
              <a:t>p</a:t>
            </a:r>
            <a:r>
              <a:rPr lang="en-US" sz="2000" b="1" spc="5" dirty="0" smtClean="0">
                <a:latin typeface="Times New Roman"/>
                <a:cs typeface="+mj-cs"/>
              </a:rPr>
              <a:t>a</a:t>
            </a:r>
            <a:r>
              <a:rPr lang="en-US" sz="2000" b="1" dirty="0" smtClean="0">
                <a:latin typeface="Times New Roman"/>
                <a:cs typeface="+mj-cs"/>
              </a:rPr>
              <a:t>i</a:t>
            </a:r>
            <a:r>
              <a:rPr lang="en-US" sz="2000" b="1" spc="-10" dirty="0" smtClean="0">
                <a:latin typeface="Times New Roman"/>
                <a:cs typeface="+mj-cs"/>
              </a:rPr>
              <a:t>r</a:t>
            </a:r>
            <a:r>
              <a:rPr lang="en-US" sz="2000" b="1" dirty="0" smtClean="0">
                <a:latin typeface="Times New Roman"/>
                <a:cs typeface="+mj-cs"/>
              </a:rPr>
              <a:t>s</a:t>
            </a:r>
            <a:r>
              <a:rPr lang="en-US" sz="2000" b="1" spc="-35" dirty="0" smtClean="0">
                <a:latin typeface="Times New Roman"/>
                <a:cs typeface="+mj-cs"/>
              </a:rPr>
              <a:t> </a:t>
            </a:r>
            <a:r>
              <a:rPr lang="en-US" sz="2000" b="1" dirty="0" smtClean="0">
                <a:latin typeface="Times New Roman"/>
                <a:cs typeface="+mj-cs"/>
              </a:rPr>
              <a:t>healing</a:t>
            </a:r>
          </a:p>
          <a:p>
            <a:r>
              <a:rPr lang="en-US" sz="2000" b="1" dirty="0" smtClean="0">
                <a:latin typeface="Times New Roman"/>
                <a:cs typeface="+mj-cs"/>
              </a:rPr>
              <a:t>6.</a:t>
            </a:r>
            <a:r>
              <a:rPr lang="en-US" sz="2000" b="1" i="1" spc="-10" dirty="0">
                <a:latin typeface="Times New Roman"/>
                <a:cs typeface="+mj-cs"/>
              </a:rPr>
              <a:t> 6.</a:t>
            </a:r>
            <a:r>
              <a:rPr lang="en-US" sz="2000" b="1" i="1" spc="-5" dirty="0">
                <a:latin typeface="Times New Roman"/>
                <a:cs typeface="+mj-cs"/>
              </a:rPr>
              <a:t> </a:t>
            </a:r>
            <a:r>
              <a:rPr lang="en-US" sz="2000" b="1" i="1" spc="-35" dirty="0">
                <a:latin typeface="Times New Roman"/>
                <a:cs typeface="+mj-cs"/>
              </a:rPr>
              <a:t>F</a:t>
            </a:r>
            <a:r>
              <a:rPr lang="en-US" sz="2000" b="1" i="1" spc="-15" dirty="0">
                <a:latin typeface="Times New Roman"/>
                <a:cs typeface="+mj-cs"/>
              </a:rPr>
              <a:t>o</a:t>
            </a:r>
            <a:r>
              <a:rPr lang="en-US" sz="2000" b="1" i="1" spc="-10" dirty="0">
                <a:latin typeface="Times New Roman"/>
                <a:cs typeface="+mj-cs"/>
              </a:rPr>
              <a:t>r</a:t>
            </a:r>
            <a:r>
              <a:rPr lang="en-US" sz="2000" b="1" i="1" spc="-15" dirty="0">
                <a:latin typeface="Times New Roman"/>
                <a:cs typeface="+mj-cs"/>
              </a:rPr>
              <a:t>eign</a:t>
            </a:r>
            <a:r>
              <a:rPr lang="en-US" sz="2000" b="1" i="1" dirty="0">
                <a:latin typeface="Times New Roman"/>
                <a:cs typeface="+mj-cs"/>
              </a:rPr>
              <a:t> </a:t>
            </a:r>
            <a:r>
              <a:rPr lang="en-US" sz="2000" b="1" i="1" spc="-15" dirty="0">
                <a:latin typeface="Times New Roman"/>
                <a:cs typeface="+mj-cs"/>
              </a:rPr>
              <a:t>b</a:t>
            </a:r>
            <a:r>
              <a:rPr lang="en-US" sz="2000" b="1" i="1" spc="-10" dirty="0">
                <a:latin typeface="Times New Roman"/>
                <a:cs typeface="+mj-cs"/>
              </a:rPr>
              <a:t>o</a:t>
            </a:r>
            <a:r>
              <a:rPr lang="en-US" sz="2000" b="1" i="1" spc="-15" dirty="0">
                <a:latin typeface="Times New Roman"/>
                <a:cs typeface="+mj-cs"/>
              </a:rPr>
              <a:t>d</a:t>
            </a:r>
            <a:r>
              <a:rPr lang="en-US" sz="2000" b="1" i="1" spc="-5" dirty="0">
                <a:latin typeface="Times New Roman"/>
                <a:cs typeface="+mj-cs"/>
              </a:rPr>
              <a:t>i</a:t>
            </a:r>
            <a:r>
              <a:rPr lang="en-US" sz="2000" b="1" i="1" spc="-15" dirty="0">
                <a:latin typeface="Times New Roman"/>
                <a:cs typeface="+mj-cs"/>
              </a:rPr>
              <a:t>es </a:t>
            </a:r>
            <a:r>
              <a:rPr lang="en-US" sz="2000" b="1" dirty="0">
                <a:latin typeface="Times New Roman"/>
                <a:cs typeface="+mj-cs"/>
              </a:rPr>
              <a:t>such</a:t>
            </a:r>
            <a:r>
              <a:rPr lang="en-US" sz="2000" b="1" spc="-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as</a:t>
            </a:r>
            <a:r>
              <a:rPr lang="en-US" sz="2000" b="1" spc="-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fr</a:t>
            </a:r>
            <a:r>
              <a:rPr lang="en-US" sz="2000" b="1" spc="5" dirty="0">
                <a:latin typeface="Times New Roman"/>
                <a:cs typeface="+mj-cs"/>
              </a:rPr>
              <a:t>a</a:t>
            </a:r>
            <a:r>
              <a:rPr lang="en-US" sz="2000" b="1" dirty="0">
                <a:latin typeface="Times New Roman"/>
                <a:cs typeface="+mj-cs"/>
              </a:rPr>
              <a:t>gments</a:t>
            </a:r>
            <a:r>
              <a:rPr lang="en-US" sz="2000" b="1" spc="-4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of</a:t>
            </a:r>
            <a:r>
              <a:rPr lang="en-US" sz="2000" b="1" spc="-1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steel,</a:t>
            </a:r>
            <a:r>
              <a:rPr lang="en-US" sz="2000" b="1" spc="-25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glass,</a:t>
            </a:r>
            <a:r>
              <a:rPr lang="en-US" sz="2000" b="1" spc="-3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or </a:t>
            </a:r>
            <a:r>
              <a:rPr lang="en-US" sz="2000" b="1" spc="-10" dirty="0">
                <a:latin typeface="Times New Roman"/>
                <a:cs typeface="+mj-cs"/>
              </a:rPr>
              <a:t>e</a:t>
            </a:r>
            <a:r>
              <a:rPr lang="en-US" sz="2000" b="1" dirty="0">
                <a:latin typeface="Times New Roman"/>
                <a:cs typeface="+mj-cs"/>
              </a:rPr>
              <a:t>ven b</a:t>
            </a:r>
            <a:r>
              <a:rPr lang="en-US" sz="2000" b="1" spc="5" dirty="0">
                <a:latin typeface="Times New Roman"/>
                <a:cs typeface="+mj-cs"/>
              </a:rPr>
              <a:t>o</a:t>
            </a:r>
            <a:r>
              <a:rPr lang="en-US" sz="2000" b="1" dirty="0">
                <a:latin typeface="Times New Roman"/>
                <a:cs typeface="+mj-cs"/>
              </a:rPr>
              <a:t>ne</a:t>
            </a:r>
            <a:r>
              <a:rPr lang="en-US" sz="2000" b="1" spc="-2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i</a:t>
            </a:r>
            <a:r>
              <a:rPr lang="en-US" sz="2000" b="1" spc="-10" dirty="0">
                <a:latin typeface="Times New Roman"/>
                <a:cs typeface="+mj-cs"/>
              </a:rPr>
              <a:t>m</a:t>
            </a:r>
            <a:r>
              <a:rPr lang="en-US" sz="2000" b="1" dirty="0">
                <a:latin typeface="Times New Roman"/>
                <a:cs typeface="+mj-cs"/>
              </a:rPr>
              <a:t>pede</a:t>
            </a:r>
            <a:r>
              <a:rPr lang="en-US" sz="2000" b="1" spc="-10" dirty="0">
                <a:latin typeface="Times New Roman"/>
                <a:cs typeface="+mj-cs"/>
              </a:rPr>
              <a:t> </a:t>
            </a:r>
            <a:r>
              <a:rPr lang="en-US" sz="2000" b="1" dirty="0">
                <a:latin typeface="Times New Roman"/>
                <a:cs typeface="+mj-cs"/>
              </a:rPr>
              <a:t>healing.</a:t>
            </a:r>
            <a:endParaRPr lang="en-US" sz="2000" dirty="0">
              <a:latin typeface="Times New Roman"/>
              <a:cs typeface="+mj-cs"/>
            </a:endParaRPr>
          </a:p>
          <a:p>
            <a:endParaRPr lang="en-US" sz="1100" dirty="0">
              <a:latin typeface="Times New Roman"/>
              <a:cs typeface="Times New Roman"/>
            </a:endParaRPr>
          </a:p>
          <a:p>
            <a:endParaRPr lang="en-US" sz="1100" b="1" i="1" dirty="0" smtClean="0">
              <a:latin typeface="Times New Roman"/>
              <a:cs typeface="Times New Roman"/>
            </a:endParaRPr>
          </a:p>
          <a:p>
            <a:endParaRPr lang="en-US" sz="1100" dirty="0">
              <a:latin typeface="Times New Roman"/>
              <a:cs typeface="Times New Roman"/>
            </a:endParaRPr>
          </a:p>
          <a:p>
            <a:endParaRPr lang="en-US" sz="11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1800" dirty="0">
              <a:latin typeface="Times New Roman"/>
              <a:cs typeface="Times New Roman"/>
            </a:endParaRPr>
          </a:p>
          <a:p>
            <a:endParaRPr lang="en-US" sz="1800" b="1" dirty="0" smtClean="0">
              <a:latin typeface="Times New Roman"/>
              <a:cs typeface="Times New Roman"/>
            </a:endParaRPr>
          </a:p>
          <a:p>
            <a:endParaRPr lang="en-US" sz="1800" b="1" dirty="0" smtClean="0">
              <a:latin typeface="Times New Roman"/>
              <a:cs typeface="Times New Roman"/>
            </a:endParaRPr>
          </a:p>
          <a:p>
            <a:endParaRPr lang="en-US" sz="1800" b="1" dirty="0" smtClean="0">
              <a:latin typeface="Times New Roman"/>
              <a:cs typeface="Times New Roman"/>
            </a:endParaRPr>
          </a:p>
          <a:p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61311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679464" y="381000"/>
            <a:ext cx="6901815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01345">
              <a:tabLst>
                <a:tab pos="3044190" algn="l"/>
                <a:tab pos="4043045" algn="l"/>
              </a:tabLst>
            </a:pP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REGENER</a:t>
            </a:r>
            <a:r>
              <a:rPr sz="48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A</a:t>
            </a: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TION</a:t>
            </a:r>
            <a:r>
              <a:rPr sz="4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&amp; HEALING	BY	FIBROSIS</a:t>
            </a:r>
            <a:endParaRPr sz="4800" dirty="0">
              <a:latin typeface="Times New Roman"/>
              <a:cs typeface="Times New Roman"/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77078" y="2040834"/>
            <a:ext cx="11264348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Definition of the tissue repair</a:t>
            </a:r>
            <a:r>
              <a:rPr lang="en-US" dirty="0" smtClean="0">
                <a:latin typeface="BookAntiqua"/>
              </a:rPr>
              <a:t>:</a:t>
            </a:r>
            <a:r>
              <a:rPr lang="en-US" b="0" i="0" u="none" strike="noStrike" baseline="0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restoration of tissue architecture and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function after an injury. It occurs by two types of reactions:</a:t>
            </a:r>
          </a:p>
          <a:p>
            <a:r>
              <a:rPr lang="en-US" sz="2400" b="0" i="0" u="none" strike="noStrike" baseline="0" dirty="0" smtClean="0">
                <a:latin typeface="BookAntiqua"/>
              </a:rPr>
              <a:t>1-regeneration of the injured tissue </a:t>
            </a:r>
            <a:r>
              <a:rPr lang="en-US" sz="2400" dirty="0">
                <a:latin typeface="BookAntiqua"/>
              </a:rPr>
              <a:t>.</a:t>
            </a:r>
            <a:endParaRPr lang="en-US" sz="2400" b="0" i="0" u="none" strike="noStrike" baseline="0" dirty="0" smtClean="0">
              <a:latin typeface="BookAntiqua"/>
            </a:endParaRPr>
          </a:p>
          <a:p>
            <a:r>
              <a:rPr lang="en-US" sz="2400" dirty="0" smtClean="0">
                <a:latin typeface="BookAntiqua"/>
              </a:rPr>
              <a:t>2-</a:t>
            </a:r>
            <a:r>
              <a:rPr lang="en-US" sz="2400" b="0" i="0" u="none" strike="noStrike" baseline="0" dirty="0" smtClean="0">
                <a:latin typeface="BookAntiqua"/>
              </a:rPr>
              <a:t> scar formation by the deposition of connective </a:t>
            </a:r>
            <a:r>
              <a:rPr lang="en-US" sz="2400" b="0" i="0" u="none" strike="noStrike" baseline="0" dirty="0" smtClean="0">
                <a:latin typeface="BookAntiqua"/>
              </a:rPr>
              <a:t>tissue.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77078" y="3739662"/>
            <a:ext cx="11264347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none" strike="noStrike" baseline="0" dirty="0" smtClean="0">
                <a:solidFill>
                  <a:srgbClr val="FF0000"/>
                </a:solidFill>
                <a:latin typeface="BookAntiqua-Italic"/>
              </a:rPr>
              <a:t>1</a:t>
            </a:r>
            <a:r>
              <a:rPr lang="en-US" sz="2800" b="1" i="1" u="none" strike="noStrike" baseline="0" dirty="0" smtClean="0">
                <a:solidFill>
                  <a:srgbClr val="FF0000"/>
                </a:solidFill>
                <a:latin typeface="BookAntiqua-Italic"/>
              </a:rPr>
              <a:t>-Regeneration</a:t>
            </a:r>
            <a:r>
              <a:rPr lang="en-US" b="1" i="1" u="none" strike="noStrike" baseline="0" dirty="0" smtClean="0">
                <a:solidFill>
                  <a:srgbClr val="FF0000"/>
                </a:solidFill>
                <a:latin typeface="BookAntiqua-Italic"/>
              </a:rPr>
              <a:t>. </a:t>
            </a:r>
            <a:r>
              <a:rPr lang="en-US" sz="2400" b="1" i="0" u="none" strike="noStrike" baseline="0" dirty="0" smtClean="0">
                <a:solidFill>
                  <a:srgbClr val="FF0000"/>
                </a:solidFill>
                <a:latin typeface="BookAntiqua"/>
              </a:rPr>
              <a:t>Some tissues are able to replace the</a:t>
            </a:r>
            <a:r>
              <a:rPr lang="en-US" sz="2400" b="1" i="0" u="none" strike="noStrike" dirty="0" smtClean="0">
                <a:solidFill>
                  <a:srgbClr val="FF0000"/>
                </a:solidFill>
                <a:latin typeface="BookAntiqua"/>
              </a:rPr>
              <a:t> </a:t>
            </a:r>
            <a:r>
              <a:rPr lang="en-US" sz="2400" b="1" i="0" u="none" strike="noStrike" baseline="0" dirty="0" smtClean="0">
                <a:solidFill>
                  <a:srgbClr val="FF0000"/>
                </a:solidFill>
                <a:latin typeface="BookAntiqua"/>
              </a:rPr>
              <a:t>damaged cells and essentially return to a normal state</a:t>
            </a:r>
            <a:r>
              <a:rPr lang="en-US" sz="2400" b="1" i="0" u="none" strike="noStrike" dirty="0" smtClean="0">
                <a:solidFill>
                  <a:srgbClr val="FF0000"/>
                </a:solidFill>
                <a:latin typeface="BookAntiqua"/>
              </a:rPr>
              <a:t> </a:t>
            </a:r>
            <a:r>
              <a:rPr lang="en-US" sz="2400" b="1" i="0" u="none" strike="noStrike" baseline="0" dirty="0" smtClean="0">
                <a:solidFill>
                  <a:srgbClr val="FF0000"/>
                </a:solidFill>
                <a:latin typeface="BookAntiqua"/>
              </a:rPr>
              <a:t>this process is called regeneration. </a:t>
            </a:r>
            <a:r>
              <a:rPr lang="en-US" sz="2400" b="0" i="0" u="none" strike="noStrike" baseline="0" dirty="0" smtClean="0">
                <a:latin typeface="BookAntiqua"/>
              </a:rPr>
              <a:t>Regeneration occurs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by proliferation of residual (uninjured) cells that retain the capacity to divide, and by replacement from tissue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stem cells. It is the typical response to injury in the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rapidly dividing epithelia of the skin and intestines</a:t>
            </a:r>
            <a:r>
              <a:rPr lang="en-US" sz="2400" b="0" i="0" u="none" strike="noStrike" baseline="0" dirty="0" smtClean="0">
                <a:latin typeface="BookAntiqua"/>
              </a:rPr>
              <a:t>, and</a:t>
            </a:r>
          </a:p>
          <a:p>
            <a:r>
              <a:rPr lang="en-US" sz="2400" b="0" i="0" u="none" strike="noStrike" baseline="0" dirty="0" smtClean="0">
                <a:latin typeface="BookAntiqua"/>
              </a:rPr>
              <a:t>some parenchymal organs,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notably the liver</a:t>
            </a:r>
            <a:r>
              <a:rPr lang="en-US" sz="2400" b="0" i="0" u="none" strike="noStrike" baseline="0" dirty="0" smtClean="0">
                <a:latin typeface="BookAntiqua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364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25" y="430699"/>
            <a:ext cx="1133060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1" u="none" strike="noStrike" baseline="0" dirty="0" smtClean="0">
                <a:latin typeface="Arial Black" panose="020B0A04020102020204" pitchFamily="34" charset="0"/>
              </a:rPr>
              <a:t>2-Scar formation</a:t>
            </a:r>
            <a:r>
              <a:rPr lang="en-US" b="0" i="1" u="none" strike="noStrike" baseline="0" dirty="0" smtClean="0">
                <a:latin typeface="BookAntiqua-Italic"/>
              </a:rPr>
              <a:t>.</a:t>
            </a:r>
          </a:p>
          <a:p>
            <a:r>
              <a:rPr lang="en-US" i="1" dirty="0" smtClean="0">
                <a:solidFill>
                  <a:srgbClr val="FF0000"/>
                </a:solidFill>
                <a:latin typeface="BookAntiqua-Italic"/>
              </a:rPr>
              <a:t>1- </a:t>
            </a:r>
            <a:r>
              <a:rPr lang="en-US" b="0" i="1" u="none" strike="noStrike" baseline="0" dirty="0" smtClean="0">
                <a:solidFill>
                  <a:srgbClr val="FF0000"/>
                </a:solidFill>
                <a:latin typeface="BookAntiqua-Italic"/>
              </a:rPr>
              <a:t>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If the injured tissues are incapable of</a:t>
            </a:r>
            <a:r>
              <a:rPr lang="en-US" sz="2400" b="0" i="0" u="none" strike="noStrike" dirty="0" smtClean="0">
                <a:solidFill>
                  <a:srgbClr val="FF0000"/>
                </a:solidFill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regeneration</a:t>
            </a:r>
          </a:p>
          <a:p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2-</a:t>
            </a:r>
            <a:r>
              <a:rPr lang="en-US" sz="2400" b="0" i="0" u="none" strike="noStrike" dirty="0" smtClean="0">
                <a:solidFill>
                  <a:srgbClr val="FF0000"/>
                </a:solidFill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if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the supporting structures of the tissue</a:t>
            </a:r>
            <a:r>
              <a:rPr lang="en-US" sz="2400" b="0" i="0" u="none" strike="noStrike" dirty="0" smtClean="0">
                <a:solidFill>
                  <a:srgbClr val="FF0000"/>
                </a:solidFill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are severely damaged, repair occurs by the laying down of connective (fibrous) tissue, a process that results in scar formation</a:t>
            </a:r>
            <a:r>
              <a:rPr lang="en-US" sz="2400" b="0" i="0" u="none" strike="noStrike" baseline="0" dirty="0" smtClean="0">
                <a:solidFill>
                  <a:srgbClr val="FF0000"/>
                </a:solidFill>
                <a:latin typeface="BookAntiqua"/>
              </a:rPr>
              <a:t>.</a:t>
            </a:r>
          </a:p>
          <a:p>
            <a:r>
              <a:rPr lang="en-US" sz="2400" b="0" i="0" u="none" strike="noStrike" baseline="0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Although the fibrous scar cannot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perform the function of lost parenchymal cells, it provides enough structural stability that the injured tissue is usually able to function. The term </a:t>
            </a:r>
            <a:r>
              <a:rPr lang="en-US" sz="2400" b="0" i="1" u="none" strike="noStrike" baseline="0" dirty="0" smtClean="0">
                <a:latin typeface="BookAntiqua-Italic"/>
              </a:rPr>
              <a:t>fibrosis </a:t>
            </a:r>
            <a:r>
              <a:rPr lang="en-US" sz="2400" b="0" i="0" u="none" strike="noStrike" baseline="0" dirty="0" smtClean="0">
                <a:latin typeface="BookAntiqua"/>
              </a:rPr>
              <a:t>is most often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used to describe the extensive deposition of collagen that occurs in the lungs, liver, kidney, and other organs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as a consequence of chronic inflammation, or in the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myocardium after extensive ischemic necrosis (infarction).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0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04" y="637602"/>
            <a:ext cx="6216305" cy="465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1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2009187" y="847519"/>
            <a:ext cx="8202930" cy="4719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b="1" i="1" u="heavy" dirty="0">
                <a:latin typeface="Times New Roman"/>
                <a:cs typeface="Times New Roman"/>
              </a:rPr>
              <a:t>THE CONTROL</a:t>
            </a:r>
            <a:r>
              <a:rPr sz="2800" b="1" i="1" u="heavy" spc="-30" dirty="0">
                <a:latin typeface="Times New Roman"/>
                <a:cs typeface="Times New Roman"/>
              </a:rPr>
              <a:t> </a:t>
            </a:r>
            <a:r>
              <a:rPr sz="2800" b="1" i="1" u="heavy" dirty="0">
                <a:latin typeface="Times New Roman"/>
                <a:cs typeface="Times New Roman"/>
              </a:rPr>
              <a:t>OF CE</a:t>
            </a:r>
            <a:r>
              <a:rPr sz="2800" b="1" i="1" u="heavy" spc="-10" dirty="0">
                <a:latin typeface="Times New Roman"/>
                <a:cs typeface="Times New Roman"/>
              </a:rPr>
              <a:t>L</a:t>
            </a:r>
            <a:r>
              <a:rPr sz="2800" b="1" i="1" u="heavy" dirty="0">
                <a:latin typeface="Times New Roman"/>
                <a:cs typeface="Times New Roman"/>
              </a:rPr>
              <a:t>L</a:t>
            </a:r>
            <a:r>
              <a:rPr sz="2800" b="1" i="1" u="heavy" spc="-10" dirty="0">
                <a:latin typeface="Times New Roman"/>
                <a:cs typeface="Times New Roman"/>
              </a:rPr>
              <a:t> </a:t>
            </a:r>
            <a:r>
              <a:rPr sz="2800" b="1" i="1" u="heavy" dirty="0">
                <a:latin typeface="Times New Roman"/>
                <a:cs typeface="Times New Roman"/>
              </a:rPr>
              <a:t>PROLIFERATION</a:t>
            </a:r>
            <a:endParaRPr sz="2800" dirty="0">
              <a:latin typeface="Times New Roman"/>
              <a:cs typeface="Times New Roman"/>
            </a:endParaRPr>
          </a:p>
          <a:p>
            <a:pPr marL="355600" marR="899794" indent="-342900">
              <a:spcBef>
                <a:spcPts val="765"/>
              </a:spcBef>
            </a:pPr>
            <a:r>
              <a:rPr sz="2800" b="1" dirty="0">
                <a:latin typeface="Times New Roman"/>
                <a:cs typeface="Times New Roman"/>
              </a:rPr>
              <a:t>Sev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r</a:t>
            </a:r>
            <a:r>
              <a:rPr sz="2800" b="1" spc="5" dirty="0">
                <a:latin typeface="Times New Roman"/>
                <a:cs typeface="Times New Roman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l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ll types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prolife</a:t>
            </a:r>
            <a:r>
              <a:rPr sz="2800" b="1" spc="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ate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d</a:t>
            </a:r>
            <a:r>
              <a:rPr sz="2800" b="1" spc="-10" dirty="0">
                <a:latin typeface="Times New Roman"/>
                <a:cs typeface="Times New Roman"/>
              </a:rPr>
              <a:t>u</a:t>
            </a:r>
            <a:r>
              <a:rPr sz="2800" b="1" dirty="0">
                <a:latin typeface="Times New Roman"/>
                <a:cs typeface="Times New Roman"/>
              </a:rPr>
              <a:t>ring tissue r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pair.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These i</a:t>
            </a:r>
            <a:r>
              <a:rPr sz="2800" b="1" spc="-10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clude</a:t>
            </a:r>
            <a:endParaRPr sz="2800" dirty="0">
              <a:latin typeface="Times New Roman"/>
              <a:cs typeface="Times New Roman"/>
            </a:endParaRPr>
          </a:p>
          <a:p>
            <a:pPr marL="355600" marR="365125" indent="-342900">
              <a:spcBef>
                <a:spcPts val="770"/>
              </a:spcBef>
            </a:pPr>
            <a:r>
              <a:rPr sz="2800" dirty="0">
                <a:latin typeface="Wingdings"/>
                <a:cs typeface="Wingdings"/>
              </a:rPr>
              <a:t></a:t>
            </a:r>
            <a:r>
              <a:rPr sz="2800" b="1" i="1" spc="5" dirty="0">
                <a:latin typeface="Times New Roman"/>
                <a:cs typeface="Times New Roman"/>
              </a:rPr>
              <a:t>1</a:t>
            </a:r>
            <a:r>
              <a:rPr sz="2800" b="1" i="1" dirty="0">
                <a:latin typeface="Times New Roman"/>
                <a:cs typeface="Times New Roman"/>
              </a:rPr>
              <a:t>. T</a:t>
            </a:r>
            <a:r>
              <a:rPr sz="2800" b="1" i="1" spc="-15" dirty="0">
                <a:latin typeface="Times New Roman"/>
                <a:cs typeface="Times New Roman"/>
              </a:rPr>
              <a:t>h</a:t>
            </a:r>
            <a:r>
              <a:rPr sz="2800" b="1" i="1" dirty="0">
                <a:latin typeface="Times New Roman"/>
                <a:cs typeface="Times New Roman"/>
              </a:rPr>
              <a:t>e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re</a:t>
            </a:r>
            <a:r>
              <a:rPr sz="2800" b="1" i="1" spc="5" dirty="0">
                <a:latin typeface="Times New Roman"/>
                <a:cs typeface="Times New Roman"/>
              </a:rPr>
              <a:t>m</a:t>
            </a:r>
            <a:r>
              <a:rPr sz="2800" b="1" i="1" dirty="0">
                <a:latin typeface="Times New Roman"/>
                <a:cs typeface="Times New Roman"/>
              </a:rPr>
              <a:t>nants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of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the in</a:t>
            </a:r>
            <a:r>
              <a:rPr sz="2800" b="1" i="1" spc="-10" dirty="0">
                <a:latin typeface="Times New Roman"/>
                <a:cs typeface="Times New Roman"/>
              </a:rPr>
              <a:t>j</a:t>
            </a:r>
            <a:r>
              <a:rPr sz="2800" b="1" i="1" dirty="0">
                <a:latin typeface="Times New Roman"/>
                <a:cs typeface="Times New Roman"/>
              </a:rPr>
              <a:t>ured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tissue</a:t>
            </a:r>
            <a:r>
              <a:rPr sz="2800" b="1" i="1" spc="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(which att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m</a:t>
            </a:r>
            <a:r>
              <a:rPr sz="2800" b="1" spc="-10" dirty="0">
                <a:latin typeface="Times New Roman"/>
                <a:cs typeface="Times New Roman"/>
              </a:rPr>
              <a:t>p</a:t>
            </a:r>
            <a:r>
              <a:rPr sz="2800" b="1" dirty="0">
                <a:latin typeface="Times New Roman"/>
                <a:cs typeface="Times New Roman"/>
              </a:rPr>
              <a:t>t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to re</a:t>
            </a:r>
            <a:r>
              <a:rPr sz="2800" b="1" spc="5" dirty="0">
                <a:latin typeface="Times New Roman"/>
                <a:cs typeface="Times New Roman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to</a:t>
            </a:r>
            <a:r>
              <a:rPr sz="2800" b="1" spc="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normal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structur</a:t>
            </a:r>
            <a:r>
              <a:rPr sz="2800" b="1" spc="10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355600" marR="534035" indent="-342900">
              <a:spcBef>
                <a:spcPts val="770"/>
              </a:spcBef>
            </a:pPr>
            <a:r>
              <a:rPr sz="2800" spc="-5" dirty="0">
                <a:latin typeface="Wingdings"/>
                <a:cs typeface="Wingdings"/>
              </a:rPr>
              <a:t></a:t>
            </a:r>
            <a:r>
              <a:rPr sz="2800" b="1" i="1" spc="5" dirty="0">
                <a:latin typeface="Times New Roman"/>
                <a:cs typeface="Times New Roman"/>
              </a:rPr>
              <a:t>2</a:t>
            </a:r>
            <a:r>
              <a:rPr sz="2800" b="1" i="1" dirty="0">
                <a:latin typeface="Times New Roman"/>
                <a:cs typeface="Times New Roman"/>
              </a:rPr>
              <a:t>. </a:t>
            </a:r>
            <a:r>
              <a:rPr sz="2800" b="1" i="1" spc="-10" dirty="0">
                <a:latin typeface="Times New Roman"/>
                <a:cs typeface="Times New Roman"/>
              </a:rPr>
              <a:t>V</a:t>
            </a:r>
            <a:r>
              <a:rPr sz="2800" b="1" i="1" dirty="0">
                <a:latin typeface="Times New Roman"/>
                <a:cs typeface="Times New Roman"/>
              </a:rPr>
              <a:t>as</a:t>
            </a:r>
            <a:r>
              <a:rPr sz="2800" b="1" i="1" spc="5" dirty="0">
                <a:latin typeface="Times New Roman"/>
                <a:cs typeface="Times New Roman"/>
              </a:rPr>
              <a:t>c</a:t>
            </a:r>
            <a:r>
              <a:rPr sz="2800" b="1" i="1" dirty="0">
                <a:latin typeface="Times New Roman"/>
                <a:cs typeface="Times New Roman"/>
              </a:rPr>
              <a:t>u</a:t>
            </a:r>
            <a:r>
              <a:rPr sz="2800" b="1" i="1" spc="-10" dirty="0">
                <a:latin typeface="Times New Roman"/>
                <a:cs typeface="Times New Roman"/>
              </a:rPr>
              <a:t>l</a:t>
            </a:r>
            <a:r>
              <a:rPr sz="2800" b="1" i="1" dirty="0">
                <a:latin typeface="Times New Roman"/>
                <a:cs typeface="Times New Roman"/>
              </a:rPr>
              <a:t>ar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endothelial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cells </a:t>
            </a:r>
            <a:r>
              <a:rPr sz="2800" b="1" dirty="0">
                <a:latin typeface="Times New Roman"/>
                <a:cs typeface="Times New Roman"/>
              </a:rPr>
              <a:t>(to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cr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ate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new v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ssels that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</a:t>
            </a:r>
            <a:r>
              <a:rPr sz="2800" b="1" spc="5" dirty="0">
                <a:latin typeface="Times New Roman"/>
                <a:cs typeface="Times New Roman"/>
              </a:rPr>
              <a:t>v</a:t>
            </a:r>
            <a:r>
              <a:rPr sz="2800" b="1" dirty="0">
                <a:latin typeface="Times New Roman"/>
                <a:cs typeface="Times New Roman"/>
              </a:rPr>
              <a:t>ide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</a:t>
            </a:r>
            <a:r>
              <a:rPr sz="2800" b="1" spc="-10" dirty="0">
                <a:latin typeface="Times New Roman"/>
                <a:cs typeface="Times New Roman"/>
              </a:rPr>
              <a:t>u</a:t>
            </a:r>
            <a:r>
              <a:rPr sz="2800" b="1" dirty="0">
                <a:latin typeface="Times New Roman"/>
                <a:cs typeface="Times New Roman"/>
              </a:rPr>
              <a:t>trients for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 r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pair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</a:t>
            </a:r>
            <a:r>
              <a:rPr sz="2800" b="1" spc="5" dirty="0">
                <a:latin typeface="Times New Roman"/>
                <a:cs typeface="Times New Roman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ess)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spcBef>
                <a:spcPts val="770"/>
              </a:spcBef>
            </a:pPr>
            <a:r>
              <a:rPr sz="2800" spc="-5" dirty="0">
                <a:latin typeface="Wingdings"/>
                <a:cs typeface="Wingdings"/>
              </a:rPr>
              <a:t></a:t>
            </a:r>
            <a:r>
              <a:rPr sz="2800" b="1" i="1" spc="5" dirty="0">
                <a:latin typeface="Times New Roman"/>
                <a:cs typeface="Times New Roman"/>
              </a:rPr>
              <a:t>3</a:t>
            </a:r>
            <a:r>
              <a:rPr sz="2800" b="1" i="1" dirty="0">
                <a:latin typeface="Times New Roman"/>
                <a:cs typeface="Times New Roman"/>
              </a:rPr>
              <a:t>. </a:t>
            </a:r>
            <a:r>
              <a:rPr sz="2800" b="1" i="1" spc="-10" dirty="0">
                <a:latin typeface="Times New Roman"/>
                <a:cs typeface="Times New Roman"/>
              </a:rPr>
              <a:t>F</a:t>
            </a:r>
            <a:r>
              <a:rPr sz="2800" b="1" i="1" dirty="0">
                <a:latin typeface="Times New Roman"/>
                <a:cs typeface="Times New Roman"/>
              </a:rPr>
              <a:t>ibro</a:t>
            </a:r>
            <a:r>
              <a:rPr sz="2800" b="1" i="1" spc="5" dirty="0">
                <a:latin typeface="Times New Roman"/>
                <a:cs typeface="Times New Roman"/>
              </a:rPr>
              <a:t>b</a:t>
            </a:r>
            <a:r>
              <a:rPr sz="2800" b="1" i="1" dirty="0">
                <a:latin typeface="Times New Roman"/>
                <a:cs typeface="Times New Roman"/>
              </a:rPr>
              <a:t>lasts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(the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source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fi</a:t>
            </a:r>
            <a:r>
              <a:rPr sz="2800" b="1" spc="-10" dirty="0">
                <a:latin typeface="Times New Roman"/>
                <a:cs typeface="Times New Roman"/>
              </a:rPr>
              <a:t>b</a:t>
            </a:r>
            <a:r>
              <a:rPr sz="2800" b="1" dirty="0">
                <a:latin typeface="Times New Roman"/>
                <a:cs typeface="Times New Roman"/>
              </a:rPr>
              <a:t>rous tiss</a:t>
            </a:r>
            <a:r>
              <a:rPr sz="2800" b="1" spc="-20" dirty="0">
                <a:latin typeface="Times New Roman"/>
                <a:cs typeface="Times New Roman"/>
              </a:rPr>
              <a:t>u</a:t>
            </a:r>
            <a:r>
              <a:rPr sz="2800" b="1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55600"/>
            <a:r>
              <a:rPr sz="2800" b="1" dirty="0">
                <a:latin typeface="Times New Roman"/>
                <a:cs typeface="Times New Roman"/>
              </a:rPr>
              <a:t>that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fills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defe</a:t>
            </a:r>
            <a:r>
              <a:rPr sz="2800" b="1" spc="5" dirty="0">
                <a:latin typeface="Times New Roman"/>
                <a:cs typeface="Times New Roman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ts).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6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2437433" y="762000"/>
            <a:ext cx="746252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60"/>
              </a:lnSpc>
            </a:pPr>
            <a:r>
              <a:rPr sz="2400" b="1" i="1" spc="-15" dirty="0">
                <a:latin typeface="Times New Roman"/>
                <a:cs typeface="Times New Roman"/>
              </a:rPr>
              <a:t>4-The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pr</a:t>
            </a:r>
            <a:r>
              <a:rPr sz="2400" b="1" i="1" spc="-5" dirty="0">
                <a:latin typeface="Times New Roman"/>
                <a:cs typeface="Times New Roman"/>
              </a:rPr>
              <a:t>o</a:t>
            </a:r>
            <a:r>
              <a:rPr sz="2400" b="1" i="1" spc="-10" dirty="0">
                <a:latin typeface="Times New Roman"/>
                <a:cs typeface="Times New Roman"/>
              </a:rPr>
              <a:t>liferatio</a:t>
            </a:r>
            <a:r>
              <a:rPr sz="2400" b="1" i="1" spc="-20" dirty="0">
                <a:latin typeface="Times New Roman"/>
                <a:cs typeface="Times New Roman"/>
              </a:rPr>
              <a:t>n</a:t>
            </a:r>
            <a:r>
              <a:rPr sz="2400" b="1" i="1" spc="-40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of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the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a</a:t>
            </a:r>
            <a:r>
              <a:rPr sz="2400" b="1" i="1" spc="-15" dirty="0">
                <a:latin typeface="Times New Roman"/>
                <a:cs typeface="Times New Roman"/>
              </a:rPr>
              <a:t>b</a:t>
            </a:r>
            <a:r>
              <a:rPr sz="2400" b="1" i="1" spc="-10" dirty="0">
                <a:latin typeface="Times New Roman"/>
                <a:cs typeface="Times New Roman"/>
              </a:rPr>
              <a:t>o</a:t>
            </a:r>
            <a:r>
              <a:rPr sz="2400" b="1" i="1" spc="-15" dirty="0">
                <a:latin typeface="Times New Roman"/>
                <a:cs typeface="Times New Roman"/>
              </a:rPr>
              <a:t>ve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c</a:t>
            </a:r>
            <a:r>
              <a:rPr sz="2400" b="1" i="1" spc="-30" dirty="0">
                <a:latin typeface="Times New Roman"/>
                <a:cs typeface="Times New Roman"/>
              </a:rPr>
              <a:t>e</a:t>
            </a:r>
            <a:r>
              <a:rPr sz="2400" b="1" i="1" spc="-10" dirty="0">
                <a:latin typeface="Times New Roman"/>
                <a:cs typeface="Times New Roman"/>
              </a:rPr>
              <a:t>ll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types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is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d</a:t>
            </a:r>
            <a:r>
              <a:rPr sz="2400" b="1" i="1" spc="-10" dirty="0">
                <a:latin typeface="Times New Roman"/>
                <a:cs typeface="Times New Roman"/>
              </a:rPr>
              <a:t>r</a:t>
            </a:r>
            <a:r>
              <a:rPr sz="2400" b="1" i="1" spc="-15" dirty="0">
                <a:latin typeface="Times New Roman"/>
                <a:cs typeface="Times New Roman"/>
              </a:rPr>
              <a:t>iv</a:t>
            </a:r>
            <a:r>
              <a:rPr sz="2400" b="1" i="1" spc="-30" dirty="0">
                <a:latin typeface="Times New Roman"/>
                <a:cs typeface="Times New Roman"/>
              </a:rPr>
              <a:t>e</a:t>
            </a:r>
            <a:r>
              <a:rPr sz="2400" b="1" i="1" spc="-20" dirty="0">
                <a:latin typeface="Times New Roman"/>
                <a:cs typeface="Times New Roman"/>
              </a:rPr>
              <a:t>n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3840"/>
              </a:lnSpc>
            </a:pPr>
            <a:r>
              <a:rPr sz="2400" b="1" i="1" spc="-15" dirty="0">
                <a:latin typeface="Times New Roman"/>
                <a:cs typeface="Times New Roman"/>
              </a:rPr>
              <a:t>by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gr</a:t>
            </a:r>
            <a:r>
              <a:rPr sz="2800" b="1" i="1" spc="5" dirty="0">
                <a:latin typeface="Times New Roman"/>
                <a:cs typeface="Times New Roman"/>
              </a:rPr>
              <a:t>o</a:t>
            </a:r>
            <a:r>
              <a:rPr sz="2800" b="1" i="1" dirty="0">
                <a:latin typeface="Times New Roman"/>
                <a:cs typeface="Times New Roman"/>
              </a:rPr>
              <a:t>wth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fa</a:t>
            </a:r>
            <a:r>
              <a:rPr sz="2800" b="1" i="1" spc="5" dirty="0">
                <a:latin typeface="Times New Roman"/>
                <a:cs typeface="Times New Roman"/>
              </a:rPr>
              <a:t>c</a:t>
            </a:r>
            <a:r>
              <a:rPr sz="2800" b="1" i="1" dirty="0">
                <a:latin typeface="Times New Roman"/>
                <a:cs typeface="Times New Roman"/>
              </a:rPr>
              <a:t>tor</a:t>
            </a:r>
            <a:r>
              <a:rPr sz="2800" b="1" i="1" spc="15" dirty="0">
                <a:latin typeface="Times New Roman"/>
                <a:cs typeface="Times New Roman"/>
              </a:rPr>
              <a:t>s</a:t>
            </a:r>
            <a:r>
              <a:rPr sz="2800" b="1" i="1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88845" y="1726895"/>
            <a:ext cx="7611109" cy="1936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76530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0"/>
              </a:spcBef>
            </a:pPr>
            <a:r>
              <a:rPr sz="2400" b="1" spc="-10" dirty="0">
                <a:latin typeface="Times New Roman"/>
                <a:cs typeface="Times New Roman"/>
              </a:rPr>
              <a:t>5</a:t>
            </a:r>
            <a:r>
              <a:rPr sz="2400" b="1" spc="-5" dirty="0">
                <a:latin typeface="Times New Roman"/>
                <a:cs typeface="Times New Roman"/>
              </a:rPr>
              <a:t>-</a:t>
            </a:r>
            <a:r>
              <a:rPr sz="2400" b="1" spc="-20" dirty="0">
                <a:latin typeface="Times New Roman"/>
                <a:cs typeface="Times New Roman"/>
              </a:rPr>
              <a:t>The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normal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si</a:t>
            </a:r>
            <a:r>
              <a:rPr sz="2400" b="1" spc="-45" dirty="0">
                <a:latin typeface="Times New Roman"/>
                <a:cs typeface="Times New Roman"/>
              </a:rPr>
              <a:t>z</a:t>
            </a:r>
            <a:r>
              <a:rPr sz="2400" b="1" spc="-15" dirty="0">
                <a:latin typeface="Times New Roman"/>
                <a:cs typeface="Times New Roman"/>
              </a:rPr>
              <a:t>e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c</a:t>
            </a:r>
            <a:r>
              <a:rPr sz="2400" b="1" spc="-10" dirty="0">
                <a:latin typeface="Times New Roman"/>
                <a:cs typeface="Times New Roman"/>
              </a:rPr>
              <a:t>ell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p</a:t>
            </a:r>
            <a:r>
              <a:rPr sz="2400" b="1" spc="-10" dirty="0">
                <a:latin typeface="Times New Roman"/>
                <a:cs typeface="Times New Roman"/>
              </a:rPr>
              <a:t>o</a:t>
            </a:r>
            <a:r>
              <a:rPr sz="2400" b="1" spc="-20" dirty="0">
                <a:latin typeface="Times New Roman"/>
                <a:cs typeface="Times New Roman"/>
              </a:rPr>
              <a:t>p</a:t>
            </a:r>
            <a:r>
              <a:rPr sz="2400" b="1" spc="-15" dirty="0">
                <a:latin typeface="Times New Roman"/>
                <a:cs typeface="Times New Roman"/>
              </a:rPr>
              <a:t>u</a:t>
            </a:r>
            <a:r>
              <a:rPr sz="2400" b="1" spc="-10" dirty="0">
                <a:latin typeface="Times New Roman"/>
                <a:cs typeface="Times New Roman"/>
              </a:rPr>
              <a:t>lati</a:t>
            </a:r>
            <a:r>
              <a:rPr sz="2400" b="1" spc="-5" dirty="0">
                <a:latin typeface="Times New Roman"/>
                <a:cs typeface="Times New Roman"/>
              </a:rPr>
              <a:t>o</a:t>
            </a:r>
            <a:r>
              <a:rPr sz="2400" b="1" spc="-15" dirty="0">
                <a:latin typeface="Times New Roman"/>
                <a:cs typeface="Times New Roman"/>
              </a:rPr>
              <a:t>ns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in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spc="-15" dirty="0">
                <a:latin typeface="Times New Roman"/>
                <a:cs typeface="Times New Roman"/>
              </a:rPr>
              <a:t>ny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gi</a:t>
            </a:r>
            <a:r>
              <a:rPr sz="2400" b="1" spc="-10" dirty="0">
                <a:latin typeface="Times New Roman"/>
                <a:cs typeface="Times New Roman"/>
              </a:rPr>
              <a:t>v</a:t>
            </a:r>
            <a:r>
              <a:rPr sz="2400" b="1" spc="-15" dirty="0">
                <a:latin typeface="Times New Roman"/>
                <a:cs typeface="Times New Roman"/>
              </a:rPr>
              <a:t>en</a:t>
            </a:r>
            <a:r>
              <a:rPr sz="2400" b="1" spc="-10" dirty="0">
                <a:latin typeface="Times New Roman"/>
                <a:cs typeface="Times New Roman"/>
              </a:rPr>
              <a:t> tis</a:t>
            </a:r>
            <a:r>
              <a:rPr sz="2400" b="1" spc="-15" dirty="0">
                <a:latin typeface="Times New Roman"/>
                <a:cs typeface="Times New Roman"/>
              </a:rPr>
              <a:t>sue</a:t>
            </a:r>
            <a:r>
              <a:rPr sz="2400" b="1" spc="-10" dirty="0">
                <a:latin typeface="Times New Roman"/>
                <a:cs typeface="Times New Roman"/>
              </a:rPr>
              <a:t> is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det</a:t>
            </a:r>
            <a:r>
              <a:rPr sz="2400" b="1" spc="-25" dirty="0">
                <a:latin typeface="Times New Roman"/>
                <a:cs typeface="Times New Roman"/>
              </a:rPr>
              <a:t>e</a:t>
            </a:r>
            <a:r>
              <a:rPr sz="2400" b="1" spc="-15" dirty="0">
                <a:latin typeface="Times New Roman"/>
                <a:cs typeface="Times New Roman"/>
              </a:rPr>
              <a:t>rmined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b</a:t>
            </a:r>
            <a:r>
              <a:rPr sz="2400" b="1" spc="-10" dirty="0">
                <a:latin typeface="Times New Roman"/>
                <a:cs typeface="Times New Roman"/>
              </a:rPr>
              <a:t>ala</a:t>
            </a:r>
            <a:r>
              <a:rPr sz="2400" b="1" spc="-15" dirty="0">
                <a:latin typeface="Times New Roman"/>
                <a:cs typeface="Times New Roman"/>
              </a:rPr>
              <a:t>nce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c</a:t>
            </a:r>
            <a:r>
              <a:rPr sz="2400" b="1" spc="-10" dirty="0">
                <a:latin typeface="Times New Roman"/>
                <a:cs typeface="Times New Roman"/>
              </a:rPr>
              <a:t>ell</a:t>
            </a:r>
            <a:r>
              <a:rPr sz="2400" b="1" spc="-15" dirty="0">
                <a:latin typeface="Times New Roman"/>
                <a:cs typeface="Times New Roman"/>
              </a:rPr>
              <a:t> pro</a:t>
            </a:r>
            <a:r>
              <a:rPr sz="2400" b="1" spc="-5" dirty="0">
                <a:latin typeface="Times New Roman"/>
                <a:cs typeface="Times New Roman"/>
              </a:rPr>
              <a:t>l</a:t>
            </a:r>
            <a:r>
              <a:rPr sz="2400" b="1" spc="-15" dirty="0">
                <a:latin typeface="Times New Roman"/>
                <a:cs typeface="Times New Roman"/>
              </a:rPr>
              <a:t>iferat</a:t>
            </a:r>
            <a:r>
              <a:rPr sz="2400" b="1" spc="-5" dirty="0">
                <a:latin typeface="Times New Roman"/>
                <a:cs typeface="Times New Roman"/>
              </a:rPr>
              <a:t>i</a:t>
            </a:r>
            <a:r>
              <a:rPr sz="2400" b="1" spc="-15" dirty="0">
                <a:latin typeface="Times New Roman"/>
                <a:cs typeface="Times New Roman"/>
              </a:rPr>
              <a:t>on</a:t>
            </a:r>
            <a:r>
              <a:rPr sz="2400" b="1" spc="-10" dirty="0">
                <a:latin typeface="Times New Roman"/>
                <a:cs typeface="Times New Roman"/>
              </a:rPr>
              <a:t>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c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ll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de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spc="-15" dirty="0">
                <a:latin typeface="Times New Roman"/>
                <a:cs typeface="Times New Roman"/>
              </a:rPr>
              <a:t>th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apop</a:t>
            </a:r>
            <a:r>
              <a:rPr sz="2400" b="1" spc="-10" dirty="0">
                <a:latin typeface="Times New Roman"/>
                <a:cs typeface="Times New Roman"/>
              </a:rPr>
              <a:t>tosis,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an</a:t>
            </a:r>
            <a:r>
              <a:rPr sz="2400" b="1" spc="-20" dirty="0">
                <a:latin typeface="Times New Roman"/>
                <a:cs typeface="Times New Roman"/>
              </a:rPr>
              <a:t>d</a:t>
            </a:r>
            <a:r>
              <a:rPr sz="2400" b="1" spc="-15" dirty="0">
                <a:latin typeface="Times New Roman"/>
                <a:cs typeface="Times New Roman"/>
              </a:rPr>
              <a:t> em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5" dirty="0">
                <a:latin typeface="Times New Roman"/>
                <a:cs typeface="Times New Roman"/>
              </a:rPr>
              <a:t>rgence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new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di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-15" dirty="0">
                <a:latin typeface="Times New Roman"/>
                <a:cs typeface="Times New Roman"/>
              </a:rPr>
              <a:t>fer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20" dirty="0">
                <a:latin typeface="Times New Roman"/>
                <a:cs typeface="Times New Roman"/>
              </a:rPr>
              <a:t>n</a:t>
            </a:r>
            <a:r>
              <a:rPr sz="2400" b="1" spc="-5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ia</a:t>
            </a:r>
            <a:r>
              <a:rPr sz="2400" b="1" spc="-15" dirty="0">
                <a:latin typeface="Times New Roman"/>
                <a:cs typeface="Times New Roman"/>
              </a:rPr>
              <a:t>ted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c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lls </a:t>
            </a:r>
            <a:r>
              <a:rPr sz="2400" b="1" spc="-15" dirty="0">
                <a:latin typeface="Times New Roman"/>
                <a:cs typeface="Times New Roman"/>
              </a:rPr>
              <a:t>from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s</a:t>
            </a:r>
            <a:r>
              <a:rPr sz="2400" b="1" spc="-5" dirty="0">
                <a:latin typeface="Times New Roman"/>
                <a:cs typeface="Times New Roman"/>
              </a:rPr>
              <a:t>t</a:t>
            </a:r>
            <a:r>
              <a:rPr sz="2400" b="1" spc="-20" dirty="0">
                <a:latin typeface="Times New Roman"/>
                <a:cs typeface="Times New Roman"/>
              </a:rPr>
              <a:t>em</a:t>
            </a:r>
            <a:r>
              <a:rPr sz="2400" b="1" spc="-10" dirty="0">
                <a:latin typeface="Times New Roman"/>
                <a:cs typeface="Times New Roman"/>
              </a:rPr>
              <a:t> c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lls 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3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02739" y="2271997"/>
            <a:ext cx="2459990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/>
            <a:r>
              <a:rPr sz="1600" b="1" spc="-10" dirty="0">
                <a:latin typeface="Times New Roman"/>
                <a:cs typeface="Times New Roman"/>
              </a:rPr>
              <a:t>Cell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nu</a:t>
            </a:r>
            <a:r>
              <a:rPr sz="1600" b="1" spc="-40" dirty="0">
                <a:latin typeface="Times New Roman"/>
                <a:cs typeface="Times New Roman"/>
              </a:rPr>
              <a:t>m</a:t>
            </a:r>
            <a:r>
              <a:rPr sz="1600" b="1" spc="-10" dirty="0">
                <a:latin typeface="Times New Roman"/>
                <a:cs typeface="Times New Roman"/>
              </a:rPr>
              <a:t>bers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can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be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alte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ed by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inc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eased</a:t>
            </a:r>
            <a:r>
              <a:rPr sz="1600" b="1" spc="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dec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eased rates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 stem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cell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input,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cell death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via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apoptosis,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or changes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the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rates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 p</a:t>
            </a:r>
            <a:r>
              <a:rPr sz="1600" b="1" spc="-35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oliferation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or dif</a:t>
            </a:r>
            <a:r>
              <a:rPr sz="1600" b="1" spc="-20" dirty="0">
                <a:latin typeface="Times New Roman"/>
                <a:cs typeface="Times New Roman"/>
              </a:rPr>
              <a:t>f</a:t>
            </a:r>
            <a:r>
              <a:rPr sz="1600" b="1" spc="-10" dirty="0">
                <a:latin typeface="Times New Roman"/>
                <a:cs typeface="Times New Roman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entiation.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02739" y="64919"/>
            <a:ext cx="8986520" cy="36933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88023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Mechanisms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egula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pop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la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ions.</a:t>
            </a:r>
          </a:p>
        </p:txBody>
      </p:sp>
      <p:sp>
        <p:nvSpPr>
          <p:cNvPr id="6" name="object 6"/>
          <p:cNvSpPr/>
          <p:nvPr/>
        </p:nvSpPr>
        <p:spPr>
          <a:xfrm>
            <a:off x="4406901" y="476249"/>
            <a:ext cx="6261099" cy="63817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1"/>
            <a:ext cx="2926079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Al-Madena Copy           CLS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1"/>
            <a:ext cx="2103120" cy="276999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1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2337561" y="152401"/>
            <a:ext cx="757555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80"/>
              </a:lnSpc>
            </a:pPr>
            <a:r>
              <a:rPr sz="4000" b="1" spc="-20" dirty="0">
                <a:latin typeface="Times New Roman"/>
                <a:cs typeface="Times New Roman"/>
              </a:rPr>
              <a:t>Prolifer</a:t>
            </a:r>
            <a:r>
              <a:rPr sz="4000" b="1" spc="-10" dirty="0">
                <a:latin typeface="Times New Roman"/>
                <a:cs typeface="Times New Roman"/>
              </a:rPr>
              <a:t>a</a:t>
            </a:r>
            <a:r>
              <a:rPr sz="4000" b="1" spc="-20" dirty="0">
                <a:latin typeface="Times New Roman"/>
                <a:cs typeface="Times New Roman"/>
              </a:rPr>
              <a:t>tive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Capacities</a:t>
            </a:r>
            <a:r>
              <a:rPr sz="4000" b="1" spc="1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of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Tis</a:t>
            </a:r>
            <a:r>
              <a:rPr sz="4000" b="1" spc="-15" dirty="0">
                <a:latin typeface="Times New Roman"/>
                <a:cs typeface="Times New Roman"/>
              </a:rPr>
              <a:t>s</a:t>
            </a:r>
            <a:r>
              <a:rPr sz="4000" b="1" spc="-20" dirty="0">
                <a:latin typeface="Times New Roman"/>
                <a:cs typeface="Times New Roman"/>
              </a:rPr>
              <a:t>ues: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3385" y="1143001"/>
            <a:ext cx="9209727" cy="4057521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355600" marR="516890" indent="-342900"/>
            <a:r>
              <a:rPr sz="2800" b="1" spc="-20" dirty="0">
                <a:latin typeface="Times New Roman"/>
                <a:cs typeface="Times New Roman"/>
              </a:rPr>
              <a:t>The</a:t>
            </a:r>
            <a:r>
              <a:rPr sz="2800" b="1" spc="-5" dirty="0">
                <a:latin typeface="Times New Roman"/>
                <a:cs typeface="Times New Roman"/>
              </a:rPr>
              <a:t> t</a:t>
            </a:r>
            <a:r>
              <a:rPr sz="2800" b="1" spc="-10" dirty="0">
                <a:latin typeface="Times New Roman"/>
                <a:cs typeface="Times New Roman"/>
              </a:rPr>
              <a:t>iss</a:t>
            </a:r>
            <a:r>
              <a:rPr sz="2800" b="1" spc="-15" dirty="0">
                <a:latin typeface="Times New Roman"/>
                <a:cs typeface="Times New Roman"/>
              </a:rPr>
              <a:t>ues 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b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15" dirty="0">
                <a:latin typeface="Times New Roman"/>
                <a:cs typeface="Times New Roman"/>
              </a:rPr>
              <a:t>dy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are di</a:t>
            </a:r>
            <a:r>
              <a:rPr sz="2800" b="1" spc="-5" dirty="0">
                <a:latin typeface="Times New Roman"/>
                <a:cs typeface="Times New Roman"/>
              </a:rPr>
              <a:t>v</a:t>
            </a:r>
            <a:r>
              <a:rPr sz="2800" b="1" spc="-15" dirty="0">
                <a:latin typeface="Times New Roman"/>
                <a:cs typeface="Times New Roman"/>
              </a:rPr>
              <a:t>ided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in</a:t>
            </a:r>
            <a:r>
              <a:rPr sz="2800" b="1" spc="-15" dirty="0">
                <a:latin typeface="Times New Roman"/>
                <a:cs typeface="Times New Roman"/>
              </a:rPr>
              <a:t>to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three grou</a:t>
            </a:r>
            <a:r>
              <a:rPr sz="2800" b="1" spc="-20" dirty="0">
                <a:latin typeface="Times New Roman"/>
                <a:cs typeface="Times New Roman"/>
              </a:rPr>
              <a:t>p</a:t>
            </a:r>
            <a:r>
              <a:rPr sz="2800" b="1" spc="-10" dirty="0">
                <a:latin typeface="Times New Roman"/>
                <a:cs typeface="Times New Roman"/>
              </a:rPr>
              <a:t>s:</a:t>
            </a:r>
            <a:endParaRPr sz="2800" dirty="0">
              <a:latin typeface="Times New Roman"/>
              <a:cs typeface="Times New Roman"/>
            </a:endParaRPr>
          </a:p>
          <a:p>
            <a:pPr marL="527685" marR="5080" indent="-515620">
              <a:spcBef>
                <a:spcPts val="675"/>
              </a:spcBef>
              <a:tabLst>
                <a:tab pos="527685" algn="l"/>
              </a:tabLst>
            </a:pPr>
            <a:r>
              <a:rPr sz="2800" b="1" i="1" spc="-10" dirty="0">
                <a:latin typeface="Times New Roman"/>
                <a:cs typeface="Times New Roman"/>
              </a:rPr>
              <a:t>1.</a:t>
            </a:r>
            <a:r>
              <a:rPr sz="2800" b="1" i="1" dirty="0">
                <a:latin typeface="Times New Roman"/>
                <a:cs typeface="Times New Roman"/>
              </a:rPr>
              <a:t>	</a:t>
            </a:r>
            <a:r>
              <a:rPr sz="2800" b="1" i="1" u="heavy" spc="-20" dirty="0">
                <a:latin typeface="Times New Roman"/>
                <a:cs typeface="Times New Roman"/>
              </a:rPr>
              <a:t>Con</a:t>
            </a:r>
            <a:r>
              <a:rPr sz="2800" b="1" i="1" u="heavy" spc="-5" dirty="0">
                <a:latin typeface="Times New Roman"/>
                <a:cs typeface="Times New Roman"/>
              </a:rPr>
              <a:t>t</a:t>
            </a:r>
            <a:r>
              <a:rPr sz="2800" b="1" i="1" u="heavy" spc="-15" dirty="0">
                <a:latin typeface="Times New Roman"/>
                <a:cs typeface="Times New Roman"/>
              </a:rPr>
              <a:t>in</a:t>
            </a:r>
            <a:r>
              <a:rPr sz="2800" b="1" i="1" u="heavy" spc="-10" dirty="0">
                <a:latin typeface="Times New Roman"/>
                <a:cs typeface="Times New Roman"/>
              </a:rPr>
              <a:t>u</a:t>
            </a:r>
            <a:r>
              <a:rPr sz="2800" b="1" i="1" u="heavy" spc="-15" dirty="0">
                <a:latin typeface="Times New Roman"/>
                <a:cs typeface="Times New Roman"/>
              </a:rPr>
              <a:t>ously</a:t>
            </a:r>
            <a:r>
              <a:rPr sz="2800" b="1" i="1" u="heavy" spc="-25" dirty="0">
                <a:latin typeface="Times New Roman"/>
                <a:cs typeface="Times New Roman"/>
              </a:rPr>
              <a:t> </a:t>
            </a:r>
            <a:r>
              <a:rPr sz="2800" b="1" i="1" u="heavy" spc="-15" dirty="0">
                <a:latin typeface="Times New Roman"/>
                <a:cs typeface="Times New Roman"/>
              </a:rPr>
              <a:t>Dividing</a:t>
            </a:r>
            <a:r>
              <a:rPr sz="2800" b="1" i="1" u="heavy" spc="-10" dirty="0">
                <a:latin typeface="Times New Roman"/>
                <a:cs typeface="Times New Roman"/>
              </a:rPr>
              <a:t> </a:t>
            </a:r>
            <a:r>
              <a:rPr sz="2800" b="1" i="1" u="heavy" spc="-15" dirty="0">
                <a:latin typeface="Times New Roman"/>
                <a:cs typeface="Times New Roman"/>
              </a:rPr>
              <a:t>Tis</a:t>
            </a:r>
            <a:r>
              <a:rPr sz="2800" b="1" i="1" u="heavy" spc="-10" dirty="0">
                <a:latin typeface="Times New Roman"/>
                <a:cs typeface="Times New Roman"/>
              </a:rPr>
              <a:t>s</a:t>
            </a:r>
            <a:r>
              <a:rPr sz="2800" b="1" i="1" u="heavy" spc="-15" dirty="0">
                <a:latin typeface="Times New Roman"/>
                <a:cs typeface="Times New Roman"/>
              </a:rPr>
              <a:t>ues</a:t>
            </a:r>
            <a:r>
              <a:rPr sz="2800" b="1" i="1" u="heavy" spc="-10" dirty="0">
                <a:latin typeface="Times New Roman"/>
                <a:cs typeface="Times New Roman"/>
              </a:rPr>
              <a:t> (</a:t>
            </a:r>
            <a:r>
              <a:rPr sz="2800" b="1" i="1" u="heavy" spc="-5" dirty="0">
                <a:latin typeface="Times New Roman"/>
                <a:cs typeface="Times New Roman"/>
              </a:rPr>
              <a:t>l</a:t>
            </a:r>
            <a:r>
              <a:rPr sz="2800" b="1" i="1" u="heavy" spc="-15" dirty="0">
                <a:latin typeface="Times New Roman"/>
                <a:cs typeface="Times New Roman"/>
              </a:rPr>
              <a:t>a</a:t>
            </a:r>
            <a:r>
              <a:rPr sz="2800" b="1" i="1" u="heavy" spc="-10" dirty="0">
                <a:latin typeface="Times New Roman"/>
                <a:cs typeface="Times New Roman"/>
              </a:rPr>
              <a:t>bile</a:t>
            </a:r>
            <a:r>
              <a:rPr sz="2800" b="1" i="1" u="heavy" spc="-40" dirty="0">
                <a:latin typeface="Times New Roman"/>
                <a:cs typeface="Times New Roman"/>
              </a:rPr>
              <a:t> </a:t>
            </a:r>
            <a:r>
              <a:rPr sz="2800" b="1" i="1" u="heavy" spc="-10" dirty="0">
                <a:latin typeface="Times New Roman"/>
                <a:cs typeface="Times New Roman"/>
              </a:rPr>
              <a:t>tis</a:t>
            </a:r>
            <a:r>
              <a:rPr sz="2800" b="1" i="1" u="heavy" spc="-15" dirty="0">
                <a:latin typeface="Times New Roman"/>
                <a:cs typeface="Times New Roman"/>
              </a:rPr>
              <a:t>sues):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lls </a:t>
            </a:r>
            <a:r>
              <a:rPr sz="2800" b="1" spc="-15" dirty="0">
                <a:latin typeface="Times New Roman"/>
                <a:cs typeface="Times New Roman"/>
              </a:rPr>
              <a:t>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these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tis</a:t>
            </a:r>
            <a:r>
              <a:rPr sz="2800" b="1" spc="-15" dirty="0">
                <a:latin typeface="Times New Roman"/>
                <a:cs typeface="Times New Roman"/>
              </a:rPr>
              <a:t>sues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are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con</a:t>
            </a:r>
            <a:r>
              <a:rPr sz="2800" b="1" spc="-10" dirty="0">
                <a:latin typeface="Times New Roman"/>
                <a:cs typeface="Times New Roman"/>
              </a:rPr>
              <a:t>tin</a:t>
            </a:r>
            <a:r>
              <a:rPr sz="2800" b="1" spc="-20" dirty="0">
                <a:latin typeface="Times New Roman"/>
                <a:cs typeface="Times New Roman"/>
              </a:rPr>
              <a:t>u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u</a:t>
            </a:r>
            <a:r>
              <a:rPr sz="2800" b="1" spc="-10" dirty="0">
                <a:latin typeface="Times New Roman"/>
                <a:cs typeface="Times New Roman"/>
              </a:rPr>
              <a:t>s</a:t>
            </a:r>
            <a:r>
              <a:rPr sz="2800" b="1" spc="-15" dirty="0">
                <a:latin typeface="Times New Roman"/>
                <a:cs typeface="Times New Roman"/>
              </a:rPr>
              <a:t>ly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being</a:t>
            </a:r>
            <a:r>
              <a:rPr sz="2800" b="1" spc="-10" dirty="0">
                <a:latin typeface="Times New Roman"/>
                <a:cs typeface="Times New Roman"/>
              </a:rPr>
              <a:t> lo</a:t>
            </a:r>
            <a:r>
              <a:rPr sz="2800" b="1" spc="-15" dirty="0">
                <a:latin typeface="Times New Roman"/>
                <a:cs typeface="Times New Roman"/>
              </a:rPr>
              <a:t>st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an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5" dirty="0">
                <a:latin typeface="Times New Roman"/>
                <a:cs typeface="Times New Roman"/>
              </a:rPr>
              <a:t>pl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-15" dirty="0">
                <a:latin typeface="Times New Roman"/>
                <a:cs typeface="Times New Roman"/>
              </a:rPr>
              <a:t>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by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mat</a:t>
            </a:r>
            <a:r>
              <a:rPr sz="2800" b="1" spc="-15" dirty="0">
                <a:latin typeface="Times New Roman"/>
                <a:cs typeface="Times New Roman"/>
              </a:rPr>
              <a:t>urati</a:t>
            </a:r>
            <a:r>
              <a:rPr sz="2800" b="1" spc="-5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from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s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-20" dirty="0">
                <a:latin typeface="Times New Roman"/>
                <a:cs typeface="Times New Roman"/>
              </a:rPr>
              <a:t>em</a:t>
            </a:r>
            <a:r>
              <a:rPr sz="2800" b="1" spc="-10" dirty="0">
                <a:latin typeface="Times New Roman"/>
                <a:cs typeface="Times New Roman"/>
              </a:rPr>
              <a:t> 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lls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and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by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proliferati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-15" dirty="0">
                <a:latin typeface="Times New Roman"/>
                <a:cs typeface="Times New Roman"/>
              </a:rPr>
              <a:t> 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mature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latin typeface="Times New Roman"/>
                <a:cs typeface="Times New Roman"/>
              </a:rPr>
              <a:t>c</a:t>
            </a:r>
            <a:r>
              <a:rPr sz="2800" b="1" spc="-30" dirty="0" smtClean="0">
                <a:latin typeface="Times New Roman"/>
                <a:cs typeface="Times New Roman"/>
              </a:rPr>
              <a:t>e</a:t>
            </a:r>
            <a:r>
              <a:rPr sz="2800" b="1" spc="-10" dirty="0" smtClean="0">
                <a:latin typeface="Times New Roman"/>
                <a:cs typeface="Times New Roman"/>
              </a:rPr>
              <a:t>lls</a:t>
            </a:r>
            <a:r>
              <a:rPr lang="ar-IQ" sz="2800" b="1" spc="-1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527685" marR="86995" indent="-515620">
              <a:spcBef>
                <a:spcPts val="670"/>
              </a:spcBef>
            </a:pPr>
            <a:r>
              <a:rPr sz="2800" b="1" spc="-20" dirty="0">
                <a:latin typeface="Times New Roman"/>
                <a:cs typeface="Times New Roman"/>
              </a:rPr>
              <a:t>Lab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15" dirty="0">
                <a:latin typeface="Times New Roman"/>
                <a:cs typeface="Times New Roman"/>
              </a:rPr>
              <a:t>le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c</a:t>
            </a:r>
            <a:r>
              <a:rPr sz="2800" b="1" spc="-10" dirty="0">
                <a:latin typeface="Times New Roman"/>
                <a:cs typeface="Times New Roman"/>
              </a:rPr>
              <a:t>ells</a:t>
            </a:r>
            <a:r>
              <a:rPr sz="2800" b="1" spc="-15" dirty="0">
                <a:latin typeface="Times New Roman"/>
                <a:cs typeface="Times New Roman"/>
              </a:rPr>
              <a:t> include: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hemat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p</a:t>
            </a:r>
            <a:r>
              <a:rPr sz="2800" b="1" i="1" spc="-10" dirty="0">
                <a:latin typeface="Times New Roman"/>
                <a:cs typeface="Times New Roman"/>
              </a:rPr>
              <a:t>oietic</a:t>
            </a:r>
            <a:r>
              <a:rPr sz="2800" b="1" i="1" spc="-3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c</a:t>
            </a:r>
            <a:r>
              <a:rPr sz="2800" b="1" i="1" spc="-30" dirty="0">
                <a:latin typeface="Times New Roman"/>
                <a:cs typeface="Times New Roman"/>
              </a:rPr>
              <a:t>e</a:t>
            </a:r>
            <a:r>
              <a:rPr sz="2800" b="1" i="1" spc="-10" dirty="0">
                <a:latin typeface="Times New Roman"/>
                <a:cs typeface="Times New Roman"/>
              </a:rPr>
              <a:t>lls </a:t>
            </a:r>
            <a:r>
              <a:rPr sz="2800" b="1" i="1" spc="-15" dirty="0">
                <a:latin typeface="Times New Roman"/>
                <a:cs typeface="Times New Roman"/>
              </a:rPr>
              <a:t>in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th</a:t>
            </a:r>
            <a:r>
              <a:rPr sz="2800" b="1" i="1" spc="-15" dirty="0">
                <a:latin typeface="Times New Roman"/>
                <a:cs typeface="Times New Roman"/>
              </a:rPr>
              <a:t>e b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ne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mar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20" dirty="0">
                <a:latin typeface="Times New Roman"/>
                <a:cs typeface="Times New Roman"/>
              </a:rPr>
              <a:t>ow</a:t>
            </a:r>
            <a:r>
              <a:rPr sz="2800" b="1" i="1" spc="-15" dirty="0">
                <a:latin typeface="Times New Roman"/>
                <a:cs typeface="Times New Roman"/>
              </a:rPr>
              <a:t> and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t</a:t>
            </a:r>
            <a:r>
              <a:rPr sz="2800" b="1" i="1" spc="-15" dirty="0">
                <a:latin typeface="Times New Roman"/>
                <a:cs typeface="Times New Roman"/>
              </a:rPr>
              <a:t>he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ma</a:t>
            </a:r>
            <a:r>
              <a:rPr sz="2800" b="1" i="1" spc="-5" dirty="0">
                <a:latin typeface="Times New Roman"/>
                <a:cs typeface="Times New Roman"/>
              </a:rPr>
              <a:t>j</a:t>
            </a:r>
            <a:r>
              <a:rPr sz="2800" b="1" i="1" spc="-15" dirty="0">
                <a:latin typeface="Times New Roman"/>
                <a:cs typeface="Times New Roman"/>
              </a:rPr>
              <a:t>o</a:t>
            </a:r>
            <a:r>
              <a:rPr sz="2800" b="1" i="1" spc="-10" dirty="0">
                <a:latin typeface="Times New Roman"/>
                <a:cs typeface="Times New Roman"/>
              </a:rPr>
              <a:t>rity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of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su</a:t>
            </a:r>
            <a:r>
              <a:rPr sz="2800" b="1" i="1" spc="-10" dirty="0">
                <a:latin typeface="Times New Roman"/>
                <a:cs typeface="Times New Roman"/>
              </a:rPr>
              <a:t>rfa</a:t>
            </a:r>
            <a:r>
              <a:rPr sz="2800" b="1" i="1" spc="-15" dirty="0">
                <a:latin typeface="Times New Roman"/>
                <a:cs typeface="Times New Roman"/>
              </a:rPr>
              <a:t>ce epitheli</a:t>
            </a:r>
            <a:r>
              <a:rPr sz="2800" b="1" i="1" spc="-10" dirty="0">
                <a:latin typeface="Times New Roman"/>
                <a:cs typeface="Times New Roman"/>
              </a:rPr>
              <a:t>a.</a:t>
            </a:r>
            <a:r>
              <a:rPr sz="2800" b="1" i="1" spc="-15" dirty="0">
                <a:latin typeface="Times New Roman"/>
                <a:cs typeface="Times New Roman"/>
              </a:rPr>
              <a:t> These</a:t>
            </a:r>
            <a:r>
              <a:rPr sz="2800" b="1" i="1" spc="-10" dirty="0">
                <a:latin typeface="Times New Roman"/>
                <a:cs typeface="Times New Roman"/>
              </a:rPr>
              <a:t> tiss</a:t>
            </a:r>
            <a:r>
              <a:rPr sz="2800" b="1" i="1" spc="-15" dirty="0">
                <a:latin typeface="Times New Roman"/>
                <a:cs typeface="Times New Roman"/>
              </a:rPr>
              <a:t>ues can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readi</a:t>
            </a:r>
            <a:r>
              <a:rPr sz="2800" b="1" i="1" spc="-5" dirty="0">
                <a:latin typeface="Times New Roman"/>
                <a:cs typeface="Times New Roman"/>
              </a:rPr>
              <a:t>l</a:t>
            </a:r>
            <a:r>
              <a:rPr sz="2800" b="1" i="1" spc="-15" dirty="0">
                <a:latin typeface="Times New Roman"/>
                <a:cs typeface="Times New Roman"/>
              </a:rPr>
              <a:t>y</a:t>
            </a:r>
            <a:r>
              <a:rPr sz="2800" b="1" i="1" spc="-2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regenerate a</a:t>
            </a:r>
            <a:r>
              <a:rPr sz="2800" b="1" i="1" spc="-5" dirty="0">
                <a:latin typeface="Times New Roman"/>
                <a:cs typeface="Times New Roman"/>
              </a:rPr>
              <a:t>f</a:t>
            </a:r>
            <a:r>
              <a:rPr sz="2800" b="1" i="1" spc="-15" dirty="0">
                <a:latin typeface="Times New Roman"/>
                <a:cs typeface="Times New Roman"/>
              </a:rPr>
              <a:t>ter in</a:t>
            </a:r>
            <a:r>
              <a:rPr sz="2800" b="1" i="1" spc="-5" dirty="0">
                <a:latin typeface="Times New Roman"/>
                <a:cs typeface="Times New Roman"/>
              </a:rPr>
              <a:t>j</a:t>
            </a:r>
            <a:r>
              <a:rPr sz="2800" b="1" i="1" spc="-20" dirty="0">
                <a:latin typeface="Times New Roman"/>
                <a:cs typeface="Times New Roman"/>
              </a:rPr>
              <a:t>u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y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p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ovi</a:t>
            </a:r>
            <a:r>
              <a:rPr sz="2800" b="1" i="1" spc="-10" dirty="0">
                <a:latin typeface="Times New Roman"/>
                <a:cs typeface="Times New Roman"/>
              </a:rPr>
              <a:t>d</a:t>
            </a:r>
            <a:r>
              <a:rPr sz="2800" b="1" i="1" spc="-15" dirty="0">
                <a:latin typeface="Times New Roman"/>
                <a:cs typeface="Times New Roman"/>
              </a:rPr>
              <a:t>ed the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p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ol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of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stem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30" dirty="0">
                <a:latin typeface="Times New Roman"/>
                <a:cs typeface="Times New Roman"/>
              </a:rPr>
              <a:t>c</a:t>
            </a:r>
            <a:r>
              <a:rPr sz="2800" b="1" i="1" spc="-10" dirty="0">
                <a:latin typeface="Times New Roman"/>
                <a:cs typeface="Times New Roman"/>
              </a:rPr>
              <a:t>ells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is</a:t>
            </a:r>
            <a:r>
              <a:rPr sz="2800" b="1" i="1" spc="-15" dirty="0">
                <a:latin typeface="Times New Roman"/>
                <a:cs typeface="Times New Roman"/>
              </a:rPr>
              <a:t> p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eserv</a:t>
            </a:r>
            <a:r>
              <a:rPr sz="2800" b="1" i="1" spc="-30" dirty="0">
                <a:latin typeface="Times New Roman"/>
                <a:cs typeface="Times New Roman"/>
              </a:rPr>
              <a:t>e</a:t>
            </a:r>
            <a:r>
              <a:rPr sz="2800" b="1" i="1" spc="-15" dirty="0">
                <a:latin typeface="Times New Roman"/>
                <a:cs typeface="Times New Roman"/>
              </a:rPr>
              <a:t>d.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5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2604514" y="514408"/>
            <a:ext cx="2951480" cy="43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b="1" i="1" u="heavy" dirty="0">
                <a:latin typeface="Times New Roman"/>
                <a:cs typeface="Times New Roman"/>
              </a:rPr>
              <a:t>2. </a:t>
            </a:r>
            <a:r>
              <a:rPr sz="2800" b="1" i="1" u="heavy" spc="-15" dirty="0">
                <a:latin typeface="Times New Roman"/>
                <a:cs typeface="Times New Roman"/>
              </a:rPr>
              <a:t>S</a:t>
            </a:r>
            <a:r>
              <a:rPr sz="2800" b="1" i="1" u="heavy" dirty="0">
                <a:latin typeface="Times New Roman"/>
                <a:cs typeface="Times New Roman"/>
              </a:rPr>
              <a:t>table</a:t>
            </a:r>
            <a:r>
              <a:rPr sz="2800" b="1" i="1" u="heavy" spc="-15" dirty="0">
                <a:latin typeface="Times New Roman"/>
                <a:cs typeface="Times New Roman"/>
              </a:rPr>
              <a:t> </a:t>
            </a:r>
            <a:r>
              <a:rPr sz="2800" b="1" i="1" u="heavy" dirty="0">
                <a:latin typeface="Times New Roman"/>
                <a:cs typeface="Times New Roman"/>
              </a:rPr>
              <a:t>Tiss</a:t>
            </a:r>
            <a:r>
              <a:rPr sz="2800" b="1" i="1" u="heavy" spc="-15" dirty="0">
                <a:latin typeface="Times New Roman"/>
                <a:cs typeface="Times New Roman"/>
              </a:rPr>
              <a:t>u</a:t>
            </a:r>
            <a:r>
              <a:rPr sz="2800" b="1" i="1" u="heavy" dirty="0">
                <a:latin typeface="Times New Roman"/>
                <a:cs typeface="Times New Roman"/>
              </a:rPr>
              <a:t>es: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0" y="1066801"/>
            <a:ext cx="11711354" cy="3708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82905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Cells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hese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are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quiesc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 the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25" dirty="0">
                <a:latin typeface="Times New Roman"/>
                <a:cs typeface="Times New Roman"/>
              </a:rPr>
              <a:t>G</a:t>
            </a:r>
            <a:r>
              <a:rPr sz="2400" b="1" spc="-15" baseline="-20833" dirty="0">
                <a:latin typeface="Times New Roman"/>
                <a:cs typeface="Times New Roman"/>
              </a:rPr>
              <a:t>0</a:t>
            </a:r>
            <a:r>
              <a:rPr sz="2400" b="1" spc="284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stage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the cell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cyc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e)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have on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nimal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replicative activity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their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normal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state.</a:t>
            </a:r>
            <a:endParaRPr sz="2400" dirty="0">
              <a:latin typeface="Times New Roman"/>
              <a:cs typeface="Times New Roman"/>
            </a:endParaRPr>
          </a:p>
          <a:p>
            <a:pPr marL="355600" marR="302895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h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ese ce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ls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are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capable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of pro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erating</a:t>
            </a:r>
            <a:r>
              <a:rPr sz="2400" b="1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in response to injury or loss of t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ssue mass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Stable</a:t>
            </a:r>
            <a:r>
              <a:rPr sz="2400" b="1" i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ce</a:t>
            </a:r>
            <a:r>
              <a:rPr sz="2400" b="1" i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ls</a:t>
            </a:r>
            <a:r>
              <a:rPr sz="24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consti</a:t>
            </a:r>
            <a:r>
              <a:rPr sz="2400" b="1" i="1" spc="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ute</a:t>
            </a:r>
            <a:r>
              <a:rPr sz="2400" b="1" i="1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endParaRPr lang="en-US" sz="2400" b="1" i="1" spc="-35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35560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400" b="1" i="1" spc="-3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he</a:t>
            </a:r>
            <a:r>
              <a:rPr sz="2400" b="1" i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parenchy</a:t>
            </a:r>
            <a:r>
              <a:rPr sz="2400" b="1" i="1" spc="5" dirty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4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of </a:t>
            </a:r>
            <a:r>
              <a:rPr sz="2400" b="1" i="1" spc="5" dirty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ost</a:t>
            </a:r>
            <a:r>
              <a:rPr sz="24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sol</a:t>
            </a:r>
            <a:r>
              <a:rPr sz="2400" b="1" i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tissues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,</a:t>
            </a:r>
            <a:r>
              <a:rPr sz="24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such as </a:t>
            </a:r>
            <a:r>
              <a:rPr sz="2400" b="1" i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iver</a:t>
            </a:r>
            <a:r>
              <a:rPr sz="2400" b="1" i="1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&amp;</a:t>
            </a:r>
            <a:r>
              <a:rPr sz="2400" b="1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kidne</a:t>
            </a:r>
            <a:r>
              <a:rPr sz="2400" b="1" i="1" spc="15" dirty="0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2-</a:t>
            </a:r>
            <a:r>
              <a:rPr sz="240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endothelial</a:t>
            </a:r>
            <a:r>
              <a:rPr sz="2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ce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ls,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broblas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s,</a:t>
            </a:r>
            <a:r>
              <a:rPr sz="2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and smooth muscle</a:t>
            </a:r>
            <a:r>
              <a:rPr sz="2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ce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ls;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the 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p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roli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era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of 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hese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ce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ls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is part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cular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sz="2400" b="1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portant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in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w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ound</a:t>
            </a:r>
            <a:r>
              <a:rPr sz="2400" b="1" spc="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heal</a:t>
            </a:r>
            <a:r>
              <a:rPr sz="2400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ng</a:t>
            </a:r>
            <a:endParaRPr lang="ar-IQ" sz="2400" b="1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 smtClean="0">
                <a:latin typeface="Times New Roman"/>
                <a:cs typeface="Times New Roman"/>
              </a:rPr>
              <a:t>.</a:t>
            </a:r>
            <a:r>
              <a:rPr sz="2400" b="1" spc="5" dirty="0" smtClean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With</a:t>
            </a:r>
            <a:r>
              <a:rPr sz="2400" b="1" i="1" u="heavy" spc="-10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the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except</a:t>
            </a:r>
            <a:r>
              <a:rPr sz="2400" b="1" i="1" u="heavy" spc="5" dirty="0">
                <a:latin typeface="Times New Roman"/>
                <a:cs typeface="Times New Roman"/>
              </a:rPr>
              <a:t>i</a:t>
            </a:r>
            <a:r>
              <a:rPr sz="2400" b="1" i="1" u="heavy" dirty="0">
                <a:latin typeface="Times New Roman"/>
                <a:cs typeface="Times New Roman"/>
              </a:rPr>
              <a:t>on</a:t>
            </a:r>
            <a:r>
              <a:rPr sz="2400" b="1" i="1" u="heavy" spc="-4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of l</a:t>
            </a:r>
            <a:r>
              <a:rPr sz="2400" b="1" i="1" u="heavy" spc="5" dirty="0">
                <a:latin typeface="Times New Roman"/>
                <a:cs typeface="Times New Roman"/>
              </a:rPr>
              <a:t>i</a:t>
            </a:r>
            <a:r>
              <a:rPr sz="2400" b="1" i="1" u="heavy" dirty="0">
                <a:latin typeface="Times New Roman"/>
                <a:cs typeface="Times New Roman"/>
              </a:rPr>
              <a:t>ver,</a:t>
            </a:r>
            <a:r>
              <a:rPr sz="2400" b="1" i="1" u="heavy" spc="-2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stable</a:t>
            </a:r>
            <a:r>
              <a:rPr sz="2400" b="1" i="1" u="heavy" spc="-2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tissues</a:t>
            </a:r>
            <a:r>
              <a:rPr sz="2400" b="1" i="1" u="heavy" spc="-10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have</a:t>
            </a:r>
            <a:r>
              <a:rPr sz="2400" b="1" i="1" u="heavy" spc="-1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a li</a:t>
            </a:r>
            <a:r>
              <a:rPr sz="2400" b="1" i="1" u="heavy" spc="5" dirty="0">
                <a:latin typeface="Times New Roman"/>
                <a:cs typeface="Times New Roman"/>
              </a:rPr>
              <a:t>m</a:t>
            </a:r>
            <a:r>
              <a:rPr sz="2400" b="1" i="1" u="heavy" dirty="0">
                <a:latin typeface="Times New Roman"/>
                <a:cs typeface="Times New Roman"/>
              </a:rPr>
              <a:t>ited</a:t>
            </a:r>
            <a:r>
              <a:rPr sz="2400" b="1" i="1" u="heavy" spc="-4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capacity</a:t>
            </a:r>
            <a:r>
              <a:rPr sz="2400" b="1" i="1" u="heavy" spc="-40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to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regenerate</a:t>
            </a:r>
            <a:r>
              <a:rPr sz="2400" b="1" i="1" u="heavy" spc="-2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af</a:t>
            </a:r>
            <a:r>
              <a:rPr sz="2400" b="1" i="1" u="heavy" spc="5" dirty="0">
                <a:latin typeface="Times New Roman"/>
                <a:cs typeface="Times New Roman"/>
              </a:rPr>
              <a:t>t</a:t>
            </a:r>
            <a:r>
              <a:rPr sz="2400" b="1" i="1" u="heavy" dirty="0">
                <a:latin typeface="Times New Roman"/>
                <a:cs typeface="Times New Roman"/>
              </a:rPr>
              <a:t>er injury.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2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1064</Words>
  <Application>Microsoft Office PowerPoint</Application>
  <PresentationFormat>مخصص</PresentationFormat>
  <Paragraphs>100</Paragraphs>
  <Slides>15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Mechanisms regulating cell populations.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Wound Strength</vt:lpstr>
      <vt:lpstr>Causes of delay wound healing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Maher</cp:lastModifiedBy>
  <cp:revision>26</cp:revision>
  <dcterms:created xsi:type="dcterms:W3CDTF">2020-12-17T10:32:52Z</dcterms:created>
  <dcterms:modified xsi:type="dcterms:W3CDTF">2023-09-25T07:55:00Z</dcterms:modified>
</cp:coreProperties>
</file>