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18/05/1445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18/05/1445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18/05/1445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18/05/1445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18/05/1445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18/05/1445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18/05/1445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18/05/1445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18/05/1445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18/05/1445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18/05/1445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18/05/1445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6864" cy="1656183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School Health Services</a:t>
            </a:r>
            <a:r>
              <a:rPr lang="en-US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Lecture 9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7704856" cy="446449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73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7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301006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002060"/>
                </a:solidFill>
              </a:rPr>
              <a:t>1</a:t>
            </a:r>
            <a:r>
              <a:rPr lang="en-US" sz="4000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.6. </a:t>
            </a:r>
            <a:r>
              <a:rPr lang="en-US" sz="40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Remedial / Rehabilitative </a:t>
            </a:r>
            <a:r>
              <a:rPr lang="en-US" sz="4000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</a:t>
            </a:r>
            <a:r>
              <a:rPr lang="en-US" sz="40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ervices</a:t>
            </a:r>
            <a:endParaRPr lang="en-US" sz="4000" b="1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145435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6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 </a:t>
            </a: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Speech </a:t>
            </a: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T</a:t>
            </a: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herapy</a:t>
            </a:r>
            <a:endParaRPr lang="en-US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 Physical </a:t>
            </a: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T</a:t>
            </a: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herapy</a:t>
            </a:r>
            <a:endParaRPr lang="en-US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 Behavioral </a:t>
            </a: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M</a:t>
            </a: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odification</a:t>
            </a:r>
            <a:endParaRPr lang="en-US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  <a:p>
            <a:pPr marL="0" indent="0" algn="l" rtl="0">
              <a:buNone/>
            </a:pPr>
            <a:endParaRPr lang="en-US" sz="3600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780928"/>
            <a:ext cx="684076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4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>
            <a:normAutofit/>
          </a:bodyPr>
          <a:lstStyle/>
          <a:p>
            <a:pPr algn="l" rtl="0"/>
            <a:r>
              <a:rPr lang="en-US" sz="4000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1.7. Nursing Procedures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1412776"/>
            <a:ext cx="8229600" cy="4741987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600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-Developments of students care plans</a:t>
            </a:r>
          </a:p>
          <a:p>
            <a:pPr marL="0" indent="0" algn="l" rtl="0">
              <a:buNone/>
            </a:pPr>
            <a:r>
              <a:rPr lang="en-US" sz="3600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-Administration of medications</a:t>
            </a:r>
          </a:p>
          <a:p>
            <a:pPr marL="0" indent="0" algn="l" rtl="0">
              <a:buNone/>
            </a:pPr>
            <a:r>
              <a:rPr lang="en-US" sz="3600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-Specialized nursing procedures</a:t>
            </a:r>
          </a:p>
          <a:p>
            <a:pPr marL="0" indent="0" algn="l" rtl="0">
              <a:buNone/>
            </a:pPr>
            <a:r>
              <a:rPr lang="en-US" sz="3600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-Teaching procedures to other staff</a:t>
            </a:r>
          </a:p>
          <a:p>
            <a:pPr marL="0" indent="0" algn="l" rtl="0">
              <a:buNone/>
            </a:pPr>
            <a:endParaRPr lang="en-US" sz="3600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205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1.8. Emergency Care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600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 </a:t>
            </a: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Development of emergency protocols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 First aid services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 </a:t>
            </a: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Post emergency assessment</a:t>
            </a:r>
          </a:p>
          <a:p>
            <a:pPr marL="0" indent="0" algn="l">
              <a:buNone/>
            </a:pPr>
            <a:r>
              <a:rPr lang="en-US" sz="36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                                   </a:t>
            </a:r>
          </a:p>
          <a:p>
            <a:pPr marL="0" indent="0" algn="l">
              <a:buNone/>
            </a:pPr>
            <a:r>
              <a:rPr lang="en-US" sz="3600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                                    </a:t>
            </a:r>
            <a:endParaRPr lang="en-US" sz="3600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45410"/>
            <a:ext cx="705678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8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2. Health Education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3568" y="836712"/>
            <a:ext cx="8003232" cy="5289451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800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The process of presentation of information to </a:t>
            </a:r>
            <a:r>
              <a:rPr lang="en-US" sz="28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the </a:t>
            </a:r>
            <a:r>
              <a:rPr lang="en-US" sz="2800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students and the school staff regarding </a:t>
            </a:r>
            <a:r>
              <a:rPr lang="en-US" sz="28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health </a:t>
            </a:r>
            <a:r>
              <a:rPr lang="en-US" sz="2800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promotion and diseases prevention, </a:t>
            </a:r>
            <a:r>
              <a:rPr lang="en-US" sz="28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therefore it must be related to their </a:t>
            </a:r>
            <a:r>
              <a:rPr lang="en-US" sz="28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values </a:t>
            </a:r>
            <a:r>
              <a:rPr lang="en-US" sz="28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and beliefs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marL="0" indent="0" algn="l">
              <a:buNone/>
            </a:pPr>
            <a:r>
              <a:rPr lang="en-US" sz="3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                                 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80928"/>
            <a:ext cx="7560840" cy="396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8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flipV="1">
            <a:off x="467544" y="-3856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It includes</a:t>
            </a:r>
            <a:r>
              <a:rPr lang="en-US" sz="3600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: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-Instructional health classes and courses 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about the prevention of the spread of </a:t>
            </a: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infectious </a:t>
            </a: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diseases, health </a:t>
            </a: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promotive behaviors </a:t>
            </a: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to foster wellness, chronic </a:t>
            </a: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diseases</a:t>
            </a: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, self-care and how to effectively use </a:t>
            </a: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the </a:t>
            </a: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health system</a:t>
            </a:r>
          </a:p>
        </p:txBody>
      </p:sp>
    </p:spTree>
    <p:extLst>
      <p:ext uri="{BB962C8B-B14F-4D97-AF65-F5344CB8AC3E}">
        <p14:creationId xmlns:p14="http://schemas.microsoft.com/office/powerpoint/2010/main" val="23038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3. Environmental Health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27584" y="908720"/>
            <a:ext cx="7859216" cy="5217443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4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It </a:t>
            </a:r>
            <a:r>
              <a:rPr lang="en-US" sz="2400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involve assessment for the </a:t>
            </a:r>
            <a:r>
              <a:rPr lang="en-US" sz="2400" b="1" u="sng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physical</a:t>
            </a:r>
            <a:r>
              <a:rPr lang="en-US" sz="2400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and </a:t>
            </a:r>
            <a:r>
              <a:rPr lang="en-US" sz="2400" b="1" u="sng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psychosocial </a:t>
            </a:r>
            <a:r>
              <a:rPr lang="en-US" sz="2400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factors in the environment</a:t>
            </a:r>
            <a:r>
              <a:rPr lang="en-US" sz="24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pPr marL="0" indent="0" algn="l" rtl="0">
              <a:buNone/>
            </a:pPr>
            <a:endParaRPr lang="en-US" sz="2400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  <a:p>
            <a:pPr marL="0" indent="0" algn="l" rtl="0">
              <a:buNone/>
            </a:pPr>
            <a:r>
              <a:rPr lang="en-US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3.1. Physical </a:t>
            </a:r>
            <a:r>
              <a:rPr lang="en-US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Environment</a:t>
            </a:r>
            <a:endParaRPr lang="en-US" b="1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  <a:p>
            <a:pPr marL="0" indent="0" algn="l" rtl="0">
              <a:buNone/>
            </a:pPr>
            <a:r>
              <a:rPr lang="en-US" sz="24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 Toxic </a:t>
            </a:r>
            <a:r>
              <a:rPr lang="en-US" sz="2400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agent control</a:t>
            </a:r>
          </a:p>
          <a:p>
            <a:pPr marL="0" indent="0" algn="l" rtl="0">
              <a:buNone/>
            </a:pPr>
            <a:r>
              <a:rPr lang="en-US" sz="24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 Accidents </a:t>
            </a:r>
            <a:r>
              <a:rPr lang="en-US" sz="2400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injury control</a:t>
            </a:r>
          </a:p>
          <a:p>
            <a:pPr marL="0" indent="0" algn="l" rtl="0">
              <a:buNone/>
            </a:pPr>
            <a:r>
              <a:rPr lang="en-US" sz="24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 Infectious </a:t>
            </a:r>
            <a:r>
              <a:rPr lang="en-US" sz="2400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agents </a:t>
            </a:r>
            <a:r>
              <a:rPr lang="en-US" sz="24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control</a:t>
            </a:r>
          </a:p>
          <a:p>
            <a:pPr marL="0" indent="0" algn="l" rtl="0">
              <a:buNone/>
            </a:pPr>
            <a:endParaRPr lang="en-US" sz="280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3.2</a:t>
            </a:r>
            <a:r>
              <a:rPr lang="en-US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. Psychosocial </a:t>
            </a:r>
            <a:r>
              <a:rPr lang="en-US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Environment</a:t>
            </a:r>
          </a:p>
          <a:p>
            <a:pPr marL="0" indent="0" algn="l" rtl="0">
              <a:buNone/>
            </a:pPr>
            <a:r>
              <a:rPr lang="en-US" sz="2400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 Internal factors</a:t>
            </a:r>
          </a:p>
          <a:p>
            <a:pPr marL="0" indent="0" algn="l" rtl="0">
              <a:buNone/>
            </a:pPr>
            <a:r>
              <a:rPr lang="en-US" sz="2400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 External factors</a:t>
            </a:r>
          </a:p>
          <a:p>
            <a:pPr marL="0" indent="0" algn="l" rtl="0">
              <a:buNone/>
            </a:pPr>
            <a:endParaRPr lang="en-US" sz="2400" dirty="0">
              <a:latin typeface="Andalus" pitchFamily="18" charset="-78"/>
              <a:cs typeface="Andalus" pitchFamily="18" charset="-78"/>
            </a:endParaRPr>
          </a:p>
          <a:p>
            <a:pPr marL="0" indent="0" algn="l" rtl="0">
              <a:buNone/>
            </a:pP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pPr marL="0" indent="0" algn="l" rtl="0">
              <a:buNone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/>
            </a:r>
            <a:br>
              <a:rPr lang="en-US" sz="2400" dirty="0">
                <a:latin typeface="Andalus" pitchFamily="18" charset="-78"/>
                <a:cs typeface="Andalus" pitchFamily="18" charset="-78"/>
              </a:rPr>
            </a:br>
            <a:endParaRPr lang="en-US" sz="2400" dirty="0">
              <a:latin typeface="Andalus" pitchFamily="18" charset="-78"/>
              <a:cs typeface="Andalus" pitchFamily="18" charset="-78"/>
            </a:endParaRPr>
          </a:p>
          <a:p>
            <a:pPr marL="0" indent="0" algn="l" rtl="0">
              <a:buNone/>
            </a:pPr>
            <a:endParaRPr lang="en-US" sz="2400" dirty="0">
              <a:latin typeface="Andalus" pitchFamily="18" charset="-78"/>
              <a:cs typeface="Andalus" pitchFamily="18" charset="-78"/>
            </a:endParaRPr>
          </a:p>
          <a:p>
            <a:pPr marL="0" indent="0" algn="l" rtl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452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The </a:t>
            </a:r>
            <a:r>
              <a:rPr lang="en-US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school Health </a:t>
            </a:r>
            <a:r>
              <a:rPr lang="en-US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Team: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11560" y="1340768"/>
            <a:ext cx="8075240" cy="4785395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Nurse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Physicians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Dentist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Parents                                           </a:t>
            </a:r>
            <a:endParaRPr lang="en-US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Teachers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Administrators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Counselors</a:t>
            </a:r>
          </a:p>
          <a:p>
            <a:pPr marL="0" indent="0" algn="l" rtl="0">
              <a:buNone/>
            </a:pPr>
            <a:endParaRPr lang="en-US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622424"/>
            <a:ext cx="5256583" cy="49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7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Cont..</a:t>
            </a:r>
            <a:endParaRPr lang="en-US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Psychologist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Social Workers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Food Service Personnel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Physical and Occupational Therapist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Speech Pathologist (experts in </a:t>
            </a: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communication)</a:t>
            </a:r>
            <a:endParaRPr lang="en-US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Athletic Directors</a:t>
            </a:r>
          </a:p>
          <a:p>
            <a:pPr marL="0" indent="0" algn="l" rtl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11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363272" cy="122413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Nursing in </a:t>
            </a:r>
            <a:r>
              <a:rPr lang="en-US" sz="40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School </a:t>
            </a:r>
            <a:r>
              <a:rPr lang="en-US" sz="4000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H</a:t>
            </a:r>
            <a:r>
              <a:rPr lang="en-US" sz="40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ealth Setting</a:t>
            </a:r>
            <a:endParaRPr lang="en-US" sz="4000" b="1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3600" b="1" u="sng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School </a:t>
            </a:r>
            <a:r>
              <a:rPr lang="en-US" sz="3600" b="1" u="sng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Nursing</a:t>
            </a:r>
            <a:r>
              <a:rPr lang="en-US" sz="3600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:</a:t>
            </a:r>
            <a:r>
              <a:rPr lang="en-US" sz="36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A </a:t>
            </a: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specialized practice </a:t>
            </a:r>
            <a:endParaRPr lang="en-US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of </a:t>
            </a: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professional </a:t>
            </a: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nursing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that </a:t>
            </a:r>
            <a:r>
              <a:rPr lang="en-US" u="sng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advances the </a:t>
            </a:r>
            <a:r>
              <a:rPr lang="en-US" u="sng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                           </a:t>
            </a:r>
          </a:p>
          <a:p>
            <a:pPr marL="0" indent="0" algn="l" rtl="0">
              <a:buNone/>
            </a:pPr>
            <a:r>
              <a:rPr lang="en-US" u="sng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wellbeing</a:t>
            </a:r>
            <a:r>
              <a:rPr lang="en-US" u="sng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u="sng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academic </a:t>
            </a:r>
            <a:r>
              <a:rPr lang="en-US" u="sng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                      </a:t>
            </a:r>
          </a:p>
          <a:p>
            <a:pPr marL="0" indent="0" algn="l" rtl="0">
              <a:buNone/>
            </a:pPr>
            <a:r>
              <a:rPr lang="en-US" u="sng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success</a:t>
            </a:r>
            <a:r>
              <a:rPr lang="en-US" u="sng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, and life-long </a:t>
            </a:r>
            <a:endParaRPr lang="en-US" u="sng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  <a:p>
            <a:pPr marL="0" indent="0" algn="l" rtl="0">
              <a:buNone/>
            </a:pPr>
            <a:r>
              <a:rPr lang="en-US" u="sng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achievement of</a:t>
            </a:r>
          </a:p>
          <a:p>
            <a:pPr marL="0" indent="0" algn="l" rtl="0">
              <a:buNone/>
            </a:pPr>
            <a:r>
              <a:rPr lang="en-US" u="sng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u="sng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students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.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890" y="1628799"/>
            <a:ext cx="4355976" cy="485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6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Autofit/>
          </a:bodyPr>
          <a:lstStyle/>
          <a:p>
            <a:pPr rtl="0"/>
            <a:r>
              <a:rPr lang="en-US" sz="3600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Application of the </a:t>
            </a:r>
            <a:r>
              <a:rPr lang="en-US" sz="3600" b="1" u="sng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Nursing Process </a:t>
            </a:r>
            <a:r>
              <a:rPr lang="en-US" sz="3600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in the </a:t>
            </a:r>
            <a:r>
              <a:rPr lang="en-US" sz="36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US" sz="36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36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School </a:t>
            </a:r>
            <a:r>
              <a:rPr lang="en-US" sz="36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Setting</a:t>
            </a:r>
            <a:endParaRPr lang="en-US" sz="3600" b="1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11560" y="1412776"/>
            <a:ext cx="8075240" cy="4713387"/>
          </a:xfrm>
        </p:spPr>
        <p:txBody>
          <a:bodyPr/>
          <a:lstStyle/>
          <a:p>
            <a:pPr marL="0" indent="0" algn="l" rtl="0">
              <a:buNone/>
            </a:pPr>
            <a:r>
              <a:rPr lang="en-US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1. Assessing </a:t>
            </a:r>
            <a:r>
              <a:rPr lang="en-US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Health </a:t>
            </a:r>
            <a:r>
              <a:rPr lang="en-US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in </a:t>
            </a:r>
            <a:r>
              <a:rPr lang="en-US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School </a:t>
            </a:r>
            <a:r>
              <a:rPr lang="en-US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</a:t>
            </a:r>
            <a:r>
              <a:rPr lang="en-US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etting</a:t>
            </a:r>
            <a:r>
              <a:rPr lang="en-US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:</a:t>
            </a:r>
          </a:p>
          <a:p>
            <a:pPr marL="0" indent="0" algn="l" rtl="0">
              <a:buNone/>
            </a:pPr>
            <a:r>
              <a:rPr lang="en-US" sz="2800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Assessing the needs of the school population </a:t>
            </a:r>
            <a:r>
              <a:rPr lang="en-US" sz="28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and </a:t>
            </a:r>
            <a:r>
              <a:rPr lang="en-US" sz="2800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identifying the factors influencing those </a:t>
            </a:r>
            <a:r>
              <a:rPr lang="en-US" sz="28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needs </a:t>
            </a:r>
            <a:r>
              <a:rPr lang="en-US" sz="2800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taking in consideration dimensions of </a:t>
            </a:r>
            <a:r>
              <a:rPr lang="en-US" sz="28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Health</a:t>
            </a:r>
            <a:r>
              <a:rPr lang="en-US" sz="28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pPr marL="0" indent="0" algn="l" rtl="0">
              <a:buNone/>
            </a:pPr>
            <a:endParaRPr lang="en-US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29000"/>
            <a:ext cx="4824536" cy="319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89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96752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Definitions</a:t>
            </a:r>
            <a:endParaRPr lang="en-US" b="1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sz="3600" b="1" u="sng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A S</a:t>
            </a:r>
            <a:r>
              <a:rPr lang="en-US" sz="3600" b="1" u="sng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chool</a:t>
            </a:r>
            <a:r>
              <a:rPr lang="en-US" sz="36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: 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It </a:t>
            </a: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is </a:t>
            </a: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an educational institution that </a:t>
            </a: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provides </a:t>
            </a: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learning services to school age </a:t>
            </a: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children.</a:t>
            </a:r>
          </a:p>
          <a:p>
            <a:pPr marL="0" indent="0" algn="l" rtl="0">
              <a:buNone/>
            </a:pPr>
            <a:endParaRPr lang="en-US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  <a:p>
            <a:pPr marL="0" indent="0" algn="l" rtl="0">
              <a:buNone/>
            </a:pPr>
            <a:r>
              <a:rPr lang="en-US" b="1" u="sng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School </a:t>
            </a:r>
            <a:r>
              <a:rPr lang="en-US" b="1" u="sng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Age </a:t>
            </a:r>
            <a:r>
              <a:rPr lang="en-US" b="1" u="sng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C</a:t>
            </a:r>
            <a:r>
              <a:rPr lang="en-US" b="1" u="sng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hildren</a:t>
            </a:r>
            <a:r>
              <a:rPr lang="en-US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:</a:t>
            </a: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School age children are </a:t>
            </a: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classified into </a:t>
            </a:r>
            <a:r>
              <a:rPr lang="en-US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three 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categories: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1. Early school age (6-7) years old.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2. School age (8-12) years old.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3. Late school age (adolescence) (13-18) years.</a:t>
            </a:r>
          </a:p>
          <a:p>
            <a:pPr marL="0" indent="0" algn="l" rtl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6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498178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  A- </a:t>
            </a:r>
            <a:r>
              <a:rPr lang="en-US" sz="4000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Biophysical Considerations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11560" y="1484784"/>
            <a:ext cx="8075240" cy="4641379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 Maturation </a:t>
            </a: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and Aging.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 Genetic Inheritance.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 </a:t>
            </a: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Physiological </a:t>
            </a: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Functioning</a:t>
            </a: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pPr marL="0" indent="0" algn="l">
              <a:buNone/>
            </a:pPr>
            <a:endParaRPr lang="en-US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  <a:p>
            <a:pPr marL="0" indent="0" algn="l">
              <a:buNone/>
            </a:pPr>
            <a:r>
              <a:rPr lang="en-US" sz="42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B- </a:t>
            </a:r>
            <a:r>
              <a:rPr lang="en-US" sz="4700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Psychological Considerations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</a:t>
            </a:r>
            <a:r>
              <a:rPr lang="en-US" sz="3800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Relationships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a. </a:t>
            </a: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Peer </a:t>
            </a: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relationships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b. </a:t>
            </a: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Teacher-student </a:t>
            </a: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relationships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c. Teacher-teacher relationships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d. Parent-school relationships</a:t>
            </a: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84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Cont..</a:t>
            </a:r>
            <a:endParaRPr lang="en-US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1340768"/>
            <a:ext cx="8147248" cy="4785395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-Discipline: it should be used for inappropriate 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behaviors.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-Grading Practices; school and teaching grading </a:t>
            </a: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should </a:t>
            </a: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be understood and fairly 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implemented.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-Mental Illness and the School Setting</a:t>
            </a:r>
          </a:p>
          <a:p>
            <a:pPr marL="0" indent="0" algn="l">
              <a:buNone/>
            </a:pPr>
            <a:endParaRPr lang="en-US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895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C-Physical Environmental Considerations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11560" y="1412776"/>
            <a:ext cx="8075240" cy="4713387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 Assessment </a:t>
            </a: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for the school building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 Physical </a:t>
            </a: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safety hazards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 Special </a:t>
            </a: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physical environment for the 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handicapped students.</a:t>
            </a:r>
          </a:p>
          <a:p>
            <a:pPr marL="0" indent="0" algn="l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2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D- Sociocultural Considerations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1412776"/>
            <a:ext cx="8147248" cy="4713387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 Culture and ethnicity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 Economic resources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 Legislation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 Abuse, Violence, and Exploitation</a:t>
            </a:r>
          </a:p>
          <a:p>
            <a:pPr marL="0" indent="0" algn="l">
              <a:buNone/>
            </a:pPr>
            <a:endParaRPr lang="en-US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218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Andalus" pitchFamily="18" charset="-78"/>
                <a:cs typeface="Andalus" pitchFamily="18" charset="-78"/>
              </a:rPr>
              <a:t>E- Behavioral </a:t>
            </a:r>
            <a:r>
              <a:rPr lang="en-US" sz="4000" b="1" dirty="0">
                <a:latin typeface="Andalus" pitchFamily="18" charset="-78"/>
                <a:cs typeface="Andalus" pitchFamily="18" charset="-78"/>
              </a:rPr>
              <a:t>Considerations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-Physical activity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-Diet and nutrition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-Substance use and abuse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-Safety practices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-Gambling</a:t>
            </a:r>
          </a:p>
          <a:p>
            <a:pPr marL="0" indent="0" algn="l">
              <a:buNone/>
            </a:pPr>
            <a:endParaRPr lang="en-US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558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47248" cy="1012974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F- Health </a:t>
            </a:r>
            <a:r>
              <a:rPr lang="en-US" sz="4000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System Considerations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525963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 Health services offered in the school setting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 How they are funded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 Health services organization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 Availability and accessibility of the services</a:t>
            </a:r>
          </a:p>
          <a:p>
            <a:pPr marL="0" indent="0" algn="l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0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2. Nursing Diagnosis in the </a:t>
            </a:r>
            <a:r>
              <a:rPr lang="en-US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   </a:t>
            </a:r>
            <a:r>
              <a:rPr lang="en-US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School </a:t>
            </a:r>
            <a:r>
              <a:rPr lang="en-US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Setting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99592" y="1700808"/>
            <a:ext cx="7787208" cy="4425355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According to the assessment data nursing 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diagnosis is derived.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e.g. need for drug abuse education due to 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high prevalence of drug abuse in the 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surrounding community.</a:t>
            </a:r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11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latin typeface="Andalus" pitchFamily="18" charset="-78"/>
                <a:cs typeface="Andalus" pitchFamily="18" charset="-78"/>
              </a:rPr>
              <a:t>3. Planning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Health Care in the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b="1" dirty="0" smtClean="0">
                <a:latin typeface="Andalus" pitchFamily="18" charset="-78"/>
                <a:cs typeface="Andalus" pitchFamily="18" charset="-78"/>
              </a:rPr>
            </a:br>
            <a:r>
              <a:rPr lang="en-US" b="1" dirty="0" smtClean="0">
                <a:latin typeface="Andalus" pitchFamily="18" charset="-78"/>
                <a:cs typeface="Andalus" pitchFamily="18" charset="-78"/>
              </a:rPr>
              <a:t>    School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Setting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99592" y="1772816"/>
            <a:ext cx="7787208" cy="4353347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</a:rPr>
              <a:t>Planning to meet the health needs identified 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</a:rPr>
              <a:t>take place in two levels;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</a:rPr>
              <a:t>-Macro level planning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</a:rPr>
              <a:t>-Micro level planning</a:t>
            </a:r>
          </a:p>
          <a:p>
            <a:pPr marL="0" indent="0" algn="l" rtl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5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08912" cy="136815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4. Implementation </a:t>
            </a:r>
            <a:r>
              <a:rPr lang="en-US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in the School Setting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/>
            </a:r>
            <a:br>
              <a:rPr lang="en-US" dirty="0">
                <a:latin typeface="Andalus" pitchFamily="18" charset="-78"/>
                <a:cs typeface="Andalus" pitchFamily="18" charset="-78"/>
              </a:rPr>
            </a:b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1412776"/>
            <a:ext cx="7931224" cy="4713387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Implementing health care for the school's 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members which involves collaboration 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between the nurse and other members of the 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school health team. </a:t>
            </a:r>
          </a:p>
          <a:p>
            <a:pPr marL="0" indent="0" algn="l" rtl="0">
              <a:buNone/>
            </a:pPr>
            <a:endParaRPr lang="en-US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073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5</a:t>
            </a:r>
            <a:r>
              <a:rPr lang="en-US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. </a:t>
            </a:r>
            <a:r>
              <a:rPr lang="en-US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Evaluation Health Care in the School Setting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3568" y="1628800"/>
            <a:ext cx="8003232" cy="4497363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Common Health problems of school age 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children: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1- Learning difficulties.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2- Behavior disturbance, speech, hearing and 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vision.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3- Infectious diseases.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4- Accidents and injuries due to recreation, 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motorcycle, and automobile.</a:t>
            </a:r>
          </a:p>
          <a:p>
            <a:pPr marL="0" indent="0" algn="l" rtl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9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-597529"/>
            <a:ext cx="8229600" cy="62068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404664"/>
            <a:ext cx="8147248" cy="5721499"/>
          </a:xfrm>
        </p:spPr>
        <p:txBody>
          <a:bodyPr>
            <a:normAutofit fontScale="85000" lnSpcReduction="20000"/>
          </a:bodyPr>
          <a:lstStyle/>
          <a:p>
            <a:pPr marL="0" indent="0" algn="l" rtl="0">
              <a:buNone/>
            </a:pPr>
            <a:r>
              <a:rPr lang="en-US" sz="3800" b="1" u="sng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School </a:t>
            </a:r>
            <a:r>
              <a:rPr lang="en-US" sz="3800" b="1" u="sng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Health</a:t>
            </a:r>
            <a:r>
              <a:rPr lang="en-US" sz="38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: 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It is </a:t>
            </a: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the comprehensive efforts of developing, implementing, and evaluating services, both within the school and the community, that provide each and every student with the resources needed to thrive within a healthful environment</a:t>
            </a:r>
            <a:r>
              <a:rPr lang="en-US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.</a:t>
            </a:r>
            <a:endParaRPr lang="en-US" b="1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  <a:p>
            <a:pPr marL="0" indent="0" algn="l" rtl="0">
              <a:buNone/>
            </a:pPr>
            <a:endParaRPr lang="en-US" b="1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  <a:p>
            <a:pPr marL="0" indent="0" algn="l" rtl="0">
              <a:buNone/>
            </a:pPr>
            <a:r>
              <a:rPr lang="en-US" sz="3800" b="1" u="sng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School </a:t>
            </a:r>
            <a:r>
              <a:rPr lang="en-US" sz="3800" b="1" u="sng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Health </a:t>
            </a:r>
            <a:r>
              <a:rPr lang="en-US" sz="3800" b="1" u="sng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Care Nursing</a:t>
            </a:r>
            <a:r>
              <a:rPr lang="en-US" sz="3800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: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A specialty in community health nursing which </a:t>
            </a: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is </a:t>
            </a: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concerned with the delivery of </a:t>
            </a: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comprehensive </a:t>
            </a: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nursing care to the students, </a:t>
            </a: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School </a:t>
            </a: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staff and their families whole to meet </a:t>
            </a: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their </a:t>
            </a: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needs and solve their problems through </a:t>
            </a: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the </a:t>
            </a: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application of nursing process to promote 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health and prevent illness.</a:t>
            </a:r>
          </a:p>
        </p:txBody>
      </p:sp>
    </p:spTree>
    <p:extLst>
      <p:ext uri="{BB962C8B-B14F-4D97-AF65-F5344CB8AC3E}">
        <p14:creationId xmlns:p14="http://schemas.microsoft.com/office/powerpoint/2010/main" val="217563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Cont..</a:t>
            </a:r>
            <a:endParaRPr lang="en-US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5- School adjustment.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6- School phobia.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7- Other behavior related problems (enuresis, 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encopresis).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8- Physical problems (kyphosis, lordosis, or 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scoliosis)</a:t>
            </a:r>
          </a:p>
        </p:txBody>
      </p:sp>
    </p:spTree>
    <p:extLst>
      <p:ext uri="{BB962C8B-B14F-4D97-AF65-F5344CB8AC3E}">
        <p14:creationId xmlns:p14="http://schemas.microsoft.com/office/powerpoint/2010/main" val="248763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Cont..</a:t>
            </a:r>
            <a:endParaRPr lang="en-US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11560" y="1412776"/>
            <a:ext cx="8075240" cy="4713387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9- Social health problems (suicide or substance 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abuse).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10- Sexual activity problems: such as venereal 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disease (STD).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11- Menstrual problems (amenorrhea, 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dysmenorrheal, or pre- menstrual tension)</a:t>
            </a:r>
          </a:p>
        </p:txBody>
      </p:sp>
    </p:spTree>
    <p:extLst>
      <p:ext uri="{BB962C8B-B14F-4D97-AF65-F5344CB8AC3E}">
        <p14:creationId xmlns:p14="http://schemas.microsoft.com/office/powerpoint/2010/main" val="40098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252520" cy="72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22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288032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Cont..</a:t>
            </a:r>
            <a:endParaRPr lang="en-US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692696"/>
            <a:ext cx="8445624" cy="5433467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sz="3600" b="1" u="sng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School </a:t>
            </a:r>
            <a:r>
              <a:rPr lang="en-US" sz="3600" b="1" u="sng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Health </a:t>
            </a:r>
            <a:r>
              <a:rPr lang="en-US" sz="3600" b="1" u="sng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Programme</a:t>
            </a: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: </a:t>
            </a:r>
            <a:endParaRPr lang="en-US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All </a:t>
            </a: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strategies, activities, </a:t>
            </a: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and </a:t>
            </a: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services offered by, in, or association </a:t>
            </a: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with </a:t>
            </a: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schools that </a:t>
            </a: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are designed </a:t>
            </a: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to promote </a:t>
            </a: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students</a:t>
            </a: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' physical, </a:t>
            </a:r>
            <a:endParaRPr lang="en-US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psychological and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social </a:t>
            </a: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development</a:t>
            </a: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School Health </a:t>
            </a: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Program </a:t>
            </a:r>
            <a:endParaRPr lang="en-US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is subdivided from 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Hea</a:t>
            </a: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lth </a:t>
            </a: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Care sectors 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of health care delivery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 system</a:t>
            </a: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pPr marL="0" indent="0" algn="l" rtl="0">
              <a:buNone/>
            </a:pPr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492896"/>
            <a:ext cx="507605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1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116632"/>
            <a:ext cx="8532440" cy="108012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Components </a:t>
            </a:r>
            <a:r>
              <a:rPr lang="en-US" sz="3600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of </a:t>
            </a:r>
            <a:r>
              <a:rPr lang="en-US" sz="36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School </a:t>
            </a:r>
            <a:r>
              <a:rPr lang="en-US" sz="3600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H</a:t>
            </a:r>
            <a:r>
              <a:rPr lang="en-US" sz="36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ealth </a:t>
            </a:r>
            <a:r>
              <a:rPr lang="en-US" sz="3600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P</a:t>
            </a:r>
            <a:r>
              <a:rPr lang="en-US" sz="36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rograms</a:t>
            </a:r>
            <a:endParaRPr lang="en-US" sz="3600" b="1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1196752"/>
            <a:ext cx="8085584" cy="4641379"/>
          </a:xfrm>
        </p:spPr>
        <p:txBody>
          <a:bodyPr>
            <a:normAutofit fontScale="85000" lnSpcReduction="20000"/>
          </a:bodyPr>
          <a:lstStyle/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They are consist from </a:t>
            </a:r>
            <a:r>
              <a:rPr lang="en-US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three</a:t>
            </a: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 components :</a:t>
            </a:r>
          </a:p>
          <a:p>
            <a:pPr marL="0" indent="0" algn="l" rtl="0">
              <a:buNone/>
            </a:pPr>
            <a:r>
              <a:rPr lang="en-US" sz="3800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1. Health Services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It includes the fallowing activities:</a:t>
            </a:r>
          </a:p>
          <a:p>
            <a:pPr marL="0" indent="0" algn="l" rtl="0">
              <a:buNone/>
            </a:pPr>
            <a:r>
              <a:rPr lang="en-US" sz="3800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1.1.Health Assessment and Screening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 Pre </a:t>
            </a: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school entry assessment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 Transfer </a:t>
            </a: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student health assessment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 Special </a:t>
            </a: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appraisal for high-risk students 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 Routine </a:t>
            </a: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screening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 Home visiting for comprehensive assessment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 Monitoring chronic conditions and treatment effects</a:t>
            </a:r>
          </a:p>
        </p:txBody>
      </p:sp>
    </p:spTree>
    <p:extLst>
      <p:ext uri="{BB962C8B-B14F-4D97-AF65-F5344CB8AC3E}">
        <p14:creationId xmlns:p14="http://schemas.microsoft.com/office/powerpoint/2010/main" val="9965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1.2. Case Finding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 Identification </a:t>
            </a: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of communicable diseases 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 Identification of chronic diseases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 Referral </a:t>
            </a: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for diagnostic and treatment services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 Immunization </a:t>
            </a: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surveillance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 Surveillance for selected health events</a:t>
            </a:r>
          </a:p>
          <a:p>
            <a:pPr marL="0" indent="0" algn="l" rtl="0">
              <a:buNone/>
            </a:pPr>
            <a:endParaRPr lang="en-US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931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1.3. Counseling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/>
            </a:r>
            <a:br>
              <a:rPr lang="en-US" dirty="0">
                <a:latin typeface="Andalus" pitchFamily="18" charset="-78"/>
                <a:cs typeface="Andalus" pitchFamily="18" charset="-78"/>
              </a:rPr>
            </a:b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27584" y="1412776"/>
            <a:ext cx="7560840" cy="4713387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 Counseling to decrease health risks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 Counseling regarding exiting health problems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 Anticipatory </a:t>
            </a: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counseling for students, parents </a:t>
            </a: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and staff.</a:t>
            </a:r>
            <a:endParaRPr lang="en-US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052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1.4. Health </a:t>
            </a:r>
            <a:r>
              <a:rPr lang="en-US" sz="36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Promotion /Diseases </a:t>
            </a:r>
            <a:r>
              <a:rPr lang="en-US" sz="3600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Prevention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1412776"/>
            <a:ext cx="7992888" cy="4713387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 Exclusion of students with communicable 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diseases</a:t>
            </a:r>
          </a:p>
          <a:p>
            <a:pPr algn="l" rtl="0"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Immunization </a:t>
            </a: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of </a:t>
            </a: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unimmunized </a:t>
            </a:r>
            <a:endParaRPr lang="en-US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  <a:p>
            <a:pPr marL="0" indent="0" algn="l">
              <a:buNone/>
            </a:pP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 Staff </a:t>
            </a: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health </a:t>
            </a: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teaching </a:t>
            </a: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in and outside of classroom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 Health promotion activities for students/staff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e.g. smoking cessation, weight control</a:t>
            </a:r>
          </a:p>
          <a:p>
            <a:pPr marL="0" indent="0" algn="l">
              <a:buNone/>
            </a:pP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398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1.5. Case </a:t>
            </a:r>
            <a:r>
              <a:rPr lang="en-US" sz="40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Management</a:t>
            </a:r>
            <a:endParaRPr lang="en-US" sz="4000" b="1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11560" y="1412776"/>
            <a:ext cx="8075240" cy="4713387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600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 Liaison with community services</a:t>
            </a:r>
          </a:p>
          <a:p>
            <a:pPr marL="0" indent="0" algn="l" rtl="0">
              <a:buNone/>
            </a:pPr>
            <a:r>
              <a:rPr lang="en-US" sz="3600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 Referral to outside services as needed</a:t>
            </a:r>
          </a:p>
          <a:p>
            <a:pPr marL="0" indent="0" algn="l" rtl="0">
              <a:buNone/>
            </a:pPr>
            <a:r>
              <a:rPr lang="en-US" sz="3600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 </a:t>
            </a:r>
            <a:r>
              <a:rPr lang="en-US" sz="36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Follow-up </a:t>
            </a:r>
            <a:r>
              <a:rPr lang="en-US" sz="3600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on referrals</a:t>
            </a:r>
          </a:p>
          <a:p>
            <a:pPr marL="0" indent="0" algn="l" rtl="0">
              <a:buNone/>
            </a:pPr>
            <a:r>
              <a:rPr lang="en-US" sz="3600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 Fostering parent's environment</a:t>
            </a:r>
          </a:p>
          <a:p>
            <a:pPr marL="0" indent="0" algn="l" rtl="0">
              <a:buNone/>
            </a:pPr>
            <a:r>
              <a:rPr lang="en-US" sz="3600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 Arranging transportation</a:t>
            </a:r>
          </a:p>
          <a:p>
            <a:pPr marL="0" indent="0" algn="l" rtl="0">
              <a:buNone/>
            </a:pPr>
            <a:endParaRPr lang="en-US" sz="3600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515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1030</Words>
  <Application>Microsoft Office PowerPoint</Application>
  <PresentationFormat>عرض على الشاشة (3:4)‏</PresentationFormat>
  <Paragraphs>201</Paragraphs>
  <Slides>32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33" baseType="lpstr">
      <vt:lpstr>سمة Office</vt:lpstr>
      <vt:lpstr>School Health Services Lecture 9 </vt:lpstr>
      <vt:lpstr>Definitions</vt:lpstr>
      <vt:lpstr>عرض تقديمي في PowerPoint</vt:lpstr>
      <vt:lpstr>Cont..</vt:lpstr>
      <vt:lpstr>Components of School Health Programs</vt:lpstr>
      <vt:lpstr>1.2. Case Finding</vt:lpstr>
      <vt:lpstr>1.3. Counseling </vt:lpstr>
      <vt:lpstr>1.4. Health Promotion /Diseases Prevention</vt:lpstr>
      <vt:lpstr>1.5. Case Management</vt:lpstr>
      <vt:lpstr>1.6. Remedial / Rehabilitative Services</vt:lpstr>
      <vt:lpstr>1.7. Nursing Procedures</vt:lpstr>
      <vt:lpstr>1.8. Emergency Care</vt:lpstr>
      <vt:lpstr>2. Health Education</vt:lpstr>
      <vt:lpstr>عرض تقديمي في PowerPoint</vt:lpstr>
      <vt:lpstr>3. Environmental Health </vt:lpstr>
      <vt:lpstr>The school Health Team: </vt:lpstr>
      <vt:lpstr>Cont..</vt:lpstr>
      <vt:lpstr>Nursing in School Health Setting</vt:lpstr>
      <vt:lpstr>Application of the Nursing Process in the  School Setting</vt:lpstr>
      <vt:lpstr>  A- Biophysical Considerations</vt:lpstr>
      <vt:lpstr>Cont..</vt:lpstr>
      <vt:lpstr>C-Physical Environmental Considerations</vt:lpstr>
      <vt:lpstr>D- Sociocultural Considerations</vt:lpstr>
      <vt:lpstr>E- Behavioral Considerations</vt:lpstr>
      <vt:lpstr>F- Health System Considerations</vt:lpstr>
      <vt:lpstr>2. Nursing Diagnosis in the      School Setting</vt:lpstr>
      <vt:lpstr> 3. Planning Health Care in the      School Setting </vt:lpstr>
      <vt:lpstr>4. Implementation in the School Setting </vt:lpstr>
      <vt:lpstr>5. Evaluation Health Care in the School Setting </vt:lpstr>
      <vt:lpstr>Cont..</vt:lpstr>
      <vt:lpstr>Cont..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Health Services </dc:title>
  <dc:creator>dell</dc:creator>
  <cp:lastModifiedBy>Maher</cp:lastModifiedBy>
  <cp:revision>25</cp:revision>
  <dcterms:created xsi:type="dcterms:W3CDTF">2023-11-26T20:27:04Z</dcterms:created>
  <dcterms:modified xsi:type="dcterms:W3CDTF">2023-11-30T06:06:12Z</dcterms:modified>
</cp:coreProperties>
</file>