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71" r:id="rId3"/>
    <p:sldId id="272" r:id="rId4"/>
    <p:sldId id="257" r:id="rId5"/>
    <p:sldId id="269" r:id="rId6"/>
    <p:sldId id="261" r:id="rId7"/>
    <p:sldId id="262" r:id="rId8"/>
    <p:sldId id="265" r:id="rId9"/>
    <p:sldId id="266" r:id="rId10"/>
    <p:sldId id="270"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10E09-73EC-4507-8733-BF5C5B276CE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42786984-7DB0-4A86-B002-38932C269E7F}">
      <dgm:prSet phldrT="[Text]"/>
      <dgm:spPr/>
      <dgm:t>
        <a:bodyPr/>
        <a:lstStyle/>
        <a:p>
          <a:pPr algn="ctr"/>
          <a:r>
            <a:rPr lang="en-US" dirty="0"/>
            <a:t>User</a:t>
          </a:r>
        </a:p>
      </dgm:t>
    </dgm:pt>
    <dgm:pt modelId="{464B8C80-D77D-4075-B717-ABCDFCE5BA83}" type="parTrans" cxnId="{A6FDE579-7E5B-4F55-835F-10FEBFA7835E}">
      <dgm:prSet/>
      <dgm:spPr/>
      <dgm:t>
        <a:bodyPr/>
        <a:lstStyle/>
        <a:p>
          <a:endParaRPr lang="en-US"/>
        </a:p>
      </dgm:t>
    </dgm:pt>
    <dgm:pt modelId="{315392DD-326D-452E-BF88-8D1308752642}" type="sibTrans" cxnId="{A6FDE579-7E5B-4F55-835F-10FEBFA7835E}">
      <dgm:prSet/>
      <dgm:spPr/>
      <dgm:t>
        <a:bodyPr/>
        <a:lstStyle/>
        <a:p>
          <a:endParaRPr lang="en-US"/>
        </a:p>
      </dgm:t>
    </dgm:pt>
    <dgm:pt modelId="{00DE8EF9-70EF-497F-A986-C29C34FB9068}">
      <dgm:prSet phldrT="[Text]"/>
      <dgm:spPr/>
      <dgm:t>
        <a:bodyPr/>
        <a:lstStyle/>
        <a:p>
          <a:pPr algn="ctr"/>
          <a:r>
            <a:rPr lang="en-US" dirty="0"/>
            <a:t>Application</a:t>
          </a:r>
        </a:p>
      </dgm:t>
    </dgm:pt>
    <dgm:pt modelId="{3AE0003B-2363-4959-8907-8103CF47BD63}" type="parTrans" cxnId="{01E2E888-EC0A-49AF-AA1B-7411FE3BF9C9}">
      <dgm:prSet/>
      <dgm:spPr/>
      <dgm:t>
        <a:bodyPr/>
        <a:lstStyle/>
        <a:p>
          <a:endParaRPr lang="en-US"/>
        </a:p>
      </dgm:t>
    </dgm:pt>
    <dgm:pt modelId="{6CEE55AC-F9BF-4056-8D84-282C066076A5}" type="sibTrans" cxnId="{01E2E888-EC0A-49AF-AA1B-7411FE3BF9C9}">
      <dgm:prSet/>
      <dgm:spPr/>
      <dgm:t>
        <a:bodyPr/>
        <a:lstStyle/>
        <a:p>
          <a:endParaRPr lang="en-US"/>
        </a:p>
      </dgm:t>
    </dgm:pt>
    <dgm:pt modelId="{17FE2582-525F-4076-B515-F4982B32B1E5}">
      <dgm:prSet phldrT="[Text]"/>
      <dgm:spPr/>
      <dgm:t>
        <a:bodyPr/>
        <a:lstStyle/>
        <a:p>
          <a:pPr algn="ctr"/>
          <a:r>
            <a:rPr lang="en-US" dirty="0"/>
            <a:t>Operating System</a:t>
          </a:r>
        </a:p>
      </dgm:t>
    </dgm:pt>
    <dgm:pt modelId="{5D92922A-3B7B-40CD-BF35-C4BFAB37BA56}" type="parTrans" cxnId="{B2C0B841-E639-4CB0-AD1A-D4DEC4277F38}">
      <dgm:prSet/>
      <dgm:spPr/>
      <dgm:t>
        <a:bodyPr/>
        <a:lstStyle/>
        <a:p>
          <a:endParaRPr lang="en-US"/>
        </a:p>
      </dgm:t>
    </dgm:pt>
    <dgm:pt modelId="{70301E46-947C-4834-9EA8-EEDABB4CA072}" type="sibTrans" cxnId="{B2C0B841-E639-4CB0-AD1A-D4DEC4277F38}">
      <dgm:prSet/>
      <dgm:spPr/>
      <dgm:t>
        <a:bodyPr/>
        <a:lstStyle/>
        <a:p>
          <a:endParaRPr lang="en-US"/>
        </a:p>
      </dgm:t>
    </dgm:pt>
    <dgm:pt modelId="{D0094F5E-8157-4806-BCE8-E73D64933B59}">
      <dgm:prSet phldrT="[Text]"/>
      <dgm:spPr/>
      <dgm:t>
        <a:bodyPr/>
        <a:lstStyle/>
        <a:p>
          <a:pPr algn="ctr"/>
          <a:r>
            <a:rPr lang="en-US" dirty="0"/>
            <a:t>Hardware</a:t>
          </a:r>
        </a:p>
      </dgm:t>
    </dgm:pt>
    <dgm:pt modelId="{8B530741-C14E-4975-86EA-D03DC4BA8790}" type="parTrans" cxnId="{8BE15B7B-4F46-4EDB-A7F4-390EA2A9159E}">
      <dgm:prSet/>
      <dgm:spPr/>
      <dgm:t>
        <a:bodyPr/>
        <a:lstStyle/>
        <a:p>
          <a:endParaRPr lang="en-US"/>
        </a:p>
      </dgm:t>
    </dgm:pt>
    <dgm:pt modelId="{C54F2053-717A-4157-82D7-7929C0267D80}" type="sibTrans" cxnId="{8BE15B7B-4F46-4EDB-A7F4-390EA2A9159E}">
      <dgm:prSet/>
      <dgm:spPr/>
      <dgm:t>
        <a:bodyPr/>
        <a:lstStyle/>
        <a:p>
          <a:endParaRPr lang="en-US"/>
        </a:p>
      </dgm:t>
    </dgm:pt>
    <dgm:pt modelId="{5C46B98E-85B5-463A-A77A-E3FFBC05A233}" type="pres">
      <dgm:prSet presAssocID="{BF410E09-73EC-4507-8733-BF5C5B276CEB}" presName="outerComposite" presStyleCnt="0">
        <dgm:presLayoutVars>
          <dgm:chMax val="5"/>
          <dgm:dir/>
          <dgm:resizeHandles val="exact"/>
        </dgm:presLayoutVars>
      </dgm:prSet>
      <dgm:spPr/>
    </dgm:pt>
    <dgm:pt modelId="{869460B0-BDDD-4CB9-BFE6-1AFC1ECE1B61}" type="pres">
      <dgm:prSet presAssocID="{BF410E09-73EC-4507-8733-BF5C5B276CEB}" presName="dummyMaxCanvas" presStyleCnt="0">
        <dgm:presLayoutVars/>
      </dgm:prSet>
      <dgm:spPr/>
    </dgm:pt>
    <dgm:pt modelId="{161B6A08-3A06-4ED1-A0BF-F6BC5553D70E}" type="pres">
      <dgm:prSet presAssocID="{BF410E09-73EC-4507-8733-BF5C5B276CEB}" presName="FourNodes_1" presStyleLbl="node1" presStyleIdx="0" presStyleCnt="4" custScaleX="66378" custLinFactNeighborX="495" custLinFactNeighborY="5112">
        <dgm:presLayoutVars>
          <dgm:bulletEnabled val="1"/>
        </dgm:presLayoutVars>
      </dgm:prSet>
      <dgm:spPr/>
    </dgm:pt>
    <dgm:pt modelId="{60BAA4A4-1B00-49D1-BF53-F93487B47554}" type="pres">
      <dgm:prSet presAssocID="{BF410E09-73EC-4507-8733-BF5C5B276CEB}" presName="FourNodes_2" presStyleLbl="node1" presStyleIdx="1" presStyleCnt="4" custScaleX="64337" custLinFactNeighborX="-2472" custLinFactNeighborY="-640">
        <dgm:presLayoutVars>
          <dgm:bulletEnabled val="1"/>
        </dgm:presLayoutVars>
      </dgm:prSet>
      <dgm:spPr/>
    </dgm:pt>
    <dgm:pt modelId="{57923D3F-9054-4E32-9E92-415B10B70E95}" type="pres">
      <dgm:prSet presAssocID="{BF410E09-73EC-4507-8733-BF5C5B276CEB}" presName="FourNodes_3" presStyleLbl="node1" presStyleIdx="2" presStyleCnt="4" custScaleX="72332" custLinFactNeighborX="297" custLinFactNeighborY="-7174">
        <dgm:presLayoutVars>
          <dgm:bulletEnabled val="1"/>
        </dgm:presLayoutVars>
      </dgm:prSet>
      <dgm:spPr/>
    </dgm:pt>
    <dgm:pt modelId="{80FE0D18-911B-4144-A8D8-F33256487C1C}" type="pres">
      <dgm:prSet presAssocID="{BF410E09-73EC-4507-8733-BF5C5B276CEB}" presName="FourNodes_4" presStyleLbl="node1" presStyleIdx="3" presStyleCnt="4" custScaleX="71478" custLinFactNeighborX="4249" custLinFactNeighborY="-14062">
        <dgm:presLayoutVars>
          <dgm:bulletEnabled val="1"/>
        </dgm:presLayoutVars>
      </dgm:prSet>
      <dgm:spPr/>
    </dgm:pt>
    <dgm:pt modelId="{8F0B8AA5-78F4-4386-AF21-27D02305FB2F}" type="pres">
      <dgm:prSet presAssocID="{BF410E09-73EC-4507-8733-BF5C5B276CEB}" presName="FourConn_1-2" presStyleLbl="fgAccFollowNode1" presStyleIdx="0" presStyleCnt="3" custLinFactX="-100000" custLinFactNeighborX="-125234" custLinFactNeighborY="5901">
        <dgm:presLayoutVars>
          <dgm:bulletEnabled val="1"/>
        </dgm:presLayoutVars>
      </dgm:prSet>
      <dgm:spPr/>
    </dgm:pt>
    <dgm:pt modelId="{F02E4505-B5BB-4BB7-8B4E-FC86D4907CB1}" type="pres">
      <dgm:prSet presAssocID="{BF410E09-73EC-4507-8733-BF5C5B276CEB}" presName="FourConn_2-3" presStyleLbl="fgAccFollowNode1" presStyleIdx="1" presStyleCnt="3" custLinFactX="-100000" custLinFactNeighborX="-103594" custLinFactNeighborY="-15737">
        <dgm:presLayoutVars>
          <dgm:bulletEnabled val="1"/>
        </dgm:presLayoutVars>
      </dgm:prSet>
      <dgm:spPr/>
    </dgm:pt>
    <dgm:pt modelId="{8FEEABD0-C1B9-4BB5-971E-C0ADFB26591C}" type="pres">
      <dgm:prSet presAssocID="{BF410E09-73EC-4507-8733-BF5C5B276CEB}" presName="FourConn_3-4" presStyleLbl="fgAccFollowNode1" presStyleIdx="2" presStyleCnt="3" custLinFactX="-78022" custLinFactNeighborX="-100000" custLinFactNeighborY="-13770">
        <dgm:presLayoutVars>
          <dgm:bulletEnabled val="1"/>
        </dgm:presLayoutVars>
      </dgm:prSet>
      <dgm:spPr/>
    </dgm:pt>
    <dgm:pt modelId="{2FA778B2-10A1-4F74-ADA9-CE974210FABA}" type="pres">
      <dgm:prSet presAssocID="{BF410E09-73EC-4507-8733-BF5C5B276CEB}" presName="FourNodes_1_text" presStyleLbl="node1" presStyleIdx="3" presStyleCnt="4">
        <dgm:presLayoutVars>
          <dgm:bulletEnabled val="1"/>
        </dgm:presLayoutVars>
      </dgm:prSet>
      <dgm:spPr/>
    </dgm:pt>
    <dgm:pt modelId="{72695B34-8FEB-410E-8AF9-91A67618216E}" type="pres">
      <dgm:prSet presAssocID="{BF410E09-73EC-4507-8733-BF5C5B276CEB}" presName="FourNodes_2_text" presStyleLbl="node1" presStyleIdx="3" presStyleCnt="4">
        <dgm:presLayoutVars>
          <dgm:bulletEnabled val="1"/>
        </dgm:presLayoutVars>
      </dgm:prSet>
      <dgm:spPr/>
    </dgm:pt>
    <dgm:pt modelId="{19536DD8-249D-4DCA-AC01-BCA379C20E52}" type="pres">
      <dgm:prSet presAssocID="{BF410E09-73EC-4507-8733-BF5C5B276CEB}" presName="FourNodes_3_text" presStyleLbl="node1" presStyleIdx="3" presStyleCnt="4">
        <dgm:presLayoutVars>
          <dgm:bulletEnabled val="1"/>
        </dgm:presLayoutVars>
      </dgm:prSet>
      <dgm:spPr/>
    </dgm:pt>
    <dgm:pt modelId="{4EF215C7-207E-4F34-BE4B-3ECD42D355AF}" type="pres">
      <dgm:prSet presAssocID="{BF410E09-73EC-4507-8733-BF5C5B276CEB}" presName="FourNodes_4_text" presStyleLbl="node1" presStyleIdx="3" presStyleCnt="4">
        <dgm:presLayoutVars>
          <dgm:bulletEnabled val="1"/>
        </dgm:presLayoutVars>
      </dgm:prSet>
      <dgm:spPr/>
    </dgm:pt>
  </dgm:ptLst>
  <dgm:cxnLst>
    <dgm:cxn modelId="{74B55C04-2B66-4001-BA79-097C5364BE15}" type="presOf" srcId="{6CEE55AC-F9BF-4056-8D84-282C066076A5}" destId="{F02E4505-B5BB-4BB7-8B4E-FC86D4907CB1}" srcOrd="0" destOrd="0" presId="urn:microsoft.com/office/officeart/2005/8/layout/vProcess5"/>
    <dgm:cxn modelId="{EB49EE07-A7CD-40F5-8155-1FE0A6153045}" type="presOf" srcId="{17FE2582-525F-4076-B515-F4982B32B1E5}" destId="{57923D3F-9054-4E32-9E92-415B10B70E95}" srcOrd="0" destOrd="0" presId="urn:microsoft.com/office/officeart/2005/8/layout/vProcess5"/>
    <dgm:cxn modelId="{C8471032-62F5-459B-995B-39010CD00A0E}" type="presOf" srcId="{70301E46-947C-4834-9EA8-EEDABB4CA072}" destId="{8FEEABD0-C1B9-4BB5-971E-C0ADFB26591C}" srcOrd="0" destOrd="0" presId="urn:microsoft.com/office/officeart/2005/8/layout/vProcess5"/>
    <dgm:cxn modelId="{AE4AAB3E-49E1-4B81-9DCD-B7BC033034E2}" type="presOf" srcId="{00DE8EF9-70EF-497F-A986-C29C34FB9068}" destId="{72695B34-8FEB-410E-8AF9-91A67618216E}" srcOrd="1" destOrd="0" presId="urn:microsoft.com/office/officeart/2005/8/layout/vProcess5"/>
    <dgm:cxn modelId="{B2C0B841-E639-4CB0-AD1A-D4DEC4277F38}" srcId="{BF410E09-73EC-4507-8733-BF5C5B276CEB}" destId="{17FE2582-525F-4076-B515-F4982B32B1E5}" srcOrd="2" destOrd="0" parTransId="{5D92922A-3B7B-40CD-BF35-C4BFAB37BA56}" sibTransId="{70301E46-947C-4834-9EA8-EEDABB4CA072}"/>
    <dgm:cxn modelId="{7189F342-F49A-41AA-B297-7EC87186D1F3}" type="presOf" srcId="{BF410E09-73EC-4507-8733-BF5C5B276CEB}" destId="{5C46B98E-85B5-463A-A77A-E3FFBC05A233}" srcOrd="0" destOrd="0" presId="urn:microsoft.com/office/officeart/2005/8/layout/vProcess5"/>
    <dgm:cxn modelId="{8F8AD968-40A0-40D5-BA42-F8E0DE42EF96}" type="presOf" srcId="{D0094F5E-8157-4806-BCE8-E73D64933B59}" destId="{4EF215C7-207E-4F34-BE4B-3ECD42D355AF}" srcOrd="1" destOrd="0" presId="urn:microsoft.com/office/officeart/2005/8/layout/vProcess5"/>
    <dgm:cxn modelId="{C611D869-D937-4AC6-A002-3F81280FB56E}" type="presOf" srcId="{315392DD-326D-452E-BF88-8D1308752642}" destId="{8F0B8AA5-78F4-4386-AF21-27D02305FB2F}" srcOrd="0" destOrd="0" presId="urn:microsoft.com/office/officeart/2005/8/layout/vProcess5"/>
    <dgm:cxn modelId="{E178ED6A-137F-4B07-B701-6694F9F5BE69}" type="presOf" srcId="{D0094F5E-8157-4806-BCE8-E73D64933B59}" destId="{80FE0D18-911B-4144-A8D8-F33256487C1C}" srcOrd="0" destOrd="0" presId="urn:microsoft.com/office/officeart/2005/8/layout/vProcess5"/>
    <dgm:cxn modelId="{7D5DF34C-1CE7-4587-A835-7308CC5A3BF6}" type="presOf" srcId="{00DE8EF9-70EF-497F-A986-C29C34FB9068}" destId="{60BAA4A4-1B00-49D1-BF53-F93487B47554}" srcOrd="0" destOrd="0" presId="urn:microsoft.com/office/officeart/2005/8/layout/vProcess5"/>
    <dgm:cxn modelId="{A6FDE579-7E5B-4F55-835F-10FEBFA7835E}" srcId="{BF410E09-73EC-4507-8733-BF5C5B276CEB}" destId="{42786984-7DB0-4A86-B002-38932C269E7F}" srcOrd="0" destOrd="0" parTransId="{464B8C80-D77D-4075-B717-ABCDFCE5BA83}" sibTransId="{315392DD-326D-452E-BF88-8D1308752642}"/>
    <dgm:cxn modelId="{42281E5A-98F5-416C-BFE6-639EBCBB4375}" type="presOf" srcId="{42786984-7DB0-4A86-B002-38932C269E7F}" destId="{2FA778B2-10A1-4F74-ADA9-CE974210FABA}" srcOrd="1" destOrd="0" presId="urn:microsoft.com/office/officeart/2005/8/layout/vProcess5"/>
    <dgm:cxn modelId="{40B3C75A-A80B-4270-8053-4358227A18F9}" type="presOf" srcId="{17FE2582-525F-4076-B515-F4982B32B1E5}" destId="{19536DD8-249D-4DCA-AC01-BCA379C20E52}" srcOrd="1" destOrd="0" presId="urn:microsoft.com/office/officeart/2005/8/layout/vProcess5"/>
    <dgm:cxn modelId="{8BE15B7B-4F46-4EDB-A7F4-390EA2A9159E}" srcId="{BF410E09-73EC-4507-8733-BF5C5B276CEB}" destId="{D0094F5E-8157-4806-BCE8-E73D64933B59}" srcOrd="3" destOrd="0" parTransId="{8B530741-C14E-4975-86EA-D03DC4BA8790}" sibTransId="{C54F2053-717A-4157-82D7-7929C0267D80}"/>
    <dgm:cxn modelId="{01E2E888-EC0A-49AF-AA1B-7411FE3BF9C9}" srcId="{BF410E09-73EC-4507-8733-BF5C5B276CEB}" destId="{00DE8EF9-70EF-497F-A986-C29C34FB9068}" srcOrd="1" destOrd="0" parTransId="{3AE0003B-2363-4959-8907-8103CF47BD63}" sibTransId="{6CEE55AC-F9BF-4056-8D84-282C066076A5}"/>
    <dgm:cxn modelId="{6F1C208B-664B-4463-9523-3B1E414F0E8D}" type="presOf" srcId="{42786984-7DB0-4A86-B002-38932C269E7F}" destId="{161B6A08-3A06-4ED1-A0BF-F6BC5553D70E}" srcOrd="0" destOrd="0" presId="urn:microsoft.com/office/officeart/2005/8/layout/vProcess5"/>
    <dgm:cxn modelId="{BD4852F4-08DB-4D61-B5E9-4D3CFEAB22AC}" type="presParOf" srcId="{5C46B98E-85B5-463A-A77A-E3FFBC05A233}" destId="{869460B0-BDDD-4CB9-BFE6-1AFC1ECE1B61}" srcOrd="0" destOrd="0" presId="urn:microsoft.com/office/officeart/2005/8/layout/vProcess5"/>
    <dgm:cxn modelId="{21F8ED06-F414-4157-BB2B-8460BE4CBDA4}" type="presParOf" srcId="{5C46B98E-85B5-463A-A77A-E3FFBC05A233}" destId="{161B6A08-3A06-4ED1-A0BF-F6BC5553D70E}" srcOrd="1" destOrd="0" presId="urn:microsoft.com/office/officeart/2005/8/layout/vProcess5"/>
    <dgm:cxn modelId="{C2EBC37F-3C60-4F56-A04E-8E5CFA981B77}" type="presParOf" srcId="{5C46B98E-85B5-463A-A77A-E3FFBC05A233}" destId="{60BAA4A4-1B00-49D1-BF53-F93487B47554}" srcOrd="2" destOrd="0" presId="urn:microsoft.com/office/officeart/2005/8/layout/vProcess5"/>
    <dgm:cxn modelId="{FD9265DC-7228-42FA-BF78-832ECE5E0DFC}" type="presParOf" srcId="{5C46B98E-85B5-463A-A77A-E3FFBC05A233}" destId="{57923D3F-9054-4E32-9E92-415B10B70E95}" srcOrd="3" destOrd="0" presId="urn:microsoft.com/office/officeart/2005/8/layout/vProcess5"/>
    <dgm:cxn modelId="{2BCEA7AF-2D03-43A0-A28D-19439F9C07BD}" type="presParOf" srcId="{5C46B98E-85B5-463A-A77A-E3FFBC05A233}" destId="{80FE0D18-911B-4144-A8D8-F33256487C1C}" srcOrd="4" destOrd="0" presId="urn:microsoft.com/office/officeart/2005/8/layout/vProcess5"/>
    <dgm:cxn modelId="{5A0F4934-A21D-40A5-9076-1125DE1E2810}" type="presParOf" srcId="{5C46B98E-85B5-463A-A77A-E3FFBC05A233}" destId="{8F0B8AA5-78F4-4386-AF21-27D02305FB2F}" srcOrd="5" destOrd="0" presId="urn:microsoft.com/office/officeart/2005/8/layout/vProcess5"/>
    <dgm:cxn modelId="{E4427FEA-6394-4A59-856F-DC484CCD9BEF}" type="presParOf" srcId="{5C46B98E-85B5-463A-A77A-E3FFBC05A233}" destId="{F02E4505-B5BB-4BB7-8B4E-FC86D4907CB1}" srcOrd="6" destOrd="0" presId="urn:microsoft.com/office/officeart/2005/8/layout/vProcess5"/>
    <dgm:cxn modelId="{4D48748E-361B-499A-A8E3-E67D1787E04A}" type="presParOf" srcId="{5C46B98E-85B5-463A-A77A-E3FFBC05A233}" destId="{8FEEABD0-C1B9-4BB5-971E-C0ADFB26591C}" srcOrd="7" destOrd="0" presId="urn:microsoft.com/office/officeart/2005/8/layout/vProcess5"/>
    <dgm:cxn modelId="{204597E8-E05D-4504-B4B2-18822CD5EC5D}" type="presParOf" srcId="{5C46B98E-85B5-463A-A77A-E3FFBC05A233}" destId="{2FA778B2-10A1-4F74-ADA9-CE974210FABA}" srcOrd="8" destOrd="0" presId="urn:microsoft.com/office/officeart/2005/8/layout/vProcess5"/>
    <dgm:cxn modelId="{9CD68230-979B-41B9-AED5-1030849303C5}" type="presParOf" srcId="{5C46B98E-85B5-463A-A77A-E3FFBC05A233}" destId="{72695B34-8FEB-410E-8AF9-91A67618216E}" srcOrd="9" destOrd="0" presId="urn:microsoft.com/office/officeart/2005/8/layout/vProcess5"/>
    <dgm:cxn modelId="{6F6E4864-79C1-4C0B-BD07-888BCA0CEFE6}" type="presParOf" srcId="{5C46B98E-85B5-463A-A77A-E3FFBC05A233}" destId="{19536DD8-249D-4DCA-AC01-BCA379C20E52}" srcOrd="10" destOrd="0" presId="urn:microsoft.com/office/officeart/2005/8/layout/vProcess5"/>
    <dgm:cxn modelId="{201DC68E-7FD3-42BF-B240-E1F82143AE89}" type="presParOf" srcId="{5C46B98E-85B5-463A-A77A-E3FFBC05A233}" destId="{4EF215C7-207E-4F34-BE4B-3ECD42D355AF}" srcOrd="11" destOrd="0" presId="urn:microsoft.com/office/officeart/2005/8/layout/vProcess5"/>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B6A08-3A06-4ED1-A0BF-F6BC5553D70E}">
      <dsp:nvSpPr>
        <dsp:cNvPr id="0" name=""/>
        <dsp:cNvSpPr/>
      </dsp:nvSpPr>
      <dsp:spPr>
        <a:xfrm>
          <a:off x="2025549" y="92553"/>
          <a:ext cx="7769093" cy="18105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User</a:t>
          </a:r>
        </a:p>
      </dsp:txBody>
      <dsp:txXfrm>
        <a:off x="2078577" y="145581"/>
        <a:ext cx="6335068" cy="1704456"/>
      </dsp:txXfrm>
    </dsp:sp>
    <dsp:sp modelId="{60BAA4A4-1B00-49D1-BF53-F93487B47554}">
      <dsp:nvSpPr>
        <dsp:cNvPr id="0" name=""/>
        <dsp:cNvSpPr/>
      </dsp:nvSpPr>
      <dsp:spPr>
        <a:xfrm>
          <a:off x="2777961" y="2128108"/>
          <a:ext cx="7530208" cy="181051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Application</a:t>
          </a:r>
        </a:p>
      </dsp:txBody>
      <dsp:txXfrm>
        <a:off x="2830989" y="2181136"/>
        <a:ext cx="6036358" cy="1704456"/>
      </dsp:txXfrm>
    </dsp:sp>
    <dsp:sp modelId="{57923D3F-9054-4E32-9E92-415B10B70E95}">
      <dsp:nvSpPr>
        <dsp:cNvPr id="0" name=""/>
        <dsp:cNvSpPr/>
      </dsp:nvSpPr>
      <dsp:spPr>
        <a:xfrm>
          <a:off x="3599780" y="4149505"/>
          <a:ext cx="8465968" cy="181051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Operating System</a:t>
          </a:r>
        </a:p>
      </dsp:txBody>
      <dsp:txXfrm>
        <a:off x="3652808" y="4202533"/>
        <a:ext cx="6810243" cy="1704456"/>
      </dsp:txXfrm>
    </dsp:sp>
    <dsp:sp modelId="{80FE0D18-911B-4144-A8D8-F33256487C1C}">
      <dsp:nvSpPr>
        <dsp:cNvPr id="0" name=""/>
        <dsp:cNvSpPr/>
      </dsp:nvSpPr>
      <dsp:spPr>
        <a:xfrm>
          <a:off x="5092549" y="6164493"/>
          <a:ext cx="8366013" cy="181051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Hardware</a:t>
          </a:r>
        </a:p>
      </dsp:txBody>
      <dsp:txXfrm>
        <a:off x="5145577" y="6217521"/>
        <a:ext cx="6718127" cy="1704456"/>
      </dsp:txXfrm>
    </dsp:sp>
    <dsp:sp modelId="{8F0B8AA5-78F4-4386-AF21-27D02305FB2F}">
      <dsp:nvSpPr>
        <dsp:cNvPr id="0" name=""/>
        <dsp:cNvSpPr/>
      </dsp:nvSpPr>
      <dsp:spPr>
        <a:xfrm>
          <a:off x="7876859" y="1456132"/>
          <a:ext cx="1176832" cy="117683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41646" y="1456132"/>
        <a:ext cx="647258" cy="885566"/>
      </dsp:txXfrm>
    </dsp:sp>
    <dsp:sp modelId="{F02E4505-B5BB-4BB7-8B4E-FC86D4907CB1}">
      <dsp:nvSpPr>
        <dsp:cNvPr id="0" name=""/>
        <dsp:cNvSpPr/>
      </dsp:nvSpPr>
      <dsp:spPr>
        <a:xfrm>
          <a:off x="9111763" y="3341185"/>
          <a:ext cx="1176832" cy="1176832"/>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76550" y="3341185"/>
        <a:ext cx="647258" cy="885566"/>
      </dsp:txXfrm>
    </dsp:sp>
    <dsp:sp modelId="{8FEEABD0-C1B9-4BB5-971E-C0ADFB26591C}">
      <dsp:nvSpPr>
        <dsp:cNvPr id="0" name=""/>
        <dsp:cNvSpPr/>
      </dsp:nvSpPr>
      <dsp:spPr>
        <a:xfrm>
          <a:off x="10378309" y="5504029"/>
          <a:ext cx="1176832" cy="1176832"/>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643096" y="5504029"/>
        <a:ext cx="647258" cy="88556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32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65556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83272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86973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3078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28B9A3-43A3-AC22-6DBD-8370C1296FA1}"/>
              </a:ext>
            </a:extLst>
          </p:cNvPr>
          <p:cNvPicPr>
            <a:picLocks noChangeAspect="1"/>
          </p:cNvPicPr>
          <p:nvPr/>
        </p:nvPicPr>
        <p:blipFill>
          <a:blip r:embed="rId3"/>
          <a:stretch>
            <a:fillRect/>
          </a:stretch>
        </p:blipFill>
        <p:spPr>
          <a:xfrm>
            <a:off x="-69446" y="-11771"/>
            <a:ext cx="14699846" cy="8307617"/>
          </a:xfrm>
          <a:prstGeom prst="rect">
            <a:avLst/>
          </a:prstGeom>
        </p:spPr>
      </p:pic>
      <p:sp>
        <p:nvSpPr>
          <p:cNvPr id="5" name="Text 2"/>
          <p:cNvSpPr/>
          <p:nvPr/>
        </p:nvSpPr>
        <p:spPr>
          <a:xfrm>
            <a:off x="9488089" y="1697295"/>
            <a:ext cx="5142311" cy="1662329"/>
          </a:xfrm>
          <a:prstGeom prst="rect">
            <a:avLst/>
          </a:prstGeom>
          <a:noFill/>
          <a:ln/>
        </p:spPr>
        <p:txBody>
          <a:bodyPr wrap="none" rtlCol="0" anchor="t"/>
          <a:lstStyle/>
          <a:p>
            <a:pPr marL="0" indent="0">
              <a:lnSpc>
                <a:spcPts val="6561"/>
              </a:lnSpc>
              <a:buNone/>
            </a:pPr>
            <a:r>
              <a:rPr lang="en-US" sz="5249" b="1" kern="0" spc="-157" dirty="0">
                <a:solidFill>
                  <a:srgbClr val="FFFFFF"/>
                </a:solidFill>
                <a:latin typeface="Inter" pitchFamily="34" charset="0"/>
                <a:ea typeface="Inter" pitchFamily="34" charset="-122"/>
                <a:cs typeface="Inter" pitchFamily="34" charset="-120"/>
              </a:rPr>
              <a:t>Introduction to </a:t>
            </a:r>
          </a:p>
          <a:p>
            <a:pPr marL="0" indent="0">
              <a:lnSpc>
                <a:spcPts val="6561"/>
              </a:lnSpc>
              <a:buNone/>
            </a:pPr>
            <a:r>
              <a:rPr lang="en-US" sz="5249" b="1" kern="0" spc="-157" dirty="0">
                <a:solidFill>
                  <a:srgbClr val="FFFFFF"/>
                </a:solidFill>
                <a:latin typeface="Inter" pitchFamily="34" charset="0"/>
                <a:ea typeface="Inter" pitchFamily="34" charset="-122"/>
                <a:cs typeface="Inter" pitchFamily="34" charset="-120"/>
              </a:rPr>
              <a:t>Operating System</a:t>
            </a:r>
            <a:endParaRPr lang="en-US" sz="5249" dirty="0"/>
          </a:p>
        </p:txBody>
      </p:sp>
      <p:sp>
        <p:nvSpPr>
          <p:cNvPr id="9" name="Text 5"/>
          <p:cNvSpPr/>
          <p:nvPr/>
        </p:nvSpPr>
        <p:spPr>
          <a:xfrm>
            <a:off x="9178648" y="6120042"/>
            <a:ext cx="4954116" cy="1436457"/>
          </a:xfrm>
          <a:prstGeom prst="rect">
            <a:avLst/>
          </a:prstGeom>
          <a:noFill/>
          <a:ln/>
        </p:spPr>
        <p:txBody>
          <a:bodyPr wrap="none" rtlCol="0" anchor="t"/>
          <a:lstStyle/>
          <a:p>
            <a:pPr marL="0" indent="0" algn="l">
              <a:lnSpc>
                <a:spcPts val="3062"/>
              </a:lnSpc>
              <a:buNone/>
            </a:pPr>
            <a:r>
              <a:rPr lang="en-US" sz="2187" b="1" kern="0" spc="-35" dirty="0">
                <a:solidFill>
                  <a:srgbClr val="E5E0DF"/>
                </a:solidFill>
                <a:latin typeface="Inter" pitchFamily="34" charset="0"/>
                <a:ea typeface="Inter" pitchFamily="34" charset="-122"/>
                <a:cs typeface="Inter" pitchFamily="34" charset="-120"/>
              </a:rPr>
              <a:t>by Mohammad Baqer Haleem Mohammad</a:t>
            </a:r>
          </a:p>
          <a:p>
            <a:pPr marL="0" indent="0" algn="l">
              <a:lnSpc>
                <a:spcPts val="3062"/>
              </a:lnSpc>
              <a:buNone/>
            </a:pPr>
            <a:r>
              <a:rPr lang="en-US" sz="2187" b="1" kern="0" spc="-35" dirty="0">
                <a:solidFill>
                  <a:srgbClr val="E5E0DF"/>
                </a:solidFill>
                <a:latin typeface="Inter" pitchFamily="34" charset="0"/>
                <a:ea typeface="Inter" pitchFamily="34" charset="-122"/>
              </a:rPr>
              <a:t>And Zamzam Ali </a:t>
            </a:r>
            <a:r>
              <a:rPr lang="en-US" sz="2187" b="1" kern="0" spc="-35" dirty="0" err="1">
                <a:solidFill>
                  <a:srgbClr val="E5E0DF"/>
                </a:solidFill>
                <a:latin typeface="Inter" pitchFamily="34" charset="0"/>
                <a:ea typeface="Inter" pitchFamily="34" charset="-122"/>
              </a:rPr>
              <a:t>Abood</a:t>
            </a: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TextBox 2">
            <a:extLst>
              <a:ext uri="{FF2B5EF4-FFF2-40B4-BE49-F238E27FC236}">
                <a16:creationId xmlns:a16="http://schemas.microsoft.com/office/drawing/2014/main" id="{68B8EE91-4ABC-A592-E112-83AA387E136F}"/>
              </a:ext>
            </a:extLst>
          </p:cNvPr>
          <p:cNvSpPr txBox="1"/>
          <p:nvPr/>
        </p:nvSpPr>
        <p:spPr>
          <a:xfrm>
            <a:off x="4647235" y="2963118"/>
            <a:ext cx="5335929" cy="1446550"/>
          </a:xfrm>
          <a:prstGeom prst="rect">
            <a:avLst/>
          </a:prstGeom>
          <a:noFill/>
        </p:spPr>
        <p:txBody>
          <a:bodyPr wrap="square" rtlCol="0">
            <a:spAutoFit/>
          </a:bodyPr>
          <a:lstStyle/>
          <a:p>
            <a:r>
              <a:rPr lang="en-US" sz="8800" dirty="0">
                <a:solidFill>
                  <a:schemeClr val="bg1"/>
                </a:solidFill>
                <a:latin typeface="Times New Roman" panose="02020603050405020304" pitchFamily="18" charset="0"/>
                <a:cs typeface="Times New Roman" panose="02020603050405020304" pitchFamily="18" charset="0"/>
              </a:rPr>
              <a:t>Thank you</a:t>
            </a:r>
          </a:p>
        </p:txBody>
      </p:sp>
      <p:pic>
        <p:nvPicPr>
          <p:cNvPr id="40" name="Image 2" descr="preencoded.png">
            <a:hlinkClick r:id="rId3"/>
            <a:extLst>
              <a:ext uri="{FF2B5EF4-FFF2-40B4-BE49-F238E27FC236}">
                <a16:creationId xmlns:a16="http://schemas.microsoft.com/office/drawing/2014/main" id="{42C49D56-E109-E442-6C28-2A98B3BC7FCE}"/>
              </a:ext>
            </a:extLst>
          </p:cNvPr>
          <p:cNvPicPr>
            <a:picLocks noChangeAspect="1"/>
          </p:cNvPicPr>
          <p:nvPr/>
        </p:nvPicPr>
        <p:blipFill>
          <a:blip r:embed="rId4"/>
          <a:stretch>
            <a:fillRect/>
          </a:stretch>
        </p:blipFill>
        <p:spPr>
          <a:xfrm>
            <a:off x="4478111" y="4919241"/>
            <a:ext cx="5674177" cy="1355395"/>
          </a:xfrm>
          <a:prstGeom prst="rect">
            <a:avLst/>
          </a:prstGeom>
        </p:spPr>
      </p:pic>
    </p:spTree>
    <p:extLst>
      <p:ext uri="{BB962C8B-B14F-4D97-AF65-F5344CB8AC3E}">
        <p14:creationId xmlns:p14="http://schemas.microsoft.com/office/powerpoint/2010/main" val="393080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673548"/>
            <a:ext cx="7055287" cy="833199"/>
          </a:xfrm>
          <a:prstGeom prst="rect">
            <a:avLst/>
          </a:prstGeom>
          <a:noFill/>
          <a:ln/>
        </p:spPr>
        <p:txBody>
          <a:bodyPr wrap="none" rtlCol="0" anchor="t"/>
          <a:lstStyle/>
          <a:p>
            <a:pPr marL="0" indent="0">
              <a:lnSpc>
                <a:spcPts val="6561"/>
              </a:lnSpc>
              <a:buNone/>
            </a:pPr>
            <a:r>
              <a:rPr lang="en-US" sz="5249" b="1" kern="0" spc="-157" dirty="0">
                <a:solidFill>
                  <a:srgbClr val="FFFFFF"/>
                </a:solidFill>
                <a:latin typeface="Inter" pitchFamily="34" charset="0"/>
                <a:ea typeface="Inter" pitchFamily="34" charset="-122"/>
                <a:cs typeface="Inter" pitchFamily="34" charset="-120"/>
              </a:rPr>
              <a:t>Operating System OS's</a:t>
            </a:r>
            <a:endParaRPr lang="en-US" sz="5249" dirty="0"/>
          </a:p>
        </p:txBody>
      </p:sp>
      <p:sp>
        <p:nvSpPr>
          <p:cNvPr id="6" name="Text 3"/>
          <p:cNvSpPr/>
          <p:nvPr/>
        </p:nvSpPr>
        <p:spPr>
          <a:xfrm>
            <a:off x="6319599" y="3840004"/>
            <a:ext cx="7674193" cy="2340291"/>
          </a:xfrm>
          <a:prstGeom prst="rect">
            <a:avLst/>
          </a:prstGeom>
          <a:noFill/>
          <a:ln/>
        </p:spPr>
        <p:txBody>
          <a:bodyPr wrap="square" rtlCol="0" anchor="t"/>
          <a:lstStyle/>
          <a:p>
            <a:pPr marL="0" indent="0">
              <a:lnSpc>
                <a:spcPts val="2799"/>
              </a:lnSpc>
              <a:buNone/>
            </a:pPr>
            <a:r>
              <a:rPr lang="en-US" sz="2800" kern="0" spc="-35" dirty="0">
                <a:solidFill>
                  <a:srgbClr val="E5E0DF"/>
                </a:solidFill>
                <a:latin typeface="Inter" pitchFamily="34" charset="0"/>
                <a:ea typeface="Inter" pitchFamily="34" charset="-122"/>
                <a:cs typeface="Inter" pitchFamily="34" charset="-120"/>
              </a:rPr>
              <a:t>An operating system (OS) is the software that manages computer hardware and software resources, and provides common services for computer programs.</a:t>
            </a:r>
            <a:endParaRPr lang="en-US" sz="2800" dirty="0"/>
          </a:p>
        </p:txBody>
      </p:sp>
    </p:spTree>
    <p:extLst>
      <p:ext uri="{BB962C8B-B14F-4D97-AF65-F5344CB8AC3E}">
        <p14:creationId xmlns:p14="http://schemas.microsoft.com/office/powerpoint/2010/main" val="300905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1E56381-E103-7D63-3696-576E39E58F6B}"/>
              </a:ext>
            </a:extLst>
          </p:cNvPr>
          <p:cNvGraphicFramePr/>
          <p:nvPr>
            <p:extLst>
              <p:ext uri="{D42A27DB-BD31-4B8C-83A1-F6EECF244321}">
                <p14:modId xmlns:p14="http://schemas.microsoft.com/office/powerpoint/2010/main" val="2903711241"/>
              </p:ext>
            </p:extLst>
          </p:nvPr>
        </p:nvGraphicFramePr>
        <p:xfrm>
          <a:off x="0" y="0"/>
          <a:ext cx="14630400" cy="822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3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kern="0" spc="-92" dirty="0">
                <a:solidFill>
                  <a:srgbClr val="FFFFFF"/>
                </a:solidFill>
                <a:latin typeface="Inter" pitchFamily="34" charset="0"/>
                <a:ea typeface="Inter" pitchFamily="34" charset="-122"/>
                <a:cs typeface="Inter" pitchFamily="34" charset="-120"/>
              </a:rPr>
              <a:t>Importance of an OS in computer systems</a:t>
            </a:r>
            <a:endParaRPr lang="en-US" sz="3062" dirty="0"/>
          </a:p>
        </p:txBody>
      </p:sp>
      <p:sp>
        <p:nvSpPr>
          <p:cNvPr id="5" name="Text 3"/>
          <p:cNvSpPr/>
          <p:nvPr/>
        </p:nvSpPr>
        <p:spPr>
          <a:xfrm>
            <a:off x="3621167" y="1710690"/>
            <a:ext cx="7388066" cy="746165"/>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operating system (OS) is a crucial component of computer systems. It serves as the foundation that enables the hardware and software components to work together seamlessly. Here are some key reasons why an OS is important:</a:t>
            </a:r>
            <a:endParaRPr lang="en-US" sz="1225" dirty="0"/>
          </a:p>
        </p:txBody>
      </p:sp>
      <p:sp>
        <p:nvSpPr>
          <p:cNvPr id="6" name="Shape 4"/>
          <p:cNvSpPr/>
          <p:nvPr/>
        </p:nvSpPr>
        <p:spPr>
          <a:xfrm>
            <a:off x="3632743" y="2753201"/>
            <a:ext cx="349925" cy="349925"/>
          </a:xfrm>
          <a:prstGeom prst="roundRect">
            <a:avLst>
              <a:gd name="adj" fmla="val 20002"/>
            </a:avLst>
          </a:prstGeom>
          <a:solidFill>
            <a:srgbClr val="110080"/>
          </a:solidFill>
          <a:ln w="9644">
            <a:solidFill>
              <a:srgbClr val="140099"/>
            </a:solidFill>
            <a:prstDash val="solid"/>
          </a:ln>
        </p:spPr>
      </p:sp>
      <p:sp>
        <p:nvSpPr>
          <p:cNvPr id="7" name="Text 5"/>
          <p:cNvSpPr/>
          <p:nvPr/>
        </p:nvSpPr>
        <p:spPr>
          <a:xfrm>
            <a:off x="3753949" y="2782253"/>
            <a:ext cx="10739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1</a:t>
            </a:r>
            <a:endParaRPr lang="en-US" sz="1837" dirty="0"/>
          </a:p>
        </p:txBody>
      </p:sp>
      <p:sp>
        <p:nvSpPr>
          <p:cNvPr id="8" name="Text 6"/>
          <p:cNvSpPr/>
          <p:nvPr/>
        </p:nvSpPr>
        <p:spPr>
          <a:xfrm>
            <a:off x="4138163" y="2806660"/>
            <a:ext cx="1853565" cy="486013"/>
          </a:xfrm>
          <a:prstGeom prst="rect">
            <a:avLst/>
          </a:prstGeom>
          <a:noFill/>
          <a:ln/>
        </p:spPr>
        <p:txBody>
          <a:bodyPr wrap="square" rtlCol="0" anchor="t"/>
          <a:lstStyle/>
          <a:p>
            <a:pPr marL="0" indent="0">
              <a:lnSpc>
                <a:spcPts val="1914"/>
              </a:lnSpc>
              <a:buNone/>
            </a:pPr>
            <a:r>
              <a:rPr lang="en-US" sz="1531" b="1" kern="0" spc="-46" dirty="0">
                <a:solidFill>
                  <a:srgbClr val="E5E0DF"/>
                </a:solidFill>
                <a:latin typeface="Inter" pitchFamily="34" charset="0"/>
                <a:ea typeface="Inter" pitchFamily="34" charset="-122"/>
                <a:cs typeface="Inter" pitchFamily="34" charset="-120"/>
              </a:rPr>
              <a:t>Resource Management:</a:t>
            </a:r>
            <a:endParaRPr lang="en-US" sz="1531" dirty="0"/>
          </a:p>
        </p:txBody>
      </p:sp>
      <p:sp>
        <p:nvSpPr>
          <p:cNvPr id="9" name="Text 7"/>
          <p:cNvSpPr/>
          <p:nvPr/>
        </p:nvSpPr>
        <p:spPr>
          <a:xfrm>
            <a:off x="4138163" y="3385899"/>
            <a:ext cx="1853565" cy="2238494"/>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OS manages and allocates system resources such as CPU, memory, and storage, ensuring efficient utilization and preventing conflicts between different processes and applications.</a:t>
            </a:r>
            <a:endParaRPr lang="en-US" sz="1225" dirty="0"/>
          </a:p>
        </p:txBody>
      </p:sp>
      <p:sp>
        <p:nvSpPr>
          <p:cNvPr id="14" name="Shape 12"/>
          <p:cNvSpPr/>
          <p:nvPr/>
        </p:nvSpPr>
        <p:spPr>
          <a:xfrm>
            <a:off x="7527384" y="2811074"/>
            <a:ext cx="349925" cy="349925"/>
          </a:xfrm>
          <a:prstGeom prst="roundRect">
            <a:avLst>
              <a:gd name="adj" fmla="val 20002"/>
            </a:avLst>
          </a:prstGeom>
          <a:solidFill>
            <a:srgbClr val="110080"/>
          </a:solidFill>
          <a:ln w="9644">
            <a:solidFill>
              <a:srgbClr val="140099"/>
            </a:solidFill>
            <a:prstDash val="solid"/>
          </a:ln>
        </p:spPr>
      </p:sp>
      <p:sp>
        <p:nvSpPr>
          <p:cNvPr id="15" name="Text 13"/>
          <p:cNvSpPr/>
          <p:nvPr/>
        </p:nvSpPr>
        <p:spPr>
          <a:xfrm>
            <a:off x="7625729" y="2840126"/>
            <a:ext cx="15311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rPr>
              <a:t>2</a:t>
            </a:r>
            <a:endParaRPr lang="en-US" sz="1837" dirty="0"/>
          </a:p>
        </p:txBody>
      </p:sp>
      <p:sp>
        <p:nvSpPr>
          <p:cNvPr id="16" name="Text 14"/>
          <p:cNvSpPr/>
          <p:nvPr/>
        </p:nvSpPr>
        <p:spPr>
          <a:xfrm>
            <a:off x="8032804" y="2864533"/>
            <a:ext cx="1555313" cy="243007"/>
          </a:xfrm>
          <a:prstGeom prst="rect">
            <a:avLst/>
          </a:prstGeom>
          <a:noFill/>
          <a:ln/>
        </p:spPr>
        <p:txBody>
          <a:bodyPr wrap="none" rtlCol="0" anchor="t"/>
          <a:lstStyle/>
          <a:p>
            <a:pPr marL="0" indent="0">
              <a:lnSpc>
                <a:spcPts val="1914"/>
              </a:lnSpc>
              <a:buNone/>
            </a:pPr>
            <a:r>
              <a:rPr lang="en-US" sz="1531" b="1" kern="0" spc="-46" dirty="0">
                <a:solidFill>
                  <a:srgbClr val="E5E0DF"/>
                </a:solidFill>
                <a:latin typeface="Inter" pitchFamily="34" charset="0"/>
                <a:ea typeface="Inter" pitchFamily="34" charset="-122"/>
                <a:cs typeface="Inter" pitchFamily="34" charset="-120"/>
              </a:rPr>
              <a:t>User Interface:</a:t>
            </a:r>
            <a:endParaRPr lang="en-US" sz="1531" dirty="0"/>
          </a:p>
        </p:txBody>
      </p:sp>
      <p:sp>
        <p:nvSpPr>
          <p:cNvPr id="17" name="Text 15"/>
          <p:cNvSpPr/>
          <p:nvPr/>
        </p:nvSpPr>
        <p:spPr>
          <a:xfrm>
            <a:off x="8032804" y="3200766"/>
            <a:ext cx="1853565" cy="1741051"/>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OS provides a user-friendly interface that enables users to interact with the computer system, allowing them to perform tasks, access files, and run applications.</a:t>
            </a:r>
            <a:endParaRPr lang="en-US" sz="1225" dirty="0"/>
          </a:p>
        </p:txBody>
      </p:sp>
      <p:sp>
        <p:nvSpPr>
          <p:cNvPr id="18" name="Shape 16"/>
          <p:cNvSpPr/>
          <p:nvPr/>
        </p:nvSpPr>
        <p:spPr>
          <a:xfrm>
            <a:off x="3621167" y="5901333"/>
            <a:ext cx="349925" cy="349925"/>
          </a:xfrm>
          <a:prstGeom prst="roundRect">
            <a:avLst>
              <a:gd name="adj" fmla="val 20002"/>
            </a:avLst>
          </a:prstGeom>
          <a:solidFill>
            <a:srgbClr val="110080"/>
          </a:solidFill>
          <a:ln w="9644">
            <a:solidFill>
              <a:srgbClr val="140099"/>
            </a:solidFill>
            <a:prstDash val="solid"/>
          </a:ln>
        </p:spPr>
      </p:sp>
      <p:sp>
        <p:nvSpPr>
          <p:cNvPr id="19" name="Text 17"/>
          <p:cNvSpPr/>
          <p:nvPr/>
        </p:nvSpPr>
        <p:spPr>
          <a:xfrm>
            <a:off x="3723323" y="5930384"/>
            <a:ext cx="14549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3</a:t>
            </a:r>
            <a:endParaRPr lang="en-US" sz="1837" dirty="0"/>
          </a:p>
        </p:txBody>
      </p:sp>
      <p:sp>
        <p:nvSpPr>
          <p:cNvPr id="20" name="Text 18"/>
          <p:cNvSpPr/>
          <p:nvPr/>
        </p:nvSpPr>
        <p:spPr>
          <a:xfrm>
            <a:off x="4126587" y="5954792"/>
            <a:ext cx="1927384" cy="243007"/>
          </a:xfrm>
          <a:prstGeom prst="rect">
            <a:avLst/>
          </a:prstGeom>
          <a:noFill/>
          <a:ln/>
        </p:spPr>
        <p:txBody>
          <a:bodyPr wrap="none" rtlCol="0" anchor="t"/>
          <a:lstStyle/>
          <a:p>
            <a:pPr marL="0" indent="0">
              <a:lnSpc>
                <a:spcPts val="1914"/>
              </a:lnSpc>
              <a:buNone/>
            </a:pPr>
            <a:r>
              <a:rPr lang="en-US" sz="1531" b="1" kern="0" spc="-46" dirty="0">
                <a:solidFill>
                  <a:srgbClr val="E5E0DF"/>
                </a:solidFill>
                <a:latin typeface="Inter" pitchFamily="34" charset="0"/>
                <a:ea typeface="Inter" pitchFamily="34" charset="-122"/>
                <a:cs typeface="Inter" pitchFamily="34" charset="-120"/>
              </a:rPr>
              <a:t>Security and Privacy:</a:t>
            </a:r>
            <a:endParaRPr lang="en-US" sz="1531" dirty="0"/>
          </a:p>
        </p:txBody>
      </p:sp>
      <p:sp>
        <p:nvSpPr>
          <p:cNvPr id="21" name="Text 19"/>
          <p:cNvSpPr/>
          <p:nvPr/>
        </p:nvSpPr>
        <p:spPr>
          <a:xfrm>
            <a:off x="4126587" y="6291024"/>
            <a:ext cx="3110865" cy="994886"/>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OS incorporates security measures to protect the system from unauthorized access, malware, and other threats. It also ensures the privacy of user data.</a:t>
            </a:r>
            <a:endParaRPr lang="en-US" sz="1225" dirty="0"/>
          </a:p>
        </p:txBody>
      </p:sp>
      <p:sp>
        <p:nvSpPr>
          <p:cNvPr id="22" name="Shape 20"/>
          <p:cNvSpPr/>
          <p:nvPr/>
        </p:nvSpPr>
        <p:spPr>
          <a:xfrm>
            <a:off x="7392948" y="5901333"/>
            <a:ext cx="349925" cy="349925"/>
          </a:xfrm>
          <a:prstGeom prst="roundRect">
            <a:avLst>
              <a:gd name="adj" fmla="val 20002"/>
            </a:avLst>
          </a:prstGeom>
          <a:solidFill>
            <a:srgbClr val="110080"/>
          </a:solidFill>
          <a:ln w="9644">
            <a:solidFill>
              <a:srgbClr val="140099"/>
            </a:solidFill>
            <a:prstDash val="solid"/>
          </a:ln>
        </p:spPr>
      </p:sp>
      <p:sp>
        <p:nvSpPr>
          <p:cNvPr id="23" name="Text 21"/>
          <p:cNvSpPr/>
          <p:nvPr/>
        </p:nvSpPr>
        <p:spPr>
          <a:xfrm>
            <a:off x="7495103" y="5930384"/>
            <a:ext cx="14549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4</a:t>
            </a:r>
            <a:endParaRPr lang="en-US" sz="1837" dirty="0"/>
          </a:p>
        </p:txBody>
      </p:sp>
      <p:sp>
        <p:nvSpPr>
          <p:cNvPr id="24" name="Text 22"/>
          <p:cNvSpPr/>
          <p:nvPr/>
        </p:nvSpPr>
        <p:spPr>
          <a:xfrm>
            <a:off x="7898368" y="5954792"/>
            <a:ext cx="2030492" cy="243007"/>
          </a:xfrm>
          <a:prstGeom prst="rect">
            <a:avLst/>
          </a:prstGeom>
          <a:noFill/>
          <a:ln/>
        </p:spPr>
        <p:txBody>
          <a:bodyPr wrap="none" rtlCol="0" anchor="t"/>
          <a:lstStyle/>
          <a:p>
            <a:pPr marL="0" indent="0">
              <a:lnSpc>
                <a:spcPts val="1914"/>
              </a:lnSpc>
              <a:buNone/>
            </a:pPr>
            <a:r>
              <a:rPr lang="en-US" sz="1531" b="1" kern="0" spc="-46" dirty="0">
                <a:solidFill>
                  <a:srgbClr val="E5E0DF"/>
                </a:solidFill>
                <a:latin typeface="Inter" pitchFamily="34" charset="0"/>
                <a:ea typeface="Inter" pitchFamily="34" charset="-122"/>
                <a:cs typeface="Inter" pitchFamily="34" charset="-120"/>
              </a:rPr>
              <a:t>Process Management:</a:t>
            </a:r>
            <a:endParaRPr lang="en-US" sz="1531" dirty="0"/>
          </a:p>
        </p:txBody>
      </p:sp>
      <p:sp>
        <p:nvSpPr>
          <p:cNvPr id="25" name="Text 23"/>
          <p:cNvSpPr/>
          <p:nvPr/>
        </p:nvSpPr>
        <p:spPr>
          <a:xfrm>
            <a:off x="7898368" y="6291024"/>
            <a:ext cx="3110865" cy="994886"/>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OS manages and schedules processes, allowing multiple applications to run concurrently and providing mechanisms for inter-process communication.</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4098034" y="982969"/>
            <a:ext cx="5127308" cy="571889"/>
          </a:xfrm>
          <a:prstGeom prst="rect">
            <a:avLst/>
          </a:prstGeom>
          <a:noFill/>
          <a:ln/>
        </p:spPr>
        <p:txBody>
          <a:bodyPr wrap="none" rtlCol="0" anchor="t"/>
          <a:lstStyle/>
          <a:p>
            <a:pPr marL="0" indent="0">
              <a:lnSpc>
                <a:spcPts val="3827"/>
              </a:lnSpc>
              <a:buNone/>
            </a:pPr>
            <a:r>
              <a:rPr lang="en-US" sz="3600" b="1" kern="0" spc="-92" dirty="0">
                <a:solidFill>
                  <a:srgbClr val="FFFFFF"/>
                </a:solidFill>
                <a:latin typeface="Inter" pitchFamily="34" charset="0"/>
                <a:ea typeface="Inter" pitchFamily="34" charset="-122"/>
                <a:cs typeface="Inter" pitchFamily="34" charset="-120"/>
              </a:rPr>
              <a:t>Types of Operating Systems</a:t>
            </a:r>
            <a:endParaRPr lang="en-US" sz="3600" dirty="0"/>
          </a:p>
        </p:txBody>
      </p:sp>
      <p:sp>
        <p:nvSpPr>
          <p:cNvPr id="21" name="Shape 19"/>
          <p:cNvSpPr/>
          <p:nvPr/>
        </p:nvSpPr>
        <p:spPr>
          <a:xfrm>
            <a:off x="646473" y="2399974"/>
            <a:ext cx="715588" cy="349925"/>
          </a:xfrm>
          <a:prstGeom prst="roundRect">
            <a:avLst>
              <a:gd name="adj" fmla="val 20002"/>
            </a:avLst>
          </a:prstGeom>
          <a:solidFill>
            <a:srgbClr val="110080"/>
          </a:solidFill>
          <a:ln w="9644">
            <a:solidFill>
              <a:srgbClr val="140099"/>
            </a:solidFill>
            <a:prstDash val="solid"/>
          </a:ln>
        </p:spPr>
      </p:sp>
      <p:sp>
        <p:nvSpPr>
          <p:cNvPr id="22" name="Text 20"/>
          <p:cNvSpPr/>
          <p:nvPr/>
        </p:nvSpPr>
        <p:spPr>
          <a:xfrm>
            <a:off x="767679" y="2429026"/>
            <a:ext cx="219618"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1</a:t>
            </a:r>
            <a:endParaRPr lang="en-US" sz="1837" dirty="0"/>
          </a:p>
        </p:txBody>
      </p:sp>
      <p:sp>
        <p:nvSpPr>
          <p:cNvPr id="23" name="Text 21"/>
          <p:cNvSpPr/>
          <p:nvPr/>
        </p:nvSpPr>
        <p:spPr>
          <a:xfrm>
            <a:off x="1429686" y="2488158"/>
            <a:ext cx="3180579" cy="243007"/>
          </a:xfrm>
          <a:prstGeom prst="rect">
            <a:avLst/>
          </a:prstGeom>
          <a:noFill/>
          <a:ln/>
        </p:spPr>
        <p:txBody>
          <a:bodyPr wrap="none" rtlCol="0" anchor="t"/>
          <a:lstStyle/>
          <a:p>
            <a:pPr marL="0" indent="0">
              <a:lnSpc>
                <a:spcPts val="1914"/>
              </a:lnSpc>
              <a:buNone/>
            </a:pPr>
            <a:r>
              <a:rPr lang="en-US" sz="2800" b="1" kern="0" spc="-46" dirty="0">
                <a:solidFill>
                  <a:srgbClr val="E5E0DF"/>
                </a:solidFill>
                <a:latin typeface="Inter" pitchFamily="34" charset="0"/>
                <a:ea typeface="Inter" pitchFamily="34" charset="-122"/>
                <a:cs typeface="Inter" pitchFamily="34" charset="-120"/>
              </a:rPr>
              <a:t>Real-time OS:</a:t>
            </a:r>
            <a:endParaRPr lang="en-US" sz="2800" dirty="0"/>
          </a:p>
        </p:txBody>
      </p:sp>
      <p:sp>
        <p:nvSpPr>
          <p:cNvPr id="24" name="Text 22"/>
          <p:cNvSpPr/>
          <p:nvPr/>
        </p:nvSpPr>
        <p:spPr>
          <a:xfrm>
            <a:off x="607883" y="2986437"/>
            <a:ext cx="3350659" cy="3482102"/>
          </a:xfrm>
          <a:prstGeom prst="rect">
            <a:avLst/>
          </a:prstGeom>
          <a:noFill/>
          <a:ln/>
        </p:spPr>
        <p:txBody>
          <a:bodyPr wrap="square" rtlCol="0" anchor="t"/>
          <a:lstStyle/>
          <a:p>
            <a:pPr marL="0" indent="0">
              <a:lnSpc>
                <a:spcPts val="1960"/>
              </a:lnSpc>
              <a:buNone/>
            </a:pPr>
            <a:r>
              <a:rPr lang="en-US" sz="2000" kern="0" spc="-24" dirty="0">
                <a:solidFill>
                  <a:srgbClr val="E5E0DF"/>
                </a:solidFill>
                <a:latin typeface="Inter" pitchFamily="34" charset="0"/>
                <a:ea typeface="Inter" pitchFamily="34" charset="-122"/>
                <a:cs typeface="Inter" pitchFamily="34" charset="-120"/>
              </a:rPr>
              <a:t>A real-time operating system prioritizes the execution of tasks based on their timing requirements and ensures that critical operations are completed within strict deadlines. It is commonly used in applications where timing and responsiveness are crucial, such as in aerospace, medical devices, and robotics.</a:t>
            </a:r>
            <a:endParaRPr lang="en-US" sz="2000" dirty="0"/>
          </a:p>
        </p:txBody>
      </p:sp>
      <p:sp>
        <p:nvSpPr>
          <p:cNvPr id="25" name="Shape 23"/>
          <p:cNvSpPr/>
          <p:nvPr/>
        </p:nvSpPr>
        <p:spPr>
          <a:xfrm>
            <a:off x="4167949" y="2399974"/>
            <a:ext cx="349925" cy="349925"/>
          </a:xfrm>
          <a:prstGeom prst="roundRect">
            <a:avLst>
              <a:gd name="adj" fmla="val 20002"/>
            </a:avLst>
          </a:prstGeom>
          <a:solidFill>
            <a:srgbClr val="110080"/>
          </a:solidFill>
          <a:ln w="9644">
            <a:solidFill>
              <a:srgbClr val="140099"/>
            </a:solidFill>
            <a:prstDash val="solid"/>
          </a:ln>
        </p:spPr>
      </p:sp>
      <p:sp>
        <p:nvSpPr>
          <p:cNvPr id="26" name="Text 24"/>
          <p:cNvSpPr/>
          <p:nvPr/>
        </p:nvSpPr>
        <p:spPr>
          <a:xfrm>
            <a:off x="4270104" y="2429026"/>
            <a:ext cx="14549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2</a:t>
            </a:r>
            <a:endParaRPr lang="en-US" sz="1837" dirty="0"/>
          </a:p>
        </p:txBody>
      </p:sp>
      <p:sp>
        <p:nvSpPr>
          <p:cNvPr id="27" name="Text 25"/>
          <p:cNvSpPr/>
          <p:nvPr/>
        </p:nvSpPr>
        <p:spPr>
          <a:xfrm>
            <a:off x="4673369" y="2453433"/>
            <a:ext cx="3976639" cy="486013"/>
          </a:xfrm>
          <a:prstGeom prst="rect">
            <a:avLst/>
          </a:prstGeom>
          <a:noFill/>
          <a:ln/>
        </p:spPr>
        <p:txBody>
          <a:bodyPr wrap="square" rtlCol="0" anchor="t"/>
          <a:lstStyle/>
          <a:p>
            <a:pPr marL="0" indent="0">
              <a:lnSpc>
                <a:spcPts val="1914"/>
              </a:lnSpc>
              <a:buNone/>
            </a:pPr>
            <a:r>
              <a:rPr lang="en-US" sz="2800" b="1" kern="0" spc="-46" dirty="0">
                <a:solidFill>
                  <a:srgbClr val="E5E0DF"/>
                </a:solidFill>
                <a:latin typeface="Inter" pitchFamily="34" charset="0"/>
                <a:ea typeface="Inter" pitchFamily="34" charset="-122"/>
                <a:cs typeface="Inter" pitchFamily="34" charset="-120"/>
              </a:rPr>
              <a:t>Single-user/Multi-user</a:t>
            </a:r>
            <a:endParaRPr lang="en-US" sz="2800" dirty="0"/>
          </a:p>
        </p:txBody>
      </p:sp>
      <p:sp>
        <p:nvSpPr>
          <p:cNvPr id="28" name="Text 26"/>
          <p:cNvSpPr/>
          <p:nvPr/>
        </p:nvSpPr>
        <p:spPr>
          <a:xfrm>
            <a:off x="4673369" y="3032672"/>
            <a:ext cx="3976639" cy="4228267"/>
          </a:xfrm>
          <a:prstGeom prst="rect">
            <a:avLst/>
          </a:prstGeom>
          <a:noFill/>
          <a:ln/>
        </p:spPr>
        <p:txBody>
          <a:bodyPr wrap="square" rtlCol="0" anchor="t"/>
          <a:lstStyle/>
          <a:p>
            <a:pPr marL="0" indent="0">
              <a:lnSpc>
                <a:spcPts val="1960"/>
              </a:lnSpc>
              <a:buNone/>
            </a:pPr>
            <a:r>
              <a:rPr lang="en-US" sz="2000" kern="0" spc="-24" dirty="0">
                <a:solidFill>
                  <a:srgbClr val="E5E0DF"/>
                </a:solidFill>
                <a:latin typeface="Inter" pitchFamily="34" charset="0"/>
                <a:ea typeface="Inter" pitchFamily="34" charset="-122"/>
                <a:cs typeface="Inter" pitchFamily="34" charset="-120"/>
              </a:rPr>
              <a:t>A single-user operating system is designed for individual users, providing a personal computing environment where a single user can perform tasks and run applications. On the other hand, a multi-user operating system allows multiple users to share the same system resources and run applications concurrently, making it suitable for environments like offices, universities, and servers.</a:t>
            </a:r>
            <a:endParaRPr lang="en-US" sz="2000" dirty="0"/>
          </a:p>
        </p:txBody>
      </p:sp>
      <p:sp>
        <p:nvSpPr>
          <p:cNvPr id="29" name="Shape 27"/>
          <p:cNvSpPr/>
          <p:nvPr/>
        </p:nvSpPr>
        <p:spPr>
          <a:xfrm>
            <a:off x="8650129" y="2399974"/>
            <a:ext cx="349925" cy="349925"/>
          </a:xfrm>
          <a:prstGeom prst="roundRect">
            <a:avLst>
              <a:gd name="adj" fmla="val 20002"/>
            </a:avLst>
          </a:prstGeom>
          <a:solidFill>
            <a:srgbClr val="110080"/>
          </a:solidFill>
          <a:ln w="9644">
            <a:solidFill>
              <a:srgbClr val="140099"/>
            </a:solidFill>
            <a:prstDash val="solid"/>
          </a:ln>
        </p:spPr>
      </p:sp>
      <p:sp>
        <p:nvSpPr>
          <p:cNvPr id="30" name="Text 28"/>
          <p:cNvSpPr/>
          <p:nvPr/>
        </p:nvSpPr>
        <p:spPr>
          <a:xfrm>
            <a:off x="8748474" y="2429026"/>
            <a:ext cx="15311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3</a:t>
            </a:r>
            <a:endParaRPr lang="en-US" sz="1837" dirty="0"/>
          </a:p>
        </p:txBody>
      </p:sp>
      <p:sp>
        <p:nvSpPr>
          <p:cNvPr id="31" name="Text 29"/>
          <p:cNvSpPr/>
          <p:nvPr/>
        </p:nvSpPr>
        <p:spPr>
          <a:xfrm>
            <a:off x="9155549" y="2453433"/>
            <a:ext cx="5162335" cy="729020"/>
          </a:xfrm>
          <a:prstGeom prst="rect">
            <a:avLst/>
          </a:prstGeom>
          <a:noFill/>
          <a:ln/>
        </p:spPr>
        <p:txBody>
          <a:bodyPr wrap="square" rtlCol="0" anchor="t"/>
          <a:lstStyle/>
          <a:p>
            <a:pPr marL="0" indent="0">
              <a:lnSpc>
                <a:spcPts val="1914"/>
              </a:lnSpc>
              <a:buNone/>
            </a:pPr>
            <a:r>
              <a:rPr lang="en-US" sz="2800" b="1" kern="0" spc="-46" dirty="0">
                <a:solidFill>
                  <a:srgbClr val="E5E0DF"/>
                </a:solidFill>
                <a:latin typeface="Inter" pitchFamily="34" charset="0"/>
                <a:ea typeface="Inter" pitchFamily="34" charset="-122"/>
                <a:cs typeface="Inter" pitchFamily="34" charset="-120"/>
              </a:rPr>
              <a:t>Multi-tasking/Single-tasking OS:</a:t>
            </a:r>
            <a:endParaRPr lang="en-US" sz="2800" dirty="0"/>
          </a:p>
        </p:txBody>
      </p:sp>
      <p:sp>
        <p:nvSpPr>
          <p:cNvPr id="32" name="Text 30"/>
          <p:cNvSpPr/>
          <p:nvPr/>
        </p:nvSpPr>
        <p:spPr>
          <a:xfrm>
            <a:off x="9155549" y="3032671"/>
            <a:ext cx="4768795" cy="4228267"/>
          </a:xfrm>
          <a:prstGeom prst="rect">
            <a:avLst/>
          </a:prstGeom>
          <a:noFill/>
          <a:ln/>
        </p:spPr>
        <p:txBody>
          <a:bodyPr wrap="square" rtlCol="0" anchor="t"/>
          <a:lstStyle/>
          <a:p>
            <a:pPr marL="0" indent="0">
              <a:lnSpc>
                <a:spcPts val="1960"/>
              </a:lnSpc>
              <a:buNone/>
            </a:pPr>
            <a:r>
              <a:rPr lang="en-US" sz="2000" kern="0" spc="-24" dirty="0">
                <a:solidFill>
                  <a:srgbClr val="E5E0DF"/>
                </a:solidFill>
                <a:latin typeface="Inter" pitchFamily="34" charset="0"/>
                <a:ea typeface="Inter" pitchFamily="34" charset="-122"/>
                <a:cs typeface="Inter" pitchFamily="34" charset="-120"/>
              </a:rPr>
              <a:t>A multi-tasking operating system enables users to run multiple tasks or processes simultaneously, allowing for efficient utilization of system resources and improved productivity. Users can switch between different applications and perform tasks concurrently. In contrast, a single-tasking operating system only allows one task to run at a time, requiring users to complete one task before moving on to the next.</a:t>
            </a:r>
            <a:endParaRPr lang="en-US" sz="2000" dirty="0"/>
          </a:p>
        </p:txBody>
      </p:sp>
    </p:spTree>
    <p:extLst>
      <p:ext uri="{BB962C8B-B14F-4D97-AF65-F5344CB8AC3E}">
        <p14:creationId xmlns:p14="http://schemas.microsoft.com/office/powerpoint/2010/main" val="276262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3906878" y="1675372"/>
            <a:ext cx="6816644" cy="694373"/>
          </a:xfrm>
          <a:prstGeom prst="rect">
            <a:avLst/>
          </a:prstGeom>
          <a:noFill/>
          <a:ln/>
        </p:spPr>
        <p:txBody>
          <a:bodyPr wrap="non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Example of Operating Systems</a:t>
            </a:r>
            <a:endParaRPr lang="en-US" sz="4374" dirty="0"/>
          </a:p>
        </p:txBody>
      </p:sp>
      <p:sp>
        <p:nvSpPr>
          <p:cNvPr id="5" name="Text 3"/>
          <p:cNvSpPr/>
          <p:nvPr/>
        </p:nvSpPr>
        <p:spPr>
          <a:xfrm>
            <a:off x="2037993" y="3076456"/>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Windows</a:t>
            </a:r>
            <a:endParaRPr lang="en-US" sz="2624" dirty="0"/>
          </a:p>
        </p:txBody>
      </p:sp>
      <p:sp>
        <p:nvSpPr>
          <p:cNvPr id="6" name="Text 4"/>
          <p:cNvSpPr/>
          <p:nvPr/>
        </p:nvSpPr>
        <p:spPr>
          <a:xfrm>
            <a:off x="2037993" y="3715107"/>
            <a:ext cx="3156347" cy="2132409"/>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Windows is a widely used operating system for personal computers. It's known for its user-friendly interface and compatibility with a wide range of software and hardware.</a:t>
            </a:r>
            <a:endParaRPr lang="en-US" sz="1750" dirty="0"/>
          </a:p>
        </p:txBody>
      </p:sp>
      <p:sp>
        <p:nvSpPr>
          <p:cNvPr id="7" name="Text 5"/>
          <p:cNvSpPr/>
          <p:nvPr/>
        </p:nvSpPr>
        <p:spPr>
          <a:xfrm>
            <a:off x="5743932" y="3076456"/>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Linux</a:t>
            </a:r>
            <a:endParaRPr lang="en-US" sz="2624" dirty="0"/>
          </a:p>
        </p:txBody>
      </p:sp>
      <p:sp>
        <p:nvSpPr>
          <p:cNvPr id="8" name="Text 6"/>
          <p:cNvSpPr/>
          <p:nvPr/>
        </p:nvSpPr>
        <p:spPr>
          <a:xfrm>
            <a:off x="5743932" y="3715107"/>
            <a:ext cx="3156347" cy="2132409"/>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Linux is an open-source operating system that is known for its stability and security. It's popular among developers due to its flexibility and customizable features.</a:t>
            </a:r>
            <a:endParaRPr lang="en-US" sz="1750" dirty="0"/>
          </a:p>
        </p:txBody>
      </p:sp>
      <p:sp>
        <p:nvSpPr>
          <p:cNvPr id="9" name="Text 7"/>
          <p:cNvSpPr/>
          <p:nvPr/>
        </p:nvSpPr>
        <p:spPr>
          <a:xfrm>
            <a:off x="9449872" y="3076456"/>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Android</a:t>
            </a:r>
            <a:endParaRPr lang="en-US" sz="2624" dirty="0"/>
          </a:p>
        </p:txBody>
      </p:sp>
      <p:sp>
        <p:nvSpPr>
          <p:cNvPr id="10" name="Text 8"/>
          <p:cNvSpPr/>
          <p:nvPr/>
        </p:nvSpPr>
        <p:spPr>
          <a:xfrm>
            <a:off x="9449872" y="3715107"/>
            <a:ext cx="3156347" cy="2487811"/>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Android is a mobile operating system that is widely used on smartphones and tablets. It's known for its customizable interface and the availability of a wide range of apps on the Google Play Store.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2037993" y="1487686"/>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Differences Between OS and Software Applications</a:t>
            </a:r>
            <a:endParaRPr lang="en-US" sz="4374" dirty="0"/>
          </a:p>
        </p:txBody>
      </p:sp>
      <p:sp>
        <p:nvSpPr>
          <p:cNvPr id="5" name="Text 3"/>
          <p:cNvSpPr/>
          <p:nvPr/>
        </p:nvSpPr>
        <p:spPr>
          <a:xfrm>
            <a:off x="2037993" y="3209687"/>
            <a:ext cx="6252329" cy="555427"/>
          </a:xfrm>
          <a:prstGeom prst="rect">
            <a:avLst/>
          </a:prstGeom>
          <a:noFill/>
          <a:ln/>
        </p:spPr>
        <p:txBody>
          <a:bodyPr wrap="none" rtlCol="0" anchor="t"/>
          <a:lstStyle/>
          <a:p>
            <a:pPr marL="0" indent="0">
              <a:lnSpc>
                <a:spcPts val="4374"/>
              </a:lnSpc>
              <a:buNone/>
            </a:pPr>
            <a:r>
              <a:rPr lang="en-US" sz="3499" b="1" kern="0" spc="-105" dirty="0">
                <a:solidFill>
                  <a:srgbClr val="FFFFFF"/>
                </a:solidFill>
                <a:latin typeface="Inter" pitchFamily="34" charset="0"/>
                <a:ea typeface="Inter" pitchFamily="34" charset="-122"/>
                <a:cs typeface="Inter" pitchFamily="34" charset="-120"/>
              </a:rPr>
              <a:t>Definition of Operating System</a:t>
            </a:r>
            <a:endParaRPr lang="en-US" sz="3499" dirty="0"/>
          </a:p>
        </p:txBody>
      </p:sp>
      <p:sp>
        <p:nvSpPr>
          <p:cNvPr id="6" name="Text 4"/>
          <p:cNvSpPr/>
          <p:nvPr/>
        </p:nvSpPr>
        <p:spPr>
          <a:xfrm>
            <a:off x="2037993" y="4098369"/>
            <a:ext cx="10554414" cy="710803"/>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An operating system (OS) is a software program that manages computer hardware and software resources and provides common services for computer programs.</a:t>
            </a:r>
            <a:endParaRPr lang="en-US" sz="1750" dirty="0"/>
          </a:p>
        </p:txBody>
      </p:sp>
      <p:sp>
        <p:nvSpPr>
          <p:cNvPr id="7" name="Text 5"/>
          <p:cNvSpPr/>
          <p:nvPr/>
        </p:nvSpPr>
        <p:spPr>
          <a:xfrm>
            <a:off x="2037993" y="5142428"/>
            <a:ext cx="7084814" cy="555427"/>
          </a:xfrm>
          <a:prstGeom prst="rect">
            <a:avLst/>
          </a:prstGeom>
          <a:noFill/>
          <a:ln/>
        </p:spPr>
        <p:txBody>
          <a:bodyPr wrap="none" rtlCol="0" anchor="t"/>
          <a:lstStyle/>
          <a:p>
            <a:pPr marL="0" indent="0">
              <a:lnSpc>
                <a:spcPts val="4374"/>
              </a:lnSpc>
              <a:buNone/>
            </a:pPr>
            <a:r>
              <a:rPr lang="en-US" sz="3499" b="1" kern="0" spc="-105" dirty="0">
                <a:solidFill>
                  <a:srgbClr val="FFFFFF"/>
                </a:solidFill>
                <a:latin typeface="Inter" pitchFamily="34" charset="0"/>
                <a:ea typeface="Inter" pitchFamily="34" charset="-122"/>
                <a:cs typeface="Inter" pitchFamily="34" charset="-120"/>
              </a:rPr>
              <a:t>Definition of Software Applications</a:t>
            </a:r>
            <a:endParaRPr lang="en-US" sz="3499" dirty="0"/>
          </a:p>
        </p:txBody>
      </p:sp>
      <p:sp>
        <p:nvSpPr>
          <p:cNvPr id="8" name="Text 6"/>
          <p:cNvSpPr/>
          <p:nvPr/>
        </p:nvSpPr>
        <p:spPr>
          <a:xfrm>
            <a:off x="2037993" y="6031111"/>
            <a:ext cx="10554414" cy="710803"/>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Software applications, also known as applications or apps, are programs designed to perform specific tasks on a computer or other electronic devices.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712589"/>
            <a:ext cx="8430697" cy="694373"/>
          </a:xfrm>
          <a:prstGeom prst="rect">
            <a:avLst/>
          </a:prstGeom>
          <a:noFill/>
          <a:ln/>
        </p:spPr>
        <p:txBody>
          <a:bodyPr wrap="non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Powering On and Off a Computer</a:t>
            </a:r>
            <a:endParaRPr lang="en-US" sz="4374" dirty="0"/>
          </a:p>
        </p:txBody>
      </p:sp>
      <p:sp>
        <p:nvSpPr>
          <p:cNvPr id="6" name="Shape 3"/>
          <p:cNvSpPr/>
          <p:nvPr/>
        </p:nvSpPr>
        <p:spPr>
          <a:xfrm>
            <a:off x="1144310" y="1740218"/>
            <a:ext cx="44410" cy="5776793"/>
          </a:xfrm>
          <a:prstGeom prst="roundRect">
            <a:avLst>
              <a:gd name="adj" fmla="val 225151"/>
            </a:avLst>
          </a:prstGeom>
          <a:solidFill>
            <a:srgbClr val="140099"/>
          </a:solidFill>
          <a:ln/>
        </p:spPr>
      </p:sp>
      <p:sp>
        <p:nvSpPr>
          <p:cNvPr id="7" name="Shape 4"/>
          <p:cNvSpPr/>
          <p:nvPr/>
        </p:nvSpPr>
        <p:spPr>
          <a:xfrm>
            <a:off x="1416427" y="2141518"/>
            <a:ext cx="777597" cy="44410"/>
          </a:xfrm>
          <a:prstGeom prst="roundRect">
            <a:avLst>
              <a:gd name="adj" fmla="val 225151"/>
            </a:avLst>
          </a:prstGeom>
          <a:solidFill>
            <a:srgbClr val="140099"/>
          </a:solidFill>
          <a:ln/>
        </p:spPr>
      </p:sp>
      <p:sp>
        <p:nvSpPr>
          <p:cNvPr id="8" name="Shape 5"/>
          <p:cNvSpPr/>
          <p:nvPr/>
        </p:nvSpPr>
        <p:spPr>
          <a:xfrm>
            <a:off x="916484" y="1913811"/>
            <a:ext cx="499943" cy="499943"/>
          </a:xfrm>
          <a:prstGeom prst="roundRect">
            <a:avLst>
              <a:gd name="adj" fmla="val 20000"/>
            </a:avLst>
          </a:prstGeom>
          <a:solidFill>
            <a:srgbClr val="110080"/>
          </a:solidFill>
          <a:ln w="13811">
            <a:solidFill>
              <a:srgbClr val="140099"/>
            </a:solidFill>
            <a:prstDash val="solid"/>
          </a:ln>
        </p:spPr>
      </p:sp>
      <p:sp>
        <p:nvSpPr>
          <p:cNvPr id="9" name="Text 6"/>
          <p:cNvSpPr/>
          <p:nvPr/>
        </p:nvSpPr>
        <p:spPr>
          <a:xfrm>
            <a:off x="1087576" y="1955483"/>
            <a:ext cx="157758"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1</a:t>
            </a:r>
            <a:endParaRPr lang="en-US" sz="2624" dirty="0"/>
          </a:p>
        </p:txBody>
      </p:sp>
      <p:sp>
        <p:nvSpPr>
          <p:cNvPr id="10" name="Text 7"/>
          <p:cNvSpPr/>
          <p:nvPr/>
        </p:nvSpPr>
        <p:spPr>
          <a:xfrm>
            <a:off x="2388513" y="1962388"/>
            <a:ext cx="2221944" cy="347186"/>
          </a:xfrm>
          <a:prstGeom prst="rect">
            <a:avLst/>
          </a:prstGeom>
          <a:noFill/>
          <a:ln/>
        </p:spPr>
        <p:txBody>
          <a:bodyPr wrap="none" rtlCol="0" anchor="t"/>
          <a:lstStyle/>
          <a:p>
            <a:pPr marL="0" indent="0" algn="l">
              <a:lnSpc>
                <a:spcPts val="2734"/>
              </a:lnSpc>
              <a:buNone/>
            </a:pPr>
            <a:r>
              <a:rPr lang="en-US" sz="2187" b="1" kern="0" spc="-66" dirty="0">
                <a:solidFill>
                  <a:srgbClr val="E5E0DF"/>
                </a:solidFill>
                <a:latin typeface="Inter" pitchFamily="34" charset="0"/>
                <a:ea typeface="Inter" pitchFamily="34" charset="-122"/>
                <a:cs typeface="Inter" pitchFamily="34" charset="-120"/>
              </a:rPr>
              <a:t>Power On</a:t>
            </a:r>
            <a:endParaRPr lang="en-US" sz="2187" dirty="0"/>
          </a:p>
        </p:txBody>
      </p:sp>
      <p:sp>
        <p:nvSpPr>
          <p:cNvPr id="11" name="Text 8"/>
          <p:cNvSpPr/>
          <p:nvPr/>
        </p:nvSpPr>
        <p:spPr>
          <a:xfrm>
            <a:off x="2388513" y="2442805"/>
            <a:ext cx="7751088" cy="355402"/>
          </a:xfrm>
          <a:prstGeom prst="rect">
            <a:avLst/>
          </a:prstGeom>
          <a:noFill/>
          <a:ln/>
        </p:spPr>
        <p:txBody>
          <a:bodyPr wrap="none" rtlCol="0" anchor="t"/>
          <a:lstStyle/>
          <a:p>
            <a:pPr marL="0" indent="0" algn="l">
              <a:lnSpc>
                <a:spcPts val="2799"/>
              </a:lnSpc>
              <a:buNone/>
            </a:pPr>
            <a:r>
              <a:rPr lang="en-US" sz="1750" kern="0" spc="-35" dirty="0">
                <a:solidFill>
                  <a:srgbClr val="E5E0DF"/>
                </a:solidFill>
                <a:latin typeface="Inter" pitchFamily="34" charset="0"/>
                <a:ea typeface="Inter" pitchFamily="34" charset="-122"/>
                <a:cs typeface="Inter" pitchFamily="34" charset="-120"/>
              </a:rPr>
              <a:t>Press the power button to start the computer's booting process.</a:t>
            </a:r>
            <a:endParaRPr lang="en-US" sz="1750" dirty="0"/>
          </a:p>
        </p:txBody>
      </p:sp>
      <p:sp>
        <p:nvSpPr>
          <p:cNvPr id="12" name="Shape 9"/>
          <p:cNvSpPr/>
          <p:nvPr/>
        </p:nvSpPr>
        <p:spPr>
          <a:xfrm>
            <a:off x="1416427" y="4141172"/>
            <a:ext cx="777597" cy="44410"/>
          </a:xfrm>
          <a:prstGeom prst="roundRect">
            <a:avLst>
              <a:gd name="adj" fmla="val 225151"/>
            </a:avLst>
          </a:prstGeom>
          <a:solidFill>
            <a:srgbClr val="140099"/>
          </a:solidFill>
          <a:ln/>
        </p:spPr>
      </p:sp>
      <p:sp>
        <p:nvSpPr>
          <p:cNvPr id="13" name="Shape 10"/>
          <p:cNvSpPr/>
          <p:nvPr/>
        </p:nvSpPr>
        <p:spPr>
          <a:xfrm>
            <a:off x="916484" y="3913465"/>
            <a:ext cx="499943" cy="499943"/>
          </a:xfrm>
          <a:prstGeom prst="roundRect">
            <a:avLst>
              <a:gd name="adj" fmla="val 20000"/>
            </a:avLst>
          </a:prstGeom>
          <a:solidFill>
            <a:srgbClr val="110080"/>
          </a:solidFill>
          <a:ln w="13811">
            <a:solidFill>
              <a:srgbClr val="140099"/>
            </a:solidFill>
            <a:prstDash val="solid"/>
          </a:ln>
        </p:spPr>
      </p:sp>
      <p:sp>
        <p:nvSpPr>
          <p:cNvPr id="14" name="Text 11"/>
          <p:cNvSpPr/>
          <p:nvPr/>
        </p:nvSpPr>
        <p:spPr>
          <a:xfrm>
            <a:off x="1068526" y="3955137"/>
            <a:ext cx="195858"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2</a:t>
            </a:r>
            <a:endParaRPr lang="en-US" sz="2624" dirty="0"/>
          </a:p>
        </p:txBody>
      </p:sp>
      <p:sp>
        <p:nvSpPr>
          <p:cNvPr id="15" name="Text 12"/>
          <p:cNvSpPr/>
          <p:nvPr/>
        </p:nvSpPr>
        <p:spPr>
          <a:xfrm>
            <a:off x="2388513" y="3962043"/>
            <a:ext cx="3116223" cy="347186"/>
          </a:xfrm>
          <a:prstGeom prst="rect">
            <a:avLst/>
          </a:prstGeom>
          <a:noFill/>
          <a:ln/>
        </p:spPr>
        <p:txBody>
          <a:bodyPr wrap="none" rtlCol="0" anchor="t"/>
          <a:lstStyle/>
          <a:p>
            <a:pPr marL="0" indent="0" algn="l">
              <a:lnSpc>
                <a:spcPts val="2734"/>
              </a:lnSpc>
              <a:buNone/>
            </a:pPr>
            <a:r>
              <a:rPr lang="en-US" sz="2187" b="1" kern="0" spc="-66" dirty="0">
                <a:solidFill>
                  <a:srgbClr val="E5E0DF"/>
                </a:solidFill>
                <a:latin typeface="Inter" pitchFamily="34" charset="0"/>
                <a:ea typeface="Inter" pitchFamily="34" charset="-122"/>
                <a:cs typeface="Inter" pitchFamily="34" charset="-120"/>
              </a:rPr>
              <a:t>Operating System Loads</a:t>
            </a:r>
            <a:endParaRPr lang="en-US" sz="2187" dirty="0"/>
          </a:p>
        </p:txBody>
      </p:sp>
      <p:sp>
        <p:nvSpPr>
          <p:cNvPr id="16" name="Text 13"/>
          <p:cNvSpPr/>
          <p:nvPr/>
        </p:nvSpPr>
        <p:spPr>
          <a:xfrm>
            <a:off x="2388513" y="4442460"/>
            <a:ext cx="7751088" cy="355402"/>
          </a:xfrm>
          <a:prstGeom prst="rect">
            <a:avLst/>
          </a:prstGeom>
          <a:noFill/>
          <a:ln/>
        </p:spPr>
        <p:txBody>
          <a:bodyPr wrap="none" rtlCol="0" anchor="t"/>
          <a:lstStyle/>
          <a:p>
            <a:pPr marL="0" indent="0" algn="l">
              <a:lnSpc>
                <a:spcPts val="2799"/>
              </a:lnSpc>
              <a:buNone/>
            </a:pPr>
            <a:r>
              <a:rPr lang="en-US" sz="1750" kern="0" spc="-35" dirty="0">
                <a:solidFill>
                  <a:srgbClr val="E5E0DF"/>
                </a:solidFill>
                <a:latin typeface="Inter" pitchFamily="34" charset="0"/>
                <a:ea typeface="Inter" pitchFamily="34" charset="-122"/>
                <a:cs typeface="Inter" pitchFamily="34" charset="-120"/>
              </a:rPr>
              <a:t>The OS initializes and loads all necessary components and drivers.</a:t>
            </a:r>
            <a:endParaRPr lang="en-US" sz="1750" dirty="0"/>
          </a:p>
        </p:txBody>
      </p:sp>
      <p:sp>
        <p:nvSpPr>
          <p:cNvPr id="17" name="Shape 14"/>
          <p:cNvSpPr/>
          <p:nvPr/>
        </p:nvSpPr>
        <p:spPr>
          <a:xfrm>
            <a:off x="1416427" y="6140827"/>
            <a:ext cx="777597" cy="44410"/>
          </a:xfrm>
          <a:prstGeom prst="roundRect">
            <a:avLst>
              <a:gd name="adj" fmla="val 225151"/>
            </a:avLst>
          </a:prstGeom>
          <a:solidFill>
            <a:srgbClr val="140099"/>
          </a:solidFill>
          <a:ln/>
        </p:spPr>
      </p:sp>
      <p:sp>
        <p:nvSpPr>
          <p:cNvPr id="18" name="Shape 15"/>
          <p:cNvSpPr/>
          <p:nvPr/>
        </p:nvSpPr>
        <p:spPr>
          <a:xfrm>
            <a:off x="916484" y="5913120"/>
            <a:ext cx="499943" cy="499943"/>
          </a:xfrm>
          <a:prstGeom prst="roundRect">
            <a:avLst>
              <a:gd name="adj" fmla="val 20000"/>
            </a:avLst>
          </a:prstGeom>
          <a:solidFill>
            <a:srgbClr val="110080"/>
          </a:solidFill>
          <a:ln w="13811">
            <a:solidFill>
              <a:srgbClr val="140099"/>
            </a:solidFill>
            <a:prstDash val="solid"/>
          </a:ln>
        </p:spPr>
      </p:sp>
      <p:sp>
        <p:nvSpPr>
          <p:cNvPr id="19" name="Text 16"/>
          <p:cNvSpPr/>
          <p:nvPr/>
        </p:nvSpPr>
        <p:spPr>
          <a:xfrm>
            <a:off x="1064716" y="5954792"/>
            <a:ext cx="203478"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3</a:t>
            </a:r>
            <a:endParaRPr lang="en-US" sz="2624" dirty="0"/>
          </a:p>
        </p:txBody>
      </p:sp>
      <p:sp>
        <p:nvSpPr>
          <p:cNvPr id="20" name="Text 17"/>
          <p:cNvSpPr/>
          <p:nvPr/>
        </p:nvSpPr>
        <p:spPr>
          <a:xfrm>
            <a:off x="2388513" y="5961698"/>
            <a:ext cx="2221944" cy="347186"/>
          </a:xfrm>
          <a:prstGeom prst="rect">
            <a:avLst/>
          </a:prstGeom>
          <a:noFill/>
          <a:ln/>
        </p:spPr>
        <p:txBody>
          <a:bodyPr wrap="none" rtlCol="0" anchor="t"/>
          <a:lstStyle/>
          <a:p>
            <a:pPr marL="0" indent="0" algn="l">
              <a:lnSpc>
                <a:spcPts val="2734"/>
              </a:lnSpc>
              <a:buNone/>
            </a:pPr>
            <a:r>
              <a:rPr lang="en-US" sz="2187" b="1" kern="0" spc="-66" dirty="0">
                <a:solidFill>
                  <a:srgbClr val="E5E0DF"/>
                </a:solidFill>
                <a:latin typeface="Inter" pitchFamily="34" charset="0"/>
                <a:ea typeface="Inter" pitchFamily="34" charset="-122"/>
                <a:cs typeface="Inter" pitchFamily="34" charset="-120"/>
              </a:rPr>
              <a:t>Power Off</a:t>
            </a:r>
            <a:endParaRPr lang="en-US" sz="2187" dirty="0"/>
          </a:p>
        </p:txBody>
      </p:sp>
      <p:sp>
        <p:nvSpPr>
          <p:cNvPr id="21" name="Text 18"/>
          <p:cNvSpPr/>
          <p:nvPr/>
        </p:nvSpPr>
        <p:spPr>
          <a:xfrm>
            <a:off x="2388513" y="6442115"/>
            <a:ext cx="7751088" cy="355402"/>
          </a:xfrm>
          <a:prstGeom prst="rect">
            <a:avLst/>
          </a:prstGeom>
          <a:noFill/>
          <a:ln/>
        </p:spPr>
        <p:txBody>
          <a:bodyPr wrap="none" rtlCol="0" anchor="t"/>
          <a:lstStyle/>
          <a:p>
            <a:pPr marL="0" indent="0" algn="l">
              <a:lnSpc>
                <a:spcPts val="2799"/>
              </a:lnSpc>
              <a:buNone/>
            </a:pPr>
            <a:r>
              <a:rPr lang="en-US" sz="1750" kern="0" spc="-35" dirty="0">
                <a:solidFill>
                  <a:srgbClr val="E5E0DF"/>
                </a:solidFill>
                <a:latin typeface="Inter" pitchFamily="34" charset="0"/>
                <a:ea typeface="Inter" pitchFamily="34" charset="-122"/>
                <a:cs typeface="Inter" pitchFamily="34" charset="-120"/>
              </a:rPr>
              <a:t>Shut down the computer using the provided power options in the OS.</a:t>
            </a:r>
          </a:p>
          <a:p>
            <a:pPr marL="0" indent="0" algn="l">
              <a:lnSpc>
                <a:spcPts val="2799"/>
              </a:lnSpc>
              <a:buNone/>
            </a:pPr>
            <a:r>
              <a:rPr lang="en-US" sz="1750" kern="0" spc="-35" dirty="0">
                <a:solidFill>
                  <a:srgbClr val="E5E0DF"/>
                </a:solidFill>
                <a:latin typeface="Inter" pitchFamily="34" charset="0"/>
                <a:ea typeface="Inter" pitchFamily="34" charset="-122"/>
              </a:rPr>
              <a:t>In Windows : press the start button &gt; Power options &gt; shutdown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2037993" y="2023943"/>
            <a:ext cx="7792045" cy="694373"/>
          </a:xfrm>
          <a:prstGeom prst="rect">
            <a:avLst/>
          </a:prstGeom>
          <a:noFill/>
          <a:ln/>
        </p:spPr>
        <p:txBody>
          <a:bodyPr wrap="non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Using a Mouse and Its Buttons</a:t>
            </a:r>
            <a:endParaRPr lang="en-US" sz="4374" dirty="0"/>
          </a:p>
        </p:txBody>
      </p:sp>
      <p:sp>
        <p:nvSpPr>
          <p:cNvPr id="5" name="Text 3"/>
          <p:cNvSpPr/>
          <p:nvPr/>
        </p:nvSpPr>
        <p:spPr>
          <a:xfrm>
            <a:off x="2037993" y="3273743"/>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Left Button</a:t>
            </a:r>
            <a:endParaRPr lang="en-US" sz="2624" dirty="0"/>
          </a:p>
        </p:txBody>
      </p:sp>
      <p:sp>
        <p:nvSpPr>
          <p:cNvPr id="6" name="Text 4"/>
          <p:cNvSpPr/>
          <p:nvPr/>
        </p:nvSpPr>
        <p:spPr>
          <a:xfrm>
            <a:off x="2393394" y="3940135"/>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Primary button</a:t>
            </a:r>
            <a:endParaRPr lang="en-US" sz="1750" dirty="0"/>
          </a:p>
        </p:txBody>
      </p:sp>
      <p:sp>
        <p:nvSpPr>
          <p:cNvPr id="7" name="Text 5"/>
          <p:cNvSpPr/>
          <p:nvPr/>
        </p:nvSpPr>
        <p:spPr>
          <a:xfrm>
            <a:off x="2393394" y="4428768"/>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Mainly used for selection</a:t>
            </a:r>
            <a:endParaRPr lang="en-US" sz="1750" dirty="0"/>
          </a:p>
        </p:txBody>
      </p:sp>
      <p:sp>
        <p:nvSpPr>
          <p:cNvPr id="9" name="Text 7"/>
          <p:cNvSpPr/>
          <p:nvPr/>
        </p:nvSpPr>
        <p:spPr>
          <a:xfrm>
            <a:off x="5743932" y="3273743"/>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Middle Button</a:t>
            </a:r>
            <a:endParaRPr lang="en-US" sz="2624" dirty="0"/>
          </a:p>
        </p:txBody>
      </p:sp>
      <p:sp>
        <p:nvSpPr>
          <p:cNvPr id="10" name="Text 8"/>
          <p:cNvSpPr/>
          <p:nvPr/>
        </p:nvSpPr>
        <p:spPr>
          <a:xfrm>
            <a:off x="6099334" y="3940135"/>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Scroll wheel</a:t>
            </a:r>
            <a:endParaRPr lang="en-US" sz="1750" dirty="0"/>
          </a:p>
        </p:txBody>
      </p:sp>
      <p:sp>
        <p:nvSpPr>
          <p:cNvPr id="11" name="Text 9"/>
          <p:cNvSpPr/>
          <p:nvPr/>
        </p:nvSpPr>
        <p:spPr>
          <a:xfrm>
            <a:off x="6099334" y="4428768"/>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Used for vertical scrolling</a:t>
            </a:r>
            <a:endParaRPr lang="en-US" sz="1750" dirty="0"/>
          </a:p>
        </p:txBody>
      </p:sp>
      <p:sp>
        <p:nvSpPr>
          <p:cNvPr id="13" name="Text 11"/>
          <p:cNvSpPr/>
          <p:nvPr/>
        </p:nvSpPr>
        <p:spPr>
          <a:xfrm>
            <a:off x="9449872" y="3273743"/>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Right Button</a:t>
            </a:r>
            <a:endParaRPr lang="en-US" sz="2624" dirty="0"/>
          </a:p>
        </p:txBody>
      </p:sp>
      <p:sp>
        <p:nvSpPr>
          <p:cNvPr id="14" name="Text 12"/>
          <p:cNvSpPr/>
          <p:nvPr/>
        </p:nvSpPr>
        <p:spPr>
          <a:xfrm>
            <a:off x="9805273" y="3940135"/>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Secondary button</a:t>
            </a:r>
            <a:endParaRPr lang="en-US" sz="1750" dirty="0"/>
          </a:p>
        </p:txBody>
      </p:sp>
      <p:sp>
        <p:nvSpPr>
          <p:cNvPr id="15" name="Text 13"/>
          <p:cNvSpPr/>
          <p:nvPr/>
        </p:nvSpPr>
        <p:spPr>
          <a:xfrm>
            <a:off x="9805273" y="4428768"/>
            <a:ext cx="2800945"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Opens context menus with additional options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681</Words>
  <Application>Microsoft Office PowerPoint</Application>
  <PresentationFormat>Custom</PresentationFormat>
  <Paragraphs>78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Inter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Mohammad Baker</cp:lastModifiedBy>
  <cp:revision>7</cp:revision>
  <dcterms:created xsi:type="dcterms:W3CDTF">2023-12-08T06:59:33Z</dcterms:created>
  <dcterms:modified xsi:type="dcterms:W3CDTF">2023-12-11T12:33:12Z</dcterms:modified>
</cp:coreProperties>
</file>