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1" r:id="rId2"/>
    <p:sldId id="282" r:id="rId3"/>
    <p:sldId id="258" r:id="rId4"/>
    <p:sldId id="260" r:id="rId5"/>
    <p:sldId id="265" r:id="rId6"/>
    <p:sldId id="264" r:id="rId7"/>
    <p:sldId id="267" r:id="rId8"/>
    <p:sldId id="268" r:id="rId9"/>
    <p:sldId id="269" r:id="rId10"/>
    <p:sldId id="270" r:id="rId11"/>
    <p:sldId id="271" r:id="rId12"/>
    <p:sldId id="272" r:id="rId13"/>
    <p:sldId id="273" r:id="rId14"/>
    <p:sldId id="274" r:id="rId15"/>
    <p:sldId id="275" r:id="rId16"/>
    <p:sldId id="277" r:id="rId17"/>
    <p:sldId id="283" r:id="rId18"/>
    <p:sldId id="287" r:id="rId19"/>
    <p:sldId id="286" r:id="rId20"/>
    <p:sldId id="288" r:id="rId21"/>
    <p:sldId id="284" r:id="rId22"/>
    <p:sldId id="289" r:id="rId23"/>
    <p:sldId id="285"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20688"/>
            <a:ext cx="7772400" cy="1368152"/>
          </a:xfrm>
        </p:spPr>
        <p:txBody>
          <a:bodyPr>
            <a:normAutofit fontScale="90000"/>
          </a:bodyPr>
          <a:lstStyle/>
          <a:p>
            <a:pPr rtl="0"/>
            <a:r>
              <a:rPr lang="en-US" sz="2700" b="1" dirty="0" smtClean="0">
                <a:solidFill>
                  <a:srgbClr val="C00000"/>
                </a:solidFill>
                <a:latin typeface="Andalus" pitchFamily="18" charset="-78"/>
                <a:cs typeface="Andalus" pitchFamily="18" charset="-78"/>
              </a:rPr>
              <a:t>University </a:t>
            </a:r>
            <a:r>
              <a:rPr lang="en-US" sz="2700" b="1" dirty="0">
                <a:solidFill>
                  <a:srgbClr val="C00000"/>
                </a:solidFill>
                <a:latin typeface="Andalus" pitchFamily="18" charset="-78"/>
                <a:cs typeface="Andalus" pitchFamily="18" charset="-78"/>
              </a:rPr>
              <a:t> </a:t>
            </a:r>
            <a:r>
              <a:rPr lang="en-US" sz="2700" b="1" dirty="0" smtClean="0">
                <a:solidFill>
                  <a:srgbClr val="C00000"/>
                </a:solidFill>
                <a:latin typeface="Andalus" pitchFamily="18" charset="-78"/>
                <a:cs typeface="Andalus" pitchFamily="18" charset="-78"/>
              </a:rPr>
              <a:t>of </a:t>
            </a:r>
            <a:r>
              <a:rPr lang="en-US" sz="2700" b="1" dirty="0">
                <a:solidFill>
                  <a:srgbClr val="C00000"/>
                </a:solidFill>
                <a:latin typeface="Andalus" pitchFamily="18" charset="-78"/>
                <a:cs typeface="Andalus" pitchFamily="18" charset="-78"/>
              </a:rPr>
              <a:t>Al-Bayan / College of Nursing</a:t>
            </a:r>
            <a:br>
              <a:rPr lang="en-US" sz="2700" b="1" dirty="0">
                <a:solidFill>
                  <a:srgbClr val="C00000"/>
                </a:solidFill>
                <a:latin typeface="Andalus" pitchFamily="18" charset="-78"/>
                <a:cs typeface="Andalus" pitchFamily="18" charset="-78"/>
              </a:rPr>
            </a:br>
            <a:r>
              <a:rPr lang="en-US" sz="2700" b="1" dirty="0">
                <a:solidFill>
                  <a:srgbClr val="C00000"/>
                </a:solidFill>
                <a:latin typeface="Andalus" pitchFamily="18" charset="-78"/>
                <a:cs typeface="Andalus" pitchFamily="18" charset="-78"/>
              </a:rPr>
              <a:t> Fourth Stage -Family &amp; Community Health Nursing Course</a:t>
            </a:r>
            <a:br>
              <a:rPr lang="en-US" sz="2700" b="1" dirty="0">
                <a:solidFill>
                  <a:srgbClr val="C00000"/>
                </a:solidFill>
                <a:latin typeface="Andalus" pitchFamily="18" charset="-78"/>
                <a:cs typeface="Andalus" pitchFamily="18" charset="-78"/>
              </a:rPr>
            </a:br>
            <a:r>
              <a:rPr lang="en-US" sz="2700" b="1" dirty="0" smtClean="0">
                <a:solidFill>
                  <a:srgbClr val="C00000"/>
                </a:solidFill>
                <a:latin typeface="Andalus" pitchFamily="18" charset="-78"/>
                <a:cs typeface="Andalus" pitchFamily="18" charset="-78"/>
              </a:rPr>
              <a:t>Occupational Health Care Nursing </a:t>
            </a:r>
            <a:br>
              <a:rPr lang="en-US" sz="2700" b="1" dirty="0" smtClean="0">
                <a:solidFill>
                  <a:srgbClr val="C00000"/>
                </a:solidFill>
                <a:latin typeface="Andalus" pitchFamily="18" charset="-78"/>
                <a:cs typeface="Andalus" pitchFamily="18" charset="-78"/>
              </a:rPr>
            </a:br>
            <a:r>
              <a:rPr lang="en-US" sz="2700" b="1" dirty="0" smtClean="0">
                <a:solidFill>
                  <a:srgbClr val="C00000"/>
                </a:solidFill>
                <a:latin typeface="Andalus" pitchFamily="18" charset="-78"/>
                <a:cs typeface="Andalus" pitchFamily="18" charset="-78"/>
              </a:rPr>
              <a:t>Lecture 10</a:t>
            </a:r>
            <a:r>
              <a:rPr lang="en-US" sz="2700" b="1" dirty="0">
                <a:solidFill>
                  <a:srgbClr val="C00000"/>
                </a:solidFill>
                <a:latin typeface="Andalus" pitchFamily="18" charset="-78"/>
                <a:cs typeface="Andalus" pitchFamily="18" charset="-78"/>
              </a:rPr>
              <a:t/>
            </a:r>
            <a:br>
              <a:rPr lang="en-US" sz="2700" b="1" dirty="0">
                <a:solidFill>
                  <a:srgbClr val="C00000"/>
                </a:solidFill>
                <a:latin typeface="Andalus" pitchFamily="18" charset="-78"/>
                <a:cs typeface="Andalus" pitchFamily="18" charset="-78"/>
              </a:rPr>
            </a:br>
            <a:endParaRPr lang="en-US" sz="2700" b="1" dirty="0">
              <a:solidFill>
                <a:srgbClr val="C00000"/>
              </a:solidFill>
              <a:latin typeface="Andalus" pitchFamily="18" charset="-78"/>
              <a:cs typeface="Andalus" pitchFamily="18" charset="-78"/>
            </a:endParaRPr>
          </a:p>
        </p:txBody>
      </p:sp>
      <p:sp>
        <p:nvSpPr>
          <p:cNvPr id="3" name="عنوان فرعي 2"/>
          <p:cNvSpPr>
            <a:spLocks noGrp="1"/>
          </p:cNvSpPr>
          <p:nvPr>
            <p:ph type="subTitle" idx="1"/>
          </p:nvPr>
        </p:nvSpPr>
        <p:spPr>
          <a:xfrm>
            <a:off x="1403648" y="0"/>
            <a:ext cx="6400800" cy="45719"/>
          </a:xfrm>
        </p:spPr>
        <p:txBody>
          <a:bodyPr>
            <a:normAutofit fontScale="25000" lnSpcReduction="20000"/>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398418"/>
            <a:ext cx="487362" cy="45719"/>
          </a:xfrm>
          <a:prstGeom prst="rect">
            <a:avLst/>
          </a:prstGeom>
        </p:spPr>
      </p:pic>
    </p:spTree>
    <p:extLst>
      <p:ext uri="{BB962C8B-B14F-4D97-AF65-F5344CB8AC3E}">
        <p14:creationId xmlns:p14="http://schemas.microsoft.com/office/powerpoint/2010/main" val="1609135346"/>
      </p:ext>
    </p:extLst>
  </p:cSld>
  <p:clrMapOvr>
    <a:masterClrMapping/>
  </p:clrMapOvr>
  <mc:AlternateContent xmlns:mc="http://schemas.openxmlformats.org/markup-compatibility/2006" xmlns:p14="http://schemas.microsoft.com/office/powerpoint/2010/main">
    <mc:Choice Requires="p14">
      <p:transition spd="slow" p14:dur="2000" advTm="2516"/>
    </mc:Choice>
    <mc:Fallback xmlns="">
      <p:transition spd="slow" advTm="2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74638"/>
            <a:ext cx="7931224" cy="1143000"/>
          </a:xfrm>
        </p:spPr>
        <p:txBody>
          <a:bodyPr/>
          <a:lstStyle/>
          <a:p>
            <a:pPr algn="l"/>
            <a:r>
              <a:rPr lang="en-US" dirty="0" smtClean="0">
                <a:solidFill>
                  <a:srgbClr val="002060"/>
                </a:solidFill>
                <a:latin typeface="Andalus" pitchFamily="18" charset="-78"/>
                <a:cs typeface="Andalus" pitchFamily="18" charset="-78"/>
              </a:rPr>
              <a:t>Cont..</a:t>
            </a:r>
            <a:endParaRPr lang="en-US"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a:xfrm>
            <a:off x="827584" y="1340768"/>
            <a:ext cx="7859216" cy="4785395"/>
          </a:xfrm>
        </p:spPr>
        <p:txBody>
          <a:bodyPr>
            <a:normAutofit/>
          </a:bodyPr>
          <a:lstStyle/>
          <a:p>
            <a:pPr marL="0" indent="0" algn="l" rtl="0">
              <a:buNone/>
            </a:pPr>
            <a:r>
              <a:rPr lang="en-US" sz="3600" b="1" dirty="0">
                <a:solidFill>
                  <a:srgbClr val="7030A0"/>
                </a:solidFill>
                <a:latin typeface="Andalus" pitchFamily="18" charset="-78"/>
                <a:cs typeface="Andalus" pitchFamily="18" charset="-78"/>
              </a:rPr>
              <a:t>2. Chemical </a:t>
            </a:r>
            <a:r>
              <a:rPr lang="en-US" sz="3600" b="1" dirty="0" smtClean="0">
                <a:solidFill>
                  <a:srgbClr val="7030A0"/>
                </a:solidFill>
                <a:latin typeface="Andalus" pitchFamily="18" charset="-78"/>
                <a:cs typeface="Andalus" pitchFamily="18" charset="-78"/>
              </a:rPr>
              <a:t>Agents</a:t>
            </a:r>
            <a:r>
              <a:rPr lang="en-US" sz="3600" b="1" dirty="0">
                <a:solidFill>
                  <a:srgbClr val="7030A0"/>
                </a:solidFill>
                <a:latin typeface="Andalus" pitchFamily="18" charset="-78"/>
                <a:cs typeface="Andalus" pitchFamily="18" charset="-78"/>
              </a:rPr>
              <a:t>: </a:t>
            </a:r>
          </a:p>
          <a:p>
            <a:pPr marL="0" indent="0" algn="l" rtl="0">
              <a:buNone/>
            </a:pPr>
            <a:r>
              <a:rPr lang="en-US" sz="3600" dirty="0">
                <a:solidFill>
                  <a:srgbClr val="7030A0"/>
                </a:solidFill>
                <a:latin typeface="Andalus" pitchFamily="18" charset="-78"/>
                <a:cs typeface="Andalus" pitchFamily="18" charset="-78"/>
              </a:rPr>
              <a:t>Various forms of </a:t>
            </a:r>
            <a:r>
              <a:rPr lang="en-US" sz="3600" dirty="0" smtClean="0">
                <a:solidFill>
                  <a:srgbClr val="7030A0"/>
                </a:solidFill>
                <a:latin typeface="Andalus" pitchFamily="18" charset="-78"/>
                <a:cs typeface="Andalus" pitchFamily="18" charset="-78"/>
              </a:rPr>
              <a:t>chemicals- </a:t>
            </a:r>
            <a:endParaRPr lang="en-US" sz="3600" dirty="0">
              <a:solidFill>
                <a:srgbClr val="7030A0"/>
              </a:solidFill>
              <a:latin typeface="Andalus" pitchFamily="18" charset="-78"/>
              <a:cs typeface="Andalus" pitchFamily="18" charset="-78"/>
            </a:endParaRPr>
          </a:p>
          <a:p>
            <a:pPr algn="l" rtl="0"/>
            <a:r>
              <a:rPr lang="en-US" sz="3600" dirty="0" smtClean="0">
                <a:solidFill>
                  <a:srgbClr val="7030A0"/>
                </a:solidFill>
                <a:latin typeface="Andalus" pitchFamily="18" charset="-78"/>
                <a:cs typeface="Andalus" pitchFamily="18" charset="-78"/>
              </a:rPr>
              <a:t>Medications</a:t>
            </a:r>
            <a:endParaRPr lang="en-US" sz="3600" dirty="0">
              <a:solidFill>
                <a:srgbClr val="7030A0"/>
              </a:solidFill>
              <a:latin typeface="Andalus" pitchFamily="18" charset="-78"/>
              <a:cs typeface="Andalus" pitchFamily="18" charset="-78"/>
            </a:endParaRPr>
          </a:p>
          <a:p>
            <a:pPr algn="l" rtl="0"/>
            <a:r>
              <a:rPr lang="en-US" sz="3600" dirty="0" smtClean="0">
                <a:solidFill>
                  <a:srgbClr val="7030A0"/>
                </a:solidFill>
                <a:latin typeface="Andalus" pitchFamily="18" charset="-78"/>
                <a:cs typeface="Andalus" pitchFamily="18" charset="-78"/>
              </a:rPr>
              <a:t>Solutions</a:t>
            </a:r>
            <a:endParaRPr lang="en-US" sz="3600" dirty="0">
              <a:solidFill>
                <a:srgbClr val="7030A0"/>
              </a:solidFill>
              <a:latin typeface="Andalus" pitchFamily="18" charset="-78"/>
              <a:cs typeface="Andalus" pitchFamily="18" charset="-78"/>
            </a:endParaRPr>
          </a:p>
          <a:p>
            <a:pPr algn="l" rtl="0"/>
            <a:r>
              <a:rPr lang="en-US" sz="3600" dirty="0" smtClean="0">
                <a:solidFill>
                  <a:srgbClr val="7030A0"/>
                </a:solidFill>
                <a:latin typeface="Andalus" pitchFamily="18" charset="-78"/>
                <a:cs typeface="Andalus" pitchFamily="18" charset="-78"/>
              </a:rPr>
              <a:t>Gases</a:t>
            </a:r>
            <a:endParaRPr lang="en-US" sz="3600" dirty="0">
              <a:solidFill>
                <a:srgbClr val="7030A0"/>
              </a:solidFill>
              <a:latin typeface="Andalus" pitchFamily="18" charset="-78"/>
              <a:cs typeface="Andalus" pitchFamily="18" charset="-78"/>
            </a:endParaRPr>
          </a:p>
          <a:p>
            <a:pPr algn="l" rtl="0"/>
            <a:r>
              <a:rPr lang="en-US" sz="3600" dirty="0" smtClean="0">
                <a:solidFill>
                  <a:srgbClr val="7030A0"/>
                </a:solidFill>
                <a:latin typeface="Andalus" pitchFamily="18" charset="-78"/>
                <a:cs typeface="Andalus" pitchFamily="18" charset="-78"/>
              </a:rPr>
              <a:t>Vapors</a:t>
            </a:r>
            <a:r>
              <a:rPr lang="en-US" sz="3600" dirty="0">
                <a:solidFill>
                  <a:srgbClr val="7030A0"/>
                </a:solidFill>
                <a:latin typeface="Andalus" pitchFamily="18" charset="-78"/>
                <a:cs typeface="Andalus" pitchFamily="18" charset="-78"/>
              </a:rPr>
              <a:t>, aerosols </a:t>
            </a:r>
          </a:p>
        </p:txBody>
      </p:sp>
    </p:spTree>
    <p:extLst>
      <p:ext uri="{BB962C8B-B14F-4D97-AF65-F5344CB8AC3E}">
        <p14:creationId xmlns:p14="http://schemas.microsoft.com/office/powerpoint/2010/main" val="433313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002060"/>
                </a:solidFill>
                <a:latin typeface="Andalus" pitchFamily="18" charset="-78"/>
                <a:cs typeface="Andalus" pitchFamily="18" charset="-78"/>
              </a:rPr>
              <a:t>Cont..</a:t>
            </a:r>
            <a:endParaRPr lang="en-US"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a:xfrm>
            <a:off x="827584" y="1340768"/>
            <a:ext cx="7859216" cy="4785395"/>
          </a:xfrm>
        </p:spPr>
        <p:txBody>
          <a:bodyPr>
            <a:normAutofit/>
          </a:bodyPr>
          <a:lstStyle/>
          <a:p>
            <a:pPr marL="0" indent="0" algn="l" rtl="0">
              <a:buNone/>
            </a:pPr>
            <a:r>
              <a:rPr lang="en-US" b="1" dirty="0">
                <a:solidFill>
                  <a:srgbClr val="C00000"/>
                </a:solidFill>
                <a:latin typeface="Andalus" pitchFamily="18" charset="-78"/>
                <a:cs typeface="Andalus" pitchFamily="18" charset="-78"/>
              </a:rPr>
              <a:t>3. Environmental and </a:t>
            </a:r>
            <a:r>
              <a:rPr lang="en-US" b="1" dirty="0" smtClean="0">
                <a:solidFill>
                  <a:srgbClr val="C00000"/>
                </a:solidFill>
                <a:latin typeface="Andalus" pitchFamily="18" charset="-78"/>
                <a:cs typeface="Andalus" pitchFamily="18" charset="-78"/>
              </a:rPr>
              <a:t>Mechanical </a:t>
            </a:r>
            <a:r>
              <a:rPr lang="en-US" b="1" dirty="0">
                <a:solidFill>
                  <a:srgbClr val="C00000"/>
                </a:solidFill>
                <a:latin typeface="Andalus" pitchFamily="18" charset="-78"/>
                <a:cs typeface="Andalus" pitchFamily="18" charset="-78"/>
              </a:rPr>
              <a:t>Agents: </a:t>
            </a:r>
          </a:p>
          <a:p>
            <a:pPr marL="0" indent="0" algn="l" rtl="0">
              <a:buNone/>
            </a:pPr>
            <a:r>
              <a:rPr lang="en-US" dirty="0">
                <a:solidFill>
                  <a:srgbClr val="C00000"/>
                </a:solidFill>
                <a:latin typeface="Andalus" pitchFamily="18" charset="-78"/>
                <a:cs typeface="Andalus" pitchFamily="18" charset="-78"/>
              </a:rPr>
              <a:t>Are those that can potentially cause accidents, injury, strain or </a:t>
            </a:r>
            <a:r>
              <a:rPr lang="en-US" dirty="0" smtClean="0">
                <a:solidFill>
                  <a:srgbClr val="C00000"/>
                </a:solidFill>
                <a:latin typeface="Andalus" pitchFamily="18" charset="-78"/>
                <a:cs typeface="Andalus" pitchFamily="18" charset="-78"/>
              </a:rPr>
              <a:t>discomfort </a:t>
            </a:r>
          </a:p>
          <a:p>
            <a:pPr algn="l" rtl="0"/>
            <a:r>
              <a:rPr lang="en-US" dirty="0" smtClean="0">
                <a:solidFill>
                  <a:srgbClr val="C00000"/>
                </a:solidFill>
                <a:latin typeface="Andalus" pitchFamily="18" charset="-78"/>
                <a:cs typeface="Andalus" pitchFamily="18" charset="-78"/>
              </a:rPr>
              <a:t>Unsafe/inadequate </a:t>
            </a:r>
            <a:r>
              <a:rPr lang="en-US" dirty="0">
                <a:solidFill>
                  <a:srgbClr val="C00000"/>
                </a:solidFill>
                <a:latin typeface="Andalus" pitchFamily="18" charset="-78"/>
                <a:cs typeface="Andalus" pitchFamily="18" charset="-78"/>
              </a:rPr>
              <a:t>equipment</a:t>
            </a:r>
          </a:p>
          <a:p>
            <a:pPr algn="l" rtl="0"/>
            <a:r>
              <a:rPr lang="en-US" dirty="0" smtClean="0">
                <a:solidFill>
                  <a:srgbClr val="C00000"/>
                </a:solidFill>
                <a:latin typeface="Andalus" pitchFamily="18" charset="-78"/>
                <a:cs typeface="Andalus" pitchFamily="18" charset="-78"/>
              </a:rPr>
              <a:t>Lifting </a:t>
            </a:r>
            <a:r>
              <a:rPr lang="en-US" dirty="0">
                <a:solidFill>
                  <a:srgbClr val="C00000"/>
                </a:solidFill>
                <a:latin typeface="Andalus" pitchFamily="18" charset="-78"/>
                <a:cs typeface="Andalus" pitchFamily="18" charset="-78"/>
              </a:rPr>
              <a:t>devices and lifting heavy loads. </a:t>
            </a:r>
          </a:p>
          <a:p>
            <a:pPr algn="l" rtl="0"/>
            <a:r>
              <a:rPr lang="en-US" dirty="0" smtClean="0">
                <a:solidFill>
                  <a:srgbClr val="C00000"/>
                </a:solidFill>
                <a:latin typeface="Andalus" pitchFamily="18" charset="-78"/>
                <a:cs typeface="Andalus" pitchFamily="18" charset="-78"/>
              </a:rPr>
              <a:t>Slippery </a:t>
            </a:r>
            <a:r>
              <a:rPr lang="en-US" dirty="0">
                <a:solidFill>
                  <a:srgbClr val="C00000"/>
                </a:solidFill>
                <a:latin typeface="Andalus" pitchFamily="18" charset="-78"/>
                <a:cs typeface="Andalus" pitchFamily="18" charset="-78"/>
              </a:rPr>
              <a:t>floors </a:t>
            </a:r>
          </a:p>
          <a:p>
            <a:pPr algn="l" rtl="0"/>
            <a:r>
              <a:rPr lang="en-US" dirty="0" smtClean="0">
                <a:solidFill>
                  <a:srgbClr val="C00000"/>
                </a:solidFill>
                <a:latin typeface="Andalus" pitchFamily="18" charset="-78"/>
                <a:cs typeface="Andalus" pitchFamily="18" charset="-78"/>
              </a:rPr>
              <a:t>Repetitive </a:t>
            </a:r>
            <a:r>
              <a:rPr lang="en-US" dirty="0">
                <a:solidFill>
                  <a:srgbClr val="C00000"/>
                </a:solidFill>
                <a:latin typeface="Andalus" pitchFamily="18" charset="-78"/>
                <a:cs typeface="Andalus" pitchFamily="18" charset="-78"/>
              </a:rPr>
              <a:t>motions</a:t>
            </a:r>
          </a:p>
        </p:txBody>
      </p:sp>
    </p:spTree>
    <p:extLst>
      <p:ext uri="{BB962C8B-B14F-4D97-AF65-F5344CB8AC3E}">
        <p14:creationId xmlns:p14="http://schemas.microsoft.com/office/powerpoint/2010/main" val="1495297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002060"/>
                </a:solidFill>
                <a:latin typeface="Andalus" pitchFamily="18" charset="-78"/>
                <a:cs typeface="Andalus" pitchFamily="18" charset="-78"/>
              </a:rPr>
              <a:t>Cont..</a:t>
            </a:r>
            <a:endParaRPr lang="en-US"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a:xfrm>
            <a:off x="611560" y="1412776"/>
            <a:ext cx="8075240" cy="4713387"/>
          </a:xfrm>
        </p:spPr>
        <p:txBody>
          <a:bodyPr>
            <a:normAutofit fontScale="92500" lnSpcReduction="20000"/>
          </a:bodyPr>
          <a:lstStyle/>
          <a:p>
            <a:pPr marL="0" indent="0" algn="l" rtl="0">
              <a:buNone/>
            </a:pPr>
            <a:r>
              <a:rPr lang="en-US" sz="3500" b="1" dirty="0">
                <a:solidFill>
                  <a:srgbClr val="0070C0"/>
                </a:solidFill>
                <a:latin typeface="Andalus" pitchFamily="18" charset="-78"/>
                <a:cs typeface="Andalus" pitchFamily="18" charset="-78"/>
              </a:rPr>
              <a:t>4. Physical agent:</a:t>
            </a:r>
          </a:p>
          <a:p>
            <a:pPr marL="0" indent="0" algn="l" rtl="0">
              <a:buNone/>
            </a:pPr>
            <a:r>
              <a:rPr lang="en-US" dirty="0">
                <a:solidFill>
                  <a:srgbClr val="0070C0"/>
                </a:solidFill>
                <a:latin typeface="Andalus" pitchFamily="18" charset="-78"/>
                <a:cs typeface="Andalus" pitchFamily="18" charset="-78"/>
              </a:rPr>
              <a:t>Within the work environment include the following:</a:t>
            </a:r>
          </a:p>
          <a:p>
            <a:pPr algn="l" rtl="0"/>
            <a:r>
              <a:rPr lang="en-US" dirty="0" smtClean="0">
                <a:solidFill>
                  <a:srgbClr val="0070C0"/>
                </a:solidFill>
                <a:latin typeface="Andalus" pitchFamily="18" charset="-78"/>
                <a:cs typeface="Andalus" pitchFamily="18" charset="-78"/>
              </a:rPr>
              <a:t>Temperature </a:t>
            </a:r>
            <a:r>
              <a:rPr lang="en-US" dirty="0">
                <a:solidFill>
                  <a:srgbClr val="0070C0"/>
                </a:solidFill>
                <a:latin typeface="Andalus" pitchFamily="18" charset="-78"/>
                <a:cs typeface="Andalus" pitchFamily="18" charset="-78"/>
              </a:rPr>
              <a:t>extremes.</a:t>
            </a:r>
          </a:p>
          <a:p>
            <a:pPr algn="l" rtl="0"/>
            <a:r>
              <a:rPr lang="en-US" dirty="0" smtClean="0">
                <a:solidFill>
                  <a:srgbClr val="0070C0"/>
                </a:solidFill>
                <a:latin typeface="Andalus" pitchFamily="18" charset="-78"/>
                <a:cs typeface="Andalus" pitchFamily="18" charset="-78"/>
              </a:rPr>
              <a:t>Vibration </a:t>
            </a:r>
            <a:r>
              <a:rPr lang="en-US" dirty="0">
                <a:solidFill>
                  <a:srgbClr val="0070C0"/>
                </a:solidFill>
                <a:latin typeface="Andalus" pitchFamily="18" charset="-78"/>
                <a:cs typeface="Andalus" pitchFamily="18" charset="-78"/>
              </a:rPr>
              <a:t>(affects internal organs, supportive ligaments and the </a:t>
            </a:r>
            <a:r>
              <a:rPr lang="en-US" dirty="0" smtClean="0">
                <a:solidFill>
                  <a:srgbClr val="0070C0"/>
                </a:solidFill>
                <a:latin typeface="Andalus" pitchFamily="18" charset="-78"/>
                <a:cs typeface="Andalus" pitchFamily="18" charset="-78"/>
              </a:rPr>
              <a:t>shoulder </a:t>
            </a:r>
            <a:r>
              <a:rPr lang="en-US" dirty="0">
                <a:solidFill>
                  <a:srgbClr val="0070C0"/>
                </a:solidFill>
                <a:latin typeface="Andalus" pitchFamily="18" charset="-78"/>
                <a:cs typeface="Andalus" pitchFamily="18" charset="-78"/>
              </a:rPr>
              <a:t>girdle structure).</a:t>
            </a:r>
          </a:p>
          <a:p>
            <a:pPr algn="l" rtl="0"/>
            <a:r>
              <a:rPr lang="en-US" dirty="0" smtClean="0">
                <a:solidFill>
                  <a:srgbClr val="0070C0"/>
                </a:solidFill>
                <a:latin typeface="Andalus" pitchFamily="18" charset="-78"/>
                <a:cs typeface="Andalus" pitchFamily="18" charset="-78"/>
              </a:rPr>
              <a:t>Noise</a:t>
            </a:r>
            <a:endParaRPr lang="en-US" dirty="0">
              <a:solidFill>
                <a:srgbClr val="0070C0"/>
              </a:solidFill>
              <a:latin typeface="Andalus" pitchFamily="18" charset="-78"/>
              <a:cs typeface="Andalus" pitchFamily="18" charset="-78"/>
            </a:endParaRPr>
          </a:p>
          <a:p>
            <a:pPr algn="l" rtl="0"/>
            <a:r>
              <a:rPr lang="en-US" dirty="0" smtClean="0">
                <a:solidFill>
                  <a:srgbClr val="0070C0"/>
                </a:solidFill>
                <a:latin typeface="Andalus" pitchFamily="18" charset="-78"/>
                <a:cs typeface="Andalus" pitchFamily="18" charset="-78"/>
              </a:rPr>
              <a:t>Radiation</a:t>
            </a:r>
            <a:endParaRPr lang="en-US" dirty="0">
              <a:solidFill>
                <a:srgbClr val="0070C0"/>
              </a:solidFill>
              <a:latin typeface="Andalus" pitchFamily="18" charset="-78"/>
              <a:cs typeface="Andalus" pitchFamily="18" charset="-78"/>
            </a:endParaRPr>
          </a:p>
          <a:p>
            <a:pPr algn="l" rtl="0"/>
            <a:r>
              <a:rPr lang="en-US" dirty="0" smtClean="0">
                <a:solidFill>
                  <a:srgbClr val="0070C0"/>
                </a:solidFill>
                <a:latin typeface="Andalus" pitchFamily="18" charset="-78"/>
                <a:cs typeface="Andalus" pitchFamily="18" charset="-78"/>
              </a:rPr>
              <a:t>Lighting </a:t>
            </a:r>
            <a:endParaRPr lang="en-US" dirty="0">
              <a:solidFill>
                <a:srgbClr val="0070C0"/>
              </a:solidFill>
              <a:latin typeface="Andalus" pitchFamily="18" charset="-78"/>
              <a:cs typeface="Andalus" pitchFamily="18" charset="-78"/>
            </a:endParaRPr>
          </a:p>
          <a:p>
            <a:pPr algn="l" rtl="0"/>
            <a:r>
              <a:rPr lang="en-US" dirty="0" smtClean="0">
                <a:solidFill>
                  <a:srgbClr val="0070C0"/>
                </a:solidFill>
                <a:latin typeface="Andalus" pitchFamily="18" charset="-78"/>
                <a:cs typeface="Andalus" pitchFamily="18" charset="-78"/>
              </a:rPr>
              <a:t>Electricity</a:t>
            </a:r>
            <a:endParaRPr lang="en-US" dirty="0">
              <a:solidFill>
                <a:srgbClr val="0070C0"/>
              </a:solidFill>
              <a:latin typeface="Andalus" pitchFamily="18" charset="-78"/>
              <a:cs typeface="Andalus" pitchFamily="18" charset="-78"/>
            </a:endParaRPr>
          </a:p>
        </p:txBody>
      </p:sp>
    </p:spTree>
    <p:extLst>
      <p:ext uri="{BB962C8B-B14F-4D97-AF65-F5344CB8AC3E}">
        <p14:creationId xmlns:p14="http://schemas.microsoft.com/office/powerpoint/2010/main" val="264867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4704"/>
            <a:ext cx="8147248" cy="1152128"/>
          </a:xfrm>
        </p:spPr>
        <p:txBody>
          <a:bodyPr>
            <a:normAutofit fontScale="90000"/>
          </a:bodyPr>
          <a:lstStyle/>
          <a:p>
            <a:r>
              <a:rPr lang="en-US" sz="4000" b="1" dirty="0">
                <a:solidFill>
                  <a:srgbClr val="C00000"/>
                </a:solidFill>
                <a:latin typeface="Andalus" pitchFamily="18" charset="-78"/>
                <a:cs typeface="Andalus" pitchFamily="18" charset="-78"/>
              </a:rPr>
              <a:t>Personal </a:t>
            </a:r>
            <a:r>
              <a:rPr lang="en-US" sz="4000" b="1" dirty="0" smtClean="0">
                <a:solidFill>
                  <a:srgbClr val="C00000"/>
                </a:solidFill>
                <a:latin typeface="Andalus" pitchFamily="18" charset="-78"/>
                <a:cs typeface="Andalus" pitchFamily="18" charset="-78"/>
              </a:rPr>
              <a:t>Protective Equipment Includes</a:t>
            </a:r>
            <a:r>
              <a:rPr lang="en-US" sz="4000" dirty="0">
                <a:solidFill>
                  <a:srgbClr val="C00000"/>
                </a:solidFill>
              </a:rPr>
              <a:t/>
            </a:r>
            <a:br>
              <a:rPr lang="en-US" sz="4000" dirty="0">
                <a:solidFill>
                  <a:srgbClr val="C00000"/>
                </a:solidFill>
              </a:rPr>
            </a:br>
            <a:endParaRPr lang="en-US" sz="4000" dirty="0">
              <a:solidFill>
                <a:srgbClr val="C00000"/>
              </a:solidFill>
            </a:endParaRPr>
          </a:p>
        </p:txBody>
      </p:sp>
      <p:sp>
        <p:nvSpPr>
          <p:cNvPr id="3" name="عنصر نائب للمحتوى 2"/>
          <p:cNvSpPr>
            <a:spLocks noGrp="1"/>
          </p:cNvSpPr>
          <p:nvPr>
            <p:ph idx="1"/>
          </p:nvPr>
        </p:nvSpPr>
        <p:spPr>
          <a:xfrm>
            <a:off x="827584" y="1772816"/>
            <a:ext cx="7859216" cy="4536504"/>
          </a:xfrm>
        </p:spPr>
        <p:txBody>
          <a:bodyPr/>
          <a:lstStyle/>
          <a:p>
            <a:pPr algn="l" rtl="0"/>
            <a:r>
              <a:rPr lang="en-US" b="1" dirty="0" smtClean="0">
                <a:solidFill>
                  <a:srgbClr val="0070C0"/>
                </a:solidFill>
                <a:latin typeface="Andalus" pitchFamily="18" charset="-78"/>
                <a:cs typeface="Andalus" pitchFamily="18" charset="-78"/>
              </a:rPr>
              <a:t>Eye </a:t>
            </a:r>
            <a:r>
              <a:rPr lang="en-US" b="1" dirty="0">
                <a:solidFill>
                  <a:srgbClr val="0070C0"/>
                </a:solidFill>
                <a:latin typeface="Andalus" pitchFamily="18" charset="-78"/>
                <a:cs typeface="Andalus" pitchFamily="18" charset="-78"/>
              </a:rPr>
              <a:t>guards</a:t>
            </a:r>
          </a:p>
          <a:p>
            <a:pPr algn="l" rtl="0"/>
            <a:r>
              <a:rPr lang="en-US" b="1" dirty="0" smtClean="0">
                <a:solidFill>
                  <a:srgbClr val="0070C0"/>
                </a:solidFill>
                <a:latin typeface="Andalus" pitchFamily="18" charset="-78"/>
                <a:cs typeface="Andalus" pitchFamily="18" charset="-78"/>
              </a:rPr>
              <a:t>Protective </a:t>
            </a:r>
            <a:r>
              <a:rPr lang="en-US" b="1" dirty="0">
                <a:solidFill>
                  <a:srgbClr val="0070C0"/>
                </a:solidFill>
                <a:latin typeface="Andalus" pitchFamily="18" charset="-78"/>
                <a:cs typeface="Andalus" pitchFamily="18" charset="-78"/>
              </a:rPr>
              <a:t>clothing</a:t>
            </a:r>
          </a:p>
          <a:p>
            <a:pPr algn="l" rtl="0"/>
            <a:r>
              <a:rPr lang="en-US" b="1" dirty="0" smtClean="0">
                <a:solidFill>
                  <a:srgbClr val="0070C0"/>
                </a:solidFill>
                <a:latin typeface="Andalus" pitchFamily="18" charset="-78"/>
                <a:cs typeface="Andalus" pitchFamily="18" charset="-78"/>
              </a:rPr>
              <a:t>Devices </a:t>
            </a:r>
            <a:r>
              <a:rPr lang="en-US" b="1" dirty="0">
                <a:solidFill>
                  <a:srgbClr val="0070C0"/>
                </a:solidFill>
                <a:latin typeface="Andalus" pitchFamily="18" charset="-78"/>
                <a:cs typeface="Andalus" pitchFamily="18" charset="-78"/>
              </a:rPr>
              <a:t>for monitoring exposure to agents such as radiation</a:t>
            </a:r>
          </a:p>
        </p:txBody>
      </p:sp>
    </p:spTree>
    <p:extLst>
      <p:ext uri="{BB962C8B-B14F-4D97-AF65-F5344CB8AC3E}">
        <p14:creationId xmlns:p14="http://schemas.microsoft.com/office/powerpoint/2010/main" val="3837261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lstStyle/>
          <a:p>
            <a:pPr algn="l"/>
            <a:r>
              <a:rPr lang="en-US" dirty="0" smtClean="0">
                <a:solidFill>
                  <a:srgbClr val="002060"/>
                </a:solidFill>
                <a:latin typeface="Andalus" pitchFamily="18" charset="-78"/>
                <a:cs typeface="Andalus" pitchFamily="18" charset="-78"/>
              </a:rPr>
              <a:t>Cont..</a:t>
            </a:r>
            <a:endParaRPr lang="en-US"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p:txBody>
          <a:bodyPr>
            <a:normAutofit/>
          </a:bodyPr>
          <a:lstStyle/>
          <a:p>
            <a:pPr marL="0" indent="0" algn="l" rtl="0">
              <a:buNone/>
            </a:pPr>
            <a:r>
              <a:rPr lang="en-US" sz="3600" b="1" dirty="0">
                <a:solidFill>
                  <a:schemeClr val="accent1"/>
                </a:solidFill>
                <a:latin typeface="Andalus" pitchFamily="18" charset="-78"/>
                <a:cs typeface="Andalus" pitchFamily="18" charset="-78"/>
              </a:rPr>
              <a:t>5. Psychosocial </a:t>
            </a:r>
            <a:r>
              <a:rPr lang="en-US" sz="3600" b="1" dirty="0" smtClean="0">
                <a:solidFill>
                  <a:schemeClr val="accent1"/>
                </a:solidFill>
                <a:latin typeface="Andalus" pitchFamily="18" charset="-78"/>
                <a:cs typeface="Andalus" pitchFamily="18" charset="-78"/>
              </a:rPr>
              <a:t>Agents</a:t>
            </a:r>
            <a:r>
              <a:rPr lang="en-US" sz="3600" b="1" dirty="0">
                <a:solidFill>
                  <a:schemeClr val="accent1"/>
                </a:solidFill>
                <a:latin typeface="Andalus" pitchFamily="18" charset="-78"/>
                <a:cs typeface="Andalus" pitchFamily="18" charset="-78"/>
              </a:rPr>
              <a:t>: </a:t>
            </a:r>
          </a:p>
          <a:p>
            <a:pPr algn="l" rtl="0"/>
            <a:r>
              <a:rPr lang="en-US" sz="4000" dirty="0" smtClean="0">
                <a:solidFill>
                  <a:schemeClr val="accent1"/>
                </a:solidFill>
                <a:latin typeface="Andalus" pitchFamily="18" charset="-78"/>
                <a:cs typeface="Andalus" pitchFamily="18" charset="-78"/>
              </a:rPr>
              <a:t>Interpersonal </a:t>
            </a:r>
            <a:r>
              <a:rPr lang="en-US" sz="4000" dirty="0">
                <a:solidFill>
                  <a:schemeClr val="accent1"/>
                </a:solidFill>
                <a:latin typeface="Andalus" pitchFamily="18" charset="-78"/>
                <a:cs typeface="Andalus" pitchFamily="18" charset="-78"/>
              </a:rPr>
              <a:t>relationships among Employees and Coworkers and </a:t>
            </a:r>
            <a:r>
              <a:rPr lang="en-US" sz="4000" dirty="0" smtClean="0">
                <a:solidFill>
                  <a:schemeClr val="accent1"/>
                </a:solidFill>
                <a:latin typeface="Andalus" pitchFamily="18" charset="-78"/>
                <a:cs typeface="Andalus" pitchFamily="18" charset="-78"/>
              </a:rPr>
              <a:t>Managers </a:t>
            </a:r>
            <a:r>
              <a:rPr lang="en-US" sz="4000" dirty="0">
                <a:solidFill>
                  <a:schemeClr val="accent1"/>
                </a:solidFill>
                <a:latin typeface="Andalus" pitchFamily="18" charset="-78"/>
                <a:cs typeface="Andalus" pitchFamily="18" charset="-78"/>
              </a:rPr>
              <a:t>are often sources of conflict and stress.</a:t>
            </a:r>
          </a:p>
          <a:p>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153630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1498178"/>
          </a:xfrm>
        </p:spPr>
        <p:txBody>
          <a:bodyPr>
            <a:normAutofit fontScale="90000"/>
          </a:bodyPr>
          <a:lstStyle/>
          <a:p>
            <a:r>
              <a:rPr lang="en-US" sz="4900" b="1" dirty="0">
                <a:solidFill>
                  <a:schemeClr val="accent1"/>
                </a:solidFill>
                <a:latin typeface="Andalus" pitchFamily="18" charset="-78"/>
                <a:cs typeface="Andalus" pitchFamily="18" charset="-78"/>
              </a:rPr>
              <a:t>Environment</a:t>
            </a:r>
            <a:r>
              <a:rPr lang="en-US" dirty="0"/>
              <a:t/>
            </a:r>
            <a:br>
              <a:rPr lang="en-US" dirty="0"/>
            </a:br>
            <a:endParaRPr lang="en-US" dirty="0"/>
          </a:p>
        </p:txBody>
      </p:sp>
      <p:sp>
        <p:nvSpPr>
          <p:cNvPr id="3" name="عنصر نائب للمحتوى 2"/>
          <p:cNvSpPr>
            <a:spLocks noGrp="1"/>
          </p:cNvSpPr>
          <p:nvPr>
            <p:ph idx="1"/>
          </p:nvPr>
        </p:nvSpPr>
        <p:spPr>
          <a:xfrm>
            <a:off x="683568" y="1412776"/>
            <a:ext cx="8003232" cy="4713387"/>
          </a:xfrm>
        </p:spPr>
        <p:txBody>
          <a:bodyPr>
            <a:normAutofit fontScale="92500" lnSpcReduction="10000"/>
          </a:bodyPr>
          <a:lstStyle/>
          <a:p>
            <a:pPr marL="0" indent="0" algn="l" rtl="0">
              <a:buNone/>
            </a:pPr>
            <a:r>
              <a:rPr lang="en-US" b="1" u="sng" dirty="0" smtClean="0">
                <a:solidFill>
                  <a:srgbClr val="FF0000"/>
                </a:solidFill>
                <a:latin typeface="Andalus" pitchFamily="18" charset="-78"/>
                <a:cs typeface="Andalus" pitchFamily="18" charset="-78"/>
              </a:rPr>
              <a:t>Environmental </a:t>
            </a:r>
            <a:r>
              <a:rPr lang="en-US" b="1" u="sng" dirty="0">
                <a:solidFill>
                  <a:srgbClr val="FF0000"/>
                </a:solidFill>
                <a:latin typeface="Andalus" pitchFamily="18" charset="-78"/>
                <a:cs typeface="Andalus" pitchFamily="18" charset="-78"/>
              </a:rPr>
              <a:t>Factors:</a:t>
            </a:r>
          </a:p>
          <a:p>
            <a:pPr algn="l" rtl="0"/>
            <a:r>
              <a:rPr lang="en-US" dirty="0" smtClean="0">
                <a:solidFill>
                  <a:srgbClr val="FF0000"/>
                </a:solidFill>
                <a:latin typeface="Andalus" pitchFamily="18" charset="-78"/>
                <a:cs typeface="Andalus" pitchFamily="18" charset="-78"/>
              </a:rPr>
              <a:t>Physical </a:t>
            </a:r>
            <a:r>
              <a:rPr lang="en-US" dirty="0">
                <a:solidFill>
                  <a:srgbClr val="FF0000"/>
                </a:solidFill>
                <a:latin typeface="Andalus" pitchFamily="18" charset="-78"/>
                <a:cs typeface="Andalus" pitchFamily="18" charset="-78"/>
              </a:rPr>
              <a:t>environment (Heat, Odor, Ventilation) influence the </a:t>
            </a:r>
            <a:r>
              <a:rPr lang="en-US" dirty="0" smtClean="0">
                <a:solidFill>
                  <a:srgbClr val="FF0000"/>
                </a:solidFill>
                <a:latin typeface="Andalus" pitchFamily="18" charset="-78"/>
                <a:cs typeface="Andalus" pitchFamily="18" charset="-78"/>
              </a:rPr>
              <a:t>occurrence </a:t>
            </a:r>
            <a:r>
              <a:rPr lang="en-US" dirty="0">
                <a:solidFill>
                  <a:srgbClr val="FF0000"/>
                </a:solidFill>
                <a:latin typeface="Andalus" pitchFamily="18" charset="-78"/>
                <a:cs typeface="Andalus" pitchFamily="18" charset="-78"/>
              </a:rPr>
              <a:t>of host agent interactions. </a:t>
            </a:r>
          </a:p>
          <a:p>
            <a:pPr algn="l" rtl="0"/>
            <a:r>
              <a:rPr lang="en-US" dirty="0" smtClean="0">
                <a:solidFill>
                  <a:srgbClr val="FF0000"/>
                </a:solidFill>
                <a:latin typeface="Andalus" pitchFamily="18" charset="-78"/>
                <a:cs typeface="Andalus" pitchFamily="18" charset="-78"/>
              </a:rPr>
              <a:t>New </a:t>
            </a:r>
            <a:r>
              <a:rPr lang="en-US" dirty="0">
                <a:solidFill>
                  <a:srgbClr val="FF0000"/>
                </a:solidFill>
                <a:latin typeface="Andalus" pitchFamily="18" charset="-78"/>
                <a:cs typeface="Andalus" pitchFamily="18" charset="-78"/>
              </a:rPr>
              <a:t>environmental problems continue to arise such as:</a:t>
            </a:r>
          </a:p>
          <a:p>
            <a:pPr marL="0" indent="0" algn="l" rtl="0">
              <a:buNone/>
            </a:pPr>
            <a:r>
              <a:rPr lang="en-US" dirty="0" smtClean="0">
                <a:solidFill>
                  <a:srgbClr val="FF0000"/>
                </a:solidFill>
                <a:latin typeface="Andalus" pitchFamily="18" charset="-78"/>
                <a:cs typeface="Andalus" pitchFamily="18" charset="-78"/>
              </a:rPr>
              <a:t>-  An </a:t>
            </a:r>
            <a:r>
              <a:rPr lang="en-US" dirty="0">
                <a:solidFill>
                  <a:srgbClr val="FF0000"/>
                </a:solidFill>
                <a:latin typeface="Andalus" pitchFamily="18" charset="-78"/>
                <a:cs typeface="Andalus" pitchFamily="18" charset="-78"/>
              </a:rPr>
              <a:t>increase in industrial wastes and toxins.</a:t>
            </a:r>
          </a:p>
          <a:p>
            <a:pPr marL="0" indent="0" algn="l" rtl="0">
              <a:buNone/>
            </a:pPr>
            <a:r>
              <a:rPr lang="en-US" dirty="0" smtClean="0">
                <a:solidFill>
                  <a:srgbClr val="FF0000"/>
                </a:solidFill>
                <a:latin typeface="Andalus" pitchFamily="18" charset="-78"/>
                <a:cs typeface="Andalus" pitchFamily="18" charset="-78"/>
              </a:rPr>
              <a:t>-  Indoor </a:t>
            </a:r>
            <a:r>
              <a:rPr lang="en-US" dirty="0">
                <a:solidFill>
                  <a:srgbClr val="FF0000"/>
                </a:solidFill>
                <a:latin typeface="Andalus" pitchFamily="18" charset="-78"/>
                <a:cs typeface="Andalus" pitchFamily="18" charset="-78"/>
              </a:rPr>
              <a:t>and outdoor environmental pollution.</a:t>
            </a:r>
          </a:p>
          <a:p>
            <a:pPr algn="l" rtl="0"/>
            <a:r>
              <a:rPr lang="en-US" dirty="0" smtClean="0">
                <a:solidFill>
                  <a:srgbClr val="FF0000"/>
                </a:solidFill>
                <a:latin typeface="Andalus" pitchFamily="18" charset="-78"/>
                <a:cs typeface="Andalus" pitchFamily="18" charset="-78"/>
              </a:rPr>
              <a:t>Addictive </a:t>
            </a:r>
            <a:r>
              <a:rPr lang="en-US" dirty="0">
                <a:solidFill>
                  <a:srgbClr val="FF0000"/>
                </a:solidFill>
                <a:latin typeface="Andalus" pitchFamily="18" charset="-78"/>
                <a:cs typeface="Andalus" pitchFamily="18" charset="-78"/>
              </a:rPr>
              <a:t>behaviors (negative social environment)</a:t>
            </a:r>
          </a:p>
        </p:txBody>
      </p:sp>
    </p:spTree>
    <p:extLst>
      <p:ext uri="{BB962C8B-B14F-4D97-AF65-F5344CB8AC3E}">
        <p14:creationId xmlns:p14="http://schemas.microsoft.com/office/powerpoint/2010/main" val="1655580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287016"/>
          </a:xfrm>
        </p:spPr>
        <p:txBody>
          <a:bodyPr>
            <a:normAutofit fontScale="90000"/>
          </a:bodyPr>
          <a:lstStyle/>
          <a:p>
            <a:r>
              <a:rPr lang="en-US" b="1" dirty="0">
                <a:solidFill>
                  <a:schemeClr val="accent2">
                    <a:lumMod val="75000"/>
                  </a:schemeClr>
                </a:solidFill>
                <a:latin typeface="Andalus" pitchFamily="18" charset="-78"/>
                <a:cs typeface="Andalus" pitchFamily="18" charset="-78"/>
              </a:rPr>
              <a:t>Role of the </a:t>
            </a:r>
            <a:r>
              <a:rPr lang="en-US" b="1" dirty="0" smtClean="0">
                <a:solidFill>
                  <a:schemeClr val="accent2">
                    <a:lumMod val="75000"/>
                  </a:schemeClr>
                </a:solidFill>
                <a:latin typeface="Andalus" pitchFamily="18" charset="-78"/>
                <a:cs typeface="Andalus" pitchFamily="18" charset="-78"/>
              </a:rPr>
              <a:t>Occupational Health Nurse</a:t>
            </a:r>
            <a:endParaRPr lang="en-US" b="1" dirty="0">
              <a:solidFill>
                <a:schemeClr val="accent2">
                  <a:lumMod val="75000"/>
                </a:schemeClr>
              </a:solidFill>
              <a:latin typeface="Andalus" pitchFamily="18" charset="-78"/>
              <a:cs typeface="Andalus" pitchFamily="18" charset="-78"/>
            </a:endParaRPr>
          </a:p>
        </p:txBody>
      </p:sp>
      <p:sp>
        <p:nvSpPr>
          <p:cNvPr id="3" name="عنصر نائب للمحتوى 2"/>
          <p:cNvSpPr>
            <a:spLocks noGrp="1"/>
          </p:cNvSpPr>
          <p:nvPr>
            <p:ph idx="1"/>
          </p:nvPr>
        </p:nvSpPr>
        <p:spPr>
          <a:xfrm>
            <a:off x="467544" y="1556792"/>
            <a:ext cx="8136904" cy="4209331"/>
          </a:xfrm>
        </p:spPr>
        <p:txBody>
          <a:bodyPr>
            <a:normAutofit/>
          </a:bodyPr>
          <a:lstStyle/>
          <a:p>
            <a:pPr marL="0" indent="0" algn="ctr" rtl="0">
              <a:buNone/>
            </a:pPr>
            <a:r>
              <a:rPr lang="en-US" sz="3600" dirty="0" smtClean="0">
                <a:latin typeface="Andalus" pitchFamily="18" charset="-78"/>
                <a:cs typeface="Andalus" pitchFamily="18" charset="-78"/>
              </a:rPr>
              <a:t>Occupational </a:t>
            </a:r>
            <a:r>
              <a:rPr lang="en-US" sz="3600" dirty="0">
                <a:latin typeface="Andalus" pitchFamily="18" charset="-78"/>
                <a:cs typeface="Andalus" pitchFamily="18" charset="-78"/>
              </a:rPr>
              <a:t>health nurses are responsible for many functions that are significant to the prevention, investigation and treatment of workplace-related injuries and illnesses. </a:t>
            </a:r>
            <a:endParaRPr lang="en-US" sz="3600" dirty="0" smtClean="0">
              <a:latin typeface="Andalus" pitchFamily="18" charset="-78"/>
              <a:cs typeface="Andalus" pitchFamily="18" charset="-78"/>
            </a:endParaRPr>
          </a:p>
          <a:p>
            <a:pPr marL="0" indent="0" algn="ctr" rtl="0">
              <a:buNone/>
            </a:pPr>
            <a:r>
              <a:rPr lang="en-US" sz="3600" b="1" dirty="0" smtClean="0">
                <a:solidFill>
                  <a:schemeClr val="accent2"/>
                </a:solidFill>
                <a:latin typeface="Andalus" pitchFamily="18" charset="-78"/>
                <a:cs typeface="Andalus" pitchFamily="18" charset="-78"/>
              </a:rPr>
              <a:t>There are </a:t>
            </a:r>
            <a:r>
              <a:rPr lang="en-US" sz="3600" b="1" dirty="0">
                <a:solidFill>
                  <a:schemeClr val="accent2"/>
                </a:solidFill>
                <a:latin typeface="Andalus" pitchFamily="18" charset="-78"/>
                <a:cs typeface="Andalus" pitchFamily="18" charset="-78"/>
              </a:rPr>
              <a:t>some of the common </a:t>
            </a:r>
            <a:r>
              <a:rPr lang="en-US" sz="3600" b="1" dirty="0" smtClean="0">
                <a:solidFill>
                  <a:schemeClr val="accent2"/>
                </a:solidFill>
                <a:latin typeface="Andalus" pitchFamily="18" charset="-78"/>
                <a:cs typeface="Andalus" pitchFamily="18" charset="-78"/>
              </a:rPr>
              <a:t>Roles </a:t>
            </a:r>
            <a:r>
              <a:rPr lang="en-US" sz="3600" b="1" dirty="0">
                <a:solidFill>
                  <a:schemeClr val="accent2"/>
                </a:solidFill>
                <a:latin typeface="Andalus" pitchFamily="18" charset="-78"/>
                <a:cs typeface="Andalus" pitchFamily="18" charset="-78"/>
              </a:rPr>
              <a:t>of OHNs</a:t>
            </a:r>
            <a:r>
              <a:rPr lang="en-US" sz="3600" dirty="0">
                <a:latin typeface="Andalus" pitchFamily="18" charset="-78"/>
                <a:cs typeface="Andalus" pitchFamily="18" charset="-78"/>
              </a:rPr>
              <a:t>:</a:t>
            </a:r>
          </a:p>
        </p:txBody>
      </p:sp>
    </p:spTree>
    <p:extLst>
      <p:ext uri="{BB962C8B-B14F-4D97-AF65-F5344CB8AC3E}">
        <p14:creationId xmlns:p14="http://schemas.microsoft.com/office/powerpoint/2010/main" val="3757954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229600" cy="45719"/>
          </a:xfrm>
        </p:spPr>
        <p:txBody>
          <a:bodyPr>
            <a:noAutofit/>
          </a:bodyPr>
          <a:lstStyle/>
          <a:p>
            <a:pPr algn="l"/>
            <a:endParaRPr lang="en-US" sz="2800" b="1" dirty="0"/>
          </a:p>
        </p:txBody>
      </p:sp>
      <p:sp>
        <p:nvSpPr>
          <p:cNvPr id="3" name="عنصر نائب للمحتوى 2"/>
          <p:cNvSpPr>
            <a:spLocks noGrp="1"/>
          </p:cNvSpPr>
          <p:nvPr>
            <p:ph idx="1"/>
          </p:nvPr>
        </p:nvSpPr>
        <p:spPr>
          <a:xfrm>
            <a:off x="539552" y="908720"/>
            <a:ext cx="8064896" cy="6021287"/>
          </a:xfrm>
        </p:spPr>
        <p:txBody>
          <a:bodyPr>
            <a:noAutofit/>
          </a:bodyPr>
          <a:lstStyle/>
          <a:p>
            <a:pPr marL="0" indent="0" algn="l" rtl="0">
              <a:buNone/>
            </a:pPr>
            <a:r>
              <a:rPr lang="en-US" sz="2800" b="1" u="sng" dirty="0" smtClean="0">
                <a:latin typeface="Andalus" pitchFamily="18" charset="-78"/>
                <a:cs typeface="Andalus" pitchFamily="18" charset="-78"/>
              </a:rPr>
              <a:t>Workplace Hazard </a:t>
            </a:r>
            <a:r>
              <a:rPr lang="en-US" sz="2800" b="1" u="sng" dirty="0">
                <a:latin typeface="Andalus" pitchFamily="18" charset="-78"/>
                <a:cs typeface="Andalus" pitchFamily="18" charset="-78"/>
              </a:rPr>
              <a:t>D</a:t>
            </a:r>
            <a:r>
              <a:rPr lang="en-US" sz="2800" b="1" u="sng" dirty="0" smtClean="0">
                <a:latin typeface="Andalus" pitchFamily="18" charset="-78"/>
                <a:cs typeface="Andalus" pitchFamily="18" charset="-78"/>
              </a:rPr>
              <a:t>etection</a:t>
            </a:r>
            <a:r>
              <a:rPr lang="en-US" sz="2800" dirty="0" smtClean="0">
                <a:latin typeface="Andalus" pitchFamily="18" charset="-78"/>
                <a:cs typeface="Andalus" pitchFamily="18" charset="-78"/>
              </a:rPr>
              <a:t>: </a:t>
            </a:r>
          </a:p>
          <a:p>
            <a:pPr marL="0" indent="0" algn="l" rtl="0">
              <a:buNone/>
            </a:pPr>
            <a:r>
              <a:rPr lang="en-US" sz="2800" dirty="0" smtClean="0">
                <a:latin typeface="Andalus" pitchFamily="18" charset="-78"/>
                <a:cs typeface="Andalus" pitchFamily="18" charset="-78"/>
              </a:rPr>
              <a:t>OHNs are responsible for monitoring, evaluating and analyzing any recognized risks using the research they conduct on the effects of exposure to dangers in the workplace. OHNs collect and make use of hazard and health data to determine how best to put into place necessary control and preventive measures, which they intend to be an ongoing process.</a:t>
            </a:r>
          </a:p>
        </p:txBody>
      </p:sp>
    </p:spTree>
    <p:extLst>
      <p:ext uri="{BB962C8B-B14F-4D97-AF65-F5344CB8AC3E}">
        <p14:creationId xmlns:p14="http://schemas.microsoft.com/office/powerpoint/2010/main" val="143694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t>Case Management for Injuries</a:t>
            </a:r>
            <a:r>
              <a:rPr lang="en-US" dirty="0"/>
              <a:t>: </a:t>
            </a:r>
            <a:endParaRPr lang="en-US" dirty="0" smtClean="0"/>
          </a:p>
          <a:p>
            <a:pPr marL="0" indent="0" algn="l">
              <a:buNone/>
            </a:pPr>
            <a:r>
              <a:rPr lang="en-US" dirty="0" smtClean="0"/>
              <a:t>As </a:t>
            </a:r>
            <a:r>
              <a:rPr lang="en-US" dirty="0"/>
              <a:t>a routine practice, OHNs act as case managers for non-work-related and work-related injuries and sicknesses. OHNs use case management in areas of short- and long-term disability benefits, group health, Family Medical Leave Act (FMLA) and workers' compensation for employees.</a:t>
            </a:r>
          </a:p>
          <a:p>
            <a:pPr marL="0" indent="0" algn="l">
              <a:buNone/>
            </a:pPr>
            <a:endParaRPr lang="en-US" dirty="0"/>
          </a:p>
        </p:txBody>
      </p:sp>
    </p:spTree>
    <p:extLst>
      <p:ext uri="{BB962C8B-B14F-4D97-AF65-F5344CB8AC3E}">
        <p14:creationId xmlns:p14="http://schemas.microsoft.com/office/powerpoint/2010/main" val="210815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891480"/>
            <a:ext cx="8229600" cy="891480"/>
          </a:xfrm>
        </p:spPr>
        <p:txBody>
          <a:bodyPr/>
          <a:lstStyle/>
          <a:p>
            <a:endParaRPr lang="en-US" dirty="0"/>
          </a:p>
        </p:txBody>
      </p:sp>
      <p:sp>
        <p:nvSpPr>
          <p:cNvPr id="3" name="عنصر نائب للمحتوى 2"/>
          <p:cNvSpPr>
            <a:spLocks noGrp="1"/>
          </p:cNvSpPr>
          <p:nvPr>
            <p:ph idx="1"/>
          </p:nvPr>
        </p:nvSpPr>
        <p:spPr>
          <a:xfrm>
            <a:off x="457200" y="404664"/>
            <a:ext cx="8229600" cy="6192688"/>
          </a:xfrm>
        </p:spPr>
        <p:txBody>
          <a:bodyPr>
            <a:normAutofit lnSpcReduction="10000"/>
          </a:bodyPr>
          <a:lstStyle/>
          <a:p>
            <a:pPr marL="0" indent="0" algn="l">
              <a:buNone/>
            </a:pPr>
            <a:r>
              <a:rPr lang="en-US" b="1" u="sng" dirty="0">
                <a:latin typeface="Andalus" pitchFamily="18" charset="-78"/>
                <a:cs typeface="Andalus" pitchFamily="18" charset="-78"/>
              </a:rPr>
              <a:t>Preventative </a:t>
            </a:r>
            <a:r>
              <a:rPr lang="en-US" b="1" u="sng" dirty="0" smtClean="0">
                <a:latin typeface="Andalus" pitchFamily="18" charset="-78"/>
                <a:cs typeface="Andalus" pitchFamily="18" charset="-78"/>
              </a:rPr>
              <a:t>Health</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0" indent="0" algn="l">
              <a:buNone/>
            </a:pPr>
            <a:r>
              <a:rPr lang="en-US" dirty="0" smtClean="0">
                <a:latin typeface="Andalus" pitchFamily="18" charset="-78"/>
                <a:cs typeface="Andalus" pitchFamily="18" charset="-78"/>
              </a:rPr>
              <a:t>OHNs </a:t>
            </a:r>
            <a:r>
              <a:rPr lang="en-US" dirty="0">
                <a:latin typeface="Andalus" pitchFamily="18" charset="-78"/>
                <a:cs typeface="Andalus" pitchFamily="18" charset="-78"/>
              </a:rPr>
              <a:t>help keep employees productive and healthy by offering them preventative strategies like chronic disease monitoring, immunization, stress management, smoking cessation, nutrition and weight control and exercise and fitness.</a:t>
            </a:r>
          </a:p>
          <a:p>
            <a:pPr marL="0" indent="0" algn="l">
              <a:buNone/>
            </a:pPr>
            <a:r>
              <a:rPr lang="en-US" b="1" u="sng" dirty="0" smtClean="0">
                <a:latin typeface="Andalus" pitchFamily="18" charset="-78"/>
                <a:cs typeface="Andalus" pitchFamily="18" charset="-78"/>
              </a:rPr>
              <a:t>Risk Reduction</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0" indent="0" algn="l">
              <a:buNone/>
            </a:pPr>
            <a:r>
              <a:rPr lang="en-US" dirty="0" smtClean="0">
                <a:latin typeface="Andalus" pitchFamily="18" charset="-78"/>
                <a:cs typeface="Andalus" pitchFamily="18" charset="-78"/>
              </a:rPr>
              <a:t>Risk </a:t>
            </a:r>
            <a:r>
              <a:rPr lang="en-US" dirty="0">
                <a:latin typeface="Andalus" pitchFamily="18" charset="-78"/>
                <a:cs typeface="Andalus" pitchFamily="18" charset="-78"/>
              </a:rPr>
              <a:t>reduction and harm prevention are among some of the other areas of responsibility for occupational health nurses. They design programs for employees to encourage different positive changes to lifestyle </a:t>
            </a:r>
            <a:r>
              <a:rPr lang="en-US" dirty="0" smtClean="0">
                <a:latin typeface="Andalus" pitchFamily="18" charset="-78"/>
                <a:cs typeface="Andalus" pitchFamily="18" charset="-78"/>
              </a:rPr>
              <a:t>and </a:t>
            </a:r>
            <a:r>
              <a:rPr lang="en-US" dirty="0">
                <a:latin typeface="Andalus" pitchFamily="18" charset="-78"/>
                <a:cs typeface="Andalus" pitchFamily="18" charset="-78"/>
              </a:rPr>
              <a:t>workplace practices</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2737223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b="1" dirty="0" smtClean="0">
                <a:latin typeface="Andalus" pitchFamily="18" charset="-78"/>
                <a:cs typeface="Andalus" pitchFamily="18" charset="-78"/>
              </a:rPr>
              <a:t>Definition of Occupational Health</a:t>
            </a:r>
            <a:endParaRPr lang="en-US" b="1"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a:bodyPr>
          <a:lstStyle/>
          <a:p>
            <a:pPr marL="0" indent="0" algn="ctr">
              <a:buNone/>
            </a:pPr>
            <a:r>
              <a:rPr lang="en-US" sz="3600" dirty="0">
                <a:latin typeface="Andalus" pitchFamily="18" charset="-78"/>
                <a:cs typeface="Andalus" pitchFamily="18" charset="-78"/>
              </a:rPr>
              <a:t>Occupational health is an area of work in public health to promote and maintain highest degree of physical, mental and social well-being of workers </a:t>
            </a:r>
            <a:endParaRPr lang="en-US" sz="3600" dirty="0" smtClean="0">
              <a:latin typeface="Andalus" pitchFamily="18" charset="-78"/>
              <a:cs typeface="Andalus" pitchFamily="18" charset="-78"/>
            </a:endParaRPr>
          </a:p>
          <a:p>
            <a:pPr marL="0" indent="0" algn="ctr">
              <a:buNone/>
            </a:pPr>
            <a:r>
              <a:rPr lang="en-US" sz="3600" dirty="0" smtClean="0">
                <a:latin typeface="Andalus" pitchFamily="18" charset="-78"/>
                <a:cs typeface="Andalus" pitchFamily="18" charset="-78"/>
              </a:rPr>
              <a:t>in </a:t>
            </a:r>
            <a:r>
              <a:rPr lang="en-US" sz="3600" dirty="0">
                <a:latin typeface="Andalus" pitchFamily="18" charset="-78"/>
                <a:cs typeface="Andalus" pitchFamily="18" charset="-78"/>
              </a:rPr>
              <a:t>all occupations.</a:t>
            </a:r>
          </a:p>
        </p:txBody>
      </p:sp>
    </p:spTree>
    <p:extLst>
      <p:ext uri="{BB962C8B-B14F-4D97-AF65-F5344CB8AC3E}">
        <p14:creationId xmlns:p14="http://schemas.microsoft.com/office/powerpoint/2010/main" val="20754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marL="0" indent="0" algn="l">
              <a:buNone/>
            </a:pPr>
            <a:r>
              <a:rPr lang="en-US" b="1" u="sng" dirty="0"/>
              <a:t>Counseling and Crisis Intervention</a:t>
            </a:r>
            <a:r>
              <a:rPr lang="en-US" dirty="0"/>
              <a:t>: </a:t>
            </a:r>
            <a:endParaRPr lang="en-US" dirty="0" smtClean="0"/>
          </a:p>
          <a:p>
            <a:pPr marL="0" indent="0" algn="l">
              <a:buNone/>
            </a:pPr>
            <a:r>
              <a:rPr lang="en-US" dirty="0" smtClean="0"/>
              <a:t>These </a:t>
            </a:r>
            <a:r>
              <a:rPr lang="en-US" dirty="0"/>
              <a:t>nurses provide counseling and crisis intervention for other issues that may extend beyond the scope of counseling limited to care for only illnesses and injuries related to work. Many times, OHNs may counsel employees on issues involving substance use or their psychosocial needs and may work with a psychologist to deliver the best treatment possible.</a:t>
            </a:r>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250691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216024"/>
          </a:xfrm>
        </p:spPr>
        <p:txBody>
          <a:bodyPr>
            <a:normAutofit fontScale="90000"/>
          </a:bodyPr>
          <a:lstStyle/>
          <a:p>
            <a:pPr algn="l"/>
            <a:r>
              <a:rPr lang="en-US" dirty="0" smtClean="0">
                <a:latin typeface="Andalus" pitchFamily="18" charset="-78"/>
                <a:cs typeface="Andalus" pitchFamily="18" charset="-78"/>
              </a:rPr>
              <a:t>Cont.</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l" rtl="0">
              <a:buNone/>
            </a:pPr>
            <a:r>
              <a:rPr lang="en-US" b="1" u="sng" dirty="0" smtClean="0">
                <a:latin typeface="Andalus" pitchFamily="18" charset="-78"/>
                <a:cs typeface="Andalus" pitchFamily="18" charset="-78"/>
              </a:rPr>
              <a:t>Rehabilitation Therapy</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0" indent="0" algn="l" rtl="0">
              <a:buNone/>
            </a:pPr>
            <a:r>
              <a:rPr lang="en-US" dirty="0" smtClean="0">
                <a:latin typeface="Andalus" pitchFamily="18" charset="-78"/>
                <a:cs typeface="Andalus" pitchFamily="18" charset="-78"/>
              </a:rPr>
              <a:t>Another </a:t>
            </a:r>
            <a:r>
              <a:rPr lang="en-US" dirty="0">
                <a:latin typeface="Andalus" pitchFamily="18" charset="-78"/>
                <a:cs typeface="Andalus" pitchFamily="18" charset="-78"/>
              </a:rPr>
              <a:t>crucial responsibility of occupational health nurses is caring for employees that become ill or get hurt because of hazards in the workplace. OHNs may perform rehabilitation therapy following specific injuries and provide medication to patients</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17187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u="sng" dirty="0"/>
              <a:t>Health Screening</a:t>
            </a:r>
            <a:r>
              <a:rPr lang="en-US" dirty="0"/>
              <a:t>: </a:t>
            </a:r>
            <a:endParaRPr lang="en-US" dirty="0" smtClean="0"/>
          </a:p>
          <a:p>
            <a:pPr marL="0" indent="0" algn="l">
              <a:buNone/>
            </a:pPr>
            <a:r>
              <a:rPr lang="en-US" dirty="0" smtClean="0"/>
              <a:t>OHNs </a:t>
            </a:r>
            <a:r>
              <a:rPr lang="en-US" dirty="0"/>
              <a:t>also may be asked by an employer to screen prospective and new employees to make sure they're fit enough to complete the duties designated for their position. The pre-employment or onboarding screening can include drug and alcohol screening, physical examinations, hearing tests and vision tests.</a:t>
            </a:r>
          </a:p>
          <a:p>
            <a:pPr marL="0" indent="0" algn="l">
              <a:buNone/>
            </a:pPr>
            <a:endParaRPr lang="en-US" dirty="0"/>
          </a:p>
        </p:txBody>
      </p:sp>
    </p:spTree>
    <p:extLst>
      <p:ext uri="{BB962C8B-B14F-4D97-AF65-F5344CB8AC3E}">
        <p14:creationId xmlns:p14="http://schemas.microsoft.com/office/powerpoint/2010/main" val="143163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9052"/>
            <a:ext cx="8229600" cy="539627"/>
          </a:xfrm>
        </p:spPr>
        <p:txBody>
          <a:bodyPr>
            <a:normAutofit fontScale="90000"/>
          </a:bodyPr>
          <a:lstStyle/>
          <a:p>
            <a:pPr algn="l"/>
            <a:r>
              <a:rPr lang="en-US" dirty="0" smtClean="0">
                <a:latin typeface="Andalus" pitchFamily="18" charset="-78"/>
                <a:cs typeface="Andalus" pitchFamily="18" charset="-78"/>
              </a:rPr>
              <a:t>Cont.</a:t>
            </a:r>
            <a:endParaRPr lang="en-US" dirty="0">
              <a:latin typeface="Andalus" pitchFamily="18" charset="-78"/>
              <a:cs typeface="Andalus" pitchFamily="18" charset="-78"/>
            </a:endParaRPr>
          </a:p>
        </p:txBody>
      </p:sp>
      <p:sp>
        <p:nvSpPr>
          <p:cNvPr id="3" name="عنصر نائب للمحتوى 2"/>
          <p:cNvSpPr>
            <a:spLocks noGrp="1"/>
          </p:cNvSpPr>
          <p:nvPr>
            <p:ph idx="1"/>
          </p:nvPr>
        </p:nvSpPr>
        <p:spPr>
          <a:xfrm>
            <a:off x="457200" y="620688"/>
            <a:ext cx="8229600" cy="5505475"/>
          </a:xfrm>
        </p:spPr>
        <p:txBody>
          <a:bodyPr>
            <a:noAutofit/>
          </a:bodyPr>
          <a:lstStyle/>
          <a:p>
            <a:pPr marL="0" indent="0" algn="l" rtl="0">
              <a:buNone/>
            </a:pPr>
            <a:r>
              <a:rPr lang="en-US" sz="2800" b="1" dirty="0">
                <a:latin typeface="Andalus" pitchFamily="18" charset="-78"/>
                <a:cs typeface="Andalus" pitchFamily="18" charset="-78"/>
              </a:rPr>
              <a:t>Some of the other tasks completed by OHNs include </a:t>
            </a:r>
            <a:r>
              <a:rPr lang="en-US" sz="2800" b="1"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Maintaining </a:t>
            </a:r>
            <a:r>
              <a:rPr lang="en-US" sz="2400" dirty="0">
                <a:latin typeface="Andalus" pitchFamily="18" charset="-78"/>
                <a:cs typeface="Andalus" pitchFamily="18" charset="-78"/>
              </a:rPr>
              <a:t>confidentiality of employees' personal health information and working with employers to comply with established codes of ethics and regulatory or legal requirements</a:t>
            </a:r>
          </a:p>
          <a:p>
            <a:pPr algn="l" rtl="0"/>
            <a:r>
              <a:rPr lang="en-US" sz="2400" dirty="0">
                <a:latin typeface="Andalus" pitchFamily="18" charset="-78"/>
                <a:cs typeface="Andalus" pitchFamily="18" charset="-78"/>
              </a:rPr>
              <a:t>Implementing procedures and policies for continually assuring confidentiality</a:t>
            </a:r>
          </a:p>
          <a:p>
            <a:pPr algn="l" rtl="0"/>
            <a:r>
              <a:rPr lang="en-US" sz="2400" dirty="0">
                <a:latin typeface="Andalus" pitchFamily="18" charset="-78"/>
                <a:cs typeface="Andalus" pitchFamily="18" charset="-78"/>
              </a:rPr>
              <a:t>Keeping </a:t>
            </a:r>
            <a:r>
              <a:rPr lang="en-US" sz="2400" dirty="0" smtClean="0">
                <a:latin typeface="Andalus" pitchFamily="18" charset="-78"/>
                <a:cs typeface="Andalus" pitchFamily="18" charset="-78"/>
              </a:rPr>
              <a:t>documents </a:t>
            </a:r>
            <a:r>
              <a:rPr lang="en-US" sz="2400" dirty="0">
                <a:latin typeface="Andalus" pitchFamily="18" charset="-78"/>
                <a:cs typeface="Andalus" pitchFamily="18" charset="-78"/>
              </a:rPr>
              <a:t>required by the Occupational Safety and Health Administration (OSHA)</a:t>
            </a:r>
          </a:p>
          <a:p>
            <a:pPr algn="l" rtl="0"/>
            <a:r>
              <a:rPr lang="en-US" sz="2400" dirty="0">
                <a:latin typeface="Andalus" pitchFamily="18" charset="-78"/>
                <a:cs typeface="Andalus" pitchFamily="18" charset="-78"/>
              </a:rPr>
              <a:t>Evaluating employees who have limitations or work restrictions and recommending appropriate job placement</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 Meeting </a:t>
            </a:r>
            <a:r>
              <a:rPr lang="en-US" sz="2400" dirty="0">
                <a:latin typeface="Andalus" pitchFamily="18" charset="-78"/>
                <a:cs typeface="Andalus" pitchFamily="18" charset="-78"/>
              </a:rPr>
              <a:t>eligibility requirements for being a medical employee who works with personal information</a:t>
            </a:r>
          </a:p>
        </p:txBody>
      </p:sp>
    </p:spTree>
    <p:extLst>
      <p:ext uri="{BB962C8B-B14F-4D97-AF65-F5344CB8AC3E}">
        <p14:creationId xmlns:p14="http://schemas.microsoft.com/office/powerpoint/2010/main" val="2323237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08720"/>
            <a:ext cx="8064896" cy="936104"/>
          </a:xfrm>
        </p:spPr>
        <p:txBody>
          <a:bodyPr>
            <a:normAutofit fontScale="90000"/>
          </a:bodyPr>
          <a:lstStyle/>
          <a:p>
            <a:r>
              <a:rPr lang="en-US" sz="4000" b="1" dirty="0">
                <a:solidFill>
                  <a:srgbClr val="00B050"/>
                </a:solidFill>
                <a:latin typeface="Andalus" pitchFamily="18" charset="-78"/>
                <a:cs typeface="Andalus" pitchFamily="18" charset="-78"/>
              </a:rPr>
              <a:t>Definition of Occupational </a:t>
            </a:r>
            <a:r>
              <a:rPr lang="en-US" sz="4000" b="1" dirty="0" smtClean="0">
                <a:solidFill>
                  <a:srgbClr val="00B050"/>
                </a:solidFill>
                <a:latin typeface="Andalus" pitchFamily="18" charset="-78"/>
                <a:cs typeface="Andalus" pitchFamily="18" charset="-78"/>
              </a:rPr>
              <a:t>Health Nursing</a:t>
            </a:r>
            <a:r>
              <a:rPr lang="en-US" b="1" dirty="0">
                <a:latin typeface="Andalus" pitchFamily="18" charset="-78"/>
                <a:cs typeface="Andalus" pitchFamily="18" charset="-78"/>
              </a:rPr>
              <a:t/>
            </a:r>
            <a:br>
              <a:rPr lang="en-US" b="1" dirty="0">
                <a:latin typeface="Andalus" pitchFamily="18" charset="-78"/>
                <a:cs typeface="Andalus" pitchFamily="18" charset="-78"/>
              </a:rPr>
            </a:br>
            <a:endParaRPr lang="en-US"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1844824"/>
            <a:ext cx="8229600" cy="4281339"/>
          </a:xfrm>
        </p:spPr>
        <p:txBody>
          <a:bodyPr>
            <a:normAutofit/>
          </a:bodyPr>
          <a:lstStyle/>
          <a:p>
            <a:pPr marL="0" indent="0" algn="ctr" rtl="0">
              <a:buNone/>
            </a:pPr>
            <a:r>
              <a:rPr lang="en-US" sz="3600" b="1" dirty="0" smtClean="0">
                <a:solidFill>
                  <a:srgbClr val="0070C0"/>
                </a:solidFill>
                <a:latin typeface="Andalus" pitchFamily="18" charset="-78"/>
                <a:cs typeface="Andalus" pitchFamily="18" charset="-78"/>
              </a:rPr>
              <a:t>The </a:t>
            </a:r>
            <a:r>
              <a:rPr lang="en-US" sz="3600" b="1" dirty="0">
                <a:solidFill>
                  <a:srgbClr val="0070C0"/>
                </a:solidFill>
                <a:latin typeface="Andalus" pitchFamily="18" charset="-78"/>
                <a:cs typeface="Andalus" pitchFamily="18" charset="-78"/>
              </a:rPr>
              <a:t>specialty practice that focuses on the promotion, prevention of </a:t>
            </a:r>
            <a:r>
              <a:rPr lang="en-US" sz="3600" b="1" dirty="0" smtClean="0">
                <a:solidFill>
                  <a:srgbClr val="0070C0"/>
                </a:solidFill>
                <a:latin typeface="Andalus" pitchFamily="18" charset="-78"/>
                <a:cs typeface="Andalus" pitchFamily="18" charset="-78"/>
              </a:rPr>
              <a:t>disease </a:t>
            </a:r>
            <a:r>
              <a:rPr lang="en-US" sz="3600" b="1" dirty="0">
                <a:solidFill>
                  <a:srgbClr val="0070C0"/>
                </a:solidFill>
                <a:latin typeface="Andalus" pitchFamily="18" charset="-78"/>
                <a:cs typeface="Andalus" pitchFamily="18" charset="-78"/>
              </a:rPr>
              <a:t>and injury and restoration of health within the safe and healthy </a:t>
            </a:r>
            <a:r>
              <a:rPr lang="en-US" sz="3600" b="1" dirty="0" smtClean="0">
                <a:solidFill>
                  <a:srgbClr val="0070C0"/>
                </a:solidFill>
                <a:latin typeface="Andalus" pitchFamily="18" charset="-78"/>
                <a:cs typeface="Andalus" pitchFamily="18" charset="-78"/>
              </a:rPr>
              <a:t>environment</a:t>
            </a:r>
            <a:r>
              <a:rPr lang="en-US" sz="3600" b="1" dirty="0">
                <a:solidFill>
                  <a:srgbClr val="0070C0"/>
                </a:solidFill>
                <a:latin typeface="Andalus" pitchFamily="18" charset="-78"/>
                <a:cs typeface="Andalus" pitchFamily="18" charset="-78"/>
              </a:rPr>
              <a:t>, </a:t>
            </a:r>
            <a:endParaRPr lang="en-US" sz="3600" b="1" dirty="0" smtClean="0">
              <a:solidFill>
                <a:srgbClr val="0070C0"/>
              </a:solidFill>
              <a:latin typeface="Andalus" pitchFamily="18" charset="-78"/>
              <a:cs typeface="Andalus" pitchFamily="18" charset="-78"/>
            </a:endParaRPr>
          </a:p>
          <a:p>
            <a:pPr marL="0" indent="0" algn="ctr" rtl="0">
              <a:buNone/>
            </a:pPr>
            <a:r>
              <a:rPr lang="en-US" sz="3600" b="1" dirty="0" smtClean="0">
                <a:solidFill>
                  <a:srgbClr val="0070C0"/>
                </a:solidFill>
                <a:latin typeface="Andalus" pitchFamily="18" charset="-78"/>
                <a:cs typeface="Andalus" pitchFamily="18" charset="-78"/>
              </a:rPr>
              <a:t>thence </a:t>
            </a:r>
            <a:r>
              <a:rPr lang="en-US" sz="3600" b="1" dirty="0">
                <a:solidFill>
                  <a:srgbClr val="0070C0"/>
                </a:solidFill>
                <a:latin typeface="Andalus" pitchFamily="18" charset="-78"/>
                <a:cs typeface="Andalus" pitchFamily="18" charset="-78"/>
              </a:rPr>
              <a:t>to achieve optimal health </a:t>
            </a:r>
            <a:r>
              <a:rPr lang="en-US" sz="3600" b="1" dirty="0" smtClean="0">
                <a:solidFill>
                  <a:srgbClr val="0070C0"/>
                </a:solidFill>
                <a:latin typeface="Andalus" pitchFamily="18" charset="-78"/>
                <a:cs typeface="Andalus" pitchFamily="18" charset="-78"/>
              </a:rPr>
              <a:t>and</a:t>
            </a:r>
          </a:p>
          <a:p>
            <a:pPr marL="0" indent="0" algn="ctr" rtl="0">
              <a:buNone/>
            </a:pPr>
            <a:r>
              <a:rPr lang="en-US" sz="3600" b="1" dirty="0" smtClean="0">
                <a:solidFill>
                  <a:srgbClr val="0070C0"/>
                </a:solidFill>
                <a:latin typeface="Andalus" pitchFamily="18" charset="-78"/>
                <a:cs typeface="Andalus" pitchFamily="18" charset="-78"/>
              </a:rPr>
              <a:t> </a:t>
            </a:r>
            <a:r>
              <a:rPr lang="en-US" sz="3600" b="1" dirty="0">
                <a:solidFill>
                  <a:srgbClr val="0070C0"/>
                </a:solidFill>
                <a:latin typeface="Andalus" pitchFamily="18" charset="-78"/>
                <a:cs typeface="Andalus" pitchFamily="18" charset="-78"/>
              </a:rPr>
              <a:t>high productivity.</a:t>
            </a:r>
            <a:r>
              <a:rPr lang="en-US" b="1" dirty="0">
                <a:solidFill>
                  <a:srgbClr val="0070C0"/>
                </a:solidFill>
                <a:latin typeface="Andalus" pitchFamily="18" charset="-78"/>
                <a:cs typeface="Andalus" pitchFamily="18" charset="-78"/>
              </a:rPr>
              <a:t> </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762192451"/>
      </p:ext>
    </p:extLst>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864096"/>
          </a:xfrm>
        </p:spPr>
        <p:txBody>
          <a:bodyPr>
            <a:noAutofit/>
          </a:bodyPr>
          <a:lstStyle/>
          <a:p>
            <a:r>
              <a:rPr lang="en-US" sz="3600" b="1" dirty="0">
                <a:solidFill>
                  <a:schemeClr val="accent2">
                    <a:lumMod val="75000"/>
                  </a:schemeClr>
                </a:solidFill>
                <a:latin typeface="Andalus" pitchFamily="18" charset="-78"/>
                <a:cs typeface="Andalus" pitchFamily="18" charset="-78"/>
              </a:rPr>
              <a:t>Objectives of Occupational Health</a:t>
            </a:r>
            <a:r>
              <a:rPr lang="en-US" sz="3600" dirty="0">
                <a:latin typeface="Andalus" pitchFamily="18" charset="-78"/>
                <a:cs typeface="Andalus" pitchFamily="18" charset="-78"/>
              </a:rPr>
              <a:t/>
            </a:r>
            <a:br>
              <a:rPr lang="en-US" sz="3600" dirty="0">
                <a:latin typeface="Andalus" pitchFamily="18" charset="-78"/>
                <a:cs typeface="Andalus" pitchFamily="18" charset="-78"/>
              </a:rPr>
            </a:br>
            <a:r>
              <a:rPr lang="en-US" sz="3600" dirty="0" smtClean="0">
                <a:latin typeface="Andalus" pitchFamily="18" charset="-78"/>
                <a:cs typeface="Andalus" pitchFamily="18" charset="-78"/>
              </a:rPr>
              <a:t> </a:t>
            </a:r>
            <a:r>
              <a:rPr lang="en-US" sz="3600" b="1" dirty="0" smtClean="0">
                <a:solidFill>
                  <a:schemeClr val="accent2">
                    <a:lumMod val="75000"/>
                  </a:schemeClr>
                </a:solidFill>
                <a:latin typeface="Andalus" pitchFamily="18" charset="-78"/>
                <a:cs typeface="Andalus" pitchFamily="18" charset="-78"/>
              </a:rPr>
              <a:t>Nursing</a:t>
            </a:r>
            <a:endParaRPr lang="en-US" sz="3600" b="1" dirty="0">
              <a:solidFill>
                <a:schemeClr val="accent2">
                  <a:lumMod val="75000"/>
                </a:schemeClr>
              </a:solidFill>
              <a:latin typeface="Andalus" pitchFamily="18" charset="-78"/>
              <a:cs typeface="Andalus" pitchFamily="18" charset="-78"/>
            </a:endParaRPr>
          </a:p>
        </p:txBody>
      </p:sp>
      <p:sp>
        <p:nvSpPr>
          <p:cNvPr id="3" name="عنصر نائب للمحتوى 2"/>
          <p:cNvSpPr>
            <a:spLocks noGrp="1"/>
          </p:cNvSpPr>
          <p:nvPr>
            <p:ph idx="1"/>
          </p:nvPr>
        </p:nvSpPr>
        <p:spPr>
          <a:xfrm>
            <a:off x="611560" y="1700808"/>
            <a:ext cx="7920880" cy="4425355"/>
          </a:xfrm>
        </p:spPr>
        <p:txBody>
          <a:bodyPr>
            <a:normAutofit lnSpcReduction="10000"/>
          </a:bodyPr>
          <a:lstStyle/>
          <a:p>
            <a:pPr algn="l" rtl="0">
              <a:buFont typeface="Wingdings" pitchFamily="2" charset="2"/>
              <a:buChar char="ü"/>
            </a:pPr>
            <a:r>
              <a:rPr lang="en-US" b="1" dirty="0">
                <a:solidFill>
                  <a:schemeClr val="accent3">
                    <a:lumMod val="50000"/>
                  </a:schemeClr>
                </a:solidFill>
                <a:latin typeface="Andalus" pitchFamily="18" charset="-78"/>
                <a:cs typeface="Andalus" pitchFamily="18" charset="-78"/>
              </a:rPr>
              <a:t>T</a:t>
            </a:r>
            <a:r>
              <a:rPr lang="en-US" b="1" dirty="0" smtClean="0">
                <a:solidFill>
                  <a:schemeClr val="accent3">
                    <a:lumMod val="50000"/>
                  </a:schemeClr>
                </a:solidFill>
                <a:latin typeface="Andalus" pitchFamily="18" charset="-78"/>
                <a:cs typeface="Andalus" pitchFamily="18" charset="-78"/>
              </a:rPr>
              <a:t>o </a:t>
            </a:r>
            <a:r>
              <a:rPr lang="en-US" b="1" dirty="0">
                <a:solidFill>
                  <a:schemeClr val="accent3">
                    <a:lumMod val="50000"/>
                  </a:schemeClr>
                </a:solidFill>
                <a:latin typeface="Andalus" pitchFamily="18" charset="-78"/>
                <a:cs typeface="Andalus" pitchFamily="18" charset="-78"/>
              </a:rPr>
              <a:t>adapt the nursing program to serve the health needs of the company with respect to its character, size and location. </a:t>
            </a:r>
            <a:endParaRPr lang="en-US" b="1" dirty="0" smtClean="0">
              <a:solidFill>
                <a:schemeClr val="accent3">
                  <a:lumMod val="50000"/>
                </a:schemeClr>
              </a:solidFill>
              <a:latin typeface="Andalus" pitchFamily="18" charset="-78"/>
              <a:cs typeface="Andalus" pitchFamily="18" charset="-78"/>
            </a:endParaRPr>
          </a:p>
          <a:p>
            <a:pPr algn="l" rtl="0">
              <a:buFont typeface="Wingdings" pitchFamily="2" charset="2"/>
              <a:buChar char="ü"/>
            </a:pPr>
            <a:r>
              <a:rPr lang="en-US" b="1" dirty="0" smtClean="0">
                <a:solidFill>
                  <a:schemeClr val="accent3">
                    <a:lumMod val="50000"/>
                  </a:schemeClr>
                </a:solidFill>
                <a:latin typeface="Andalus" pitchFamily="18" charset="-78"/>
                <a:cs typeface="Andalus" pitchFamily="18" charset="-78"/>
              </a:rPr>
              <a:t>To </a:t>
            </a:r>
            <a:r>
              <a:rPr lang="en-US" b="1" dirty="0">
                <a:solidFill>
                  <a:schemeClr val="accent3">
                    <a:lumMod val="50000"/>
                  </a:schemeClr>
                </a:solidFill>
                <a:latin typeface="Andalus" pitchFamily="18" charset="-78"/>
                <a:cs typeface="Andalus" pitchFamily="18" charset="-78"/>
              </a:rPr>
              <a:t>give competent nursing care and treatment. </a:t>
            </a:r>
            <a:endParaRPr lang="en-US" b="1" dirty="0" smtClean="0">
              <a:solidFill>
                <a:schemeClr val="accent3">
                  <a:lumMod val="50000"/>
                </a:schemeClr>
              </a:solidFill>
              <a:latin typeface="Andalus" pitchFamily="18" charset="-78"/>
              <a:cs typeface="Andalus" pitchFamily="18" charset="-78"/>
            </a:endParaRPr>
          </a:p>
          <a:p>
            <a:pPr algn="l" rtl="0">
              <a:buFont typeface="Wingdings" pitchFamily="2" charset="2"/>
              <a:buChar char="ü"/>
            </a:pPr>
            <a:r>
              <a:rPr lang="en-US" b="1" dirty="0" smtClean="0">
                <a:solidFill>
                  <a:schemeClr val="accent3">
                    <a:lumMod val="50000"/>
                  </a:schemeClr>
                </a:solidFill>
                <a:latin typeface="Andalus" pitchFamily="18" charset="-78"/>
                <a:cs typeface="Andalus" pitchFamily="18" charset="-78"/>
              </a:rPr>
              <a:t>To </a:t>
            </a:r>
            <a:r>
              <a:rPr lang="en-US" b="1" dirty="0">
                <a:solidFill>
                  <a:schemeClr val="accent3">
                    <a:lumMod val="50000"/>
                  </a:schemeClr>
                </a:solidFill>
                <a:latin typeface="Andalus" pitchFamily="18" charset="-78"/>
                <a:cs typeface="Andalus" pitchFamily="18" charset="-78"/>
              </a:rPr>
              <a:t>have and maintain adequate space, equipment and supplies. </a:t>
            </a:r>
            <a:endParaRPr lang="en-US" b="1" dirty="0" smtClean="0">
              <a:solidFill>
                <a:schemeClr val="accent3">
                  <a:lumMod val="50000"/>
                </a:schemeClr>
              </a:solidFill>
              <a:latin typeface="Andalus" pitchFamily="18" charset="-78"/>
              <a:cs typeface="Andalus" pitchFamily="18" charset="-78"/>
            </a:endParaRPr>
          </a:p>
          <a:p>
            <a:pPr algn="l" rtl="0">
              <a:buFont typeface="Wingdings" pitchFamily="2" charset="2"/>
              <a:buChar char="ü"/>
            </a:pPr>
            <a:r>
              <a:rPr lang="en-US" b="1" dirty="0" smtClean="0">
                <a:solidFill>
                  <a:schemeClr val="accent3">
                    <a:lumMod val="50000"/>
                  </a:schemeClr>
                </a:solidFill>
                <a:latin typeface="Andalus" pitchFamily="18" charset="-78"/>
                <a:cs typeface="Andalus" pitchFamily="18" charset="-78"/>
              </a:rPr>
              <a:t>To </a:t>
            </a:r>
            <a:r>
              <a:rPr lang="en-US" b="1" dirty="0">
                <a:solidFill>
                  <a:schemeClr val="accent3">
                    <a:lumMod val="50000"/>
                  </a:schemeClr>
                </a:solidFill>
                <a:latin typeface="Andalus" pitchFamily="18" charset="-78"/>
                <a:cs typeface="Andalus" pitchFamily="18" charset="-78"/>
              </a:rPr>
              <a:t>obtain medical direction where none exists.</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30782201"/>
      </p:ext>
    </p:extLst>
  </p:cSld>
  <p:clrMapOvr>
    <a:masterClrMapping/>
  </p:clrMapOvr>
  <mc:AlternateContent xmlns:mc="http://schemas.openxmlformats.org/markup-compatibility/2006" xmlns:p14="http://schemas.microsoft.com/office/powerpoint/2010/main">
    <mc:Choice Requires="p14">
      <p:transition spd="slow" p14:dur="2000" advTm="2255"/>
    </mc:Choice>
    <mc:Fallback xmlns="">
      <p:transition spd="slow" advTm="2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lstStyle/>
          <a:p>
            <a:r>
              <a:rPr lang="en-US" b="1" dirty="0">
                <a:solidFill>
                  <a:srgbClr val="C00000"/>
                </a:solidFill>
                <a:latin typeface="Andalus" pitchFamily="18" charset="-78"/>
                <a:cs typeface="Andalus" pitchFamily="18" charset="-78"/>
              </a:rPr>
              <a:t>Work </a:t>
            </a:r>
            <a:r>
              <a:rPr lang="en-US" b="1" dirty="0" smtClean="0">
                <a:solidFill>
                  <a:srgbClr val="C00000"/>
                </a:solidFill>
                <a:latin typeface="Andalus" pitchFamily="18" charset="-78"/>
                <a:cs typeface="Andalus" pitchFamily="18" charset="-78"/>
              </a:rPr>
              <a:t>Health </a:t>
            </a:r>
            <a:r>
              <a:rPr lang="en-US" b="1" dirty="0">
                <a:solidFill>
                  <a:srgbClr val="C00000"/>
                </a:solidFill>
                <a:latin typeface="Andalus" pitchFamily="18" charset="-78"/>
                <a:cs typeface="Andalus" pitchFamily="18" charset="-78"/>
              </a:rPr>
              <a:t>Interaction</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9144000" cy="5661248"/>
          </a:xfrm>
        </p:spPr>
      </p:pic>
    </p:spTree>
    <p:extLst>
      <p:ext uri="{BB962C8B-B14F-4D97-AF65-F5344CB8AC3E}">
        <p14:creationId xmlns:p14="http://schemas.microsoft.com/office/powerpoint/2010/main" val="132614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7859216" cy="1296144"/>
          </a:xfrm>
        </p:spPr>
        <p:txBody>
          <a:bodyPr>
            <a:noAutofit/>
          </a:bodyPr>
          <a:lstStyle/>
          <a:p>
            <a:r>
              <a:rPr lang="en-US" sz="6000" b="1" dirty="0">
                <a:solidFill>
                  <a:srgbClr val="7030A0"/>
                </a:solidFill>
                <a:latin typeface="Andalus" pitchFamily="18" charset="-78"/>
                <a:cs typeface="Andalus" pitchFamily="18" charset="-78"/>
              </a:rPr>
              <a:t>H</a:t>
            </a:r>
            <a:r>
              <a:rPr lang="en-US" sz="6000" b="1" dirty="0" smtClean="0">
                <a:solidFill>
                  <a:srgbClr val="7030A0"/>
                </a:solidFill>
                <a:latin typeface="Andalus" pitchFamily="18" charset="-78"/>
                <a:cs typeface="Andalus" pitchFamily="18" charset="-78"/>
              </a:rPr>
              <a:t>ost</a:t>
            </a:r>
            <a:endParaRPr lang="en-US" sz="6000" b="1" dirty="0">
              <a:solidFill>
                <a:srgbClr val="7030A0"/>
              </a:solidFill>
              <a:latin typeface="Andalus" pitchFamily="18" charset="-78"/>
              <a:cs typeface="Andalus" pitchFamily="18" charset="-78"/>
            </a:endParaRPr>
          </a:p>
        </p:txBody>
      </p:sp>
      <p:sp>
        <p:nvSpPr>
          <p:cNvPr id="3" name="عنصر نائب للمحتوى 2"/>
          <p:cNvSpPr>
            <a:spLocks noGrp="1"/>
          </p:cNvSpPr>
          <p:nvPr>
            <p:ph idx="1"/>
          </p:nvPr>
        </p:nvSpPr>
        <p:spPr>
          <a:xfrm>
            <a:off x="683568" y="1600200"/>
            <a:ext cx="8003232" cy="4525963"/>
          </a:xfrm>
        </p:spPr>
        <p:txBody>
          <a:bodyPr>
            <a:normAutofit fontScale="92500" lnSpcReduction="10000"/>
          </a:bodyPr>
          <a:lstStyle/>
          <a:p>
            <a:pPr marL="0" indent="0" algn="l" rtl="0">
              <a:buNone/>
            </a:pPr>
            <a:r>
              <a:rPr lang="en-US" b="1" u="sng" dirty="0" smtClean="0">
                <a:solidFill>
                  <a:schemeClr val="accent2"/>
                </a:solidFill>
                <a:latin typeface="Andalus" pitchFamily="18" charset="-78"/>
                <a:cs typeface="Andalus" pitchFamily="18" charset="-78"/>
              </a:rPr>
              <a:t>Host </a:t>
            </a:r>
            <a:r>
              <a:rPr lang="en-US" b="1" u="sng" dirty="0">
                <a:solidFill>
                  <a:schemeClr val="accent2"/>
                </a:solidFill>
                <a:latin typeface="Andalus" pitchFamily="18" charset="-78"/>
                <a:cs typeface="Andalus" pitchFamily="18" charset="-78"/>
              </a:rPr>
              <a:t>Factors </a:t>
            </a:r>
            <a:r>
              <a:rPr lang="en-US" dirty="0">
                <a:solidFill>
                  <a:schemeClr val="accent2"/>
                </a:solidFill>
                <a:latin typeface="Andalus" pitchFamily="18" charset="-78"/>
                <a:cs typeface="Andalus" pitchFamily="18" charset="-78"/>
              </a:rPr>
              <a:t>are Associated with Increased Risks to the Workplace</a:t>
            </a:r>
          </a:p>
          <a:p>
            <a:pPr algn="l" rtl="0">
              <a:buFont typeface="Wingdings" pitchFamily="2" charset="2"/>
              <a:buChar char="Ø"/>
            </a:pPr>
            <a:r>
              <a:rPr lang="en-US" dirty="0" smtClean="0">
                <a:solidFill>
                  <a:schemeClr val="accent2"/>
                </a:solidFill>
                <a:latin typeface="Andalus" pitchFamily="18" charset="-78"/>
                <a:cs typeface="Andalus" pitchFamily="18" charset="-78"/>
              </a:rPr>
              <a:t>Each </a:t>
            </a:r>
            <a:r>
              <a:rPr lang="en-US" dirty="0">
                <a:solidFill>
                  <a:schemeClr val="accent2"/>
                </a:solidFill>
                <a:latin typeface="Andalus" pitchFamily="18" charset="-78"/>
                <a:cs typeface="Andalus" pitchFamily="18" charset="-78"/>
              </a:rPr>
              <a:t>worker represents a host within the working population </a:t>
            </a:r>
            <a:r>
              <a:rPr lang="en-US" dirty="0" smtClean="0">
                <a:solidFill>
                  <a:schemeClr val="accent2"/>
                </a:solidFill>
                <a:latin typeface="Andalus" pitchFamily="18" charset="-78"/>
                <a:cs typeface="Andalus" pitchFamily="18" charset="-78"/>
              </a:rPr>
              <a:t>group</a:t>
            </a:r>
            <a:r>
              <a:rPr lang="en-US" dirty="0">
                <a:solidFill>
                  <a:schemeClr val="accent2"/>
                </a:solidFill>
                <a:latin typeface="Andalus" pitchFamily="18" charset="-78"/>
                <a:cs typeface="Andalus" pitchFamily="18" charset="-78"/>
              </a:rPr>
              <a:t>:</a:t>
            </a:r>
          </a:p>
          <a:p>
            <a:pPr algn="l" rtl="0"/>
            <a:r>
              <a:rPr lang="en-US" dirty="0" smtClean="0">
                <a:solidFill>
                  <a:schemeClr val="accent2"/>
                </a:solidFill>
                <a:latin typeface="Andalus" pitchFamily="18" charset="-78"/>
                <a:cs typeface="Andalus" pitchFamily="18" charset="-78"/>
              </a:rPr>
              <a:t>Age </a:t>
            </a:r>
            <a:r>
              <a:rPr lang="en-US" dirty="0">
                <a:solidFill>
                  <a:schemeClr val="accent2"/>
                </a:solidFill>
                <a:latin typeface="Andalus" pitchFamily="18" charset="-78"/>
                <a:cs typeface="Andalus" pitchFamily="18" charset="-78"/>
              </a:rPr>
              <a:t>and Gender </a:t>
            </a:r>
          </a:p>
          <a:p>
            <a:pPr algn="l" rtl="0"/>
            <a:r>
              <a:rPr lang="en-US" dirty="0" smtClean="0">
                <a:solidFill>
                  <a:schemeClr val="accent2"/>
                </a:solidFill>
                <a:latin typeface="Andalus" pitchFamily="18" charset="-78"/>
                <a:cs typeface="Andalus" pitchFamily="18" charset="-78"/>
              </a:rPr>
              <a:t>Health </a:t>
            </a:r>
            <a:r>
              <a:rPr lang="en-US" dirty="0">
                <a:solidFill>
                  <a:schemeClr val="accent2"/>
                </a:solidFill>
                <a:latin typeface="Andalus" pitchFamily="18" charset="-78"/>
                <a:cs typeface="Andalus" pitchFamily="18" charset="-78"/>
              </a:rPr>
              <a:t>Status</a:t>
            </a:r>
          </a:p>
          <a:p>
            <a:pPr algn="l" rtl="0"/>
            <a:r>
              <a:rPr lang="en-US" dirty="0" smtClean="0">
                <a:solidFill>
                  <a:schemeClr val="accent2"/>
                </a:solidFill>
                <a:latin typeface="Andalus" pitchFamily="18" charset="-78"/>
                <a:cs typeface="Andalus" pitchFamily="18" charset="-78"/>
              </a:rPr>
              <a:t>Work </a:t>
            </a:r>
            <a:r>
              <a:rPr lang="en-US" dirty="0">
                <a:solidFill>
                  <a:schemeClr val="accent2"/>
                </a:solidFill>
                <a:latin typeface="Andalus" pitchFamily="18" charset="-78"/>
                <a:cs typeface="Andalus" pitchFamily="18" charset="-78"/>
              </a:rPr>
              <a:t>Practice </a:t>
            </a:r>
          </a:p>
          <a:p>
            <a:pPr algn="l" rtl="0"/>
            <a:r>
              <a:rPr lang="en-US" dirty="0" smtClean="0">
                <a:solidFill>
                  <a:schemeClr val="accent2"/>
                </a:solidFill>
                <a:latin typeface="Andalus" pitchFamily="18" charset="-78"/>
                <a:cs typeface="Andalus" pitchFamily="18" charset="-78"/>
              </a:rPr>
              <a:t>Ethnicity </a:t>
            </a:r>
            <a:endParaRPr lang="en-US" dirty="0">
              <a:solidFill>
                <a:schemeClr val="accent2"/>
              </a:solidFill>
              <a:latin typeface="Andalus" pitchFamily="18" charset="-78"/>
              <a:cs typeface="Andalus" pitchFamily="18" charset="-78"/>
            </a:endParaRPr>
          </a:p>
          <a:p>
            <a:pPr algn="l" rtl="0"/>
            <a:r>
              <a:rPr lang="en-US" dirty="0" smtClean="0">
                <a:solidFill>
                  <a:schemeClr val="accent2"/>
                </a:solidFill>
                <a:latin typeface="Andalus" pitchFamily="18" charset="-78"/>
                <a:cs typeface="Andalus" pitchFamily="18" charset="-78"/>
              </a:rPr>
              <a:t>Lifestyle </a:t>
            </a:r>
            <a:r>
              <a:rPr lang="en-US" dirty="0">
                <a:solidFill>
                  <a:schemeClr val="accent2"/>
                </a:solidFill>
                <a:latin typeface="Andalus" pitchFamily="18" charset="-78"/>
                <a:cs typeface="Andalus" pitchFamily="18" charset="-78"/>
              </a:rPr>
              <a:t>factors</a:t>
            </a:r>
          </a:p>
        </p:txBody>
      </p:sp>
    </p:spTree>
    <p:extLst>
      <p:ext uri="{BB962C8B-B14F-4D97-AF65-F5344CB8AC3E}">
        <p14:creationId xmlns:p14="http://schemas.microsoft.com/office/powerpoint/2010/main" val="175159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143000"/>
          </a:xfrm>
        </p:spPr>
        <p:txBody>
          <a:bodyPr/>
          <a:lstStyle/>
          <a:p>
            <a:pPr algn="l"/>
            <a:r>
              <a:rPr lang="en-US" b="1" dirty="0" smtClean="0">
                <a:solidFill>
                  <a:srgbClr val="002060"/>
                </a:solidFill>
                <a:latin typeface="Andalus" pitchFamily="18" charset="-78"/>
                <a:cs typeface="Andalus" pitchFamily="18" charset="-78"/>
              </a:rPr>
              <a:t>Cont..</a:t>
            </a:r>
            <a:endParaRPr lang="en-US" b="1"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a:xfrm>
            <a:off x="755576" y="1600200"/>
            <a:ext cx="7931224" cy="4525963"/>
          </a:xfrm>
        </p:spPr>
        <p:txBody>
          <a:bodyPr>
            <a:normAutofit/>
          </a:bodyPr>
          <a:lstStyle/>
          <a:p>
            <a:pPr algn="l" rtl="0">
              <a:buFont typeface="Wingdings" pitchFamily="2" charset="2"/>
              <a:buChar char="Ø"/>
            </a:pPr>
            <a:r>
              <a:rPr lang="en-US" sz="3600" dirty="0" smtClean="0">
                <a:solidFill>
                  <a:srgbClr val="0070C0"/>
                </a:solidFill>
                <a:latin typeface="Andalus" pitchFamily="18" charset="-78"/>
                <a:cs typeface="Andalus" pitchFamily="18" charset="-78"/>
              </a:rPr>
              <a:t>Older </a:t>
            </a:r>
            <a:r>
              <a:rPr lang="en-US" sz="3600" dirty="0">
                <a:solidFill>
                  <a:srgbClr val="0070C0"/>
                </a:solidFill>
                <a:latin typeface="Andalus" pitchFamily="18" charset="-78"/>
                <a:cs typeface="Andalus" pitchFamily="18" charset="-78"/>
              </a:rPr>
              <a:t>workers have increased risk due to:</a:t>
            </a:r>
          </a:p>
          <a:p>
            <a:pPr algn="l" rtl="0"/>
            <a:r>
              <a:rPr lang="en-US" sz="3600" dirty="0" smtClean="0">
                <a:solidFill>
                  <a:srgbClr val="0070C0"/>
                </a:solidFill>
                <a:latin typeface="Andalus" pitchFamily="18" charset="-78"/>
                <a:cs typeface="Andalus" pitchFamily="18" charset="-78"/>
              </a:rPr>
              <a:t>Diminished </a:t>
            </a:r>
            <a:r>
              <a:rPr lang="en-US" sz="3600" dirty="0">
                <a:solidFill>
                  <a:srgbClr val="0070C0"/>
                </a:solidFill>
                <a:latin typeface="Andalus" pitchFamily="18" charset="-78"/>
                <a:cs typeface="Andalus" pitchFamily="18" charset="-78"/>
              </a:rPr>
              <a:t>sensory abilities.</a:t>
            </a:r>
          </a:p>
          <a:p>
            <a:pPr algn="l" rtl="0"/>
            <a:r>
              <a:rPr lang="en-US" sz="3600" dirty="0" smtClean="0">
                <a:solidFill>
                  <a:srgbClr val="0070C0"/>
                </a:solidFill>
                <a:latin typeface="Andalus" pitchFamily="18" charset="-78"/>
                <a:cs typeface="Andalus" pitchFamily="18" charset="-78"/>
              </a:rPr>
              <a:t>The </a:t>
            </a:r>
            <a:r>
              <a:rPr lang="en-US" sz="3600" dirty="0">
                <a:solidFill>
                  <a:srgbClr val="0070C0"/>
                </a:solidFill>
                <a:latin typeface="Andalus" pitchFamily="18" charset="-78"/>
                <a:cs typeface="Andalus" pitchFamily="18" charset="-78"/>
              </a:rPr>
              <a:t>effect of chronic illnesses.</a:t>
            </a:r>
          </a:p>
          <a:p>
            <a:pPr algn="l" rtl="0"/>
            <a:r>
              <a:rPr lang="en-US" sz="3600" dirty="0" smtClean="0">
                <a:solidFill>
                  <a:srgbClr val="0070C0"/>
                </a:solidFill>
                <a:latin typeface="Andalus" pitchFamily="18" charset="-78"/>
                <a:cs typeface="Andalus" pitchFamily="18" charset="-78"/>
              </a:rPr>
              <a:t>Delayed </a:t>
            </a:r>
            <a:r>
              <a:rPr lang="en-US" sz="3600" dirty="0">
                <a:solidFill>
                  <a:srgbClr val="0070C0"/>
                </a:solidFill>
                <a:latin typeface="Andalus" pitchFamily="18" charset="-78"/>
                <a:cs typeface="Andalus" pitchFamily="18" charset="-78"/>
              </a:rPr>
              <a:t>reaction times.</a:t>
            </a:r>
          </a:p>
        </p:txBody>
      </p:sp>
    </p:spTree>
    <p:extLst>
      <p:ext uri="{BB962C8B-B14F-4D97-AF65-F5344CB8AC3E}">
        <p14:creationId xmlns:p14="http://schemas.microsoft.com/office/powerpoint/2010/main" val="329906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60648"/>
            <a:ext cx="7859216" cy="1368152"/>
          </a:xfrm>
        </p:spPr>
        <p:txBody>
          <a:bodyPr/>
          <a:lstStyle/>
          <a:p>
            <a:pPr algn="l"/>
            <a:r>
              <a:rPr lang="en-US" dirty="0" smtClean="0">
                <a:solidFill>
                  <a:srgbClr val="002060"/>
                </a:solidFill>
                <a:latin typeface="Andalus" pitchFamily="18" charset="-78"/>
                <a:cs typeface="Andalus" pitchFamily="18" charset="-78"/>
              </a:rPr>
              <a:t>Cont.</a:t>
            </a:r>
            <a:endParaRPr lang="en-US" dirty="0">
              <a:solidFill>
                <a:srgbClr val="002060"/>
              </a:solidFill>
              <a:latin typeface="Andalus" pitchFamily="18" charset="-78"/>
              <a:cs typeface="Andalus" pitchFamily="18" charset="-78"/>
            </a:endParaRPr>
          </a:p>
        </p:txBody>
      </p:sp>
      <p:sp>
        <p:nvSpPr>
          <p:cNvPr id="3" name="عنصر نائب للمحتوى 2"/>
          <p:cNvSpPr>
            <a:spLocks noGrp="1"/>
          </p:cNvSpPr>
          <p:nvPr>
            <p:ph idx="1"/>
          </p:nvPr>
        </p:nvSpPr>
        <p:spPr>
          <a:xfrm>
            <a:off x="755576" y="1600200"/>
            <a:ext cx="7931224" cy="4525963"/>
          </a:xfrm>
        </p:spPr>
        <p:txBody>
          <a:bodyPr/>
          <a:lstStyle/>
          <a:p>
            <a:pPr algn="l" rtl="0">
              <a:buFont typeface="Wingdings" pitchFamily="2" charset="2"/>
              <a:buChar char="Ø"/>
            </a:pPr>
            <a:r>
              <a:rPr lang="en-US" sz="3600" dirty="0" smtClean="0">
                <a:solidFill>
                  <a:srgbClr val="0070C0"/>
                </a:solidFill>
                <a:latin typeface="Andalus" pitchFamily="18" charset="-78"/>
                <a:cs typeface="Andalus" pitchFamily="18" charset="-78"/>
              </a:rPr>
              <a:t>Women in child bearing years very susceptible to workplace exposure because:</a:t>
            </a:r>
          </a:p>
          <a:p>
            <a:pPr algn="l" rtl="0"/>
            <a:r>
              <a:rPr lang="en-US" sz="3600" dirty="0" smtClean="0">
                <a:solidFill>
                  <a:srgbClr val="0070C0"/>
                </a:solidFill>
                <a:latin typeface="Andalus" pitchFamily="18" charset="-78"/>
                <a:cs typeface="Andalus" pitchFamily="18" charset="-78"/>
              </a:rPr>
              <a:t>The hormonal changes during these years</a:t>
            </a:r>
          </a:p>
          <a:p>
            <a:pPr algn="l" rtl="0"/>
            <a:r>
              <a:rPr lang="en-US" sz="3600" dirty="0" smtClean="0">
                <a:solidFill>
                  <a:srgbClr val="0070C0"/>
                </a:solidFill>
                <a:latin typeface="Andalus" pitchFamily="18" charset="-78"/>
                <a:cs typeface="Andalus" pitchFamily="18" charset="-78"/>
              </a:rPr>
              <a:t>Trans-placental exposure</a:t>
            </a:r>
            <a:r>
              <a:rPr lang="en-US" dirty="0" smtClean="0">
                <a:solidFill>
                  <a:srgbClr val="0070C0"/>
                </a:solidFill>
                <a:latin typeface="Andalus" pitchFamily="18" charset="-78"/>
                <a:cs typeface="Andalus" pitchFamily="18" charset="-78"/>
              </a:rPr>
              <a:t>s</a:t>
            </a:r>
            <a:endParaRPr lang="en-US" dirty="0">
              <a:solidFill>
                <a:srgbClr val="0070C0"/>
              </a:solidFill>
              <a:latin typeface="Andalus" pitchFamily="18" charset="-78"/>
              <a:cs typeface="Andalus" pitchFamily="18" charset="-78"/>
            </a:endParaRPr>
          </a:p>
        </p:txBody>
      </p:sp>
    </p:spTree>
    <p:extLst>
      <p:ext uri="{BB962C8B-B14F-4D97-AF65-F5344CB8AC3E}">
        <p14:creationId xmlns:p14="http://schemas.microsoft.com/office/powerpoint/2010/main" val="2545027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003232" cy="1080120"/>
          </a:xfrm>
        </p:spPr>
        <p:txBody>
          <a:bodyPr>
            <a:normAutofit fontScale="90000"/>
          </a:bodyPr>
          <a:lstStyle/>
          <a:p>
            <a:r>
              <a:rPr lang="en-US" sz="6000" b="1" dirty="0">
                <a:solidFill>
                  <a:srgbClr val="FF0000"/>
                </a:solidFill>
                <a:latin typeface="Andalus" pitchFamily="18" charset="-78"/>
                <a:cs typeface="Andalus" pitchFamily="18" charset="-78"/>
              </a:rPr>
              <a:t>Agent</a:t>
            </a:r>
            <a:r>
              <a:rPr lang="en-US" b="1" dirty="0"/>
              <a:t/>
            </a:r>
            <a:br>
              <a:rPr lang="en-US" b="1" dirty="0"/>
            </a:br>
            <a:endParaRPr lang="en-US" b="1" dirty="0"/>
          </a:p>
        </p:txBody>
      </p:sp>
      <p:sp>
        <p:nvSpPr>
          <p:cNvPr id="3" name="عنصر نائب للمحتوى 2"/>
          <p:cNvSpPr>
            <a:spLocks noGrp="1"/>
          </p:cNvSpPr>
          <p:nvPr>
            <p:ph idx="1"/>
          </p:nvPr>
        </p:nvSpPr>
        <p:spPr>
          <a:xfrm>
            <a:off x="611560" y="1600200"/>
            <a:ext cx="8075240" cy="4525963"/>
          </a:xfrm>
        </p:spPr>
        <p:txBody>
          <a:bodyPr>
            <a:normAutofit/>
          </a:bodyPr>
          <a:lstStyle/>
          <a:p>
            <a:pPr marL="0" indent="0" algn="l" rtl="0">
              <a:buNone/>
            </a:pPr>
            <a:r>
              <a:rPr lang="en-US" b="1" dirty="0" smtClean="0">
                <a:latin typeface="Andalus" pitchFamily="18" charset="-78"/>
                <a:cs typeface="Andalus" pitchFamily="18" charset="-78"/>
              </a:rPr>
              <a:t>1</a:t>
            </a:r>
            <a:r>
              <a:rPr lang="en-US" b="1" dirty="0">
                <a:solidFill>
                  <a:schemeClr val="accent2">
                    <a:lumMod val="75000"/>
                  </a:schemeClr>
                </a:solidFill>
                <a:latin typeface="Andalus" pitchFamily="18" charset="-78"/>
                <a:cs typeface="Andalus" pitchFamily="18" charset="-78"/>
              </a:rPr>
              <a:t>. Biological Agents: </a:t>
            </a:r>
          </a:p>
          <a:p>
            <a:pPr algn="l" rtl="0"/>
            <a:r>
              <a:rPr lang="en-US" dirty="0" smtClean="0">
                <a:solidFill>
                  <a:schemeClr val="accent2">
                    <a:lumMod val="75000"/>
                  </a:schemeClr>
                </a:solidFill>
                <a:latin typeface="Andalus" pitchFamily="18" charset="-78"/>
                <a:cs typeface="Andalus" pitchFamily="18" charset="-78"/>
              </a:rPr>
              <a:t>Are </a:t>
            </a:r>
            <a:r>
              <a:rPr lang="en-US" dirty="0">
                <a:solidFill>
                  <a:schemeClr val="accent2">
                    <a:lumMod val="75000"/>
                  </a:schemeClr>
                </a:solidFill>
                <a:latin typeface="Andalus" pitchFamily="18" charset="-78"/>
                <a:cs typeface="Andalus" pitchFamily="18" charset="-78"/>
              </a:rPr>
              <a:t>living organisms are capable of causing human diseases by </a:t>
            </a:r>
            <a:r>
              <a:rPr lang="en-US" dirty="0" smtClean="0">
                <a:solidFill>
                  <a:schemeClr val="accent2">
                    <a:lumMod val="75000"/>
                  </a:schemeClr>
                </a:solidFill>
                <a:latin typeface="Andalus" pitchFamily="18" charset="-78"/>
                <a:cs typeface="Andalus" pitchFamily="18" charset="-78"/>
              </a:rPr>
              <a:t>infectious </a:t>
            </a:r>
            <a:r>
              <a:rPr lang="en-US" dirty="0">
                <a:solidFill>
                  <a:schemeClr val="accent2">
                    <a:lumMod val="75000"/>
                  </a:schemeClr>
                </a:solidFill>
                <a:latin typeface="Andalus" pitchFamily="18" charset="-78"/>
                <a:cs typeface="Andalus" pitchFamily="18" charset="-78"/>
              </a:rPr>
              <a:t>process. </a:t>
            </a:r>
          </a:p>
          <a:p>
            <a:pPr algn="l" rtl="0"/>
            <a:r>
              <a:rPr lang="en-US" dirty="0" smtClean="0">
                <a:solidFill>
                  <a:schemeClr val="accent2">
                    <a:lumMod val="75000"/>
                  </a:schemeClr>
                </a:solidFill>
                <a:latin typeface="Andalus" pitchFamily="18" charset="-78"/>
                <a:cs typeface="Andalus" pitchFamily="18" charset="-78"/>
              </a:rPr>
              <a:t>Bacteria</a:t>
            </a:r>
            <a:r>
              <a:rPr lang="en-US" dirty="0">
                <a:solidFill>
                  <a:schemeClr val="accent2">
                    <a:lumMod val="75000"/>
                  </a:schemeClr>
                </a:solidFill>
                <a:latin typeface="Andalus" pitchFamily="18" charset="-78"/>
                <a:cs typeface="Andalus" pitchFamily="18" charset="-78"/>
              </a:rPr>
              <a:t>, Viruses, Fungi</a:t>
            </a:r>
          </a:p>
          <a:p>
            <a:pPr algn="l" rtl="0"/>
            <a:r>
              <a:rPr lang="en-US" dirty="0" smtClean="0">
                <a:solidFill>
                  <a:schemeClr val="accent2">
                    <a:lumMod val="75000"/>
                  </a:schemeClr>
                </a:solidFill>
                <a:latin typeface="Andalus" pitchFamily="18" charset="-78"/>
                <a:cs typeface="Andalus" pitchFamily="18" charset="-78"/>
              </a:rPr>
              <a:t>Common </a:t>
            </a:r>
            <a:r>
              <a:rPr lang="en-US" dirty="0">
                <a:solidFill>
                  <a:schemeClr val="accent2">
                    <a:lumMod val="75000"/>
                  </a:schemeClr>
                </a:solidFill>
                <a:latin typeface="Andalus" pitchFamily="18" charset="-78"/>
                <a:cs typeface="Andalus" pitchFamily="18" charset="-78"/>
              </a:rPr>
              <a:t>in workplace (Health Care Facilities and Clinical </a:t>
            </a:r>
            <a:r>
              <a:rPr lang="en-US" dirty="0" smtClean="0">
                <a:solidFill>
                  <a:schemeClr val="accent2">
                    <a:lumMod val="75000"/>
                  </a:schemeClr>
                </a:solidFill>
                <a:latin typeface="Andalus" pitchFamily="18" charset="-78"/>
                <a:cs typeface="Andalus" pitchFamily="18" charset="-78"/>
              </a:rPr>
              <a:t>Laboratories</a:t>
            </a:r>
            <a:r>
              <a:rPr lang="en-US" dirty="0">
                <a:solidFill>
                  <a:schemeClr val="accent2">
                    <a:lumMod val="75000"/>
                  </a:schemeClr>
                </a:solidFill>
                <a:latin typeface="Andalus" pitchFamily="18" charset="-78"/>
                <a:cs typeface="Andalus" pitchFamily="18" charset="-78"/>
              </a:rPr>
              <a:t>).</a:t>
            </a:r>
          </a:p>
        </p:txBody>
      </p:sp>
    </p:spTree>
    <p:extLst>
      <p:ext uri="{BB962C8B-B14F-4D97-AF65-F5344CB8AC3E}">
        <p14:creationId xmlns:p14="http://schemas.microsoft.com/office/powerpoint/2010/main" val="1238733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909</Words>
  <Application>Microsoft Office PowerPoint</Application>
  <PresentationFormat>عرض على الشاشة (3:4)‏</PresentationFormat>
  <Paragraphs>98</Paragraphs>
  <Slides>23</Slides>
  <Notes>0</Notes>
  <HiddenSlides>0</HiddenSlides>
  <MMClips>3</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سمة Office</vt:lpstr>
      <vt:lpstr>University  of Al-Bayan / College of Nursing  Fourth Stage -Family &amp; Community Health Nursing Course Occupational Health Care Nursing  Lecture 10 </vt:lpstr>
      <vt:lpstr>Definition of Occupational Health</vt:lpstr>
      <vt:lpstr>Definition of Occupational Health Nursing </vt:lpstr>
      <vt:lpstr>Objectives of Occupational Health  Nursing</vt:lpstr>
      <vt:lpstr>Work Health Interaction</vt:lpstr>
      <vt:lpstr>Host</vt:lpstr>
      <vt:lpstr>Cont..</vt:lpstr>
      <vt:lpstr>Cont.</vt:lpstr>
      <vt:lpstr>Agent </vt:lpstr>
      <vt:lpstr>Cont..</vt:lpstr>
      <vt:lpstr>Cont..</vt:lpstr>
      <vt:lpstr>Cont..</vt:lpstr>
      <vt:lpstr>Personal Protective Equipment Includes </vt:lpstr>
      <vt:lpstr>Cont..</vt:lpstr>
      <vt:lpstr>Environment </vt:lpstr>
      <vt:lpstr>Role of the Occupational Health Nurse</vt:lpstr>
      <vt:lpstr>عرض تقديمي في PowerPoint</vt:lpstr>
      <vt:lpstr>عرض تقديمي في PowerPoint</vt:lpstr>
      <vt:lpstr>عرض تقديمي في PowerPoint</vt:lpstr>
      <vt:lpstr>عرض تقديمي في PowerPoint</vt:lpstr>
      <vt:lpstr>Cont.</vt:lpstr>
      <vt:lpstr>عرض تقديمي في PowerPoint</vt:lpstr>
      <vt:lpstr>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dell</dc:creator>
  <cp:lastModifiedBy>Maher</cp:lastModifiedBy>
  <cp:revision>35</cp:revision>
  <dcterms:created xsi:type="dcterms:W3CDTF">2022-04-22T22:14:17Z</dcterms:created>
  <dcterms:modified xsi:type="dcterms:W3CDTF">2023-11-09T05:53:47Z</dcterms:modified>
</cp:coreProperties>
</file>