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11"/>
  </p:notesMasterIdLst>
  <p:handoutMasterIdLst>
    <p:handoutMasterId r:id="rId12"/>
  </p:handoutMasterIdLst>
  <p:sldIdLst>
    <p:sldId id="560" r:id="rId2"/>
    <p:sldId id="581" r:id="rId3"/>
    <p:sldId id="616" r:id="rId4"/>
    <p:sldId id="635" r:id="rId5"/>
    <p:sldId id="634" r:id="rId6"/>
    <p:sldId id="636" r:id="rId7"/>
    <p:sldId id="640" r:id="rId8"/>
    <p:sldId id="637" r:id="rId9"/>
    <p:sldId id="63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52" d="100"/>
          <a:sy n="52" d="100"/>
        </p:scale>
        <p:origin x="-1416" y="-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9F83406-5602-4846-92E5-713FC98AEF2F}" type="datetimeFigureOut">
              <a:rPr lang="ar-IQ" smtClean="0"/>
              <a:t>01/04/1445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4F81F9B-1929-46A2-8025-4F6720D5580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3068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735D83F-90B1-4973-8E11-679B50DAF22D}" type="datetimeFigureOut">
              <a:rPr lang="ar-IQ" smtClean="0"/>
              <a:t>01/04/1445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176C425-FEB9-4705-9D8B-E9B01CC4BF0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92289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C3D77D64-1F17-4AD8-A124-B721A3A2894E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01/04/1445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DCAEAE10-05FB-4600-83FD-CF178F304B9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C3D77D64-1F17-4AD8-A124-B721A3A2894E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01/04/1445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DCAEAE10-05FB-4600-83FD-CF178F304B9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88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C3D77D64-1F17-4AD8-A124-B721A3A2894E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01/04/1445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DCAEAE10-05FB-4600-83FD-CF178F304B9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8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C3D77D64-1F17-4AD8-A124-B721A3A2894E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01/04/1445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DCAEAE10-05FB-4600-83FD-CF178F304B9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72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C3D77D64-1F17-4AD8-A124-B721A3A2894E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01/04/1445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DCAEAE10-05FB-4600-83FD-CF178F304B9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9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C3D77D64-1F17-4AD8-A124-B721A3A2894E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01/04/1445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DCAEAE10-05FB-4600-83FD-CF178F304B9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6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C3D77D64-1F17-4AD8-A124-B721A3A2894E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01/04/1445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DCAEAE10-05FB-4600-83FD-CF178F304B9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0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C3D77D64-1F17-4AD8-A124-B721A3A2894E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01/04/1445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DCAEAE10-05FB-4600-83FD-CF178F304B9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48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C3D77D64-1F17-4AD8-A124-B721A3A2894E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01/04/1445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DCAEAE10-05FB-4600-83FD-CF178F304B9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5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C3D77D64-1F17-4AD8-A124-B721A3A2894E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01/04/1445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DCAEAE10-05FB-4600-83FD-CF178F304B9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378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C3D77D64-1F17-4AD8-A124-B721A3A2894E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01/04/1445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DCAEAE10-05FB-4600-83FD-CF178F304B9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1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C3D77D64-1F17-4AD8-A124-B721A3A2894E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01/04/1445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DCAEAE10-05FB-4600-83FD-CF178F304B9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0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36913" y="1831132"/>
            <a:ext cx="10067227" cy="316835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>
              <a:defRPr/>
            </a:pPr>
            <a:r>
              <a:rPr lang="ar-IQ" sz="5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الإحصاء الحياتي/ المحاضرة الرابعة</a:t>
            </a:r>
            <a:endParaRPr lang="en-US" sz="5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rtl="0">
              <a:defRPr/>
            </a:pPr>
            <a:r>
              <a:rPr lang="ar-IQ" sz="5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مقاييس </a:t>
            </a:r>
            <a:r>
              <a:rPr lang="ar-IQ" sz="5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النزعة </a:t>
            </a:r>
            <a:r>
              <a:rPr lang="ar-IQ" sz="5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المركزية</a:t>
            </a:r>
            <a:endParaRPr lang="ar-IQ" sz="5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288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533871" y="701462"/>
            <a:ext cx="10169610" cy="4135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 3" charset="2"/>
              <a:buNone/>
              <a:tabLst/>
              <a:defRPr/>
            </a:pPr>
            <a:r>
              <a:rPr lang="ar-IQ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+mj-cs"/>
              </a:rPr>
              <a:t>الأهداف المحاضرة :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ar-IQ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j-cs"/>
              </a:rPr>
              <a:t>في نهاية هذه المحاضرة يكون الطالب قادر على</a:t>
            </a:r>
            <a:r>
              <a:rPr kumimoji="0" lang="ar-IQ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: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lang="ar-IQ" sz="3200" b="1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ان يعرف </a:t>
            </a:r>
            <a:r>
              <a:rPr kumimoji="0" lang="ar-IQ" sz="3200" b="1" i="0" u="none" strike="noStrike" kern="120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البيانات المبوبة وغير المبوبة بطريقة صحيحة.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أن </a:t>
            </a:r>
            <a:r>
              <a:rPr lang="ar-SA" sz="3200" b="1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</a:t>
            </a:r>
            <a:r>
              <a:rPr lang="ar-IQ" sz="3200" b="1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عرف بين</a:t>
            </a:r>
            <a:r>
              <a:rPr lang="ar-SA" sz="3200" b="1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أنواع </a:t>
            </a:r>
            <a:r>
              <a:rPr lang="ar-IQ" sz="3200" b="1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المقاييس </a:t>
            </a:r>
            <a:r>
              <a:rPr kumimoji="0" lang="ar-IQ" sz="3200" b="1" i="0" u="none" strike="noStrike" kern="120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بدقة.</a:t>
            </a:r>
            <a:endParaRPr lang="en-US" sz="3200" b="1" dirty="0">
              <a:solidFill>
                <a:srgbClr val="DADADA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91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272746" y="541638"/>
            <a:ext cx="10750378" cy="505597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r" rtl="1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endParaRPr kumimoji="0" lang="ar-IQ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="" xmlns:a16="http://schemas.microsoft.com/office/drawing/2014/main" id="{4A62F005-F03D-427A-BE75-8BB870024F03}"/>
              </a:ext>
            </a:extLst>
          </p:cNvPr>
          <p:cNvSpPr txBox="1"/>
          <p:nvPr/>
        </p:nvSpPr>
        <p:spPr>
          <a:xfrm>
            <a:off x="1061852" y="429491"/>
            <a:ext cx="10912781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ar-IQ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مقاييس النزعة المركزية(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Measures of Central Tendency</a:t>
            </a:r>
            <a:r>
              <a:rPr lang="ar-IQ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1"/>
            <a:r>
              <a:rPr lang="ar-IQ" sz="3200" dirty="0"/>
              <a:t>مقاييس النزعة المركزية وتسمى أيضا بالمتوسطات وهي:</a:t>
            </a:r>
          </a:p>
          <a:p>
            <a:pPr marL="457200" indent="-457200" algn="just" rtl="1">
              <a:buFont typeface="Wingdings" panose="05000000000000000000" pitchFamily="2" charset="2"/>
              <a:buChar char="v"/>
            </a:pPr>
            <a:r>
              <a:rPr lang="ar-IQ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الوسط الحسابي</a:t>
            </a:r>
          </a:p>
          <a:p>
            <a:pPr marL="457200" indent="-457200" algn="just" rtl="1">
              <a:buFont typeface="Wingdings" panose="05000000000000000000" pitchFamily="2" charset="2"/>
              <a:buChar char="v"/>
            </a:pPr>
            <a:r>
              <a:rPr lang="ar-IQ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الوسيط</a:t>
            </a:r>
          </a:p>
          <a:p>
            <a:pPr marL="457200" indent="-457200" algn="just" rtl="1">
              <a:buFont typeface="Wingdings" panose="05000000000000000000" pitchFamily="2" charset="2"/>
              <a:buChar char="v"/>
            </a:pPr>
            <a:r>
              <a:rPr lang="ar-IQ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المنوال </a:t>
            </a:r>
          </a:p>
          <a:p>
            <a:pPr algn="just" rtl="1"/>
            <a:r>
              <a:rPr lang="ar-IQ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نتمكن بواسطه هذه المقاييس من تحديد موقع النقطة التي تتمحور حولها كافة القيم ولكل من هذه الاحصائيات مزايا وعيوب ويمكن استخدام أي منها بناء على عدة أمور منها:</a:t>
            </a:r>
          </a:p>
          <a:p>
            <a:pPr marL="514350" indent="-514350" algn="just" rtl="1">
              <a:buAutoNum type="arabicPeriod"/>
            </a:pPr>
            <a:r>
              <a:rPr lang="ar-IQ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شكل التوزيع: هل هو معتدل ام ملتوي.</a:t>
            </a:r>
          </a:p>
          <a:p>
            <a:pPr marL="514350" indent="-514350" algn="just" rtl="1">
              <a:buAutoNum type="arabicPeriod"/>
            </a:pPr>
            <a:r>
              <a:rPr lang="ar-IQ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مستوى القياس: هل هو اسمي, ترتيبي, فئوي او نسبي.</a:t>
            </a:r>
          </a:p>
          <a:p>
            <a:pPr algn="just" rtl="1"/>
            <a:endParaRPr lang="ar-IQ" sz="3200" dirty="0"/>
          </a:p>
          <a:p>
            <a:pPr algn="just" rtl="1"/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2462482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272746" y="541638"/>
            <a:ext cx="10750378" cy="505597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r" rtl="1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endParaRPr kumimoji="0" lang="ar-IQ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="" xmlns:a16="http://schemas.microsoft.com/office/drawing/2014/main" id="{4A62F005-F03D-427A-BE75-8BB870024F03}"/>
              </a:ext>
            </a:extLst>
          </p:cNvPr>
          <p:cNvSpPr txBox="1"/>
          <p:nvPr/>
        </p:nvSpPr>
        <p:spPr>
          <a:xfrm>
            <a:off x="999508" y="541638"/>
            <a:ext cx="10750378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IQ" sz="32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W20"/>
              </a:rPr>
              <a:t>أولاً : الوسط الحسابي (المتوسط)</a:t>
            </a:r>
          </a:p>
          <a:p>
            <a:pPr algn="ctr" rtl="1"/>
            <a:r>
              <a:rPr lang="ar-IQ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W20"/>
              </a:rPr>
              <a:t>الوسط الحسابي ويعرف بأنه مجموع قيم المشاهدات مقسوماً على عددها ويرمز له بالرمز</a:t>
            </a:r>
            <a:r>
              <a:rPr lang="en-US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W20"/>
              </a:rPr>
              <a:t> .(x</a:t>
            </a: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W20"/>
              </a:rPr>
              <a:t>̄</a:t>
            </a:r>
            <a:r>
              <a:rPr lang="en-US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W20"/>
              </a:rPr>
              <a:t>)</a:t>
            </a:r>
          </a:p>
          <a:p>
            <a:pPr algn="r" rtl="1"/>
            <a:r>
              <a:rPr lang="ar-IQ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W20"/>
              </a:rPr>
              <a:t>الوسط الحسابي هو معدل المشاهدات في التوزيع</a:t>
            </a:r>
            <a:r>
              <a:rPr lang="ar-IQ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W20"/>
              </a:rPr>
              <a:t>.</a:t>
            </a:r>
          </a:p>
          <a:p>
            <a:pPr algn="r" rtl="1"/>
            <a:r>
              <a:rPr lang="ar-IQ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W20"/>
              </a:rPr>
              <a:t>حساب الوسط الحسابي من البيانات الغير مبوبة ( المفردة )</a:t>
            </a:r>
            <a:r>
              <a:rPr lang="ar-IQ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IQ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IQ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W20"/>
              </a:rPr>
              <a:t>يحسب المتوسط الحسابي من البيانات المبوبة (مركز الفئة) من العلاقة التالية:</a:t>
            </a:r>
          </a:p>
        </p:txBody>
      </p:sp>
    </p:spTree>
    <p:extLst>
      <p:ext uri="{BB962C8B-B14F-4D97-AF65-F5344CB8AC3E}">
        <p14:creationId xmlns:p14="http://schemas.microsoft.com/office/powerpoint/2010/main" val="438834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272746" y="541638"/>
            <a:ext cx="10750378" cy="505597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r" rtl="1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endParaRPr kumimoji="0" lang="ar-IQ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="" xmlns:a16="http://schemas.microsoft.com/office/drawing/2014/main" id="{4A62F005-F03D-427A-BE75-8BB870024F03}"/>
              </a:ext>
            </a:extLst>
          </p:cNvPr>
          <p:cNvSpPr txBox="1"/>
          <p:nvPr/>
        </p:nvSpPr>
        <p:spPr>
          <a:xfrm>
            <a:off x="1606731" y="181957"/>
            <a:ext cx="104163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ar-IQ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الوسط الحسابي للبيانات الغير مبوبة</a:t>
            </a:r>
          </a:p>
          <a:p>
            <a:pPr algn="just" rtl="1"/>
            <a:endParaRPr lang="ar-IQ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="" xmlns:a16="http://schemas.microsoft.com/office/drawing/2014/main" id="{08B68179-3307-4376-93AC-3B6451081393}"/>
              </a:ext>
            </a:extLst>
          </p:cNvPr>
          <p:cNvPicPr/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37" r="35606"/>
          <a:stretch/>
        </p:blipFill>
        <p:spPr bwMode="auto">
          <a:xfrm rot="16200000">
            <a:off x="5883283" y="-2906961"/>
            <a:ext cx="2039814" cy="9495639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مربع نص 8">
            <a:extLst>
              <a:ext uri="{FF2B5EF4-FFF2-40B4-BE49-F238E27FC236}">
                <a16:creationId xmlns="" xmlns:a16="http://schemas.microsoft.com/office/drawing/2014/main" id="{5F2D18BE-9806-4E0A-BEEC-B9585F5ADFC1}"/>
              </a:ext>
            </a:extLst>
          </p:cNvPr>
          <p:cNvSpPr txBox="1"/>
          <p:nvPr/>
        </p:nvSpPr>
        <p:spPr>
          <a:xfrm>
            <a:off x="5626827" y="3339576"/>
            <a:ext cx="61852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ar-IQ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الوسط الحسابي للبيانات المبوبة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="" xmlns:a16="http://schemas.microsoft.com/office/drawing/2014/main" id="{CCFDF353-4A1A-4F4E-89AD-22A6B6CB48E4}"/>
              </a:ext>
            </a:extLst>
          </p:cNvPr>
          <p:cNvPicPr/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0" r="20152"/>
          <a:stretch/>
        </p:blipFill>
        <p:spPr bwMode="auto">
          <a:xfrm rot="16200000">
            <a:off x="5830486" y="318726"/>
            <a:ext cx="2145408" cy="949563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3208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272746" y="541638"/>
            <a:ext cx="10750378" cy="505597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r" rtl="1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endParaRPr kumimoji="0" lang="ar-IQ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="" xmlns:a16="http://schemas.microsoft.com/office/drawing/2014/main" id="{4A62F005-F03D-427A-BE75-8BB870024F03}"/>
              </a:ext>
            </a:extLst>
          </p:cNvPr>
          <p:cNvSpPr txBox="1"/>
          <p:nvPr/>
        </p:nvSpPr>
        <p:spPr>
          <a:xfrm>
            <a:off x="4044706" y="770776"/>
            <a:ext cx="762835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3200" b="1" i="0" u="sng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W20"/>
                <a:ea typeface="+mn-ea"/>
                <a:cs typeface="Arial" panose="020B0604020202020204" pitchFamily="34" charset="0"/>
              </a:rPr>
              <a:t>حيث :-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haris SIL"/>
                <a:ea typeface="+mn-ea"/>
                <a:cs typeface="+mn-cs"/>
              </a:rPr>
              <a:t>x̄  </a:t>
            </a:r>
            <a:r>
              <a:rPr kumimoji="0" lang="ar-IQ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W20"/>
                <a:ea typeface="+mn-ea"/>
                <a:cs typeface="Arial" panose="020B0604020202020204" pitchFamily="34" charset="0"/>
              </a:rPr>
              <a:t> = الوسط الحسابي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haris SIL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W20"/>
                <a:ea typeface="+mn-ea"/>
                <a:cs typeface="Arial" panose="020B0604020202020204" pitchFamily="34" charset="0"/>
              </a:rPr>
              <a:t>  ∑= مجموع</a:t>
            </a:r>
            <a:r>
              <a:rPr kumimoji="0" lang="ar-IQ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/>
            </a:r>
            <a:br>
              <a:rPr kumimoji="0" lang="ar-IQ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W20"/>
                <a:ea typeface="+mn-ea"/>
                <a:cs typeface="+mn-cs"/>
              </a:rPr>
              <a:t>Xi </a:t>
            </a:r>
            <a:r>
              <a:rPr kumimoji="0" lang="ar-IQ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W20"/>
                <a:ea typeface="+mn-ea"/>
                <a:cs typeface="Arial" panose="020B0604020202020204" pitchFamily="34" charset="0"/>
              </a:rPr>
              <a:t>= رمز المشاهدات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W20"/>
                <a:ea typeface="+mn-ea"/>
                <a:cs typeface="+mn-cs"/>
              </a:rPr>
              <a:t>Xi </a:t>
            </a:r>
            <a:r>
              <a:rPr kumimoji="0" lang="ar-IQ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W20"/>
                <a:ea typeface="+mn-ea"/>
                <a:cs typeface="Arial" panose="020B0604020202020204" pitchFamily="34" charset="0"/>
              </a:rPr>
              <a:t>= عدد من المشاهدات</a:t>
            </a:r>
            <a:r>
              <a:rPr kumimoji="0" lang="ar-IQ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/>
            </a:r>
            <a:br>
              <a:rPr kumimoji="0" lang="ar-IQ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W20"/>
                <a:ea typeface="+mn-ea"/>
                <a:cs typeface="+mn-cs"/>
              </a:rPr>
              <a:t>n  </a:t>
            </a:r>
            <a:r>
              <a:rPr kumimoji="0" lang="ar-IQ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W20"/>
                <a:ea typeface="+mn-ea"/>
                <a:cs typeface="Arial" panose="020B0604020202020204" pitchFamily="34" charset="0"/>
              </a:rPr>
              <a:t>عدد المشاهدات في العينة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W20"/>
                <a:ea typeface="+mn-ea"/>
                <a:cs typeface="+mn-cs"/>
              </a:rPr>
              <a:t>N </a:t>
            </a:r>
            <a:r>
              <a:rPr kumimoji="0" lang="ar-IQ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W20"/>
                <a:ea typeface="+mn-ea"/>
                <a:cs typeface="Arial" panose="020B0604020202020204" pitchFamily="34" charset="0"/>
              </a:rPr>
              <a:t>= المجتمع</a:t>
            </a:r>
            <a:r>
              <a:rPr kumimoji="0" lang="ar-IQ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/>
            </a:r>
            <a:br>
              <a:rPr kumimoji="0" lang="ar-IQ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endParaRPr kumimoji="0" lang="ar-IQ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285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272746" y="541638"/>
            <a:ext cx="10750378" cy="505597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r" rtl="1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endParaRPr kumimoji="0" lang="ar-IQ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="" xmlns:a16="http://schemas.microsoft.com/office/drawing/2014/main" id="{4A62F005-F03D-427A-BE75-8BB870024F03}"/>
              </a:ext>
            </a:extLst>
          </p:cNvPr>
          <p:cNvSpPr txBox="1"/>
          <p:nvPr/>
        </p:nvSpPr>
        <p:spPr>
          <a:xfrm>
            <a:off x="1172690" y="314719"/>
            <a:ext cx="1075037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IQ" sz="3200" b="1" i="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W20"/>
              </a:rPr>
              <a:t>ملاحظة: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IQ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W20"/>
              </a:rPr>
              <a:t>كلما ارتفعت قيمه الوسط الحسابي للعلامات دل ذلك على أداء افضل بشرط لا تكون هناك قيم متطرفة عالية أدت الى ارتفاع الوسط الحسابي.</a:t>
            </a:r>
          </a:p>
          <a:p>
            <a:pPr algn="r" rtl="1"/>
            <a:r>
              <a:rPr lang="ar-IQ" sz="32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W20"/>
              </a:rPr>
              <a:t>خصائص الوسط الحسابي</a:t>
            </a:r>
          </a:p>
          <a:p>
            <a:pPr algn="r" rtl="1"/>
            <a:r>
              <a:rPr lang="ar-IQ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W20"/>
              </a:rPr>
              <a:t>1.يعتمد على جميع المشاهدات.</a:t>
            </a:r>
          </a:p>
          <a:p>
            <a:pPr algn="r" rtl="1"/>
            <a:r>
              <a:rPr lang="ar-IQ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W20"/>
              </a:rPr>
              <a:t>2.سهل الفهم والتفسير ويتم حسابة بسهولة وسرعة.</a:t>
            </a:r>
          </a:p>
          <a:p>
            <a:pPr algn="r" rtl="1"/>
            <a:r>
              <a:rPr lang="ar-IQ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W20"/>
              </a:rPr>
              <a:t>3.المقياس المفضل عند الحديث عن الإحصاء الاستدلالي.</a:t>
            </a:r>
          </a:p>
          <a:p>
            <a:pPr algn="r" rtl="1"/>
            <a:r>
              <a:rPr lang="ar-IQ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W20"/>
              </a:rPr>
              <a:t>4.مجموع انحرافات القيم عن وسطها الحسابي تساوي صفر.</a:t>
            </a:r>
          </a:p>
          <a:p>
            <a:pPr algn="r" rtl="1"/>
            <a:r>
              <a:rPr lang="ar-IQ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W20"/>
              </a:rPr>
              <a:t>عيوب الوسط الحسابي</a:t>
            </a:r>
          </a:p>
          <a:p>
            <a:pPr algn="r" rtl="1"/>
            <a:r>
              <a:rPr lang="ar-IQ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W20"/>
              </a:rPr>
              <a:t>1.لا يمكن قياسه بالطرق البيانية.</a:t>
            </a:r>
          </a:p>
          <a:p>
            <a:pPr algn="r" rtl="1"/>
            <a:r>
              <a:rPr lang="ar-IQ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W20"/>
              </a:rPr>
              <a:t>2.قابليته للتأثر بعدد قليل من المشاهدات المتطرفة.</a:t>
            </a:r>
          </a:p>
          <a:p>
            <a:pPr algn="r" rtl="1"/>
            <a:r>
              <a:rPr lang="ar-IQ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W20"/>
              </a:rPr>
              <a:t>3.لا يمكن حسابه في التوزيع ذي الفئات المفتوحة. </a:t>
            </a:r>
          </a:p>
        </p:txBody>
      </p:sp>
    </p:spTree>
    <p:extLst>
      <p:ext uri="{BB962C8B-B14F-4D97-AF65-F5344CB8AC3E}">
        <p14:creationId xmlns:p14="http://schemas.microsoft.com/office/powerpoint/2010/main" val="3671242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503712" y="1404713"/>
            <a:ext cx="5689600" cy="292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rtl="1" eaLnBrk="0" hangingPunct="0">
              <a:tabLst>
                <a:tab pos="457200" algn="l"/>
              </a:tabLst>
            </a:pP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Thanks </a:t>
            </a:r>
          </a:p>
          <a:p>
            <a:pPr algn="ctr" rtl="1" eaLnBrk="0" hangingPunct="0">
              <a:tabLst>
                <a:tab pos="457200" algn="l"/>
              </a:tabLst>
            </a:pP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Listening</a:t>
            </a:r>
          </a:p>
          <a:p>
            <a:pPr algn="ctr" rtl="1" eaLnBrk="0" hangingPunct="0">
              <a:tabLst>
                <a:tab pos="457200" algn="l"/>
              </a:tabLst>
            </a:pP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72746" y="541638"/>
            <a:ext cx="10750378" cy="505597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r" rtl="1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endParaRPr kumimoji="0" lang="ar-IQ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="" xmlns:a16="http://schemas.microsoft.com/office/drawing/2014/main" id="{4E70F004-57AA-47B3-A571-14122CD809B5}"/>
              </a:ext>
            </a:extLst>
          </p:cNvPr>
          <p:cNvPicPr/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" t="16845" r="1978" b="47306"/>
          <a:stretch/>
        </p:blipFill>
        <p:spPr bwMode="auto">
          <a:xfrm>
            <a:off x="1729769" y="246550"/>
            <a:ext cx="10079054" cy="5351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7514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503712" y="1404713"/>
            <a:ext cx="5689600" cy="292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rtl="1" eaLnBrk="0" hangingPunct="0">
              <a:tabLst>
                <a:tab pos="457200" algn="l"/>
              </a:tabLst>
            </a:pP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Thanks </a:t>
            </a:r>
          </a:p>
          <a:p>
            <a:pPr algn="ctr" rtl="1" eaLnBrk="0" hangingPunct="0">
              <a:tabLst>
                <a:tab pos="457200" algn="l"/>
              </a:tabLst>
            </a:pP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Listening</a:t>
            </a:r>
          </a:p>
          <a:p>
            <a:pPr algn="ctr" rtl="1" eaLnBrk="0" hangingPunct="0">
              <a:tabLst>
                <a:tab pos="457200" algn="l"/>
              </a:tabLst>
            </a:pP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72746" y="541638"/>
            <a:ext cx="10750378" cy="505597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r" rtl="1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endParaRPr kumimoji="0" lang="ar-IQ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="" xmlns:a16="http://schemas.microsoft.com/office/drawing/2014/main" id="{E4B612C1-B380-45F3-883E-4D5AD1712901}"/>
              </a:ext>
            </a:extLst>
          </p:cNvPr>
          <p:cNvPicPr/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5012" r="3383" b="22934"/>
          <a:stretch/>
        </p:blipFill>
        <p:spPr bwMode="auto">
          <a:xfrm>
            <a:off x="2116184" y="235131"/>
            <a:ext cx="9746112" cy="5891349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=""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852503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2931</TotalTime>
  <Words>261</Words>
  <Application>Microsoft Office PowerPoint</Application>
  <PresentationFormat>مخصص</PresentationFormat>
  <Paragraphs>40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hani</dc:creator>
  <cp:lastModifiedBy>Maher</cp:lastModifiedBy>
  <cp:revision>318</cp:revision>
  <cp:lastPrinted>2017-04-21T17:39:01Z</cp:lastPrinted>
  <dcterms:created xsi:type="dcterms:W3CDTF">2016-01-11T15:58:09Z</dcterms:created>
  <dcterms:modified xsi:type="dcterms:W3CDTF">2023-10-15T04:39:37Z</dcterms:modified>
</cp:coreProperties>
</file>