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8" r:id="rId1"/>
    <p:sldMasterId id="2147483955" r:id="rId2"/>
  </p:sldMasterIdLst>
  <p:notesMasterIdLst>
    <p:notesMasterId r:id="rId16"/>
  </p:notesMasterIdLst>
  <p:handoutMasterIdLst>
    <p:handoutMasterId r:id="rId17"/>
  </p:handoutMasterIdLst>
  <p:sldIdLst>
    <p:sldId id="560" r:id="rId3"/>
    <p:sldId id="581" r:id="rId4"/>
    <p:sldId id="616" r:id="rId5"/>
    <p:sldId id="608" r:id="rId6"/>
    <p:sldId id="619" r:id="rId7"/>
    <p:sldId id="633" r:id="rId8"/>
    <p:sldId id="278" r:id="rId9"/>
    <p:sldId id="277" r:id="rId10"/>
    <p:sldId id="270" r:id="rId11"/>
    <p:sldId id="272" r:id="rId12"/>
    <p:sldId id="271" r:id="rId13"/>
    <p:sldId id="335" r:id="rId14"/>
    <p:sldId id="28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النمط الفات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نمط فاتح 2 - تميي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A111915-BE36-4E01-A7E5-04B1672EAD32}" styleName="نمط فاتح 2 - تميي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81" d="100"/>
          <a:sy n="81" d="100"/>
        </p:scale>
        <p:origin x="-29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ar-IQ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IQ" sz="2800" dirty="0">
                <a:solidFill>
                  <a:srgbClr val="FF0000"/>
                </a:solidFill>
              </a:rPr>
              <a:t>توزيع </a:t>
            </a:r>
            <a:r>
              <a:rPr lang="ar-IQ" sz="2800" dirty="0" err="1">
                <a:solidFill>
                  <a:srgbClr val="FF0000"/>
                </a:solidFill>
              </a:rPr>
              <a:t>الاصابات</a:t>
            </a:r>
            <a:r>
              <a:rPr lang="ar-IQ" sz="2800" dirty="0">
                <a:solidFill>
                  <a:srgbClr val="FF0000"/>
                </a:solidFill>
              </a:rPr>
              <a:t> بمرض </a:t>
            </a:r>
            <a:r>
              <a:rPr lang="ar-IQ" sz="2800" dirty="0" err="1">
                <a:solidFill>
                  <a:srgbClr val="FF0000"/>
                </a:solidFill>
              </a:rPr>
              <a:t>التدرن</a:t>
            </a:r>
            <a:r>
              <a:rPr lang="ar-IQ" sz="2800" dirty="0">
                <a:solidFill>
                  <a:srgbClr val="FF0000"/>
                </a:solidFill>
              </a:rPr>
              <a:t> حسب العمر</a:t>
            </a:r>
          </a:p>
        </c:rich>
      </c:tx>
      <c:layout>
        <c:manualLayout>
          <c:xMode val="edge"/>
          <c:yMode val="edge"/>
          <c:x val="0.16455901607395587"/>
          <c:y val="2.844424535961255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4.2938584534026006E-2"/>
          <c:y val="7.4825346934801695E-2"/>
          <c:w val="0.93258054985285543"/>
          <c:h val="0.61415305120022667"/>
        </c:manualLayout>
      </c:layout>
      <c:lineChart>
        <c:grouping val="standard"/>
        <c:varyColors val="0"/>
        <c:ser>
          <c:idx val="0"/>
          <c:order val="0"/>
          <c:tx>
            <c:strRef>
              <c:f>ورقة1!$B$1</c:f>
              <c:strCache>
                <c:ptCount val="1"/>
                <c:pt idx="0">
                  <c:v>عمود2</c:v>
                </c:pt>
              </c:strCache>
            </c:strRef>
          </c:tx>
          <c:cat>
            <c:strRef>
              <c:f>ورقة1!$A$2:$A$9</c:f>
              <c:strCache>
                <c:ptCount val="8"/>
                <c:pt idx="0">
                  <c:v>سنه-4سنوات</c:v>
                </c:pt>
                <c:pt idx="1">
                  <c:v>5سنوات-14</c:v>
                </c:pt>
                <c:pt idx="2">
                  <c:v>15-24</c:v>
                </c:pt>
                <c:pt idx="3">
                  <c:v>25-34</c:v>
                </c:pt>
                <c:pt idx="4">
                  <c:v>35-44</c:v>
                </c:pt>
                <c:pt idx="5">
                  <c:v>45-54</c:v>
                </c:pt>
                <c:pt idx="6">
                  <c:v>55-64</c:v>
                </c:pt>
                <c:pt idx="7">
                  <c:v>&gt;65</c:v>
                </c:pt>
              </c:strCache>
            </c:strRef>
          </c:cat>
          <c:val>
            <c:numRef>
              <c:f>ورقة1!$B$2:$B$9</c:f>
              <c:numCache>
                <c:formatCode>General</c:formatCode>
                <c:ptCount val="8"/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2F2D-440B-85E2-C0E30B0279EB}"/>
            </c:ext>
          </c:extLst>
        </c:ser>
        <c:ser>
          <c:idx val="1"/>
          <c:order val="1"/>
          <c:tx>
            <c:strRef>
              <c:f>ورقة1!$C$1</c:f>
              <c:strCache>
                <c:ptCount val="1"/>
                <c:pt idx="0">
                  <c:v>العدد</c:v>
                </c:pt>
              </c:strCache>
            </c:strRef>
          </c:tx>
          <c:cat>
            <c:strRef>
              <c:f>ورقة1!$A$2:$A$9</c:f>
              <c:strCache>
                <c:ptCount val="8"/>
                <c:pt idx="0">
                  <c:v>سنه-4سنوات</c:v>
                </c:pt>
                <c:pt idx="1">
                  <c:v>5سنوات-14</c:v>
                </c:pt>
                <c:pt idx="2">
                  <c:v>15-24</c:v>
                </c:pt>
                <c:pt idx="3">
                  <c:v>25-34</c:v>
                </c:pt>
                <c:pt idx="4">
                  <c:v>35-44</c:v>
                </c:pt>
                <c:pt idx="5">
                  <c:v>45-54</c:v>
                </c:pt>
                <c:pt idx="6">
                  <c:v>55-64</c:v>
                </c:pt>
                <c:pt idx="7">
                  <c:v>&gt;65</c:v>
                </c:pt>
              </c:strCache>
            </c:strRef>
          </c:cat>
          <c:val>
            <c:numRef>
              <c:f>ورقة1!$C$2:$C$9</c:f>
              <c:numCache>
                <c:formatCode>General</c:formatCode>
                <c:ptCount val="8"/>
                <c:pt idx="0">
                  <c:v>17</c:v>
                </c:pt>
                <c:pt idx="1">
                  <c:v>25</c:v>
                </c:pt>
                <c:pt idx="2">
                  <c:v>88</c:v>
                </c:pt>
                <c:pt idx="3">
                  <c:v>86</c:v>
                </c:pt>
                <c:pt idx="4">
                  <c:v>44</c:v>
                </c:pt>
                <c:pt idx="5">
                  <c:v>46</c:v>
                </c:pt>
                <c:pt idx="6">
                  <c:v>56</c:v>
                </c:pt>
                <c:pt idx="7">
                  <c:v>52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2F2D-440B-85E2-C0E30B0279EB}"/>
            </c:ext>
          </c:extLst>
        </c:ser>
        <c:ser>
          <c:idx val="2"/>
          <c:order val="2"/>
          <c:tx>
            <c:strRef>
              <c:f>ورقة1!$D$1</c:f>
              <c:strCache>
                <c:ptCount val="1"/>
                <c:pt idx="0">
                  <c:v>عمود1</c:v>
                </c:pt>
              </c:strCache>
            </c:strRef>
          </c:tx>
          <c:cat>
            <c:strRef>
              <c:f>ورقة1!$A$2:$A$9</c:f>
              <c:strCache>
                <c:ptCount val="8"/>
                <c:pt idx="0">
                  <c:v>سنه-4سنوات</c:v>
                </c:pt>
                <c:pt idx="1">
                  <c:v>5سنوات-14</c:v>
                </c:pt>
                <c:pt idx="2">
                  <c:v>15-24</c:v>
                </c:pt>
                <c:pt idx="3">
                  <c:v>25-34</c:v>
                </c:pt>
                <c:pt idx="4">
                  <c:v>35-44</c:v>
                </c:pt>
                <c:pt idx="5">
                  <c:v>45-54</c:v>
                </c:pt>
                <c:pt idx="6">
                  <c:v>55-64</c:v>
                </c:pt>
                <c:pt idx="7">
                  <c:v>&gt;65</c:v>
                </c:pt>
              </c:strCache>
            </c:strRef>
          </c:cat>
          <c:val>
            <c:numRef>
              <c:f>ورقة1!$D$2:$D$9</c:f>
              <c:numCache>
                <c:formatCode>General</c:formatCode>
                <c:ptCount val="8"/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2F2D-440B-85E2-C0E30B0279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568640"/>
        <c:axId val="31570176"/>
      </c:lineChart>
      <c:catAx>
        <c:axId val="31568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1570176"/>
        <c:crosses val="autoZero"/>
        <c:auto val="1"/>
        <c:lblAlgn val="ctr"/>
        <c:lblOffset val="100"/>
        <c:noMultiLvlLbl val="0"/>
      </c:catAx>
      <c:valAx>
        <c:axId val="31570176"/>
        <c:scaling>
          <c:orientation val="minMax"/>
        </c:scaling>
        <c:delete val="1"/>
        <c:axPos val="l"/>
        <c:majorGridlines/>
        <c:numFmt formatCode="General" sourceLinked="1"/>
        <c:majorTickMark val="none"/>
        <c:minorTickMark val="none"/>
        <c:tickLblPos val="none"/>
        <c:crossAx val="315686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ar-IQ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9F83406-5602-4846-92E5-713FC98AEF2F}" type="datetimeFigureOut">
              <a:rPr lang="ar-IQ" smtClean="0"/>
              <a:t>23/03/1445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4F81F9B-1929-46A2-8025-4F6720D5580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3068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735D83F-90B1-4973-8E11-679B50DAF22D}" type="datetimeFigureOut">
              <a:rPr lang="ar-IQ" smtClean="0"/>
              <a:t>23/03/1445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176C425-FEB9-4705-9D8B-E9B01CC4BF0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92289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30543" indent="-28097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23912" indent="-224782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73477" indent="-224782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23041" indent="-224782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72606" indent="-224782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22171" indent="-224782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371736" indent="-224782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21300" indent="-224782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AA4086E-3BB6-4E98-9E6A-22CD191C879A}" type="slidenum">
              <a:rPr lang="en-US" sz="1200"/>
              <a:pPr/>
              <a:t>12</a:t>
            </a:fld>
            <a:endParaRPr lang="en-US" sz="1200"/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089" y="4342892"/>
            <a:ext cx="5029823" cy="4114565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0" tIns="44446" rIns="90480" bIns="44446"/>
          <a:lstStyle/>
          <a:p>
            <a:r>
              <a:rPr lang="en-US"/>
              <a:t>page 79 of text</a:t>
            </a:r>
          </a:p>
        </p:txBody>
      </p:sp>
      <p:sp>
        <p:nvSpPr>
          <p:cNvPr id="56324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مستطيل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مستطيل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A8C4999-9C40-4B22-8593-953FD42FEFED}" type="datetimeFigureOut">
              <a:rPr lang="ar-IQ" smtClean="0"/>
              <a:pPr/>
              <a:t>23/03/1445</a:t>
            </a:fld>
            <a:endParaRPr lang="en-US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2780524" y="236541"/>
            <a:ext cx="7823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B945A6-46A6-4DC5-81EC-E428B7CDA6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3601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C4999-9C40-4B22-8593-953FD42FEFED}" type="datetimeFigureOut">
              <a:rPr lang="ar-IQ" smtClean="0"/>
              <a:pPr/>
              <a:t>23/03/1445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45A6-46A6-4DC5-81EC-E428B7CDA6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50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37600" y="609602"/>
            <a:ext cx="2743200" cy="5516563"/>
          </a:xfrm>
        </p:spPr>
        <p:txBody>
          <a:bodyPr vert="eaVert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416800" cy="5516564"/>
          </a:xfrm>
        </p:spPr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8737600" y="6248405"/>
            <a:ext cx="2946400" cy="365125"/>
          </a:xfrm>
        </p:spPr>
        <p:txBody>
          <a:bodyPr/>
          <a:lstStyle/>
          <a:p>
            <a:fld id="{DA8C4999-9C40-4B22-8593-953FD42FEFED}" type="datetimeFigureOut">
              <a:rPr lang="ar-IQ" smtClean="0"/>
              <a:pPr/>
              <a:t>23/03/1445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609603" y="6248210"/>
            <a:ext cx="743131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مستطيل 6"/>
          <p:cNvSpPr/>
          <p:nvPr/>
        </p:nvSpPr>
        <p:spPr bwMode="white">
          <a:xfrm>
            <a:off x="8128424" y="0"/>
            <a:ext cx="42672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مستطيل 7"/>
          <p:cNvSpPr/>
          <p:nvPr/>
        </p:nvSpPr>
        <p:spPr>
          <a:xfrm>
            <a:off x="8189384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مستطيل 8"/>
          <p:cNvSpPr/>
          <p:nvPr/>
        </p:nvSpPr>
        <p:spPr>
          <a:xfrm>
            <a:off x="8189384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 rot="5400000">
            <a:off x="8075084" y="103716"/>
            <a:ext cx="533400" cy="325968"/>
          </a:xfrm>
        </p:spPr>
        <p:txBody>
          <a:bodyPr/>
          <a:lstStyle/>
          <a:p>
            <a:fld id="{72B945A6-46A6-4DC5-81EC-E428B7CDA6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9015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عنوان، ونص،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BE8A6-9050-442E-8FE4-F6C4A8D79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6719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36"/>
            <a:ext cx="103632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23/03/1445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073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23/03/1445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06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1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23/03/1445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1650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12800" y="1600204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229600" y="1600204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23/03/1445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9875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74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74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23/03/1445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6039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23/03/1445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3992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23/03/1445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071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C4999-9C40-4B22-8593-953FD42FEFED}" type="datetimeFigureOut">
              <a:rPr lang="ar-IQ" smtClean="0"/>
              <a:pPr/>
              <a:t>23/03/1445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B945A6-46A6-4DC5-81EC-E428B7CDA6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654743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3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23/03/1445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2173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23/03/1445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6705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23/03/1445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8777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11785600" y="274639"/>
            <a:ext cx="36576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12800" y="274639"/>
            <a:ext cx="107696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23/03/1445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74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828802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7" name="مستطيل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مستطيل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مستطيل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C4999-9C40-4B22-8593-953FD42FEFED}" type="datetimeFigureOut">
              <a:rPr lang="ar-IQ" smtClean="0"/>
              <a:pPr/>
              <a:t>23/03/1445</a:t>
            </a:fld>
            <a:endParaRPr lang="en-US"/>
          </a:p>
        </p:txBody>
      </p:sp>
      <p:sp>
        <p:nvSpPr>
          <p:cNvPr id="13" name="عنصر نائب لرقم الشريحة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7272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B945A6-46A6-4DC5-81EC-E428B7CDA6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453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A8C4999-9C40-4B22-8593-953FD42FEFED}" type="datetimeFigureOut">
              <a:rPr lang="ar-IQ" smtClean="0"/>
              <a:pPr/>
              <a:t>23/03/1445</a:t>
            </a:fld>
            <a:endParaRPr lang="en-US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B945A6-46A6-4DC5-81EC-E428B7CDA6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عنصر نائب للتذييل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26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A8C4999-9C40-4B22-8593-953FD42FEFED}" type="datetimeFigureOut">
              <a:rPr lang="ar-IQ" smtClean="0"/>
              <a:pPr/>
              <a:t>23/03/1445</a:t>
            </a:fld>
            <a:endParaRPr lang="en-US"/>
          </a:p>
        </p:txBody>
      </p:sp>
      <p:sp>
        <p:nvSpPr>
          <p:cNvPr id="12" name="عنصر نائب لرقم الشريحة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B945A6-46A6-4DC5-81EC-E428B7CDA6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عنصر نائب للنص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15" name="عنصر نائب للنص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</p:spTree>
    <p:extLst>
      <p:ext uri="{BB962C8B-B14F-4D97-AF65-F5344CB8AC3E}">
        <p14:creationId xmlns:p14="http://schemas.microsoft.com/office/powerpoint/2010/main" val="136956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C4999-9C40-4B22-8593-953FD42FEFED}" type="datetimeFigureOut">
              <a:rPr lang="ar-IQ" smtClean="0"/>
              <a:pPr/>
              <a:t>23/03/1445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B945A6-46A6-4DC5-81EC-E428B7CDA6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75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C4999-9C40-4B22-8593-953FD42FEFED}" type="datetimeFigureOut">
              <a:rPr lang="ar-IQ" smtClean="0"/>
              <a:pPr/>
              <a:t>23/03/1445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B945A6-46A6-4DC5-81EC-E428B7CDA6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00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C4999-9C40-4B22-8593-953FD42FEFED}" type="datetimeFigureOut">
              <a:rPr lang="ar-IQ" smtClean="0"/>
              <a:pPr/>
              <a:t>23/03/1445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B945A6-46A6-4DC5-81EC-E428B7CDA6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23557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8" name="مستطيل 7"/>
          <p:cNvSpPr/>
          <p:nvPr/>
        </p:nvSpPr>
        <p:spPr bwMode="white">
          <a:xfrm>
            <a:off x="-12192" y="4572000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مستطيل 8"/>
          <p:cNvSpPr/>
          <p:nvPr/>
        </p:nvSpPr>
        <p:spPr>
          <a:xfrm>
            <a:off x="-12192" y="4663440"/>
            <a:ext cx="195072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مستطيل 9"/>
          <p:cNvSpPr/>
          <p:nvPr/>
        </p:nvSpPr>
        <p:spPr>
          <a:xfrm>
            <a:off x="2060448" y="4654296"/>
            <a:ext cx="101315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11" name="مستطيل 10"/>
          <p:cNvSpPr/>
          <p:nvPr/>
        </p:nvSpPr>
        <p:spPr bwMode="white">
          <a:xfrm>
            <a:off x="1930400" y="0"/>
            <a:ext cx="134112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>
          <a:xfrm>
            <a:off x="8331200" y="6248403"/>
            <a:ext cx="3556000" cy="365125"/>
          </a:xfrm>
        </p:spPr>
        <p:txBody>
          <a:bodyPr rtlCol="0"/>
          <a:lstStyle/>
          <a:p>
            <a:fld id="{DA8C4999-9C40-4B22-8593-953FD42FEFED}" type="datetimeFigureOut">
              <a:rPr lang="ar-IQ" smtClean="0"/>
              <a:pPr/>
              <a:t>23/03/1445</a:t>
            </a:fld>
            <a:endParaRPr lang="en-US"/>
          </a:p>
        </p:txBody>
      </p:sp>
      <p:sp>
        <p:nvSpPr>
          <p:cNvPr id="13" name="عنصر نائب لرقم الشريحة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9304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B945A6-46A6-4DC5-81EC-E428B7CDA6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2"/>
          </p:nvPr>
        </p:nvSpPr>
        <p:spPr>
          <a:xfrm>
            <a:off x="2133600" y="6248209"/>
            <a:ext cx="6096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/>
              <a:t>انقر فوق الرمز لإضافة صورة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951524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  <a:p>
            <a:pPr lvl="1" eaLnBrk="1" latinLnBrk="0" hangingPunct="1"/>
            <a:r>
              <a:rPr kumimoji="0" lang="ar-SA"/>
              <a:t>المستوى الثاني</a:t>
            </a:r>
          </a:p>
          <a:p>
            <a:pPr lvl="2" eaLnBrk="1" latinLnBrk="0" hangingPunct="1"/>
            <a:r>
              <a:rPr kumimoji="0" lang="ar-SA"/>
              <a:t>المستوى الثالث</a:t>
            </a:r>
          </a:p>
          <a:p>
            <a:pPr lvl="3" eaLnBrk="1" latinLnBrk="0" hangingPunct="1"/>
            <a:r>
              <a:rPr kumimoji="0" lang="ar-SA"/>
              <a:t>المستوى الرابع</a:t>
            </a:r>
          </a:p>
          <a:p>
            <a:pPr lvl="4" eaLnBrk="1" latinLnBrk="0" hangingPunct="1"/>
            <a:r>
              <a:rPr kumimoji="0" lang="ar-SA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8128000" y="6248403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A8C4999-9C40-4B22-8593-953FD42FEFED}" type="datetimeFigureOut">
              <a:rPr lang="ar-IQ" smtClean="0"/>
              <a:pPr/>
              <a:t>23/03/1445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812802" y="6248209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مستطيل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مستطيل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مستطيل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B945A6-46A6-4DC5-81EC-E428B7CDA6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109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  <p:sldLayoutId id="2147483930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600204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737600" y="635636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C4999-9C40-4B22-8593-953FD42FEFED}" type="datetimeFigureOut">
              <a:rPr lang="ar-IQ" smtClean="0"/>
              <a:pPr/>
              <a:t>23/03/1445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165600" y="635636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09600" y="635636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945A6-46A6-4DC5-81EC-E428B7CDA6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816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57" r:id="rId2"/>
    <p:sldLayoutId id="2147483958" r:id="rId3"/>
    <p:sldLayoutId id="2147483959" r:id="rId4"/>
    <p:sldLayoutId id="2147483960" r:id="rId5"/>
    <p:sldLayoutId id="2147483961" r:id="rId6"/>
    <p:sldLayoutId id="2147483962" r:id="rId7"/>
    <p:sldLayoutId id="2147483963" r:id="rId8"/>
    <p:sldLayoutId id="2147483964" r:id="rId9"/>
    <p:sldLayoutId id="2147483965" r:id="rId10"/>
    <p:sldLayoutId id="2147483966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436913" y="1831132"/>
            <a:ext cx="10067227" cy="3168352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>
              <a:defRPr/>
            </a:pPr>
            <a:r>
              <a:rPr lang="ar-IQ" sz="5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الإحصاء الحياتي/ المحاضرة الثالثة</a:t>
            </a:r>
            <a:endParaRPr lang="en-US" sz="5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rtl="0">
              <a:defRPr/>
            </a:pPr>
            <a:r>
              <a:rPr lang="ar-IQ" sz="5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عرض البيانات </a:t>
            </a:r>
            <a:endParaRPr lang="ar-IQ" sz="5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rtl="0">
              <a:defRPr/>
            </a:pPr>
            <a:r>
              <a:rPr lang="ar-IQ" sz="5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م.د</a:t>
            </a:r>
            <a:r>
              <a:rPr lang="ar-IQ" sz="5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ar-IQ" sz="52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سالم كريم هجول</a:t>
            </a:r>
            <a:endParaRPr lang="ar-IQ" sz="5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288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IQ" sz="4800" b="1" dirty="0">
                <a:solidFill>
                  <a:schemeClr val="tx1"/>
                </a:solidFill>
              </a:rPr>
              <a:t>3.الرسم البياني </a:t>
            </a:r>
            <a:r>
              <a:rPr lang="en-US" sz="4800" b="1" dirty="0">
                <a:solidFill>
                  <a:schemeClr val="tx1"/>
                </a:solidFill>
              </a:rPr>
              <a:t>(Histogram)</a:t>
            </a:r>
            <a:r>
              <a:rPr lang="ar-IQ" sz="4800" b="1" dirty="0">
                <a:solidFill>
                  <a:schemeClr val="tx1"/>
                </a:solidFill>
              </a:rPr>
              <a:t> </a:t>
            </a:r>
            <a:endParaRPr lang="en-US" sz="4800" b="1" dirty="0">
              <a:solidFill>
                <a:schemeClr val="tx1"/>
              </a:solidFill>
            </a:endParaRPr>
          </a:p>
        </p:txBody>
      </p:sp>
      <p:pic>
        <p:nvPicPr>
          <p:cNvPr id="4" name="عنصر نائب للمحتوى 3" descr="histogram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881158" y="1571612"/>
            <a:ext cx="8072495" cy="4929222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0" y="228600"/>
            <a:ext cx="5592064" cy="990600"/>
          </a:xfrm>
        </p:spPr>
        <p:txBody>
          <a:bodyPr>
            <a:normAutofit fontScale="90000"/>
          </a:bodyPr>
          <a:lstStyle/>
          <a:p>
            <a:pPr algn="r" rtl="1"/>
            <a:r>
              <a:rPr lang="ar-IQ" sz="4800" b="1" dirty="0">
                <a:solidFill>
                  <a:schemeClr val="tx1"/>
                </a:solidFill>
              </a:rPr>
              <a:t>4.مخطط دائري</a:t>
            </a:r>
            <a:r>
              <a:rPr lang="en-US" sz="4800" b="1" dirty="0">
                <a:solidFill>
                  <a:schemeClr val="tx1"/>
                </a:solidFill>
              </a:rPr>
              <a:t> Pie chart </a:t>
            </a:r>
          </a:p>
        </p:txBody>
      </p:sp>
      <p:graphicFrame>
        <p:nvGraphicFramePr>
          <p:cNvPr id="2050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3698875" y="1903414"/>
          <a:ext cx="5029200" cy="388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r:id="rId3" imgW="5029636" imgH="3889585" progId="Excel.Sheet.8">
                  <p:embed/>
                </p:oleObj>
              </mc:Choice>
              <mc:Fallback>
                <p:oleObj r:id="rId3" imgW="5029636" imgH="3889585" progId="Excel.Sheet.8">
                  <p:embed/>
                  <p:pic>
                    <p:nvPicPr>
                      <p:cNvPr id="2050" name="Content Placeholder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875" y="1903414"/>
                        <a:ext cx="5029200" cy="3889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2"/>
          <p:cNvGrpSpPr>
            <a:grpSpLocks/>
          </p:cNvGrpSpPr>
          <p:nvPr/>
        </p:nvGrpSpPr>
        <p:grpSpPr bwMode="auto">
          <a:xfrm>
            <a:off x="2501900" y="3327400"/>
            <a:ext cx="7380288" cy="2541588"/>
            <a:chOff x="616" y="2096"/>
            <a:chExt cx="4649" cy="1601"/>
          </a:xfrm>
        </p:grpSpPr>
        <p:sp>
          <p:nvSpPr>
            <p:cNvPr id="35849" name="Freeform 3"/>
            <p:cNvSpPr>
              <a:spLocks/>
            </p:cNvSpPr>
            <p:nvPr/>
          </p:nvSpPr>
          <p:spPr bwMode="auto">
            <a:xfrm>
              <a:off x="616" y="2096"/>
              <a:ext cx="2321" cy="1601"/>
            </a:xfrm>
            <a:custGeom>
              <a:avLst/>
              <a:gdLst>
                <a:gd name="T0" fmla="*/ 0 w 2321"/>
                <a:gd name="T1" fmla="*/ 1592 h 1601"/>
                <a:gd name="T2" fmla="*/ 176 w 2321"/>
                <a:gd name="T3" fmla="*/ 1600 h 1601"/>
                <a:gd name="T4" fmla="*/ 440 w 2321"/>
                <a:gd name="T5" fmla="*/ 1568 h 1601"/>
                <a:gd name="T6" fmla="*/ 736 w 2321"/>
                <a:gd name="T7" fmla="*/ 1488 h 1601"/>
                <a:gd name="T8" fmla="*/ 928 w 2321"/>
                <a:gd name="T9" fmla="*/ 1408 h 1601"/>
                <a:gd name="T10" fmla="*/ 1096 w 2321"/>
                <a:gd name="T11" fmla="*/ 1320 h 1601"/>
                <a:gd name="T12" fmla="*/ 1256 w 2321"/>
                <a:gd name="T13" fmla="*/ 1216 h 1601"/>
                <a:gd name="T14" fmla="*/ 1384 w 2321"/>
                <a:gd name="T15" fmla="*/ 1104 h 1601"/>
                <a:gd name="T16" fmla="*/ 1488 w 2321"/>
                <a:gd name="T17" fmla="*/ 992 h 1601"/>
                <a:gd name="T18" fmla="*/ 1576 w 2321"/>
                <a:gd name="T19" fmla="*/ 872 h 1601"/>
                <a:gd name="T20" fmla="*/ 1640 w 2321"/>
                <a:gd name="T21" fmla="*/ 752 h 1601"/>
                <a:gd name="T22" fmla="*/ 1728 w 2321"/>
                <a:gd name="T23" fmla="*/ 616 h 1601"/>
                <a:gd name="T24" fmla="*/ 1808 w 2321"/>
                <a:gd name="T25" fmla="*/ 464 h 1601"/>
                <a:gd name="T26" fmla="*/ 1872 w 2321"/>
                <a:gd name="T27" fmla="*/ 328 h 1601"/>
                <a:gd name="T28" fmla="*/ 1952 w 2321"/>
                <a:gd name="T29" fmla="*/ 208 h 1601"/>
                <a:gd name="T30" fmla="*/ 2040 w 2321"/>
                <a:gd name="T31" fmla="*/ 104 h 1601"/>
                <a:gd name="T32" fmla="*/ 2160 w 2321"/>
                <a:gd name="T33" fmla="*/ 24 h 1601"/>
                <a:gd name="T34" fmla="*/ 2320 w 2321"/>
                <a:gd name="T35" fmla="*/ 0 h 160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321" h="1601">
                  <a:moveTo>
                    <a:pt x="0" y="1592"/>
                  </a:moveTo>
                  <a:lnTo>
                    <a:pt x="176" y="1600"/>
                  </a:lnTo>
                  <a:lnTo>
                    <a:pt x="440" y="1568"/>
                  </a:lnTo>
                  <a:lnTo>
                    <a:pt x="736" y="1488"/>
                  </a:lnTo>
                  <a:lnTo>
                    <a:pt x="928" y="1408"/>
                  </a:lnTo>
                  <a:lnTo>
                    <a:pt x="1096" y="1320"/>
                  </a:lnTo>
                  <a:lnTo>
                    <a:pt x="1256" y="1216"/>
                  </a:lnTo>
                  <a:lnTo>
                    <a:pt x="1384" y="1104"/>
                  </a:lnTo>
                  <a:lnTo>
                    <a:pt x="1488" y="992"/>
                  </a:lnTo>
                  <a:lnTo>
                    <a:pt x="1576" y="872"/>
                  </a:lnTo>
                  <a:lnTo>
                    <a:pt x="1640" y="752"/>
                  </a:lnTo>
                  <a:lnTo>
                    <a:pt x="1728" y="616"/>
                  </a:lnTo>
                  <a:lnTo>
                    <a:pt x="1808" y="464"/>
                  </a:lnTo>
                  <a:lnTo>
                    <a:pt x="1872" y="328"/>
                  </a:lnTo>
                  <a:lnTo>
                    <a:pt x="1952" y="208"/>
                  </a:lnTo>
                  <a:lnTo>
                    <a:pt x="2040" y="104"/>
                  </a:lnTo>
                  <a:lnTo>
                    <a:pt x="2160" y="24"/>
                  </a:lnTo>
                  <a:lnTo>
                    <a:pt x="2320" y="0"/>
                  </a:lnTo>
                </a:path>
              </a:pathLst>
            </a:custGeom>
            <a:noFill/>
            <a:ln w="76200" cap="rnd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IQ"/>
            </a:p>
          </p:txBody>
        </p:sp>
        <p:sp>
          <p:nvSpPr>
            <p:cNvPr id="35850" name="Freeform 4"/>
            <p:cNvSpPr>
              <a:spLocks/>
            </p:cNvSpPr>
            <p:nvPr/>
          </p:nvSpPr>
          <p:spPr bwMode="auto">
            <a:xfrm>
              <a:off x="2944" y="2096"/>
              <a:ext cx="2321" cy="1601"/>
            </a:xfrm>
            <a:custGeom>
              <a:avLst/>
              <a:gdLst>
                <a:gd name="T0" fmla="*/ 2320 w 2321"/>
                <a:gd name="T1" fmla="*/ 1592 h 1601"/>
                <a:gd name="T2" fmla="*/ 2144 w 2321"/>
                <a:gd name="T3" fmla="*/ 1600 h 1601"/>
                <a:gd name="T4" fmla="*/ 1880 w 2321"/>
                <a:gd name="T5" fmla="*/ 1568 h 1601"/>
                <a:gd name="T6" fmla="*/ 1584 w 2321"/>
                <a:gd name="T7" fmla="*/ 1488 h 1601"/>
                <a:gd name="T8" fmla="*/ 1392 w 2321"/>
                <a:gd name="T9" fmla="*/ 1408 h 1601"/>
                <a:gd name="T10" fmla="*/ 1232 w 2321"/>
                <a:gd name="T11" fmla="*/ 1320 h 1601"/>
                <a:gd name="T12" fmla="*/ 1064 w 2321"/>
                <a:gd name="T13" fmla="*/ 1216 h 1601"/>
                <a:gd name="T14" fmla="*/ 936 w 2321"/>
                <a:gd name="T15" fmla="*/ 1104 h 1601"/>
                <a:gd name="T16" fmla="*/ 832 w 2321"/>
                <a:gd name="T17" fmla="*/ 992 h 1601"/>
                <a:gd name="T18" fmla="*/ 744 w 2321"/>
                <a:gd name="T19" fmla="*/ 872 h 1601"/>
                <a:gd name="T20" fmla="*/ 680 w 2321"/>
                <a:gd name="T21" fmla="*/ 752 h 1601"/>
                <a:gd name="T22" fmla="*/ 592 w 2321"/>
                <a:gd name="T23" fmla="*/ 616 h 1601"/>
                <a:gd name="T24" fmla="*/ 520 w 2321"/>
                <a:gd name="T25" fmla="*/ 464 h 1601"/>
                <a:gd name="T26" fmla="*/ 448 w 2321"/>
                <a:gd name="T27" fmla="*/ 328 h 1601"/>
                <a:gd name="T28" fmla="*/ 368 w 2321"/>
                <a:gd name="T29" fmla="*/ 208 h 1601"/>
                <a:gd name="T30" fmla="*/ 280 w 2321"/>
                <a:gd name="T31" fmla="*/ 104 h 1601"/>
                <a:gd name="T32" fmla="*/ 160 w 2321"/>
                <a:gd name="T33" fmla="*/ 24 h 1601"/>
                <a:gd name="T34" fmla="*/ 0 w 2321"/>
                <a:gd name="T35" fmla="*/ 0 h 160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321" h="1601">
                  <a:moveTo>
                    <a:pt x="2320" y="1592"/>
                  </a:moveTo>
                  <a:lnTo>
                    <a:pt x="2144" y="1600"/>
                  </a:lnTo>
                  <a:lnTo>
                    <a:pt x="1880" y="1568"/>
                  </a:lnTo>
                  <a:lnTo>
                    <a:pt x="1584" y="1488"/>
                  </a:lnTo>
                  <a:lnTo>
                    <a:pt x="1392" y="1408"/>
                  </a:lnTo>
                  <a:lnTo>
                    <a:pt x="1232" y="1320"/>
                  </a:lnTo>
                  <a:lnTo>
                    <a:pt x="1064" y="1216"/>
                  </a:lnTo>
                  <a:lnTo>
                    <a:pt x="936" y="1104"/>
                  </a:lnTo>
                  <a:lnTo>
                    <a:pt x="832" y="992"/>
                  </a:lnTo>
                  <a:lnTo>
                    <a:pt x="744" y="872"/>
                  </a:lnTo>
                  <a:lnTo>
                    <a:pt x="680" y="752"/>
                  </a:lnTo>
                  <a:lnTo>
                    <a:pt x="592" y="616"/>
                  </a:lnTo>
                  <a:lnTo>
                    <a:pt x="520" y="464"/>
                  </a:lnTo>
                  <a:lnTo>
                    <a:pt x="448" y="328"/>
                  </a:lnTo>
                  <a:lnTo>
                    <a:pt x="368" y="208"/>
                  </a:lnTo>
                  <a:lnTo>
                    <a:pt x="280" y="104"/>
                  </a:lnTo>
                  <a:lnTo>
                    <a:pt x="160" y="24"/>
                  </a:lnTo>
                  <a:lnTo>
                    <a:pt x="0" y="0"/>
                  </a:lnTo>
                </a:path>
              </a:pathLst>
            </a:custGeom>
            <a:noFill/>
            <a:ln w="76200" cap="rnd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IQ"/>
            </a:p>
          </p:txBody>
        </p:sp>
      </p:grpSp>
      <p:sp>
        <p:nvSpPr>
          <p:cNvPr id="35843" name="Line 5"/>
          <p:cNvSpPr>
            <a:spLocks noChangeShapeType="1"/>
          </p:cNvSpPr>
          <p:nvPr/>
        </p:nvSpPr>
        <p:spPr bwMode="auto">
          <a:xfrm>
            <a:off x="6172200" y="3359150"/>
            <a:ext cx="0" cy="2578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IQ"/>
          </a:p>
        </p:txBody>
      </p:sp>
      <p:sp>
        <p:nvSpPr>
          <p:cNvPr id="35844" name="Line 6"/>
          <p:cNvSpPr>
            <a:spLocks noChangeShapeType="1"/>
          </p:cNvSpPr>
          <p:nvPr/>
        </p:nvSpPr>
        <p:spPr bwMode="auto">
          <a:xfrm>
            <a:off x="1758951" y="5943600"/>
            <a:ext cx="8674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IQ"/>
          </a:p>
        </p:txBody>
      </p:sp>
      <p:sp>
        <p:nvSpPr>
          <p:cNvPr id="35845" name="Rectangle 7"/>
          <p:cNvSpPr>
            <a:spLocks noChangeArrowheads="1"/>
          </p:cNvSpPr>
          <p:nvPr/>
        </p:nvSpPr>
        <p:spPr bwMode="auto">
          <a:xfrm>
            <a:off x="6050446" y="5984878"/>
            <a:ext cx="392737" cy="477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b="1" i="1"/>
              <a:t>x</a:t>
            </a:r>
            <a:r>
              <a:rPr lang="en-US" sz="2800" b="1">
                <a:latin typeface="Arial" pitchFamily="34" charset="0"/>
              </a:rPr>
              <a:t> </a:t>
            </a:r>
          </a:p>
        </p:txBody>
      </p:sp>
      <p:sp>
        <p:nvSpPr>
          <p:cNvPr id="35846" name="Line 8"/>
          <p:cNvSpPr>
            <a:spLocks noChangeShapeType="1"/>
          </p:cNvSpPr>
          <p:nvPr/>
        </p:nvSpPr>
        <p:spPr bwMode="auto">
          <a:xfrm>
            <a:off x="6165851" y="6134100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IQ"/>
          </a:p>
        </p:txBody>
      </p:sp>
      <p:sp>
        <p:nvSpPr>
          <p:cNvPr id="35847" name="Rectangle 9"/>
          <p:cNvSpPr>
            <a:spLocks noChangeArrowheads="1"/>
          </p:cNvSpPr>
          <p:nvPr/>
        </p:nvSpPr>
        <p:spPr bwMode="auto">
          <a:xfrm>
            <a:off x="4344194" y="234446"/>
            <a:ext cx="7485451" cy="754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r">
              <a:lnSpc>
                <a:spcPct val="90000"/>
              </a:lnSpc>
            </a:pPr>
            <a:r>
              <a:rPr lang="ar-IQ" sz="4800" b="1" dirty="0">
                <a:latin typeface="Arial" pitchFamily="34" charset="0"/>
              </a:rPr>
              <a:t>5. المنحني البياني</a:t>
            </a:r>
            <a:endParaRPr lang="en-US" b="1" dirty="0">
              <a:latin typeface="Arial" pitchFamily="34" charset="0"/>
            </a:endParaRPr>
          </a:p>
        </p:txBody>
      </p:sp>
      <p:sp>
        <p:nvSpPr>
          <p:cNvPr id="35848" name="Line 10"/>
          <p:cNvSpPr>
            <a:spLocks noChangeShapeType="1"/>
          </p:cNvSpPr>
          <p:nvPr/>
        </p:nvSpPr>
        <p:spPr bwMode="auto">
          <a:xfrm>
            <a:off x="6172200" y="5873750"/>
            <a:ext cx="0" cy="139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IQ"/>
          </a:p>
        </p:txBody>
      </p:sp>
      <p:sp>
        <p:nvSpPr>
          <p:cNvPr id="2" name="مستطيل 1"/>
          <p:cNvSpPr/>
          <p:nvPr/>
        </p:nvSpPr>
        <p:spPr>
          <a:xfrm>
            <a:off x="4568181" y="427063"/>
            <a:ext cx="24773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Graphic curve</a:t>
            </a:r>
            <a:endParaRPr lang="ar-IQ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14129336"/>
      </p:ext>
    </p:extLst>
  </p:cSld>
  <p:clrMapOvr>
    <a:masterClrMapping/>
  </p:clrMapOvr>
  <p:transition>
    <p:wipe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Dr. ameer\Desktop\map3-15-estimated-tb-incidence-rates-lar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عنوان 1">
            <a:extLst>
              <a:ext uri="{FF2B5EF4-FFF2-40B4-BE49-F238E27FC236}">
                <a16:creationId xmlns:a16="http://schemas.microsoft.com/office/drawing/2014/main" xmlns="" id="{5D5F9C53-3ED5-4A4E-B1EF-42F608EF7072}"/>
              </a:ext>
            </a:extLst>
          </p:cNvPr>
          <p:cNvSpPr txBox="1">
            <a:spLocks/>
          </p:cNvSpPr>
          <p:nvPr/>
        </p:nvSpPr>
        <p:spPr>
          <a:xfrm>
            <a:off x="3540033" y="5892438"/>
            <a:ext cx="7197635" cy="730433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IQ" sz="4800" b="1" dirty="0">
                <a:solidFill>
                  <a:schemeClr val="tx1"/>
                </a:solidFill>
              </a:rPr>
              <a:t>6.خرائط توضح انتشار وباء عالمي </a:t>
            </a:r>
            <a:endParaRPr lang="en-US" sz="4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1596216" y="666826"/>
            <a:ext cx="10169611" cy="4135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F81BD"/>
              </a:buClr>
              <a:buSzPct val="80000"/>
              <a:buFont typeface="Wingdings 3" charset="2"/>
              <a:buNone/>
              <a:tabLst/>
              <a:defRPr/>
            </a:pPr>
            <a:r>
              <a:rPr lang="ar-IQ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/>
                <a:cs typeface="+mj-cs"/>
              </a:rPr>
              <a:t>الأهداف المحاضرة :</a:t>
            </a:r>
          </a:p>
          <a:p>
            <a:pPr marL="342900" marR="0" lvl="0" indent="-342900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F81BD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ar-IQ" sz="3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 panose="020B0603020202020204"/>
                <a:ea typeface="+mn-ea"/>
                <a:cs typeface="+mj-cs"/>
              </a:rPr>
              <a:t>في نهاية هذه المحاضرة يكون الطالب قادر على</a:t>
            </a:r>
            <a:r>
              <a:rPr kumimoji="0" lang="ar-IQ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uLnTx/>
                <a:uFillTx/>
                <a:latin typeface="Trebuchet MS" panose="020B0603020202020204"/>
                <a:ea typeface="+mn-ea"/>
                <a:cs typeface="Tahoma" panose="020B0604030504040204" pitchFamily="34" charset="0"/>
              </a:rPr>
              <a:t>:</a:t>
            </a: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F81BD"/>
              </a:buClr>
              <a:buSzPct val="80000"/>
              <a:buFont typeface="Wingdings" panose="05000000000000000000" pitchFamily="2" charset="2"/>
              <a:buChar char="ü"/>
              <a:tabLst/>
              <a:defRPr/>
            </a:pPr>
            <a:r>
              <a:rPr lang="ar-IQ" sz="3200" b="1" dirty="0">
                <a:solidFill>
                  <a:srgbClr val="DADADA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ان يعرف </a:t>
            </a:r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أسلوب عرض البيانات بدقة.</a:t>
            </a: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F81BD"/>
              </a:buClr>
              <a:buSzPct val="8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أن </a:t>
            </a:r>
            <a:r>
              <a:rPr lang="ar-SA" sz="3200" b="1" dirty="0">
                <a:solidFill>
                  <a:srgbClr val="DADADA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يذكر أنواع </a:t>
            </a:r>
            <a:r>
              <a:rPr lang="ar-IQ" sz="3200" b="1" dirty="0">
                <a:solidFill>
                  <a:srgbClr val="DADADA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عرض البيانات </a:t>
            </a: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وبطريقة صحيحة</a:t>
            </a:r>
            <a:endParaRPr lang="en-US" sz="3200" b="1" dirty="0">
              <a:solidFill>
                <a:srgbClr val="DADADA">
                  <a:lumMod val="1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F81BD"/>
              </a:buClr>
              <a:buSzPct val="80000"/>
              <a:buFont typeface="Wingdings" panose="05000000000000000000" pitchFamily="2" charset="2"/>
              <a:buChar char="ü"/>
              <a:tabLst/>
              <a:defRPr/>
            </a:pPr>
            <a:r>
              <a:rPr lang="ar-IQ" sz="3200" b="1" dirty="0">
                <a:solidFill>
                  <a:srgbClr val="DADADA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يقارن بين الرسوم البيانية وبطريقة صحيحة</a:t>
            </a:r>
            <a:r>
              <a:rPr lang="ar-IQ" sz="3200" b="1" dirty="0">
                <a:solidFill>
                  <a:srgbClr val="DADADA">
                    <a:lumMod val="10000"/>
                  </a:srgbClr>
                </a:solidFill>
                <a:latin typeface="Arial" panose="020B0604020202020204" pitchFamily="34" charset="0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latin typeface="Trebuchet MS" panose="020B0603020202020204"/>
              <a:ea typeface="+mn-ea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891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5" y="541639"/>
            <a:ext cx="10750379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909773" y="1166844"/>
            <a:ext cx="10912781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IQ" sz="44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أسلوب عرض البيانات</a:t>
            </a:r>
            <a:endParaRPr lang="en-US" sz="4400" b="1" u="sng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rtl="1"/>
            <a:r>
              <a:rPr lang="ar-IQ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يعتمد أسلوب عرض البيانات على نوع البيانات وهدف الباحث من هذا العرض وعلى طبيعة الذين يقدم لهم العرض .......الخ, ومن هذه الأساليب الاتي:</a:t>
            </a:r>
          </a:p>
          <a:p>
            <a:pPr algn="just" rtl="1"/>
            <a:r>
              <a:rPr lang="ar-IQ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</a:t>
            </a:r>
            <a:r>
              <a:rPr lang="ar-IQ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العرض الجدولي .</a:t>
            </a:r>
          </a:p>
          <a:p>
            <a:pPr algn="just" rtl="1"/>
            <a:r>
              <a:rPr lang="ar-IQ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2.الرسوم البيانية.</a:t>
            </a:r>
            <a:endParaRPr lang="ar-IQ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rtl="1"/>
            <a:endParaRPr lang="ar-IQ" sz="3200" dirty="0"/>
          </a:p>
          <a:p>
            <a:pPr algn="just" rtl="1"/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2462482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5" y="541639"/>
            <a:ext cx="10750379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407081" y="582068"/>
            <a:ext cx="10616043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IQ" sz="4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اولا : العرض الجدولي</a:t>
            </a:r>
          </a:p>
          <a:p>
            <a:pPr algn="just" rtl="1"/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يتم عرض البيانات في جدول او جداول بشكل منطقي ومعبر وبحيث يتم العرض بأوضح صوره لفهم الظاهرة بشكل جيد ومن اهم القواعد التي يجب مراعاتها عند العرض الجدولي:</a:t>
            </a:r>
          </a:p>
          <a:p>
            <a:pPr marL="514350" indent="-514350" algn="just" rtl="1">
              <a:buAutoNum type="arabicPeriod"/>
            </a:pPr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 تكون عناوين الجداول مختصرة ومعبرة.</a:t>
            </a:r>
          </a:p>
          <a:p>
            <a:pPr marL="514350" indent="-514350" algn="just" rtl="1">
              <a:buAutoNum type="arabicPeriod"/>
            </a:pPr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اختيار عناوين واضحة للأعمدة والصفوف.</a:t>
            </a:r>
          </a:p>
          <a:p>
            <a:pPr marL="514350" indent="-514350" algn="just" rtl="1">
              <a:buAutoNum type="arabicPeriod"/>
            </a:pPr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ترتيب البيانات داخل الجدول وفق التسلسل الزمني او حسب الأهمية.</a:t>
            </a:r>
          </a:p>
          <a:p>
            <a:pPr marL="514350" indent="-514350" algn="just" rtl="1">
              <a:buAutoNum type="arabicPeriod"/>
            </a:pPr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توضيح وحدات القياس المستخدمة.</a:t>
            </a:r>
          </a:p>
          <a:p>
            <a:pPr marL="514350" indent="-514350" algn="just" rtl="1">
              <a:buAutoNum type="arabicPeriod"/>
            </a:pPr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كتابة مصادر البيانات بشكل واضح.</a:t>
            </a:r>
          </a:p>
          <a:p>
            <a:pPr marL="514350" indent="-514350" algn="just" rtl="1">
              <a:buAutoNum type="arabicPeriod"/>
            </a:pPr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الإيضاحات والهوامش توضع بها علامة وتكتب اسفل الجدول.</a:t>
            </a:r>
          </a:p>
          <a:p>
            <a:pPr marL="514350" indent="-514350" algn="just" rtl="1">
              <a:buAutoNum type="arabicPeriod"/>
            </a:pPr>
            <a:endParaRPr lang="ar-IQ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47294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5" y="541639"/>
            <a:ext cx="10750379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xmlns="" id="{A1C53DC4-C1B7-4658-A53F-9348F59D9B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682488"/>
              </p:ext>
            </p:extLst>
          </p:nvPr>
        </p:nvGraphicFramePr>
        <p:xfrm>
          <a:off x="2371503" y="1467861"/>
          <a:ext cx="7223759" cy="3689798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1399837">
                  <a:extLst>
                    <a:ext uri="{9D8B030D-6E8A-4147-A177-3AD203B41FA5}">
                      <a16:colId xmlns:a16="http://schemas.microsoft.com/office/drawing/2014/main" xmlns="" val="1464728251"/>
                    </a:ext>
                  </a:extLst>
                </a:gridCol>
                <a:gridCol w="3172091">
                  <a:extLst>
                    <a:ext uri="{9D8B030D-6E8A-4147-A177-3AD203B41FA5}">
                      <a16:colId xmlns:a16="http://schemas.microsoft.com/office/drawing/2014/main" xmlns="" val="3679085982"/>
                    </a:ext>
                  </a:extLst>
                </a:gridCol>
                <a:gridCol w="2651831">
                  <a:extLst>
                    <a:ext uri="{9D8B030D-6E8A-4147-A177-3AD203B41FA5}">
                      <a16:colId xmlns:a16="http://schemas.microsoft.com/office/drawing/2014/main" xmlns="" val="3030339005"/>
                    </a:ext>
                  </a:extLst>
                </a:gridCol>
              </a:tblGrid>
              <a:tr h="527114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</a:pPr>
                      <a:r>
                        <a:rPr lang="ar-IQ" sz="28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تسلسل</a:t>
                      </a:r>
                      <a:endParaRPr lang="en-US" sz="20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</a:pPr>
                      <a:r>
                        <a:rPr lang="ar-IQ" sz="28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الفئات 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class</a:t>
                      </a:r>
                      <a:endParaRPr lang="en-US" sz="20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IQ" sz="28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التكرارات 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</a:t>
                      </a:r>
                      <a:endParaRPr lang="en-US" sz="20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641473912"/>
                  </a:ext>
                </a:extLst>
              </a:tr>
              <a:tr h="527114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</a:pPr>
                      <a:r>
                        <a:rPr lang="ar-IQ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</a:pPr>
                      <a:r>
                        <a:rPr lang="ar-IQ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IQ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74184274"/>
                  </a:ext>
                </a:extLst>
              </a:tr>
              <a:tr h="527114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</a:pPr>
                      <a:r>
                        <a:rPr lang="ar-IQ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</a:pPr>
                      <a:r>
                        <a:rPr lang="ar-IQ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IQ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95175835"/>
                  </a:ext>
                </a:extLst>
              </a:tr>
              <a:tr h="527114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</a:pPr>
                      <a:r>
                        <a:rPr lang="ar-IQ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</a:pPr>
                      <a:r>
                        <a:rPr lang="ar-IQ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IQ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08231539"/>
                  </a:ext>
                </a:extLst>
              </a:tr>
              <a:tr h="527114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</a:pPr>
                      <a:r>
                        <a:rPr lang="ar-IQ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</a:pPr>
                      <a:r>
                        <a:rPr lang="ar-IQ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IQ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45948030"/>
                  </a:ext>
                </a:extLst>
              </a:tr>
              <a:tr h="527114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</a:pPr>
                      <a:r>
                        <a:rPr lang="ar-IQ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</a:pPr>
                      <a:r>
                        <a:rPr lang="ar-IQ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IQ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92061031"/>
                  </a:ext>
                </a:extLst>
              </a:tr>
              <a:tr h="527114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</a:pPr>
                      <a:r>
                        <a:rPr lang="ar-IQ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</a:pPr>
                      <a:r>
                        <a:rPr lang="ar-IQ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IQ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758744856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xmlns="" id="{C4D35DE8-EA1A-47CA-8282-D505412950F1}"/>
              </a:ext>
            </a:extLst>
          </p:cNvPr>
          <p:cNvSpPr txBox="1"/>
          <p:nvPr/>
        </p:nvSpPr>
        <p:spPr>
          <a:xfrm>
            <a:off x="6647935" y="541639"/>
            <a:ext cx="377516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IQ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جدول التوزيع التكراري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xmlns="" id="{B973BE0A-B7CF-4C7D-8D31-77D9BF5E9949}"/>
              </a:ext>
            </a:extLst>
          </p:cNvPr>
          <p:cNvSpPr txBox="1"/>
          <p:nvPr/>
        </p:nvSpPr>
        <p:spPr>
          <a:xfrm>
            <a:off x="6609805" y="5325942"/>
            <a:ext cx="377516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IQ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مكان التعليق حول الجدول</a:t>
            </a:r>
          </a:p>
        </p:txBody>
      </p:sp>
    </p:spTree>
    <p:extLst>
      <p:ext uri="{BB962C8B-B14F-4D97-AF65-F5344CB8AC3E}">
        <p14:creationId xmlns:p14="http://schemas.microsoft.com/office/powerpoint/2010/main" val="3840142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5" y="541639"/>
            <a:ext cx="10750379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872344" y="915711"/>
            <a:ext cx="983792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IQ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الرسوم البيانية</a:t>
            </a:r>
          </a:p>
          <a:p>
            <a:pPr algn="just" rtl="1"/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هو </a:t>
            </a:r>
            <a:r>
              <a:rPr lang="ar-IQ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الأسلوب الأكثر جذبا للانتباه كما انه يخاطب عقول جميع المستويات والتخصصات حيث يتم العرض باستخدام الصور والاشكال المعبرة عن ظاهرة معينة وبطريقة جذابة يستهوي كل من يطلع عليها.</a:t>
            </a:r>
            <a:endParaRPr lang="ar-IQ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61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IQ" b="1" dirty="0">
                <a:solidFill>
                  <a:schemeClr val="tx1"/>
                </a:solidFill>
              </a:rPr>
              <a:t>1.الرسم البياني </a:t>
            </a:r>
            <a:r>
              <a:rPr lang="ar-IQ" b="1" dirty="0" smtClean="0">
                <a:solidFill>
                  <a:schemeClr val="tx1"/>
                </a:solidFill>
              </a:rPr>
              <a:t>الخطي </a:t>
            </a:r>
            <a:r>
              <a:rPr lang="en-US" b="1" dirty="0" smtClean="0">
                <a:solidFill>
                  <a:schemeClr val="tx1"/>
                </a:solidFill>
              </a:rPr>
              <a:t>Line chart</a:t>
            </a:r>
            <a:r>
              <a:rPr lang="ar-IQ" b="1" dirty="0" smtClean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4" name="عنصر نائب للمحتوى 3" descr="graph2.gi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238349" y="2057400"/>
            <a:ext cx="7858179" cy="4300558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مخطط 2"/>
          <p:cNvGraphicFramePr/>
          <p:nvPr/>
        </p:nvGraphicFramePr>
        <p:xfrm>
          <a:off x="2524100" y="1928802"/>
          <a:ext cx="7358115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IQ" sz="4800" b="1" dirty="0">
                <a:solidFill>
                  <a:schemeClr val="tx1"/>
                </a:solidFill>
              </a:rPr>
              <a:t>2.شريط الرسم </a:t>
            </a:r>
            <a:r>
              <a:rPr lang="ar-IQ" sz="4800" b="1" smtClean="0">
                <a:solidFill>
                  <a:schemeClr val="tx1"/>
                </a:solidFill>
              </a:rPr>
              <a:t>البياني </a:t>
            </a:r>
            <a:r>
              <a:rPr lang="en-US" sz="4800" b="1" smtClean="0">
                <a:solidFill>
                  <a:schemeClr val="tx1"/>
                </a:solidFill>
              </a:rPr>
              <a:t>Bar </a:t>
            </a:r>
            <a:r>
              <a:rPr lang="en-US" sz="4800" b="1" dirty="0">
                <a:solidFill>
                  <a:schemeClr val="tx1"/>
                </a:solidFill>
              </a:rPr>
              <a:t>chart</a:t>
            </a:r>
            <a:endParaRPr lang="en-US" sz="4800" b="1" dirty="0">
              <a:solidFill>
                <a:schemeClr val="tx1"/>
              </a:solidFill>
            </a:endParaRPr>
          </a:p>
        </p:txBody>
      </p:sp>
      <p:graphicFrame>
        <p:nvGraphicFramePr>
          <p:cNvPr id="1026" name="Content Placeholder 6"/>
          <p:cNvGraphicFramePr>
            <a:graphicFrameLocks noGrp="1"/>
          </p:cNvGraphicFramePr>
          <p:nvPr>
            <p:ph sz="quarter" idx="1"/>
          </p:nvPr>
        </p:nvGraphicFramePr>
        <p:xfrm>
          <a:off x="2309788" y="1714488"/>
          <a:ext cx="7152475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r:id="rId3" imgW="7846232" imgH="4932091" progId="Excel.Sheet.8">
                  <p:embed/>
                </p:oleObj>
              </mc:Choice>
              <mc:Fallback>
                <p:oleObj r:id="rId3" imgW="7846232" imgH="4932091" progId="Excel.Sheet.8">
                  <p:embed/>
                  <p:pic>
                    <p:nvPicPr>
                      <p:cNvPr id="1026" name="Content Placeholder 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788" y="1714488"/>
                        <a:ext cx="7152475" cy="449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4,428014019,\\facultydev\wwwroot\bdeppa\Powerpoints\NumericalSummaries.ppc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لوان متوسطة">
  <a:themeElements>
    <a:clrScheme name="ألوان متوسطة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ألوان متوسطة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ألوان متوسطة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2840</TotalTime>
  <Words>246</Words>
  <Application>Microsoft Office PowerPoint</Application>
  <PresentationFormat>مخصص</PresentationFormat>
  <Paragraphs>56</Paragraphs>
  <Slides>13</Slides>
  <Notes>1</Notes>
  <HiddenSlides>0</HiddenSlides>
  <MMClips>0</MMClips>
  <ScaleCrop>false</ScaleCrop>
  <HeadingPairs>
    <vt:vector size="6" baseType="variant">
      <vt:variant>
        <vt:lpstr>نسق</vt:lpstr>
      </vt:variant>
      <vt:variant>
        <vt:i4>2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6" baseType="lpstr">
      <vt:lpstr>ألوان متوسطة</vt:lpstr>
      <vt:lpstr>نسق Office</vt:lpstr>
      <vt:lpstr>Microsoft Excel 97-2003 Worksheet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1.الرسم البياني الخطي Line chart </vt:lpstr>
      <vt:lpstr>عرض تقديمي في PowerPoint</vt:lpstr>
      <vt:lpstr>2.شريط الرسم البياني Bar chart</vt:lpstr>
      <vt:lpstr>3.الرسم البياني (Histogram) </vt:lpstr>
      <vt:lpstr>4.مخطط دائري Pie chart 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hani</dc:creator>
  <cp:lastModifiedBy>DR.Ahmed Saker 2o1O</cp:lastModifiedBy>
  <cp:revision>304</cp:revision>
  <cp:lastPrinted>2017-04-21T17:39:01Z</cp:lastPrinted>
  <dcterms:created xsi:type="dcterms:W3CDTF">2016-01-11T15:58:09Z</dcterms:created>
  <dcterms:modified xsi:type="dcterms:W3CDTF">2023-10-07T16:00:27Z</dcterms:modified>
</cp:coreProperties>
</file>