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9" r:id="rId1"/>
  </p:sldMasterIdLst>
  <p:notesMasterIdLst>
    <p:notesMasterId r:id="rId13"/>
  </p:notesMasterIdLst>
  <p:handoutMasterIdLst>
    <p:handoutMasterId r:id="rId14"/>
  </p:handoutMasterIdLst>
  <p:sldIdLst>
    <p:sldId id="560" r:id="rId2"/>
    <p:sldId id="581" r:id="rId3"/>
    <p:sldId id="616" r:id="rId4"/>
    <p:sldId id="608" r:id="rId5"/>
    <p:sldId id="619" r:id="rId6"/>
    <p:sldId id="633" r:id="rId7"/>
    <p:sldId id="630" r:id="rId8"/>
    <p:sldId id="628" r:id="rId9"/>
    <p:sldId id="625" r:id="rId10"/>
    <p:sldId id="627" r:id="rId11"/>
    <p:sldId id="63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p:scale>
          <a:sx n="81" d="100"/>
          <a:sy n="81" d="100"/>
        </p:scale>
        <p:origin x="-294" y="-3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C9F83406-5602-4846-92E5-713FC98AEF2F}" type="datetimeFigureOut">
              <a:rPr lang="ar-IQ" smtClean="0"/>
              <a:t>21/03/1445</a:t>
            </a:fld>
            <a:endParaRPr lang="ar-IQ"/>
          </a:p>
        </p:txBody>
      </p:sp>
      <p:sp>
        <p:nvSpPr>
          <p:cNvPr id="4" name="عنصر نائب للتذييل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5" name="عنصر نائب لرقم الشريحة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04F81F9B-1929-46A2-8025-4F6720D55806}" type="slidenum">
              <a:rPr lang="ar-IQ" smtClean="0"/>
              <a:t>‹#›</a:t>
            </a:fld>
            <a:endParaRPr lang="ar-IQ"/>
          </a:p>
        </p:txBody>
      </p:sp>
    </p:spTree>
    <p:extLst>
      <p:ext uri="{BB962C8B-B14F-4D97-AF65-F5344CB8AC3E}">
        <p14:creationId xmlns:p14="http://schemas.microsoft.com/office/powerpoint/2010/main" val="243068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735D83F-90B1-4973-8E11-679B50DAF22D}" type="datetimeFigureOut">
              <a:rPr lang="ar-IQ" smtClean="0"/>
              <a:t>21/03/1445</a:t>
            </a:fld>
            <a:endParaRPr lang="ar-IQ"/>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176C425-FEB9-4705-9D8B-E9B01CC4BF04}" type="slidenum">
              <a:rPr lang="ar-IQ" smtClean="0"/>
              <a:t>‹#›</a:t>
            </a:fld>
            <a:endParaRPr lang="ar-IQ"/>
          </a:p>
        </p:txBody>
      </p:sp>
    </p:spTree>
    <p:extLst>
      <p:ext uri="{BB962C8B-B14F-4D97-AF65-F5344CB8AC3E}">
        <p14:creationId xmlns:p14="http://schemas.microsoft.com/office/powerpoint/2010/main" val="289228914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Right Triangle 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84" y="1730403"/>
            <a:ext cx="7531497" cy="1204306"/>
          </a:xfrm>
        </p:spPr>
        <p:txBody>
          <a:bodyPr bIns="9144" anchor="b"/>
          <a:lstStyle>
            <a:lvl1pPr>
              <a:defRPr sz="32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rot="19140000">
            <a:off x="1616370" y="2470926"/>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Footer Placeholder 4"/>
          <p:cNvSpPr>
            <a:spLocks noGrp="1"/>
          </p:cNvSpPr>
          <p:nvPr>
            <p:ph type="ftr" sz="quarter" idx="11"/>
          </p:nvPr>
        </p:nvSpPr>
        <p:spPr/>
        <p:txBody>
          <a:bodyPr/>
          <a:lstStyle/>
          <a:p>
            <a:pPr rtl="1"/>
            <a:endParaRPr lang="ar-SA">
              <a:solidFill>
                <a:prstClr val="black">
                  <a:tint val="75000"/>
                </a:prstClr>
              </a:solidFill>
            </a:endParaRPr>
          </a:p>
        </p:txBody>
      </p:sp>
      <p:sp>
        <p:nvSpPr>
          <p:cNvPr id="6" name="Slide Number Placeholder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Footer Placeholder 4"/>
          <p:cNvSpPr>
            <a:spLocks noGrp="1"/>
          </p:cNvSpPr>
          <p:nvPr>
            <p:ph type="ftr" sz="quarter" idx="11"/>
          </p:nvPr>
        </p:nvSpPr>
        <p:spPr/>
        <p:txBody>
          <a:bodyPr/>
          <a:lstStyle/>
          <a:p>
            <a:pPr rtl="1"/>
            <a:endParaRPr lang="ar-SA">
              <a:solidFill>
                <a:prstClr val="black">
                  <a:tint val="75000"/>
                </a:prstClr>
              </a:solidFill>
            </a:endParaRPr>
          </a:p>
        </p:txBody>
      </p:sp>
      <p:sp>
        <p:nvSpPr>
          <p:cNvPr id="6" name="Slide Number Placeholder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Footer Placeholder 4"/>
          <p:cNvSpPr>
            <a:spLocks noGrp="1"/>
          </p:cNvSpPr>
          <p:nvPr>
            <p:ph type="ftr" sz="quarter" idx="11"/>
          </p:nvPr>
        </p:nvSpPr>
        <p:spPr/>
        <p:txBody>
          <a:bodyPr/>
          <a:lstStyle/>
          <a:p>
            <a:pPr rtl="1"/>
            <a:endParaRPr lang="ar-SA">
              <a:solidFill>
                <a:prstClr val="black">
                  <a:tint val="75000"/>
                </a:prstClr>
              </a:solidFill>
            </a:endParaRPr>
          </a:p>
        </p:txBody>
      </p:sp>
      <p:sp>
        <p:nvSpPr>
          <p:cNvPr id="6" name="Slide Number Placeholder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Footer Placeholder 4"/>
          <p:cNvSpPr>
            <a:spLocks noGrp="1"/>
          </p:cNvSpPr>
          <p:nvPr>
            <p:ph type="ftr" sz="quarter" idx="11"/>
          </p:nvPr>
        </p:nvSpPr>
        <p:spPr/>
        <p:txBody>
          <a:bodyPr/>
          <a:lstStyle/>
          <a:p>
            <a:pPr rtl="1"/>
            <a:endParaRPr lang="ar-SA">
              <a:solidFill>
                <a:prstClr val="black">
                  <a:tint val="75000"/>
                </a:prstClr>
              </a:solidFill>
            </a:endParaRPr>
          </a:p>
        </p:txBody>
      </p:sp>
      <p:sp>
        <p:nvSpPr>
          <p:cNvPr id="6" name="Slide Number Placeholder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38"/>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ar-SA" smtClean="0"/>
              <a:t>انقر لتحرير نمط العنوان الرئيسي</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ar-SA" smtClean="0"/>
              <a:t>انقر لتحرير أنماط النص الرئيسي</a:t>
            </a:r>
          </a:p>
        </p:txBody>
      </p:sp>
      <p:sp>
        <p:nvSpPr>
          <p:cNvPr id="4" name="Date Placeholder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Footer Placeholder 4"/>
          <p:cNvSpPr>
            <a:spLocks noGrp="1"/>
          </p:cNvSpPr>
          <p:nvPr>
            <p:ph type="ftr" sz="quarter" idx="11"/>
          </p:nvPr>
        </p:nvSpPr>
        <p:spPr/>
        <p:txBody>
          <a:bodyPr/>
          <a:lstStyle/>
          <a:p>
            <a:pPr rtl="1"/>
            <a:endParaRPr lang="ar-SA">
              <a:solidFill>
                <a:prstClr val="black">
                  <a:tint val="75000"/>
                </a:prstClr>
              </a:solidFill>
            </a:endParaRPr>
          </a:p>
        </p:txBody>
      </p:sp>
      <p:sp>
        <p:nvSpPr>
          <p:cNvPr id="6" name="Slide Number Placeholder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6" name="Footer Placeholder 5"/>
          <p:cNvSpPr>
            <a:spLocks noGrp="1"/>
          </p:cNvSpPr>
          <p:nvPr>
            <p:ph type="ftr" sz="quarter" idx="11"/>
          </p:nvPr>
        </p:nvSpPr>
        <p:spPr/>
        <p:txBody>
          <a:bodyPr/>
          <a:lstStyle/>
          <a:p>
            <a:pPr rtl="1"/>
            <a:endParaRPr lang="ar-SA">
              <a:solidFill>
                <a:prstClr val="black">
                  <a:tint val="75000"/>
                </a:prstClr>
              </a:solidFill>
            </a:endParaRPr>
          </a:p>
        </p:txBody>
      </p:sp>
      <p:sp>
        <p:nvSpPr>
          <p:cNvPr id="7" name="Slide Number Placeholder 6"/>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ar-SA" smtClean="0"/>
              <a:t>انقر لتحرير أنماط النص الرئيسي</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ar-SA" smtClean="0"/>
              <a:t>انقر لتحرير أنماط النص الرئيسي</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8" name="Footer Placeholder 7"/>
          <p:cNvSpPr>
            <a:spLocks noGrp="1"/>
          </p:cNvSpPr>
          <p:nvPr>
            <p:ph type="ftr" sz="quarter" idx="11"/>
          </p:nvPr>
        </p:nvSpPr>
        <p:spPr/>
        <p:txBody>
          <a:bodyPr/>
          <a:lstStyle/>
          <a:p>
            <a:pPr rtl="1"/>
            <a:endParaRPr lang="ar-SA">
              <a:solidFill>
                <a:prstClr val="black">
                  <a:tint val="75000"/>
                </a:prstClr>
              </a:solidFill>
            </a:endParaRPr>
          </a:p>
        </p:txBody>
      </p:sp>
      <p:sp>
        <p:nvSpPr>
          <p:cNvPr id="9" name="Slide Number Placeholder 8"/>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4" name="Footer Placeholder 3"/>
          <p:cNvSpPr>
            <a:spLocks noGrp="1"/>
          </p:cNvSpPr>
          <p:nvPr>
            <p:ph type="ftr" sz="quarter" idx="11"/>
          </p:nvPr>
        </p:nvSpPr>
        <p:spPr/>
        <p:txBody>
          <a:bodyPr/>
          <a:lstStyle/>
          <a:p>
            <a:pPr rtl="1"/>
            <a:endParaRPr lang="ar-SA">
              <a:solidFill>
                <a:prstClr val="black">
                  <a:tint val="75000"/>
                </a:prstClr>
              </a:solidFill>
            </a:endParaRPr>
          </a:p>
        </p:txBody>
      </p:sp>
      <p:sp>
        <p:nvSpPr>
          <p:cNvPr id="5" name="Slide Number Placeholder 4"/>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3" name="Footer Placeholder 2"/>
          <p:cNvSpPr>
            <a:spLocks noGrp="1"/>
          </p:cNvSpPr>
          <p:nvPr>
            <p:ph type="ftr" sz="quarter" idx="11"/>
          </p:nvPr>
        </p:nvSpPr>
        <p:spPr/>
        <p:txBody>
          <a:bodyPr/>
          <a:lstStyle/>
          <a:p>
            <a:pPr rtl="1"/>
            <a:endParaRPr lang="ar-SA">
              <a:solidFill>
                <a:prstClr val="black">
                  <a:tint val="75000"/>
                </a:prstClr>
              </a:solidFill>
            </a:endParaRPr>
          </a:p>
        </p:txBody>
      </p:sp>
      <p:sp>
        <p:nvSpPr>
          <p:cNvPr id="4" name="Slide Number Placeholder 3"/>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7" name="Right Triangle 1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04"/>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ar-SA" smtClean="0"/>
              <a:t>انقر لتحرير نمط العنوان الرئيسي</a:t>
            </a:r>
            <a:endParaRPr lang="en-US" dirty="0"/>
          </a:p>
        </p:txBody>
      </p:sp>
      <p:sp>
        <p:nvSpPr>
          <p:cNvPr id="3" name="Content Placeholder 2"/>
          <p:cNvSpPr>
            <a:spLocks noGrp="1"/>
          </p:cNvSpPr>
          <p:nvPr>
            <p:ph idx="1"/>
          </p:nvPr>
        </p:nvSpPr>
        <p:spPr>
          <a:xfrm>
            <a:off x="6332737" y="2618913"/>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ar-SA" smtClean="0"/>
              <a:t>انقر لتحرير أنماط النص الرئيسي</a:t>
            </a:r>
          </a:p>
        </p:txBody>
      </p:sp>
      <p:sp>
        <p:nvSpPr>
          <p:cNvPr id="5" name="Date Placeholder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6" name="Footer Placeholder 5"/>
          <p:cNvSpPr>
            <a:spLocks noGrp="1"/>
          </p:cNvSpPr>
          <p:nvPr>
            <p:ph type="ftr" sz="quarter" idx="11"/>
          </p:nvPr>
        </p:nvSpPr>
        <p:spPr/>
        <p:txBody>
          <a:bodyPr/>
          <a:lstStyle>
            <a:lvl1pPr>
              <a:defRPr>
                <a:solidFill>
                  <a:schemeClr val="tx2"/>
                </a:solidFill>
              </a:defRPr>
            </a:lvl1pPr>
          </a:lstStyle>
          <a:p>
            <a:pPr rtl="1"/>
            <a:endParaRPr lang="ar-SA">
              <a:solidFill>
                <a:prstClr val="black">
                  <a:tint val="75000"/>
                </a:prstClr>
              </a:solidFill>
            </a:endParaRP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1"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ar-SA" smtClean="0"/>
              <a:t>انقر فوق الأيقونة لإضافة صورة</a:t>
            </a:r>
            <a:endParaRPr lang="en-US" dirty="0"/>
          </a:p>
        </p:txBody>
      </p:sp>
      <p:sp>
        <p:nvSpPr>
          <p:cNvPr id="9" name="Right Triangle 8"/>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rot="19140000">
            <a:off x="152463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6" name="Footer Placeholder 5"/>
          <p:cNvSpPr>
            <a:spLocks noGrp="1"/>
          </p:cNvSpPr>
          <p:nvPr>
            <p:ph type="ftr" sz="quarter" idx="11"/>
          </p:nvPr>
        </p:nvSpPr>
        <p:spPr/>
        <p:txBody>
          <a:bodyPr/>
          <a:lstStyle/>
          <a:p>
            <a:pPr rtl="1"/>
            <a:endParaRPr lang="ar-SA">
              <a:solidFill>
                <a:prstClr val="black">
                  <a:tint val="75000"/>
                </a:prstClr>
              </a:solidFill>
            </a:endParaRPr>
          </a:p>
        </p:txBody>
      </p:sp>
      <p:sp>
        <p:nvSpPr>
          <p:cNvPr id="7" name="Slide Number Placeholder 6"/>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293"/>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097280" y="1100629"/>
            <a:ext cx="10027920" cy="3579849"/>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pPr rtl="1"/>
            <a:endParaRPr lang="ar-SA">
              <a:solidFill>
                <a:prstClr val="black">
                  <a:tint val="75000"/>
                </a:prstClr>
              </a:solidFill>
            </a:endParaRPr>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 id="2147483935" r:id="rId6"/>
    <p:sldLayoutId id="2147483936" r:id="rId7"/>
    <p:sldLayoutId id="2147483937" r:id="rId8"/>
    <p:sldLayoutId id="2147483938" r:id="rId9"/>
    <p:sldLayoutId id="2147483939" r:id="rId10"/>
    <p:sldLayoutId id="2147483940" r:id="rId11"/>
  </p:sldLayoutIdLst>
  <p:txStyles>
    <p:titleStyle>
      <a:lvl1pPr algn="l" defTabSz="914400" rtl="1"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r" defTabSz="914400" rtl="1"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436913" y="1831132"/>
            <a:ext cx="10067227" cy="3168352"/>
          </a:xfrm>
          <a:prstGeom prst="rect">
            <a:avLst/>
          </a:prstGeom>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rtl="0">
              <a:defRPr/>
            </a:pPr>
            <a:r>
              <a:rPr lang="ar-IQ" sz="52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الإحصاء الحياتي/ المحاضرة الثانية</a:t>
            </a:r>
            <a:endParaRPr lang="en-US" sz="52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p>
            <a:pPr rtl="0">
              <a:defRPr/>
            </a:pPr>
            <a:r>
              <a:rPr lang="ar-IQ" sz="52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المجتمع والعينة </a:t>
            </a:r>
          </a:p>
          <a:p>
            <a:pPr rtl="0">
              <a:defRPr/>
            </a:pPr>
            <a:r>
              <a:rPr lang="ar-IQ" sz="52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م.د</a:t>
            </a:r>
            <a:r>
              <a:rPr lang="ar-IQ" sz="52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ar-IQ" sz="52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سالم كريم هول</a:t>
            </a:r>
          </a:p>
        </p:txBody>
      </p:sp>
    </p:spTree>
    <p:extLst>
      <p:ext uri="{BB962C8B-B14F-4D97-AF65-F5344CB8AC3E}">
        <p14:creationId xmlns:p14="http://schemas.microsoft.com/office/powerpoint/2010/main" val="1829288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 xmlns:a16="http://schemas.microsoft.com/office/drawing/2014/main" id="{4A62F005-F03D-427A-BE75-8BB870024F03}"/>
              </a:ext>
            </a:extLst>
          </p:cNvPr>
          <p:cNvSpPr txBox="1"/>
          <p:nvPr/>
        </p:nvSpPr>
        <p:spPr>
          <a:xfrm>
            <a:off x="1541417" y="541638"/>
            <a:ext cx="10481707" cy="5632311"/>
          </a:xfrm>
          <a:prstGeom prst="rect">
            <a:avLst/>
          </a:prstGeom>
          <a:noFill/>
        </p:spPr>
        <p:txBody>
          <a:bodyPr wrap="square">
            <a:spAutoFit/>
          </a:bodyPr>
          <a:lstStyle/>
          <a:p>
            <a:pPr algn="r" rtl="1"/>
            <a:r>
              <a:rPr lang="ar-IQ" sz="3600" b="1" u="sng" dirty="0"/>
              <a:t>النوع الثاني /العينات الغير احتمالية:</a:t>
            </a:r>
          </a:p>
          <a:p>
            <a:pPr algn="just" rtl="1"/>
            <a:r>
              <a:rPr lang="ar-IQ" sz="3600" dirty="0">
                <a:effectLst>
                  <a:outerShdw blurRad="38100" dist="38100" dir="2700000" algn="tl">
                    <a:srgbClr val="000000">
                      <a:alpha val="43137"/>
                    </a:srgbClr>
                  </a:outerShdw>
                </a:effectLst>
              </a:rPr>
              <a:t>وهي طريقة غير عشوائية التي يتم بموجبها اختيار العينة من  المجتمع الدراسة بشكل لا يخضع الى مبدا الفرص (مبدا الاحتمالات) انما يخضع الي مبدا التدخل الشخصي من قبل الباحث في عملية اختيار المفردات وذلك لأغراض واعتبارات تتعلق بطبيعة المشكلة المدروسة . وانواعها:</a:t>
            </a:r>
          </a:p>
          <a:p>
            <a:pPr marL="571500" indent="-571500" algn="just" rtl="1">
              <a:buFont typeface="Courier New" panose="02070309020205020404" pitchFamily="49" charset="0"/>
              <a:buChar char="o"/>
            </a:pPr>
            <a:r>
              <a:rPr lang="ar-IQ" sz="3600" b="1" dirty="0">
                <a:effectLst>
                  <a:outerShdw blurRad="38100" dist="38100" dir="2700000" algn="tl">
                    <a:srgbClr val="000000">
                      <a:alpha val="43137"/>
                    </a:srgbClr>
                  </a:outerShdw>
                </a:effectLst>
              </a:rPr>
              <a:t>العينة الغرضية ( القصدية).</a:t>
            </a:r>
          </a:p>
          <a:p>
            <a:pPr marL="571500" indent="-571500" algn="just" rtl="1">
              <a:buFont typeface="Courier New" panose="02070309020205020404" pitchFamily="49" charset="0"/>
              <a:buChar char="o"/>
            </a:pPr>
            <a:r>
              <a:rPr lang="ar-IQ" sz="3600" b="1" dirty="0">
                <a:effectLst>
                  <a:outerShdw blurRad="38100" dist="38100" dir="2700000" algn="tl">
                    <a:srgbClr val="000000">
                      <a:alpha val="43137"/>
                    </a:srgbClr>
                  </a:outerShdw>
                </a:effectLst>
              </a:rPr>
              <a:t>العينة الحصصية ( الحصة).</a:t>
            </a:r>
          </a:p>
          <a:p>
            <a:pPr marL="571500" indent="-571500" algn="just" rtl="1">
              <a:buFont typeface="Courier New" panose="02070309020205020404" pitchFamily="49" charset="0"/>
              <a:buChar char="o"/>
            </a:pPr>
            <a:r>
              <a:rPr lang="ar-IQ" sz="3600" b="1" dirty="0">
                <a:effectLst>
                  <a:outerShdw blurRad="38100" dist="38100" dir="2700000" algn="tl">
                    <a:srgbClr val="000000">
                      <a:alpha val="43137"/>
                    </a:srgbClr>
                  </a:outerShdw>
                </a:effectLst>
              </a:rPr>
              <a:t>العينة العرضية (الصدفة).</a:t>
            </a:r>
          </a:p>
          <a:p>
            <a:pPr marL="571500" indent="-571500" algn="just" rtl="1">
              <a:buFont typeface="Courier New" panose="02070309020205020404" pitchFamily="49" charset="0"/>
              <a:buChar char="o"/>
            </a:pPr>
            <a:endParaRPr lang="ar-IQ" sz="3600" dirty="0">
              <a:effectLst>
                <a:outerShdw blurRad="38100" dist="38100" dir="2700000" algn="tl">
                  <a:srgbClr val="000000">
                    <a:alpha val="43137"/>
                  </a:srgbClr>
                </a:outerShdw>
              </a:effectLst>
            </a:endParaRPr>
          </a:p>
          <a:p>
            <a:pPr algn="r" rtl="1"/>
            <a:endParaRPr lang="ar-IQ"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73952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 xmlns:a16="http://schemas.microsoft.com/office/drawing/2014/main" id="{4A62F005-F03D-427A-BE75-8BB870024F03}"/>
              </a:ext>
            </a:extLst>
          </p:cNvPr>
          <p:cNvSpPr txBox="1"/>
          <p:nvPr/>
        </p:nvSpPr>
        <p:spPr>
          <a:xfrm>
            <a:off x="1272746" y="149561"/>
            <a:ext cx="10481707" cy="7294305"/>
          </a:xfrm>
          <a:prstGeom prst="rect">
            <a:avLst/>
          </a:prstGeom>
          <a:noFill/>
        </p:spPr>
        <p:txBody>
          <a:bodyPr wrap="square">
            <a:spAutoFit/>
          </a:bodyPr>
          <a:lstStyle/>
          <a:p>
            <a:pPr algn="just" rtl="1"/>
            <a:r>
              <a:rPr lang="ar-IQ" sz="3600" b="1" dirty="0">
                <a:effectLst>
                  <a:outerShdw blurRad="38100" dist="38100" dir="2700000" algn="tl">
                    <a:srgbClr val="000000">
                      <a:alpha val="43137"/>
                    </a:srgbClr>
                  </a:outerShdw>
                </a:effectLst>
              </a:rPr>
              <a:t>العينة الغرضية ( القصدية):</a:t>
            </a:r>
          </a:p>
          <a:p>
            <a:pPr algn="just" rtl="1"/>
            <a:r>
              <a:rPr lang="ar-IQ" sz="3600" dirty="0">
                <a:effectLst>
                  <a:outerShdw blurRad="38100" dist="38100" dir="2700000" algn="tl">
                    <a:srgbClr val="000000">
                      <a:alpha val="43137"/>
                    </a:srgbClr>
                  </a:outerShdw>
                </a:effectLst>
              </a:rPr>
              <a:t>يكون اختيار العينة يعتمد على صفات معينة ضمن عمر معين او جنس او مستوى التعلم ....الخ.</a:t>
            </a:r>
          </a:p>
          <a:p>
            <a:pPr algn="just" rtl="1"/>
            <a:r>
              <a:rPr lang="ar-IQ" sz="3600" b="1" dirty="0">
                <a:effectLst>
                  <a:outerShdw blurRad="38100" dist="38100" dir="2700000" algn="tl">
                    <a:srgbClr val="000000">
                      <a:alpha val="43137"/>
                    </a:srgbClr>
                  </a:outerShdw>
                </a:effectLst>
              </a:rPr>
              <a:t>العينة الحصصية ( الحصة):</a:t>
            </a:r>
          </a:p>
          <a:p>
            <a:pPr algn="just" rtl="1"/>
            <a:r>
              <a:rPr lang="ar-IQ" sz="3600" dirty="0">
                <a:effectLst>
                  <a:outerShdw blurRad="38100" dist="38100" dir="2700000" algn="tl">
                    <a:srgbClr val="000000">
                      <a:alpha val="43137"/>
                    </a:srgbClr>
                  </a:outerShdw>
                </a:effectLst>
              </a:rPr>
              <a:t>طريقة اختيار العينة الحصصية تشبه العينة العشوائية العنقودية الفرق بينهما اختيار العينة لا يكون بشكل عشوائي يعني يكون توزيع عينه الدراسة حسب صفات المجتمع. </a:t>
            </a:r>
          </a:p>
          <a:p>
            <a:pPr algn="just" rtl="1"/>
            <a:r>
              <a:rPr lang="ar-IQ" sz="3600" b="1" dirty="0">
                <a:effectLst>
                  <a:outerShdw blurRad="38100" dist="38100" dir="2700000" algn="tl">
                    <a:srgbClr val="000000">
                      <a:alpha val="43137"/>
                    </a:srgbClr>
                  </a:outerShdw>
                </a:effectLst>
              </a:rPr>
              <a:t>العينة العرضية (الصدفة):</a:t>
            </a:r>
          </a:p>
          <a:p>
            <a:pPr algn="just" rtl="1"/>
            <a:r>
              <a:rPr lang="ar-IQ" sz="3600" dirty="0">
                <a:effectLst>
                  <a:outerShdw blurRad="38100" dist="38100" dir="2700000" algn="tl">
                    <a:srgbClr val="000000">
                      <a:alpha val="43137"/>
                    </a:srgbClr>
                  </a:outerShdw>
                </a:effectLst>
              </a:rPr>
              <a:t>يكون اختيار العينة عن طريق المقابلة أي شخص موجود ضمن المجتمع المدروسة يعتبر عينه الدراسة يعني لا توجد شروط في اختيار العينة.</a:t>
            </a:r>
          </a:p>
          <a:p>
            <a:pPr algn="just" rtl="1"/>
            <a:endParaRPr lang="ar-IQ" sz="3600" dirty="0">
              <a:effectLst>
                <a:outerShdw blurRad="38100" dist="38100" dir="2700000" algn="tl">
                  <a:srgbClr val="000000">
                    <a:alpha val="43137"/>
                  </a:srgbClr>
                </a:outerShdw>
              </a:effectLst>
            </a:endParaRPr>
          </a:p>
          <a:p>
            <a:pPr algn="just" rtl="1"/>
            <a:endParaRPr lang="ar-IQ" sz="3600" dirty="0">
              <a:effectLst>
                <a:outerShdw blurRad="38100" dist="38100" dir="2700000" algn="tl">
                  <a:srgbClr val="000000">
                    <a:alpha val="43137"/>
                  </a:srgbClr>
                </a:outerShdw>
              </a:effectLst>
            </a:endParaRPr>
          </a:p>
          <a:p>
            <a:pPr algn="r" rtl="1"/>
            <a:endParaRPr lang="ar-IQ"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1421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859452" y="569844"/>
            <a:ext cx="10169610" cy="4135124"/>
          </a:xfrm>
          <a:prstGeom prst="rect">
            <a:avLst/>
          </a:prstGeom>
        </p:spPr>
        <p:txBody>
          <a:bodyPr vert="horz" lIns="91440" tIns="45720" rIns="91440" bIns="45720" rtlCol="0">
            <a:normAutofit lnSpcReduction="10000"/>
          </a:bodyPr>
          <a:lst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defTabSz="457200" rtl="0" eaLnBrk="1" fontAlgn="auto" latinLnBrk="0" hangingPunct="1">
              <a:lnSpc>
                <a:spcPct val="100000"/>
              </a:lnSpc>
              <a:spcBef>
                <a:spcPts val="1000"/>
              </a:spcBef>
              <a:spcAft>
                <a:spcPts val="0"/>
              </a:spcAft>
              <a:buClr>
                <a:srgbClr val="4F81BD"/>
              </a:buClr>
              <a:buSzPct val="80000"/>
              <a:buFont typeface="Wingdings 3" charset="2"/>
              <a:buNone/>
              <a:tabLst/>
              <a:defRPr/>
            </a:pPr>
            <a:r>
              <a:rPr lang="ar-IQ" sz="3600" b="1" u="sng" dirty="0">
                <a:solidFill>
                  <a:srgbClr val="FF0000"/>
                </a:solidFill>
                <a:effectLst>
                  <a:outerShdw blurRad="38100" dist="38100" dir="2700000" algn="tl">
                    <a:srgbClr val="000000">
                      <a:alpha val="43137"/>
                    </a:srgbClr>
                  </a:outerShdw>
                </a:effectLst>
                <a:latin typeface="Trebuchet MS" panose="020B0603020202020204"/>
                <a:cs typeface="+mj-cs"/>
              </a:rPr>
              <a:t>الأهداف المحاضرة :</a:t>
            </a:r>
          </a:p>
          <a:p>
            <a:pPr marL="342900" marR="0" lvl="0" indent="-342900" defTabSz="457200" rtl="0" eaLnBrk="1" fontAlgn="auto" latinLnBrk="0" hangingPunct="1">
              <a:lnSpc>
                <a:spcPct val="100000"/>
              </a:lnSpc>
              <a:spcBef>
                <a:spcPts val="1000"/>
              </a:spcBef>
              <a:spcAft>
                <a:spcPts val="0"/>
              </a:spcAft>
              <a:buClr>
                <a:srgbClr val="4F81BD"/>
              </a:buClr>
              <a:buSzPct val="80000"/>
              <a:buFont typeface="Wingdings 3" charset="2"/>
              <a:buNone/>
              <a:tabLst/>
              <a:defRPr/>
            </a:pPr>
            <a:r>
              <a:rPr kumimoji="0" lang="ar-IQ" sz="3600" b="1" i="0" u="none" strike="noStrike" kern="120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Trebuchet MS" panose="020B0603020202020204"/>
                <a:ea typeface="+mn-ea"/>
                <a:cs typeface="+mj-cs"/>
              </a:rPr>
              <a:t>في نهاية هذه المحاضرة يكون الطالب قادر على</a:t>
            </a:r>
            <a:r>
              <a:rPr kumimoji="0" lang="ar-IQ" sz="3200" b="0" i="0" u="none" strike="noStrike" kern="1200" cap="none" spc="0" normalizeH="0" baseline="0" noProof="0" dirty="0">
                <a:ln>
                  <a:noFill/>
                </a:ln>
                <a:solidFill>
                  <a:sysClr val="windowText" lastClr="000000"/>
                </a:solidFill>
                <a:uLnTx/>
                <a:uFillTx/>
                <a:latin typeface="Trebuchet MS" panose="020B0603020202020204"/>
                <a:ea typeface="+mn-ea"/>
                <a:cs typeface="Tahoma" panose="020B0604030504040204" pitchFamily="34" charset="0"/>
              </a:rPr>
              <a:t>:</a:t>
            </a:r>
          </a:p>
          <a:p>
            <a:pPr marR="0" lvl="0" defTabSz="457200" eaLnBrk="1" fontAlgn="auto" latinLnBrk="0" hangingPunct="1">
              <a:lnSpc>
                <a:spcPct val="100000"/>
              </a:lnSpc>
              <a:spcBef>
                <a:spcPts val="1000"/>
              </a:spcBef>
              <a:spcAft>
                <a:spcPts val="0"/>
              </a:spcAft>
              <a:buClr>
                <a:srgbClr val="4F81BD"/>
              </a:buClr>
              <a:buSzPct val="80000"/>
              <a:buFont typeface="Wingdings" panose="05000000000000000000" pitchFamily="2" charset="2"/>
              <a:buChar char="ü"/>
              <a:tabLst/>
              <a:defRPr/>
            </a:pPr>
            <a:r>
              <a:rPr lang="ar-IQ" sz="3200" b="1" dirty="0">
                <a:solidFill>
                  <a:srgbClr val="DADADA">
                    <a:lumMod val="10000"/>
                  </a:srgbClr>
                </a:solidFill>
                <a:latin typeface="Arial" panose="020B0604020202020204" pitchFamily="34" charset="0"/>
                <a:cs typeface="Arial" panose="020B0604020202020204" pitchFamily="34" charset="0"/>
              </a:rPr>
              <a:t>ان يعرف </a:t>
            </a:r>
            <a:r>
              <a:rPr kumimoji="0" lang="ar-IQ"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المتغيرات بطريقة صحيحة.</a:t>
            </a:r>
          </a:p>
          <a:p>
            <a:pPr marR="0" lvl="0" defTabSz="457200" eaLnBrk="1" fontAlgn="auto" latinLnBrk="0" hangingPunct="1">
              <a:lnSpc>
                <a:spcPct val="100000"/>
              </a:lnSpc>
              <a:spcBef>
                <a:spcPts val="1000"/>
              </a:spcBef>
              <a:spcAft>
                <a:spcPts val="0"/>
              </a:spcAft>
              <a:buClr>
                <a:srgbClr val="4F81BD"/>
              </a:buClr>
              <a:buSzPct val="80000"/>
              <a:buFont typeface="Wingdings" panose="05000000000000000000" pitchFamily="2" charset="2"/>
              <a:buChar char="ü"/>
              <a:tabLst/>
              <a:defRPr/>
            </a:pPr>
            <a:r>
              <a:rPr kumimoji="0" lang="ar-SA"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أن </a:t>
            </a:r>
            <a:r>
              <a:rPr lang="ar-SA" sz="3200" b="1" dirty="0">
                <a:solidFill>
                  <a:srgbClr val="DADADA">
                    <a:lumMod val="10000"/>
                  </a:srgbClr>
                </a:solidFill>
                <a:latin typeface="Arial" panose="020B0604020202020204" pitchFamily="34" charset="0"/>
                <a:cs typeface="Arial" panose="020B0604020202020204" pitchFamily="34" charset="0"/>
              </a:rPr>
              <a:t>ي</a:t>
            </a:r>
            <a:r>
              <a:rPr lang="ar-IQ" sz="3200" b="1" dirty="0">
                <a:solidFill>
                  <a:srgbClr val="DADADA">
                    <a:lumMod val="10000"/>
                  </a:srgbClr>
                </a:solidFill>
                <a:latin typeface="Arial" panose="020B0604020202020204" pitchFamily="34" charset="0"/>
                <a:cs typeface="Arial" panose="020B0604020202020204" pitchFamily="34" charset="0"/>
              </a:rPr>
              <a:t>قارن بين</a:t>
            </a:r>
            <a:r>
              <a:rPr lang="ar-SA" sz="3200" b="1" dirty="0">
                <a:solidFill>
                  <a:srgbClr val="DADADA">
                    <a:lumMod val="10000"/>
                  </a:srgbClr>
                </a:solidFill>
                <a:latin typeface="Arial" panose="020B0604020202020204" pitchFamily="34" charset="0"/>
                <a:cs typeface="Arial" panose="020B0604020202020204" pitchFamily="34" charset="0"/>
              </a:rPr>
              <a:t> أنواع </a:t>
            </a:r>
            <a:r>
              <a:rPr lang="ar-IQ" sz="3200" b="1" dirty="0">
                <a:solidFill>
                  <a:srgbClr val="DADADA">
                    <a:lumMod val="10000"/>
                  </a:srgbClr>
                </a:solidFill>
                <a:latin typeface="Arial" panose="020B0604020202020204" pitchFamily="34" charset="0"/>
                <a:cs typeface="Arial" panose="020B0604020202020204" pitchFamily="34" charset="0"/>
              </a:rPr>
              <a:t>مصادر جمع البيانات </a:t>
            </a:r>
            <a:r>
              <a:rPr kumimoji="0" lang="ar-IQ"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بدقة.</a:t>
            </a:r>
            <a:endParaRPr lang="en-US" sz="3200" b="1" dirty="0">
              <a:solidFill>
                <a:srgbClr val="DADADA">
                  <a:lumMod val="10000"/>
                </a:srgbClr>
              </a:solidFill>
              <a:latin typeface="Arial" panose="020B0604020202020204" pitchFamily="34" charset="0"/>
              <a:cs typeface="Arial" panose="020B0604020202020204" pitchFamily="34" charset="0"/>
            </a:endParaRPr>
          </a:p>
          <a:p>
            <a:pPr marR="0" lvl="0" defTabSz="457200" eaLnBrk="1" fontAlgn="auto" latinLnBrk="0" hangingPunct="1">
              <a:lnSpc>
                <a:spcPct val="100000"/>
              </a:lnSpc>
              <a:spcBef>
                <a:spcPts val="1000"/>
              </a:spcBef>
              <a:spcAft>
                <a:spcPts val="0"/>
              </a:spcAft>
              <a:buClr>
                <a:srgbClr val="4F81BD"/>
              </a:buClr>
              <a:buSzPct val="80000"/>
              <a:buFont typeface="Wingdings" panose="05000000000000000000" pitchFamily="2" charset="2"/>
              <a:buChar char="ü"/>
              <a:tabLst/>
              <a:defRPr/>
            </a:pPr>
            <a:r>
              <a:rPr kumimoji="0" lang="ar-SA"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أن </a:t>
            </a:r>
            <a:r>
              <a:rPr lang="ar-SA" sz="3200" b="1" dirty="0">
                <a:solidFill>
                  <a:srgbClr val="DADADA">
                    <a:lumMod val="10000"/>
                  </a:srgbClr>
                </a:solidFill>
                <a:latin typeface="Arial" panose="020B0604020202020204" pitchFamily="34" charset="0"/>
                <a:cs typeface="Arial" panose="020B0604020202020204" pitchFamily="34" charset="0"/>
              </a:rPr>
              <a:t>يذكر </a:t>
            </a:r>
            <a:r>
              <a:rPr lang="ar-IQ" sz="3200" b="1" dirty="0">
                <a:solidFill>
                  <a:srgbClr val="DADADA">
                    <a:lumMod val="10000"/>
                  </a:srgbClr>
                </a:solidFill>
                <a:latin typeface="Arial" panose="020B0604020202020204" pitchFamily="34" charset="0"/>
                <a:cs typeface="Arial" panose="020B0604020202020204" pitchFamily="34" charset="0"/>
              </a:rPr>
              <a:t>أهمية اسلوب جمع البيانات </a:t>
            </a:r>
            <a:r>
              <a:rPr kumimoji="0" lang="ar-SA"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وبطريقة صحيحة.</a:t>
            </a:r>
            <a:endParaRPr kumimoji="0" lang="en-US"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endParaRPr>
          </a:p>
          <a:p>
            <a:pPr lvl="0">
              <a:buClr>
                <a:srgbClr val="4F81BD"/>
              </a:buClr>
              <a:buFont typeface="Wingdings" panose="05000000000000000000" pitchFamily="2" charset="2"/>
              <a:buChar char="ü"/>
              <a:defRPr/>
            </a:pPr>
            <a:r>
              <a:rPr lang="ar-IQ" sz="3200" b="1" dirty="0">
                <a:solidFill>
                  <a:srgbClr val="DADADA">
                    <a:lumMod val="10000"/>
                  </a:srgbClr>
                </a:solidFill>
                <a:latin typeface="Arial" panose="020B0604020202020204" pitchFamily="34" charset="0"/>
                <a:cs typeface="Arial" panose="020B0604020202020204" pitchFamily="34" charset="0"/>
              </a:rPr>
              <a:t> يقارن بين أنواع العينات وبطريقة صحيحة</a:t>
            </a:r>
            <a:r>
              <a:rPr lang="ar-IQ" sz="3200" b="1" dirty="0">
                <a:solidFill>
                  <a:srgbClr val="DADADA">
                    <a:lumMod val="10000"/>
                  </a:srgbClr>
                </a:solidFill>
                <a:latin typeface="Arial" panose="020B0604020202020204" pitchFamily="34" charset="0"/>
              </a:rPr>
              <a:t>.</a:t>
            </a:r>
            <a:endParaRPr kumimoji="0" lang="en-US" sz="3200" b="0" i="0" u="none" strike="noStrike" kern="1200" cap="none" spc="0" normalizeH="0" baseline="0" noProof="0" dirty="0">
              <a:ln>
                <a:noFill/>
              </a:ln>
              <a:solidFill>
                <a:sysClr val="windowText" lastClr="000000"/>
              </a:solidFill>
              <a:uLnTx/>
              <a:uFillTx/>
              <a:latin typeface="Trebuchet MS" panose="020B0603020202020204"/>
              <a:ea typeface="+mn-ea"/>
              <a:cs typeface="Tahoma" panose="020B0604030504040204" pitchFamily="34" charset="0"/>
            </a:endParaRPr>
          </a:p>
        </p:txBody>
      </p:sp>
    </p:spTree>
    <p:extLst>
      <p:ext uri="{BB962C8B-B14F-4D97-AF65-F5344CB8AC3E}">
        <p14:creationId xmlns:p14="http://schemas.microsoft.com/office/powerpoint/2010/main" val="622891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 xmlns:a16="http://schemas.microsoft.com/office/drawing/2014/main" id="{4A62F005-F03D-427A-BE75-8BB870024F03}"/>
              </a:ext>
            </a:extLst>
          </p:cNvPr>
          <p:cNvSpPr txBox="1"/>
          <p:nvPr/>
        </p:nvSpPr>
        <p:spPr>
          <a:xfrm>
            <a:off x="1191544" y="244302"/>
            <a:ext cx="10912781" cy="6555641"/>
          </a:xfrm>
          <a:prstGeom prst="rect">
            <a:avLst/>
          </a:prstGeom>
          <a:noFill/>
        </p:spPr>
        <p:txBody>
          <a:bodyPr wrap="square">
            <a:spAutoFit/>
          </a:bodyPr>
          <a:lstStyle/>
          <a:p>
            <a:pPr algn="just" rtl="1"/>
            <a:r>
              <a:rPr lang="ar-IQ" sz="3200" b="1" dirty="0">
                <a:solidFill>
                  <a:srgbClr val="00B050"/>
                </a:solidFill>
                <a:effectLst>
                  <a:outerShdw blurRad="38100" dist="38100" dir="2700000" algn="tl">
                    <a:srgbClr val="000000">
                      <a:alpha val="43137"/>
                    </a:srgbClr>
                  </a:outerShdw>
                </a:effectLst>
              </a:rPr>
              <a:t>ثانياً: المتغيرات (</a:t>
            </a:r>
            <a:r>
              <a:rPr lang="en-US" sz="3200" b="1" dirty="0">
                <a:solidFill>
                  <a:srgbClr val="00B050"/>
                </a:solidFill>
                <a:effectLst>
                  <a:outerShdw blurRad="38100" dist="38100" dir="2700000" algn="tl">
                    <a:srgbClr val="000000">
                      <a:alpha val="43137"/>
                    </a:srgbClr>
                  </a:outerShdw>
                </a:effectLst>
              </a:rPr>
              <a:t>Scales (Variables:</a:t>
            </a:r>
          </a:p>
          <a:p>
            <a:pPr algn="just" rtl="1"/>
            <a:r>
              <a:rPr lang="ar-IQ" sz="3200" b="1" dirty="0">
                <a:effectLst>
                  <a:outerShdw blurRad="38100" dist="38100" dir="2700000" algn="tl">
                    <a:srgbClr val="000000">
                      <a:alpha val="43137"/>
                    </a:srgbClr>
                  </a:outerShdw>
                </a:effectLst>
              </a:rPr>
              <a:t>المتغير</a:t>
            </a:r>
            <a:r>
              <a:rPr lang="ar-IQ" sz="3200" dirty="0"/>
              <a:t> في علم الإحصاء هو الخاصية أو السمة التي تأخذ قيما أو مستويات مختلفة  تختلف من فرد إلى آخر ، حيث يتم قياس المتغيرات مثل الطول والوزن حسب نوع معين من المقياس.</a:t>
            </a:r>
          </a:p>
          <a:p>
            <a:pPr algn="just" rtl="1"/>
            <a:endParaRPr lang="ar-IQ" sz="3200" dirty="0"/>
          </a:p>
          <a:p>
            <a:pPr algn="just" rtl="1"/>
            <a:r>
              <a:rPr lang="ar-IQ" sz="3600" b="1" u="sng" dirty="0">
                <a:solidFill>
                  <a:srgbClr val="C00000"/>
                </a:solidFill>
                <a:effectLst>
                  <a:outerShdw blurRad="38100" dist="38100" dir="2700000" algn="tl">
                    <a:srgbClr val="000000">
                      <a:alpha val="43137"/>
                    </a:srgbClr>
                  </a:outerShdw>
                </a:effectLst>
              </a:rPr>
              <a:t>مصادر جمع البيانات :</a:t>
            </a:r>
          </a:p>
          <a:p>
            <a:pPr algn="just" rtl="1"/>
            <a:r>
              <a:rPr lang="ar-IQ" sz="3200" dirty="0"/>
              <a:t>تنقسم مصادر جمع البيانات اللازمة لأي دراسة إحصائية إلى نوعين : مصادر تاريخية و مصادر ميدانية ٬ وفيما يلي شرح موجز لهما :</a:t>
            </a:r>
          </a:p>
          <a:p>
            <a:pPr algn="just" rtl="1"/>
            <a:r>
              <a:rPr lang="ar-IQ" sz="2800" b="1" u="sng" dirty="0">
                <a:effectLst>
                  <a:outerShdw blurRad="38100" dist="38100" dir="2700000" algn="tl">
                    <a:srgbClr val="000000">
                      <a:alpha val="43137"/>
                    </a:srgbClr>
                  </a:outerShdw>
                </a:effectLst>
              </a:rPr>
              <a:t>أولاً : المصادر التاريخية </a:t>
            </a:r>
            <a:r>
              <a:rPr lang="ar-IQ" sz="3200" dirty="0"/>
              <a:t>: وهو ما يؤخذ من السجلات المحفوظة مثل سجلات الولادات والوفيات ٬ وكذلك البيانات الواردة في رسائل الماجستير والدكتوراه ٬ أيضاً البيانات التي يتم نشرها من قبل المنظمات الدولية ... إلخ.</a:t>
            </a:r>
          </a:p>
          <a:p>
            <a:pPr algn="just" rtl="1"/>
            <a:endParaRPr lang="ar-IQ" sz="3200" dirty="0"/>
          </a:p>
          <a:p>
            <a:pPr algn="just" rtl="1"/>
            <a:endParaRPr lang="ar-IQ" sz="3200" dirty="0"/>
          </a:p>
        </p:txBody>
      </p:sp>
    </p:spTree>
    <p:extLst>
      <p:ext uri="{BB962C8B-B14F-4D97-AF65-F5344CB8AC3E}">
        <p14:creationId xmlns:p14="http://schemas.microsoft.com/office/powerpoint/2010/main" val="2462482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 xmlns:a16="http://schemas.microsoft.com/office/drawing/2014/main" id="{4A62F005-F03D-427A-BE75-8BB870024F03}"/>
              </a:ext>
            </a:extLst>
          </p:cNvPr>
          <p:cNvSpPr txBox="1"/>
          <p:nvPr/>
        </p:nvSpPr>
        <p:spPr>
          <a:xfrm>
            <a:off x="1272746" y="428178"/>
            <a:ext cx="10616042" cy="6001643"/>
          </a:xfrm>
          <a:prstGeom prst="rect">
            <a:avLst/>
          </a:prstGeom>
          <a:noFill/>
        </p:spPr>
        <p:txBody>
          <a:bodyPr wrap="square">
            <a:spAutoFit/>
          </a:bodyPr>
          <a:lstStyle/>
          <a:p>
            <a:pPr algn="just" rtl="1"/>
            <a:r>
              <a:rPr lang="ar-IQ" sz="3200" b="1" u="sng" dirty="0">
                <a:effectLst>
                  <a:outerShdw blurRad="38100" dist="38100" dir="2700000" algn="tl">
                    <a:srgbClr val="000000">
                      <a:alpha val="43137"/>
                    </a:srgbClr>
                  </a:outerShdw>
                </a:effectLst>
              </a:rPr>
              <a:t>ثانياً : مصادر ميدانية </a:t>
            </a:r>
            <a:r>
              <a:rPr lang="ar-IQ" sz="3200" dirty="0">
                <a:effectLst>
                  <a:outerShdw blurRad="38100" dist="38100" dir="2700000" algn="tl">
                    <a:srgbClr val="000000">
                      <a:alpha val="43137"/>
                    </a:srgbClr>
                  </a:outerShdw>
                </a:effectLst>
              </a:rPr>
              <a:t>: يتم جمع البيانات بطريقة مباشرة عن طريق اتصال الباحث بمحل الدراسة ٬ ويتم جمع البيانات ميدانياً بعدة وسائل منها :</a:t>
            </a:r>
          </a:p>
          <a:p>
            <a:pPr algn="just" rtl="1"/>
            <a:endParaRPr lang="ar-IQ" sz="3200" dirty="0">
              <a:effectLst>
                <a:outerShdw blurRad="38100" dist="38100" dir="2700000" algn="tl">
                  <a:srgbClr val="000000">
                    <a:alpha val="43137"/>
                  </a:srgbClr>
                </a:outerShdw>
              </a:effectLst>
            </a:endParaRPr>
          </a:p>
          <a:p>
            <a:pPr algn="just" rtl="1"/>
            <a:r>
              <a:rPr lang="ar-IQ" sz="3200" b="1" dirty="0">
                <a:effectLst>
                  <a:outerShdw blurRad="38100" dist="38100" dir="2700000" algn="tl">
                    <a:srgbClr val="000000">
                      <a:alpha val="43137"/>
                    </a:srgbClr>
                  </a:outerShdw>
                </a:effectLst>
              </a:rPr>
              <a:t>ا - المقابلة الشخصية </a:t>
            </a:r>
            <a:r>
              <a:rPr lang="ar-IQ" sz="3200" dirty="0">
                <a:effectLst>
                  <a:outerShdw blurRad="38100" dist="38100" dir="2700000" algn="tl">
                    <a:srgbClr val="000000">
                      <a:alpha val="43137"/>
                    </a:srgbClr>
                  </a:outerShdw>
                </a:effectLst>
              </a:rPr>
              <a:t>: حيث يقوم الباحث بمقابلة أفراد المجتمع المراد دراسته</a:t>
            </a:r>
          </a:p>
          <a:p>
            <a:pPr algn="just" rtl="1"/>
            <a:r>
              <a:rPr lang="ar-IQ" sz="3200" dirty="0">
                <a:effectLst>
                  <a:outerShdw blurRad="38100" dist="38100" dir="2700000" algn="tl">
                    <a:srgbClr val="000000">
                      <a:alpha val="43137"/>
                    </a:srgbClr>
                  </a:outerShdw>
                </a:effectLst>
              </a:rPr>
              <a:t>وتوجيه الأسئلة الواردة في البطاقة الإحصائية لكل فرد وتسجيل إجابته٬ وبهذا</a:t>
            </a:r>
          </a:p>
          <a:p>
            <a:pPr algn="just" rtl="1"/>
            <a:r>
              <a:rPr lang="ar-IQ" sz="3200" dirty="0">
                <a:effectLst>
                  <a:outerShdw blurRad="38100" dist="38100" dir="2700000" algn="tl">
                    <a:srgbClr val="000000">
                      <a:alpha val="43137"/>
                    </a:srgbClr>
                  </a:outerShdw>
                </a:effectLst>
              </a:rPr>
              <a:t>يستطيع الباحث أن يحقق أعلى درجات الدقة في جمع البيانات. ولكن من عيوب هذه الطريقة أنها تستغرق جهداً وتكاليف مادية عالية.</a:t>
            </a:r>
          </a:p>
          <a:p>
            <a:pPr algn="just" rtl="1"/>
            <a:endParaRPr lang="ar-IQ" sz="3200" dirty="0">
              <a:effectLst>
                <a:outerShdw blurRad="38100" dist="38100" dir="2700000" algn="tl">
                  <a:srgbClr val="000000">
                    <a:alpha val="43137"/>
                  </a:srgbClr>
                </a:outerShdw>
              </a:effectLst>
            </a:endParaRPr>
          </a:p>
          <a:p>
            <a:pPr algn="just" rtl="1"/>
            <a:r>
              <a:rPr lang="ar-IQ" sz="3200" b="1" dirty="0">
                <a:effectLst>
                  <a:outerShdw blurRad="38100" dist="38100" dir="2700000" algn="tl">
                    <a:srgbClr val="000000">
                      <a:alpha val="43137"/>
                    </a:srgbClr>
                  </a:outerShdw>
                </a:effectLst>
              </a:rPr>
              <a:t>ب- الاستمارة الإحصائية (الاستبيان) </a:t>
            </a:r>
            <a:r>
              <a:rPr lang="ar-IQ" sz="3200" dirty="0">
                <a:effectLst>
                  <a:outerShdw blurRad="38100" dist="38100" dir="2700000" algn="tl">
                    <a:srgbClr val="000000">
                      <a:alpha val="43137"/>
                    </a:srgbClr>
                  </a:outerShdw>
                </a:effectLst>
              </a:rPr>
              <a:t>: حيث يقوم الباحث بتصميم استمارة تشتمل</a:t>
            </a:r>
          </a:p>
          <a:p>
            <a:pPr algn="just" rtl="1"/>
            <a:r>
              <a:rPr lang="ar-IQ" sz="3200" dirty="0">
                <a:effectLst>
                  <a:outerShdw blurRad="38100" dist="38100" dir="2700000" algn="tl">
                    <a:srgbClr val="000000">
                      <a:alpha val="43137"/>
                    </a:srgbClr>
                  </a:outerShdw>
                </a:effectLst>
              </a:rPr>
              <a:t>على أسئلة تحقق أهداف البحث ٬ مع مراعاة شروط كتابة هذه الاستمارة من</a:t>
            </a:r>
          </a:p>
          <a:p>
            <a:pPr algn="just" rtl="1"/>
            <a:r>
              <a:rPr lang="ar-IQ" sz="3200" dirty="0">
                <a:effectLst>
                  <a:outerShdw blurRad="38100" dist="38100" dir="2700000" algn="tl">
                    <a:srgbClr val="000000">
                      <a:alpha val="43137"/>
                    </a:srgbClr>
                  </a:outerShdw>
                </a:effectLst>
              </a:rPr>
              <a:t>حيث الدقة والوضوح في عباراتها وأن لا تشتمل على عبارات أو أسئلة مكررة</a:t>
            </a:r>
          </a:p>
          <a:p>
            <a:pPr algn="just" rtl="1"/>
            <a:r>
              <a:rPr lang="ar-IQ" sz="3200" dirty="0">
                <a:effectLst>
                  <a:outerShdw blurRad="38100" dist="38100" dir="2700000" algn="tl">
                    <a:srgbClr val="000000">
                      <a:alpha val="43137"/>
                    </a:srgbClr>
                  </a:outerShdw>
                </a:effectLst>
              </a:rPr>
              <a:t>وتكون مرتبة من الأسهل إلى الأصعب .... إلخ.</a:t>
            </a:r>
          </a:p>
        </p:txBody>
      </p:sp>
    </p:spTree>
    <p:extLst>
      <p:ext uri="{BB962C8B-B14F-4D97-AF65-F5344CB8AC3E}">
        <p14:creationId xmlns:p14="http://schemas.microsoft.com/office/powerpoint/2010/main" val="1047294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 xmlns:a16="http://schemas.microsoft.com/office/drawing/2014/main" id="{4A62F005-F03D-427A-BE75-8BB870024F03}"/>
              </a:ext>
            </a:extLst>
          </p:cNvPr>
          <p:cNvSpPr txBox="1"/>
          <p:nvPr/>
        </p:nvSpPr>
        <p:spPr>
          <a:xfrm>
            <a:off x="1407081" y="333351"/>
            <a:ext cx="10616043" cy="5693866"/>
          </a:xfrm>
          <a:prstGeom prst="rect">
            <a:avLst/>
          </a:prstGeom>
          <a:noFill/>
        </p:spPr>
        <p:txBody>
          <a:bodyPr wrap="square">
            <a:spAutoFit/>
          </a:bodyPr>
          <a:lstStyle/>
          <a:p>
            <a:pPr algn="r" rtl="1"/>
            <a:r>
              <a:rPr lang="ar-IQ" sz="2800" b="1" u="sng" dirty="0">
                <a:solidFill>
                  <a:srgbClr val="C00000"/>
                </a:solidFill>
                <a:effectLst>
                  <a:outerShdw blurRad="38100" dist="38100" dir="2700000" algn="tl">
                    <a:srgbClr val="000000">
                      <a:alpha val="43137"/>
                    </a:srgbClr>
                  </a:outerShdw>
                </a:effectLst>
              </a:rPr>
              <a:t>أسلوب جمع البيانات :</a:t>
            </a:r>
          </a:p>
          <a:p>
            <a:pPr algn="r" rtl="1"/>
            <a:r>
              <a:rPr lang="ar-IQ" sz="2800" dirty="0">
                <a:effectLst>
                  <a:outerShdw blurRad="38100" dist="38100" dir="2700000" algn="tl">
                    <a:srgbClr val="000000">
                      <a:alpha val="43137"/>
                    </a:srgbClr>
                  </a:outerShdw>
                </a:effectLst>
              </a:rPr>
              <a:t>عند دراسة ظاهرة معينة يجب جمع البيانات عن هذه الظاهرة ويتم جمع البيانات الإحصائية  بأحد الأسلوبين التاليين :</a:t>
            </a:r>
          </a:p>
          <a:p>
            <a:pPr algn="just" rtl="1"/>
            <a:r>
              <a:rPr lang="ar-IQ" sz="2800" b="1" u="sng" dirty="0">
                <a:effectLst>
                  <a:outerShdw blurRad="38100" dist="38100" dir="2700000" algn="tl">
                    <a:srgbClr val="000000">
                      <a:alpha val="43137"/>
                    </a:srgbClr>
                  </a:outerShdw>
                </a:effectLst>
              </a:rPr>
              <a:t>أولاً : الحصر الشامل </a:t>
            </a:r>
            <a:r>
              <a:rPr lang="ar-IQ" sz="2800" dirty="0">
                <a:effectLst>
                  <a:outerShdw blurRad="38100" dist="38100" dir="2700000" algn="tl">
                    <a:srgbClr val="000000">
                      <a:alpha val="43137"/>
                    </a:srgbClr>
                  </a:outerShdw>
                </a:effectLst>
              </a:rPr>
              <a:t>: هو أسلوب يتم بموجبة جمع البيانات الإحصائية عن كافة الافراد (عناصر او مفردات) التي تكون المجتمع الأصلي الخاص بالظاهرة المدروسة ويستخدم في المجتمعات الصغيرة مثل ( حصر اعداد تلاميذ في المدارس ٬حصر نشاطات الوحدة الصناعية في العراق أو في حالة تباعد الأزمنة بين الإحصائيات مثل التعداد السكاني....الخ. وتكمن قوة الحصر الشامل في إعطاء الباحث صورة حقيقية كاملة عن مجتمع الدراسة ٬ ومن عيوبه تكاليفه الباهظة ٬ وطول المدة الزمنية اللازمة لإجرائه.</a:t>
            </a:r>
          </a:p>
          <a:p>
            <a:pPr algn="just" rtl="1"/>
            <a:r>
              <a:rPr lang="ar-IQ" sz="2800" b="1" u="sng" dirty="0">
                <a:effectLst>
                  <a:outerShdw blurRad="38100" dist="38100" dir="2700000" algn="tl">
                    <a:srgbClr val="000000">
                      <a:alpha val="43137"/>
                    </a:srgbClr>
                  </a:outerShdw>
                </a:effectLst>
              </a:rPr>
              <a:t>ثانيا: أسلوب العينات </a:t>
            </a:r>
          </a:p>
          <a:p>
            <a:pPr algn="just" rtl="1"/>
            <a:r>
              <a:rPr lang="ar-IQ" sz="2800" dirty="0">
                <a:effectLst>
                  <a:outerShdw blurRad="38100" dist="38100" dir="2700000" algn="tl">
                    <a:srgbClr val="000000">
                      <a:alpha val="43137"/>
                    </a:srgbClr>
                  </a:outerShdw>
                </a:effectLst>
              </a:rPr>
              <a:t>هو الأسلوب الذي يتم بموجبة جمع البيانات الإحصائية من خلال اختيار جزء من مفردات المجتمع الأصلي للظاهرة المدروسة ويسمى هذا الجزء من المفردات بالعينة.</a:t>
            </a:r>
          </a:p>
          <a:p>
            <a:pPr algn="just" rtl="1"/>
            <a:endParaRPr lang="ar-IQ"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40142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 xmlns:a16="http://schemas.microsoft.com/office/drawing/2014/main" id="{4A62F005-F03D-427A-BE75-8BB870024F03}"/>
              </a:ext>
            </a:extLst>
          </p:cNvPr>
          <p:cNvSpPr txBox="1"/>
          <p:nvPr/>
        </p:nvSpPr>
        <p:spPr>
          <a:xfrm>
            <a:off x="1272746" y="347672"/>
            <a:ext cx="10784918" cy="3046988"/>
          </a:xfrm>
          <a:prstGeom prst="rect">
            <a:avLst/>
          </a:prstGeom>
          <a:noFill/>
        </p:spPr>
        <p:txBody>
          <a:bodyPr wrap="square">
            <a:spAutoFit/>
          </a:bodyPr>
          <a:lstStyle/>
          <a:p>
            <a:pPr algn="just" rtl="1"/>
            <a:r>
              <a:rPr lang="ar-IQ" sz="3200" b="1" u="sng" dirty="0">
                <a:solidFill>
                  <a:srgbClr val="C00000"/>
                </a:solidFill>
                <a:effectLst>
                  <a:outerShdw blurRad="38100" dist="38100" dir="2700000" algn="tl">
                    <a:srgbClr val="000000">
                      <a:alpha val="43137"/>
                    </a:srgbClr>
                  </a:outerShdw>
                </a:effectLst>
              </a:rPr>
              <a:t>المجتمع والعينــــــــــــــة </a:t>
            </a:r>
            <a:r>
              <a:rPr lang="ar-IQ" sz="3200" b="1" dirty="0">
                <a:solidFill>
                  <a:srgbClr val="C00000"/>
                </a:solidFill>
              </a:rPr>
              <a:t>:</a:t>
            </a:r>
          </a:p>
          <a:p>
            <a:pPr algn="just" rtl="1"/>
            <a:r>
              <a:rPr lang="ar-IQ" sz="3200" b="1" dirty="0">
                <a:cs typeface="+mj-cs"/>
              </a:rPr>
              <a:t>عينة البحث </a:t>
            </a:r>
            <a:r>
              <a:rPr lang="en-US" sz="3200" b="1" dirty="0" smtClean="0">
                <a:cs typeface="+mj-cs"/>
              </a:rPr>
              <a:t>Sample </a:t>
            </a:r>
            <a:r>
              <a:rPr lang="ar-IQ" sz="3200" b="1" dirty="0" smtClean="0">
                <a:cs typeface="+mj-cs"/>
              </a:rPr>
              <a:t>   هي </a:t>
            </a:r>
            <a:r>
              <a:rPr lang="ar-IQ" sz="3200" b="1" dirty="0">
                <a:cs typeface="+mj-cs"/>
              </a:rPr>
              <a:t>جزء يتم اختياره من مجتمع </a:t>
            </a:r>
            <a:r>
              <a:rPr lang="ar-IQ" sz="3200" b="1" dirty="0" smtClean="0">
                <a:cs typeface="+mj-cs"/>
              </a:rPr>
              <a:t>البحث(</a:t>
            </a:r>
            <a:r>
              <a:rPr lang="en-US" sz="3200" b="1" dirty="0">
                <a:cs typeface="+mj-cs"/>
              </a:rPr>
              <a:t>Population (</a:t>
            </a:r>
            <a:r>
              <a:rPr lang="ar-IQ" sz="3200" b="1" dirty="0">
                <a:cs typeface="+mj-cs"/>
              </a:rPr>
              <a:t>بحيث تمثل هذه العينة المجتمع و تحتوي على الصفات الأساسية للمجتمع</a:t>
            </a:r>
            <a:r>
              <a:rPr lang="ar-IQ" sz="3200" b="1" dirty="0" smtClean="0">
                <a:cs typeface="+mj-cs"/>
              </a:rPr>
              <a:t>.</a:t>
            </a:r>
            <a:endParaRPr lang="ar-IQ" sz="3200" b="1" dirty="0">
              <a:effectLst>
                <a:outerShdw blurRad="38100" dist="38100" dir="2700000" algn="tl">
                  <a:srgbClr val="000000">
                    <a:alpha val="43137"/>
                  </a:srgbClr>
                </a:outerShdw>
              </a:effectLst>
              <a:cs typeface="+mj-cs"/>
            </a:endParaRPr>
          </a:p>
          <a:p>
            <a:pPr algn="just" rtl="1"/>
            <a:r>
              <a:rPr lang="ar-IQ" sz="3200" b="1" dirty="0">
                <a:effectLst>
                  <a:outerShdw blurRad="38100" dist="38100" dir="2700000" algn="tl">
                    <a:srgbClr val="000000">
                      <a:alpha val="43137"/>
                    </a:srgbClr>
                  </a:outerShdw>
                </a:effectLst>
                <a:cs typeface="+mj-cs"/>
              </a:rPr>
              <a:t>المعاينة: تعرف بانها طريقة إحصائية تستخدم في اختيار مفردات العينة من مجتمع المدروس وفق أسس علمية بما تتضمن ان تكون العينة المختارة تمثل المجتمع المدروس افضل واصدق تمثيل. </a:t>
            </a:r>
          </a:p>
        </p:txBody>
      </p:sp>
    </p:spTree>
    <p:extLst>
      <p:ext uri="{BB962C8B-B14F-4D97-AF65-F5344CB8AC3E}">
        <p14:creationId xmlns:p14="http://schemas.microsoft.com/office/powerpoint/2010/main" val="181961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 xmlns:a16="http://schemas.microsoft.com/office/drawing/2014/main" id="{4A62F005-F03D-427A-BE75-8BB870024F03}"/>
              </a:ext>
            </a:extLst>
          </p:cNvPr>
          <p:cNvSpPr txBox="1"/>
          <p:nvPr/>
        </p:nvSpPr>
        <p:spPr>
          <a:xfrm>
            <a:off x="728947" y="392675"/>
            <a:ext cx="11134850" cy="8956298"/>
          </a:xfrm>
          <a:prstGeom prst="rect">
            <a:avLst/>
          </a:prstGeom>
          <a:noFill/>
        </p:spPr>
        <p:txBody>
          <a:bodyPr wrap="square">
            <a:spAutoFit/>
          </a:bodyPr>
          <a:lstStyle/>
          <a:p>
            <a:pPr algn="just" rtl="1"/>
            <a:r>
              <a:rPr lang="ar-IQ" sz="3600" b="1" u="sng" dirty="0">
                <a:solidFill>
                  <a:srgbClr val="C00000"/>
                </a:solidFill>
                <a:effectLst>
                  <a:outerShdw blurRad="38100" dist="38100" dir="2700000" algn="tl">
                    <a:srgbClr val="000000">
                      <a:alpha val="43137"/>
                    </a:srgbClr>
                  </a:outerShdw>
                </a:effectLst>
              </a:rPr>
              <a:t>أنواع العينات :</a:t>
            </a:r>
          </a:p>
          <a:p>
            <a:pPr algn="just" rtl="1"/>
            <a:r>
              <a:rPr lang="ar-IQ" sz="3600" b="1" u="sng" dirty="0"/>
              <a:t>النوع الأول /العينات الاحتمالية:</a:t>
            </a:r>
          </a:p>
          <a:p>
            <a:pPr algn="just" rtl="1"/>
            <a:r>
              <a:rPr lang="ar-IQ" sz="3600" dirty="0">
                <a:effectLst>
                  <a:outerShdw blurRad="38100" dist="38100" dir="2700000" algn="tl">
                    <a:srgbClr val="000000">
                      <a:alpha val="43137"/>
                    </a:srgbClr>
                  </a:outerShdw>
                </a:effectLst>
              </a:rPr>
              <a:t>شروط العينة الاحتمالية ان تكون صفات المجتمع المدروس مشتركه وتكون متجانسة وانواعها:</a:t>
            </a:r>
          </a:p>
          <a:p>
            <a:pPr marL="571500" indent="-571500" algn="just" rtl="1">
              <a:buFont typeface="Courier New" panose="02070309020205020404" pitchFamily="49" charset="0"/>
              <a:buChar char="o"/>
            </a:pPr>
            <a:r>
              <a:rPr lang="ar-IQ" sz="3600" dirty="0">
                <a:effectLst>
                  <a:outerShdw blurRad="38100" dist="38100" dir="2700000" algn="tl">
                    <a:srgbClr val="000000">
                      <a:alpha val="43137"/>
                    </a:srgbClr>
                  </a:outerShdw>
                </a:effectLst>
              </a:rPr>
              <a:t>العينة العشوائية البسيطة.</a:t>
            </a:r>
          </a:p>
          <a:p>
            <a:pPr marL="571500" indent="-571500" algn="just" rtl="1">
              <a:buFont typeface="Courier New" panose="02070309020205020404" pitchFamily="49" charset="0"/>
              <a:buChar char="o"/>
            </a:pPr>
            <a:r>
              <a:rPr lang="ar-IQ" sz="3600" dirty="0">
                <a:effectLst>
                  <a:outerShdw blurRad="38100" dist="38100" dir="2700000" algn="tl">
                    <a:srgbClr val="000000">
                      <a:alpha val="43137"/>
                    </a:srgbClr>
                  </a:outerShdw>
                </a:effectLst>
              </a:rPr>
              <a:t>العينة غير عشوائية المنتظمة.</a:t>
            </a:r>
          </a:p>
          <a:p>
            <a:pPr marL="571500" indent="-571500" algn="just" rtl="1">
              <a:buFont typeface="Courier New" panose="02070309020205020404" pitchFamily="49" charset="0"/>
              <a:buChar char="o"/>
            </a:pPr>
            <a:r>
              <a:rPr lang="ar-IQ" sz="3600" dirty="0">
                <a:effectLst>
                  <a:outerShdw blurRad="38100" dist="38100" dir="2700000" algn="tl">
                    <a:srgbClr val="000000">
                      <a:alpha val="43137"/>
                    </a:srgbClr>
                  </a:outerShdw>
                </a:effectLst>
              </a:rPr>
              <a:t>العينة العشوائية الطبقية.</a:t>
            </a:r>
          </a:p>
          <a:p>
            <a:pPr marL="571500" indent="-571500" algn="just" rtl="1">
              <a:buFont typeface="Courier New" panose="02070309020205020404" pitchFamily="49" charset="0"/>
              <a:buChar char="o"/>
            </a:pPr>
            <a:r>
              <a:rPr lang="ar-IQ" sz="3600" dirty="0">
                <a:effectLst>
                  <a:outerShdw blurRad="38100" dist="38100" dir="2700000" algn="tl">
                    <a:srgbClr val="000000">
                      <a:alpha val="43137"/>
                    </a:srgbClr>
                  </a:outerShdw>
                </a:effectLst>
              </a:rPr>
              <a:t>العينة العشوائية العنقودية.</a:t>
            </a:r>
          </a:p>
          <a:p>
            <a:pPr marL="571500" indent="-571500" algn="just" rtl="1">
              <a:buFont typeface="Courier New" panose="02070309020205020404" pitchFamily="49" charset="0"/>
              <a:buChar char="o"/>
            </a:pPr>
            <a:endParaRPr lang="ar-IQ" sz="3600" dirty="0">
              <a:effectLst>
                <a:outerShdw blurRad="38100" dist="38100" dir="2700000" algn="tl">
                  <a:srgbClr val="000000">
                    <a:alpha val="43137"/>
                  </a:srgbClr>
                </a:outerShdw>
              </a:effectLst>
            </a:endParaRPr>
          </a:p>
          <a:p>
            <a:pPr algn="just" rtl="1"/>
            <a:endParaRPr lang="ar-IQ" sz="3600" dirty="0">
              <a:effectLst>
                <a:outerShdw blurRad="38100" dist="38100" dir="2700000" algn="tl">
                  <a:srgbClr val="000000">
                    <a:alpha val="43137"/>
                  </a:srgbClr>
                </a:outerShdw>
              </a:effectLst>
            </a:endParaRPr>
          </a:p>
          <a:p>
            <a:pPr marL="571500" indent="-571500" algn="just" rtl="1">
              <a:buFont typeface="Courier New" panose="02070309020205020404" pitchFamily="49" charset="0"/>
              <a:buChar char="o"/>
            </a:pPr>
            <a:endParaRPr lang="ar-IQ" sz="3600" dirty="0">
              <a:effectLst>
                <a:outerShdw blurRad="38100" dist="38100" dir="2700000" algn="tl">
                  <a:srgbClr val="000000">
                    <a:alpha val="43137"/>
                  </a:srgbClr>
                </a:outerShdw>
              </a:effectLst>
            </a:endParaRPr>
          </a:p>
          <a:p>
            <a:pPr algn="just" rtl="1"/>
            <a:endParaRPr lang="ar-IQ" sz="3600" b="1" u="sng" dirty="0"/>
          </a:p>
          <a:p>
            <a:pPr marL="571500" indent="-571500" algn="just" rtl="1">
              <a:buFont typeface="Wingdings" panose="05000000000000000000" pitchFamily="2" charset="2"/>
              <a:buChar char="q"/>
            </a:pPr>
            <a:endParaRPr lang="ar-IQ" sz="3600" b="1" u="sng" dirty="0"/>
          </a:p>
          <a:p>
            <a:pPr algn="just" rtl="1"/>
            <a:endParaRPr lang="ar-IQ" sz="3600" b="1" u="sng" dirty="0"/>
          </a:p>
          <a:p>
            <a:pPr algn="justLow" rtl="1"/>
            <a:r>
              <a:rPr lang="ar-IQ" sz="3600" dirty="0"/>
              <a:t/>
            </a:r>
            <a:br>
              <a:rPr lang="ar-IQ" sz="3600" dirty="0"/>
            </a:br>
            <a:endParaRPr lang="ar-IQ" sz="3600" dirty="0"/>
          </a:p>
        </p:txBody>
      </p:sp>
    </p:spTree>
    <p:extLst>
      <p:ext uri="{BB962C8B-B14F-4D97-AF65-F5344CB8AC3E}">
        <p14:creationId xmlns:p14="http://schemas.microsoft.com/office/powerpoint/2010/main" val="2208889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 xmlns:a16="http://schemas.microsoft.com/office/drawing/2014/main" id="{4A62F005-F03D-427A-BE75-8BB870024F03}"/>
              </a:ext>
            </a:extLst>
          </p:cNvPr>
          <p:cNvSpPr txBox="1"/>
          <p:nvPr/>
        </p:nvSpPr>
        <p:spPr>
          <a:xfrm>
            <a:off x="1449976" y="612844"/>
            <a:ext cx="10573148" cy="5632311"/>
          </a:xfrm>
          <a:prstGeom prst="rect">
            <a:avLst/>
          </a:prstGeom>
          <a:noFill/>
        </p:spPr>
        <p:txBody>
          <a:bodyPr wrap="square">
            <a:spAutoFit/>
          </a:bodyPr>
          <a:lstStyle/>
          <a:p>
            <a:pPr algn="just" rtl="1"/>
            <a:r>
              <a:rPr lang="ar-IQ" sz="3600" b="1" dirty="0"/>
              <a:t> 1.</a:t>
            </a:r>
            <a:r>
              <a:rPr lang="ar-IQ" sz="3600" b="1" dirty="0">
                <a:effectLst>
                  <a:outerShdw blurRad="38100" dist="38100" dir="2700000" algn="tl">
                    <a:srgbClr val="000000">
                      <a:alpha val="43137"/>
                    </a:srgbClr>
                  </a:outerShdw>
                </a:effectLst>
              </a:rPr>
              <a:t>العينة العشوائية </a:t>
            </a:r>
            <a:r>
              <a:rPr lang="ar-IQ" sz="3600" b="1" dirty="0" smtClean="0">
                <a:effectLst>
                  <a:outerShdw blurRad="38100" dist="38100" dir="2700000" algn="tl">
                    <a:srgbClr val="000000">
                      <a:alpha val="43137"/>
                    </a:srgbClr>
                  </a:outerShdw>
                </a:effectLst>
              </a:rPr>
              <a:t>البسيطة</a:t>
            </a:r>
            <a:r>
              <a:rPr lang="ar-IQ" sz="3600" dirty="0" smtClean="0"/>
              <a:t>: </a:t>
            </a:r>
            <a:r>
              <a:rPr lang="en-US" sz="3600" dirty="0" smtClean="0"/>
              <a:t> </a:t>
            </a:r>
            <a:r>
              <a:rPr lang="ar-IQ" sz="3600" dirty="0" smtClean="0"/>
              <a:t>هي </a:t>
            </a:r>
            <a:r>
              <a:rPr lang="ar-IQ" sz="3600" dirty="0"/>
              <a:t>طريقة اختيار عينة عشوائية من العناصر(مفردات) بحيث يكون لكل فرد من افراد المجتمع فيها متساوية . ويمكن إجراءها عن طريق القرعة او عن طريق العد العشوائي .</a:t>
            </a:r>
          </a:p>
          <a:p>
            <a:pPr algn="just" rtl="1"/>
            <a:endParaRPr lang="ar-IQ" sz="3600" dirty="0"/>
          </a:p>
          <a:p>
            <a:pPr algn="just" rtl="1"/>
            <a:r>
              <a:rPr lang="ar-IQ" sz="3600" b="1" dirty="0">
                <a:effectLst>
                  <a:outerShdw blurRad="38100" dist="38100" dir="2700000" algn="tl">
                    <a:srgbClr val="000000">
                      <a:alpha val="43137"/>
                    </a:srgbClr>
                  </a:outerShdw>
                </a:effectLst>
              </a:rPr>
              <a:t>2.العينة العشوائية المنتظمة  </a:t>
            </a:r>
            <a:r>
              <a:rPr lang="ar-IQ" sz="3600" dirty="0"/>
              <a:t>: هي الطريقة التي يتم بموجبها اختيار المفردات من المجتمع المدروس ضمن العينة مثلا نريد دراسة المرضى المصابين بمرض السكري اي نختار جميع المرضى المصابين بمرض السكري دون استثناء وحسب اهداف الدراسة .</a:t>
            </a:r>
          </a:p>
          <a:p>
            <a:pPr algn="just" rtl="1"/>
            <a:r>
              <a:rPr lang="ar-IQ" sz="3600" dirty="0"/>
              <a:t/>
            </a:r>
            <a:br>
              <a:rPr lang="ar-IQ" sz="3600" dirty="0"/>
            </a:br>
            <a:endParaRPr lang="ar-IQ" sz="3600" dirty="0"/>
          </a:p>
        </p:txBody>
      </p:sp>
    </p:spTree>
    <p:extLst>
      <p:ext uri="{BB962C8B-B14F-4D97-AF65-F5344CB8AC3E}">
        <p14:creationId xmlns:p14="http://schemas.microsoft.com/office/powerpoint/2010/main" val="1607214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 xmlns:a16="http://schemas.microsoft.com/office/drawing/2014/main" id="{4A62F005-F03D-427A-BE75-8BB870024F03}"/>
              </a:ext>
            </a:extLst>
          </p:cNvPr>
          <p:cNvSpPr txBox="1"/>
          <p:nvPr/>
        </p:nvSpPr>
        <p:spPr>
          <a:xfrm>
            <a:off x="1541417" y="364305"/>
            <a:ext cx="10481707" cy="5632311"/>
          </a:xfrm>
          <a:prstGeom prst="rect">
            <a:avLst/>
          </a:prstGeom>
          <a:noFill/>
        </p:spPr>
        <p:txBody>
          <a:bodyPr wrap="square">
            <a:spAutoFit/>
          </a:bodyPr>
          <a:lstStyle/>
          <a:p>
            <a:pPr algn="r" rtl="1"/>
            <a:r>
              <a:rPr lang="ar-IQ" sz="3200" b="1" u="sng" dirty="0">
                <a:effectLst>
                  <a:outerShdw blurRad="38100" dist="38100" dir="2700000" algn="tl">
                    <a:srgbClr val="000000">
                      <a:alpha val="43137"/>
                    </a:srgbClr>
                  </a:outerShdw>
                </a:effectLst>
              </a:rPr>
              <a:t>3</a:t>
            </a:r>
            <a:r>
              <a:rPr lang="ar-IQ" sz="3600" b="1" u="sng" dirty="0">
                <a:effectLst>
                  <a:outerShdw blurRad="38100" dist="38100" dir="2700000" algn="tl">
                    <a:srgbClr val="000000">
                      <a:alpha val="43137"/>
                    </a:srgbClr>
                  </a:outerShdw>
                </a:effectLst>
              </a:rPr>
              <a:t>.</a:t>
            </a:r>
            <a:r>
              <a:rPr lang="en-US" sz="3600" b="1" u="sng" dirty="0">
                <a:effectLst>
                  <a:outerShdw blurRad="38100" dist="38100" dir="2700000" algn="tl">
                    <a:srgbClr val="000000">
                      <a:alpha val="43137"/>
                    </a:srgbClr>
                  </a:outerShdw>
                </a:effectLst>
              </a:rPr>
              <a:t> </a:t>
            </a:r>
            <a:r>
              <a:rPr lang="ar-IQ" sz="3600" b="1" u="sng" dirty="0">
                <a:effectLst>
                  <a:outerShdw blurRad="38100" dist="38100" dir="2700000" algn="tl">
                    <a:srgbClr val="000000">
                      <a:alpha val="43137"/>
                    </a:srgbClr>
                  </a:outerShdw>
                </a:effectLst>
              </a:rPr>
              <a:t>العينة العشوائية الطبقية :</a:t>
            </a:r>
            <a:endParaRPr lang="ar-IQ" sz="4000" b="1" u="sng" dirty="0">
              <a:effectLst>
                <a:outerShdw blurRad="38100" dist="38100" dir="2700000" algn="tl">
                  <a:srgbClr val="000000">
                    <a:alpha val="43137"/>
                  </a:srgbClr>
                </a:outerShdw>
              </a:effectLst>
            </a:endParaRPr>
          </a:p>
          <a:p>
            <a:pPr algn="just" rtl="1"/>
            <a:r>
              <a:rPr lang="ar-IQ" sz="3600" dirty="0">
                <a:effectLst>
                  <a:outerShdw blurRad="38100" dist="38100" dir="2700000" algn="tl">
                    <a:srgbClr val="000000">
                      <a:alpha val="43137"/>
                    </a:srgbClr>
                  </a:outerShdw>
                </a:effectLst>
              </a:rPr>
              <a:t>نقصد بالعينة الطبقية بانها عملية تجزئة المجتمع او تقسيم المجتمع الاحصائي المدروس الى عدد من الطبقات المتجانسة ومن ثم اختيار عينه عشوائية بسيطة من كل طبقة لتشكل بعد ذلك حجم العينة المطلوبة.</a:t>
            </a:r>
          </a:p>
          <a:p>
            <a:pPr algn="just" rtl="1"/>
            <a:endParaRPr lang="ar-IQ" sz="3600" dirty="0">
              <a:effectLst>
                <a:outerShdw blurRad="38100" dist="38100" dir="2700000" algn="tl">
                  <a:srgbClr val="000000">
                    <a:alpha val="43137"/>
                  </a:srgbClr>
                </a:outerShdw>
              </a:effectLst>
            </a:endParaRPr>
          </a:p>
          <a:p>
            <a:pPr algn="just" rtl="1"/>
            <a:r>
              <a:rPr lang="ar-IQ" sz="3600" b="1" u="sng" dirty="0">
                <a:effectLst>
                  <a:outerShdw blurRad="38100" dist="38100" dir="2700000" algn="tl">
                    <a:srgbClr val="000000">
                      <a:alpha val="43137"/>
                    </a:srgbClr>
                  </a:outerShdw>
                </a:effectLst>
              </a:rPr>
              <a:t>4.العينة العشوائية العنقودية :</a:t>
            </a:r>
          </a:p>
          <a:p>
            <a:pPr algn="just" rtl="1"/>
            <a:r>
              <a:rPr lang="ar-IQ" sz="3600" dirty="0">
                <a:effectLst>
                  <a:outerShdw blurRad="38100" dist="38100" dir="2700000" algn="tl">
                    <a:srgbClr val="000000">
                      <a:alpha val="43137"/>
                    </a:srgbClr>
                  </a:outerShdw>
                </a:effectLst>
              </a:rPr>
              <a:t>نقصد بالعينة العشوائية العنقودية بانها عملية تجزئة المجتمع الاحصائي المدروس الى عدد من المجموعات الجزئية ويطلق  على كل منها بالعنقود.</a:t>
            </a:r>
          </a:p>
          <a:p>
            <a:pPr algn="just" rtl="1"/>
            <a:r>
              <a:rPr lang="ar-IQ" sz="3600" b="1" dirty="0"/>
              <a:t> </a:t>
            </a:r>
            <a:endParaRPr lang="ar-IQ"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7872337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زوايا">
  <a:themeElements>
    <a:clrScheme name="زوايا">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زوايا">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زوايا">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2816</TotalTime>
  <Words>795</Words>
  <Application>Microsoft Office PowerPoint</Application>
  <PresentationFormat>مخصص</PresentationFormat>
  <Paragraphs>69</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زوايا</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hani</dc:creator>
  <cp:lastModifiedBy>DR.Ahmed Saker 2o1O</cp:lastModifiedBy>
  <cp:revision>302</cp:revision>
  <cp:lastPrinted>2017-04-21T17:39:01Z</cp:lastPrinted>
  <dcterms:created xsi:type="dcterms:W3CDTF">2016-01-11T15:58:09Z</dcterms:created>
  <dcterms:modified xsi:type="dcterms:W3CDTF">2023-10-05T05:54:07Z</dcterms:modified>
</cp:coreProperties>
</file>