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notesMasterIdLst>
    <p:notesMasterId r:id="rId13"/>
  </p:notesMasterIdLst>
  <p:handoutMasterIdLst>
    <p:handoutMasterId r:id="rId14"/>
  </p:handoutMasterIdLst>
  <p:sldIdLst>
    <p:sldId id="560" r:id="rId2"/>
    <p:sldId id="581" r:id="rId3"/>
    <p:sldId id="616" r:id="rId4"/>
    <p:sldId id="640" r:id="rId5"/>
    <p:sldId id="645" r:id="rId6"/>
    <p:sldId id="642" r:id="rId7"/>
    <p:sldId id="644" r:id="rId8"/>
    <p:sldId id="641" r:id="rId9"/>
    <p:sldId id="632" r:id="rId10"/>
    <p:sldId id="647" r:id="rId11"/>
    <p:sldId id="64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52" d="100"/>
          <a:sy n="52" d="100"/>
        </p:scale>
        <p:origin x="-504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9F83406-5602-4846-92E5-713FC98AEF2F}" type="datetimeFigureOut">
              <a:rPr lang="ar-IQ" smtClean="0"/>
              <a:t>29/03/1445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4F81F9B-1929-46A2-8025-4F6720D5580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3068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735D83F-90B1-4973-8E11-679B50DAF22D}" type="datetimeFigureOut">
              <a:rPr lang="ar-IQ" smtClean="0"/>
              <a:t>29/03/1445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176C425-FEB9-4705-9D8B-E9B01CC4BF0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92289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62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488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884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729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199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9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000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480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4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378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319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407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436913" y="1831132"/>
            <a:ext cx="10067227" cy="3168352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>
              <a:defRPr/>
            </a:pPr>
            <a:r>
              <a:rPr lang="ar-IQ" sz="5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الإحصاء الحياتي/ المحاضرة السادسة</a:t>
            </a:r>
            <a:endParaRPr lang="en-US" sz="5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rtl="0">
              <a:defRPr/>
            </a:pPr>
            <a:r>
              <a:rPr lang="ar-IQ" sz="5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مقاييس </a:t>
            </a:r>
            <a:r>
              <a:rPr lang="ar-IQ" sz="52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النزعة </a:t>
            </a:r>
            <a:r>
              <a:rPr lang="ar-IQ" sz="52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المركزية/ج3</a:t>
            </a:r>
            <a:endParaRPr lang="ar-IQ" sz="5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288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xmlns="" id="{B29E0C4E-AFE6-45A6-819D-D83BD1D78FF8}"/>
              </a:ext>
            </a:extLst>
          </p:cNvPr>
          <p:cNvSpPr txBox="1"/>
          <p:nvPr/>
        </p:nvSpPr>
        <p:spPr>
          <a:xfrm>
            <a:off x="1295856" y="1894071"/>
            <a:ext cx="1037932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المنوال                      = 4 +     </a:t>
            </a:r>
            <a:r>
              <a:rPr lang="ar-IQ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</a:t>
            </a:r>
            <a:r>
              <a:rPr lang="ar-IQ" sz="3200" b="1" dirty="0"/>
              <a:t>     × 2</a:t>
            </a:r>
          </a:p>
          <a:p>
            <a:pPr algn="ctr" rtl="1"/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11 +10 </a:t>
            </a:r>
            <a:endParaRPr lang="ar-IQ" sz="3200" b="1" dirty="0"/>
          </a:p>
          <a:p>
            <a:pPr algn="just" rtl="1"/>
            <a:r>
              <a:rPr lang="ar-IQ" sz="3200" b="1" dirty="0"/>
              <a:t>                            = 4 +       </a:t>
            </a:r>
            <a:r>
              <a:rPr lang="ar-IQ" sz="3200" b="1" u="sng" dirty="0"/>
              <a:t>11</a:t>
            </a:r>
            <a:r>
              <a:rPr lang="ar-IQ" sz="3200" b="1" dirty="0"/>
              <a:t>   ×2</a:t>
            </a:r>
          </a:p>
          <a:p>
            <a:pPr algn="ctr" rtl="1"/>
            <a:r>
              <a:rPr lang="ar-IQ" sz="3200" b="1" dirty="0"/>
              <a:t>21</a:t>
            </a:r>
          </a:p>
          <a:p>
            <a:pPr algn="ctr" rtl="1"/>
            <a:r>
              <a:rPr lang="ar-IQ" sz="3200" b="1" dirty="0"/>
              <a:t>         = 4+ 0.523 ×2 </a:t>
            </a:r>
          </a:p>
          <a:p>
            <a:pPr algn="just" rtl="1"/>
            <a:r>
              <a:rPr lang="ar-IQ" sz="3200" b="1" dirty="0"/>
              <a:t>         = 4+ 1.046 </a:t>
            </a:r>
          </a:p>
          <a:p>
            <a:pPr algn="just" rtl="1"/>
            <a:r>
              <a:rPr lang="ar-IQ" sz="3200" b="1" dirty="0"/>
              <a:t>         = 5.046  قيمه المنوال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xmlns="" id="{CE8454B6-719D-4496-9748-398274149F8B}"/>
              </a:ext>
            </a:extLst>
          </p:cNvPr>
          <p:cNvSpPr txBox="1"/>
          <p:nvPr/>
        </p:nvSpPr>
        <p:spPr>
          <a:xfrm>
            <a:off x="2051781" y="866104"/>
            <a:ext cx="886747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المنوال =الحد الأدنى لفئة المنوال +      </a:t>
            </a:r>
            <a:r>
              <a:rPr kumimoji="0" lang="ar-IQ" sz="3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(د1)       </a:t>
            </a: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×  ط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                                                 د1 + د2</a:t>
            </a:r>
          </a:p>
        </p:txBody>
      </p:sp>
    </p:spTree>
    <p:extLst>
      <p:ext uri="{BB962C8B-B14F-4D97-AF65-F5344CB8AC3E}">
        <p14:creationId xmlns:p14="http://schemas.microsoft.com/office/powerpoint/2010/main" val="3009484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458274" y="154607"/>
            <a:ext cx="1037932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IQ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واجب بيتي /3</a:t>
            </a:r>
            <a:r>
              <a:rPr lang="ar-IQ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just" rtl="1"/>
            <a:r>
              <a:rPr lang="ar-IQ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احسب قيمه المنوال للبيانات التالية: 3,6,9,12, 4,18</a:t>
            </a:r>
          </a:p>
          <a:p>
            <a:pPr algn="just" rtl="1"/>
            <a:endParaRPr lang="ar-IQ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rtl="1"/>
            <a:r>
              <a:rPr lang="ar-IQ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2.احسب قيمه المنوال لجدول للبيانات التالية:</a:t>
            </a:r>
          </a:p>
          <a:p>
            <a:pPr algn="just" rtl="1"/>
            <a:endParaRPr lang="ar-IQ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xmlns="" id="{323720F8-78CD-427F-BDFF-915CE0808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284121"/>
              </p:ext>
            </p:extLst>
          </p:nvPr>
        </p:nvGraphicFramePr>
        <p:xfrm>
          <a:off x="2956560" y="2937674"/>
          <a:ext cx="8128002" cy="914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xmlns="" val="406070677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288156466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200309492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1079582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80341335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563144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الفئات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115-125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125-135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135-145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145-155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155-165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76115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التكرارات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89535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8958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1277562" y="1217489"/>
            <a:ext cx="10169610" cy="4135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F81BD"/>
              </a:buClr>
              <a:buSzPct val="80000"/>
              <a:buFont typeface="Wingdings 3" charset="2"/>
              <a:buNone/>
              <a:tabLst/>
              <a:defRPr/>
            </a:pPr>
            <a:r>
              <a:rPr lang="ar-IQ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/>
                <a:cs typeface="+mj-cs"/>
              </a:rPr>
              <a:t>الأهداف المحاضرة :</a:t>
            </a:r>
          </a:p>
          <a:p>
            <a:pPr marL="342900" marR="0" lvl="0" indent="-342900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F81BD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ar-IQ" sz="3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+mj-cs"/>
              </a:rPr>
              <a:t>في نهاية هذه المحاضرة يكون الطالب قادر على</a:t>
            </a:r>
            <a:r>
              <a:rPr kumimoji="0" lang="ar-IQ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uLnTx/>
                <a:uFillTx/>
                <a:latin typeface="Trebuchet MS" panose="020B0603020202020204"/>
                <a:ea typeface="+mn-ea"/>
                <a:cs typeface="Tahoma" panose="020B0604030504040204" pitchFamily="34" charset="0"/>
              </a:rPr>
              <a:t>:</a:t>
            </a: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F81BD"/>
              </a:buClr>
              <a:buSzPct val="80000"/>
              <a:buFont typeface="Wingdings" panose="05000000000000000000" pitchFamily="2" charset="2"/>
              <a:buChar char="ü"/>
              <a:tabLst/>
              <a:defRPr/>
            </a:pPr>
            <a:r>
              <a:rPr lang="ar-IQ" sz="3200" b="1" dirty="0">
                <a:solidFill>
                  <a:srgbClr val="DADADA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ان يعرف استخراج قيمه المنوال من البيانات </a:t>
            </a: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غير المبوبة بطريقة صحيحة.</a:t>
            </a: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F81BD"/>
              </a:buClr>
              <a:buSzPct val="8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ان يعرف استخراج قيمه </a:t>
            </a: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المنوال</a:t>
            </a: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من البيانات المبوبة بطريقة صحيحة.</a:t>
            </a:r>
            <a:endParaRPr kumimoji="0" lang="ar-IQ" sz="3200" b="1" i="0" u="none" strike="noStrike" kern="1200" cap="none" spc="0" normalizeH="0" baseline="0" noProof="0" dirty="0">
              <a:ln>
                <a:noFill/>
              </a:ln>
              <a:solidFill>
                <a:srgbClr val="DADADA">
                  <a:lumMod val="1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buClr>
                <a:srgbClr val="4F81BD"/>
              </a:buClr>
              <a:buFont typeface="Wingdings" panose="05000000000000000000" pitchFamily="2" charset="2"/>
              <a:buChar char="ü"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ان يعرف </a:t>
            </a: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المئيات ومفهومها </a:t>
            </a: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بطريقة صحيحة.</a:t>
            </a: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F81BD"/>
              </a:buClr>
              <a:buSzPct val="80000"/>
              <a:buFont typeface="Wingdings" panose="05000000000000000000" pitchFamily="2" charset="2"/>
              <a:buChar char="ü"/>
              <a:tabLst/>
              <a:defRPr/>
            </a:pP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DADADA">
                  <a:lumMod val="1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F81BD"/>
              </a:buClr>
              <a:buSzPct val="80000"/>
              <a:buNone/>
              <a:tabLst/>
              <a:defRPr/>
            </a:pPr>
            <a:endParaRPr lang="en-US" sz="3200" b="1" dirty="0">
              <a:solidFill>
                <a:srgbClr val="DADADA">
                  <a:lumMod val="1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891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576943" y="541638"/>
            <a:ext cx="10912781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IQ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مقاييس النزعة المركزية(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Measures of Central Tendency</a:t>
            </a:r>
            <a:r>
              <a:rPr lang="ar-IQ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rtl="1"/>
            <a:r>
              <a:rPr lang="ar-IQ" sz="3200" dirty="0"/>
              <a:t>مقاييس النزعة المركزية وتسمى أيضا بالمتوسطات وهي:</a:t>
            </a:r>
          </a:p>
          <a:p>
            <a:pPr marL="457200" indent="-457200" algn="just" rtl="1">
              <a:buFont typeface="Wingdings" panose="05000000000000000000" pitchFamily="2" charset="2"/>
              <a:buChar char="v"/>
            </a:pPr>
            <a:r>
              <a:rPr lang="ar-IQ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الوسط الحسابي</a:t>
            </a:r>
          </a:p>
          <a:p>
            <a:pPr marL="457200" indent="-457200" algn="just" rtl="1">
              <a:buFont typeface="Wingdings" panose="05000000000000000000" pitchFamily="2" charset="2"/>
              <a:buChar char="v"/>
            </a:pPr>
            <a:r>
              <a:rPr lang="ar-IQ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الوسيط</a:t>
            </a:r>
          </a:p>
          <a:p>
            <a:pPr marL="457200" indent="-457200" algn="just" rtl="1">
              <a:buFont typeface="Wingdings" panose="05000000000000000000" pitchFamily="2" charset="2"/>
              <a:buChar char="v"/>
            </a:pPr>
            <a:r>
              <a:rPr lang="ar-IQ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المنوال</a:t>
            </a:r>
          </a:p>
          <a:p>
            <a:pPr algn="just" rtl="1"/>
            <a:r>
              <a:rPr lang="ar-IQ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just" rtl="1"/>
            <a:endParaRPr lang="ar-IQ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IQ" sz="3200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ثالثا : المنوال </a:t>
            </a:r>
            <a:r>
              <a:rPr lang="en-US" sz="3200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Mode (Mo)</a:t>
            </a:r>
            <a:endParaRPr lang="ar-IQ" sz="3200" b="1" i="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  <a:p>
            <a:pPr algn="r" rtl="1"/>
            <a:r>
              <a:rPr lang="ar-IQ" sz="32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هو العدد المتكرر او الفئة التي تبدو اكثر شيوعا.</a:t>
            </a:r>
          </a:p>
          <a:p>
            <a:pPr algn="r" rtl="1"/>
            <a:r>
              <a:rPr lang="ar-IQ" sz="32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 لذا فان وجود قيمة او بعض القيم المتطرفة او الشاذة في التوزيع لن يؤثر على قيمة المنوال.</a:t>
            </a:r>
          </a:p>
          <a:p>
            <a:pPr algn="just" rtl="1"/>
            <a:endParaRPr lang="ar-IQ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rtl="1"/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2462482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242790" y="541638"/>
            <a:ext cx="10750378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IQ" sz="3200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خصائص المنوال</a:t>
            </a:r>
          </a:p>
          <a:p>
            <a:pPr algn="r" rtl="1"/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1.اسهل مقايس النزعة المركزية </a:t>
            </a:r>
          </a:p>
          <a:p>
            <a:pPr algn="r" rtl="1"/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2.لا يتأثر بالقيم المتطرفة.</a:t>
            </a:r>
          </a:p>
          <a:p>
            <a:pPr algn="r" rtl="1"/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3.يكون لبعض البيانات منوال واحد او اكثر.</a:t>
            </a:r>
          </a:p>
          <a:p>
            <a:pPr algn="r" rtl="1"/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4.يمكن استعماله عندما تكون البيانات رتبيه او فئوية او نسبية.</a:t>
            </a:r>
          </a:p>
          <a:p>
            <a:pPr algn="r" rtl="1"/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5.يتاثر بطول الفئة ويمكن إيجاده بيانيا.</a:t>
            </a:r>
          </a:p>
          <a:p>
            <a:pPr algn="r" rtl="1"/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6. يتأثر بالتحويلات الخطية (الجمع والطرح والضرب والقسمة).</a:t>
            </a:r>
          </a:p>
          <a:p>
            <a:pPr algn="r" rtl="1"/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7. لا يعتمد على جميع قيم البيانات وانما يعتمد على القيم المتكررة.</a:t>
            </a:r>
          </a:p>
        </p:txBody>
      </p:sp>
    </p:spTree>
    <p:extLst>
      <p:ext uri="{BB962C8B-B14F-4D97-AF65-F5344CB8AC3E}">
        <p14:creationId xmlns:p14="http://schemas.microsoft.com/office/powerpoint/2010/main" val="535121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986107" y="889843"/>
            <a:ext cx="10750378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IQ" sz="3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لحساب المنوال  في البيانات غير المبوبة نتبع ما يلي</a:t>
            </a:r>
            <a:r>
              <a:rPr lang="ar-IQ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:</a:t>
            </a: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مثال/1: اذا كان لدينا الأجر اليومي لسبعة عمال هي (5,6,7,7,8,10) اوجد قيمه المنوال؟</a:t>
            </a: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الحل:</a:t>
            </a: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قيمه المنوال (العدد المتكرر)= 7</a:t>
            </a: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-----------------------------------------</a:t>
            </a: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مثال/2: اوجد قيمه المنوال للبيانات التالية (3,2,4,1,2,4) ؟</a:t>
            </a: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الحل:</a:t>
            </a: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قيمه المنوال (العدد المتكرر)= في هذا المثال قيمتين منواليتان هما 2,4</a:t>
            </a:r>
          </a:p>
          <a:p>
            <a:pPr algn="r" rtl="1"/>
            <a:endParaRPr lang="ar-IQ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</p:txBody>
      </p:sp>
    </p:spTree>
    <p:extLst>
      <p:ext uri="{BB962C8B-B14F-4D97-AF65-F5344CB8AC3E}">
        <p14:creationId xmlns:p14="http://schemas.microsoft.com/office/powerpoint/2010/main" val="3976065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985653" y="690828"/>
            <a:ext cx="10750378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IQ" sz="36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مثال/3:</a:t>
            </a:r>
          </a:p>
          <a:p>
            <a:pPr algn="r" rtl="1"/>
            <a:r>
              <a:rPr lang="ar-IQ" sz="32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اوجد قيمه المنوال للبيانات التالية(2,4,2,5,4,6,4)؟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الحل: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قيمه المنوال (العدد المتكرر)= 4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IQ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W2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IQ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  <a:cs typeface="Arial" panose="020B0604020202020204" pitchFamily="34" charset="0"/>
              </a:rPr>
              <a:t>-----------------------------------------</a:t>
            </a:r>
          </a:p>
          <a:p>
            <a:pPr algn="r" rtl="1"/>
            <a:r>
              <a:rPr lang="ar-IQ" sz="32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مثال / 4</a:t>
            </a:r>
            <a:r>
              <a:rPr lang="ar-IQ" sz="32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: اوجد قيمه المنوال للبيانات التالية(5,4,6,7,10)؟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الحل: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قيمه المنوال (العدد المتكرر)= لا توجد قيمه منوال لهذه البيانات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IQ" sz="3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</p:txBody>
      </p:sp>
    </p:spTree>
    <p:extLst>
      <p:ext uri="{BB962C8B-B14F-4D97-AF65-F5344CB8AC3E}">
        <p14:creationId xmlns:p14="http://schemas.microsoft.com/office/powerpoint/2010/main" val="430381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272746" y="397706"/>
            <a:ext cx="1075037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kumimoji="0" lang="ar-IQ" sz="36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لحساب المنوال  في البيانات المبوبة نتبع ما يلي </a:t>
            </a:r>
          </a:p>
          <a:p>
            <a:pPr algn="r" rtl="1"/>
            <a:r>
              <a:rPr lang="ar-IQ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الايجاد قيمه المنوال من بيانات التوزيع التكراري  (المبوبة) نتبع ما يلي:</a:t>
            </a:r>
          </a:p>
          <a:p>
            <a:pPr algn="r" rtl="1"/>
            <a:endParaRPr lang="ar-IQ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  <a:p>
            <a:pPr marL="514350" indent="-514350" algn="r" rtl="1">
              <a:buAutoNum type="arabicPeriod"/>
            </a:pPr>
            <a:r>
              <a:rPr lang="ar-IQ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فئة المنوال هي التي تقابل اكبر تكرار.</a:t>
            </a:r>
          </a:p>
          <a:p>
            <a:pPr marL="514350" indent="-514350" algn="r" rtl="1">
              <a:buAutoNum type="arabicPeriod"/>
            </a:pPr>
            <a:r>
              <a:rPr lang="ar-IQ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الحد الأدنى للفئة المنواليه.</a:t>
            </a:r>
          </a:p>
          <a:p>
            <a:pPr marL="514350" indent="-514350" algn="r" rtl="1">
              <a:buAutoNum type="arabicPeriod"/>
            </a:pPr>
            <a:r>
              <a:rPr lang="ar-IQ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إيجاد الفرق بين تكرار الفئة المنواليه والتكرار السابق.</a:t>
            </a:r>
          </a:p>
          <a:p>
            <a:pPr marL="514350" marR="0" lvl="0" indent="-5143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ar-IQ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إيجاد الفرق بين تكرار الفئة المنواليه والتكرار اللاحق.</a:t>
            </a:r>
          </a:p>
          <a:p>
            <a:pPr algn="r" rtl="1"/>
            <a:r>
              <a:rPr lang="ar-IQ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5.إيجاد طول فئة الفئة المنواليه.</a:t>
            </a:r>
          </a:p>
        </p:txBody>
      </p:sp>
    </p:spTree>
    <p:extLst>
      <p:ext uri="{BB962C8B-B14F-4D97-AF65-F5344CB8AC3E}">
        <p14:creationId xmlns:p14="http://schemas.microsoft.com/office/powerpoint/2010/main" val="1269301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215777" y="242249"/>
            <a:ext cx="10750378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IQ" sz="3600" b="1" i="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قانون المنوال للبيانات المبوبة </a:t>
            </a:r>
            <a:r>
              <a:rPr lang="ar-IQ" sz="36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(</a:t>
            </a:r>
            <a:r>
              <a:rPr lang="ar-IQ" sz="3600" b="1" i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طريقة الفروق بيرسون</a:t>
            </a:r>
            <a:r>
              <a:rPr lang="ar-IQ" sz="3600" b="1" i="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)</a:t>
            </a:r>
          </a:p>
          <a:p>
            <a:pPr algn="r" rtl="1"/>
            <a:endParaRPr lang="ar-IQ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  <a:p>
            <a:pPr algn="r" rtl="1"/>
            <a:r>
              <a:rPr lang="ar-IQ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المنوال =الحد الأدنى لفئة المنوال +      </a:t>
            </a:r>
            <a:r>
              <a:rPr lang="ar-IQ" sz="3200" b="1" i="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(د1)       </a:t>
            </a:r>
            <a:r>
              <a:rPr lang="ar-IQ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×  ط</a:t>
            </a: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                                                 د1 + د2</a:t>
            </a: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حيث ان :</a:t>
            </a:r>
          </a:p>
          <a:p>
            <a:pPr algn="r" rtl="1"/>
            <a:r>
              <a:rPr lang="ar-IQ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  <a:cs typeface="Arial" panose="020B0604020202020204" pitchFamily="34" charset="0"/>
              </a:rPr>
              <a:t>فئة المنوال: هي الفئة التي تقابل اكبر تكرار.</a:t>
            </a:r>
          </a:p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ar-IQ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  <a:cs typeface="Arial" panose="020B0604020202020204" pitchFamily="34" charset="0"/>
              </a:rPr>
              <a:t>د1: إيجاد الفرق بين تكرار الفئة المنواليه والتكرار السابق.</a:t>
            </a:r>
          </a:p>
          <a:p>
            <a:pPr algn="r" rtl="1"/>
            <a:r>
              <a:rPr lang="ar-IQ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  <a:cs typeface="Arial" panose="020B0604020202020204" pitchFamily="34" charset="0"/>
              </a:rPr>
              <a:t>د2: إيجاد الفرق بين تكرار الفئة المنواليه والتكرار اللاحق.</a:t>
            </a:r>
          </a:p>
          <a:p>
            <a:pPr algn="r" rtl="1"/>
            <a:r>
              <a:rPr lang="ar-IQ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  <a:cs typeface="Arial" panose="020B0604020202020204" pitchFamily="34" charset="0"/>
              </a:rPr>
              <a:t>ط: طول الفئة</a:t>
            </a:r>
          </a:p>
        </p:txBody>
      </p:sp>
    </p:spTree>
    <p:extLst>
      <p:ext uri="{BB962C8B-B14F-4D97-AF65-F5344CB8AC3E}">
        <p14:creationId xmlns:p14="http://schemas.microsoft.com/office/powerpoint/2010/main" val="4093020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385611" y="-12233"/>
            <a:ext cx="1037932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IQ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مثال</a:t>
            </a:r>
            <a:r>
              <a:rPr lang="ar-IQ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just" rtl="1"/>
            <a:r>
              <a:rPr lang="ar-IQ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اوجد قيمه المنوال لجدول التوزيع التكراري التالي:</a:t>
            </a:r>
          </a:p>
        </p:txBody>
      </p:sp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xmlns="" id="{323720F8-78CD-427F-BDFF-915CE0808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718635"/>
              </p:ext>
            </p:extLst>
          </p:nvPr>
        </p:nvGraphicFramePr>
        <p:xfrm>
          <a:off x="4434167" y="1445219"/>
          <a:ext cx="6557747" cy="914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32217">
                  <a:extLst>
                    <a:ext uri="{9D8B030D-6E8A-4147-A177-3AD203B41FA5}">
                      <a16:colId xmlns:a16="http://schemas.microsoft.com/office/drawing/2014/main" xmlns="" val="4060706775"/>
                    </a:ext>
                  </a:extLst>
                </a:gridCol>
                <a:gridCol w="1065106">
                  <a:extLst>
                    <a:ext uri="{9D8B030D-6E8A-4147-A177-3AD203B41FA5}">
                      <a16:colId xmlns:a16="http://schemas.microsoft.com/office/drawing/2014/main" xmlns="" val="2881564662"/>
                    </a:ext>
                  </a:extLst>
                </a:gridCol>
                <a:gridCol w="1065106">
                  <a:extLst>
                    <a:ext uri="{9D8B030D-6E8A-4147-A177-3AD203B41FA5}">
                      <a16:colId xmlns:a16="http://schemas.microsoft.com/office/drawing/2014/main" xmlns="" val="2003094924"/>
                    </a:ext>
                  </a:extLst>
                </a:gridCol>
                <a:gridCol w="1065106">
                  <a:extLst>
                    <a:ext uri="{9D8B030D-6E8A-4147-A177-3AD203B41FA5}">
                      <a16:colId xmlns:a16="http://schemas.microsoft.com/office/drawing/2014/main" xmlns="" val="10795824"/>
                    </a:ext>
                  </a:extLst>
                </a:gridCol>
                <a:gridCol w="1065106">
                  <a:extLst>
                    <a:ext uri="{9D8B030D-6E8A-4147-A177-3AD203B41FA5}">
                      <a16:colId xmlns:a16="http://schemas.microsoft.com/office/drawing/2014/main" xmlns="" val="803413351"/>
                    </a:ext>
                  </a:extLst>
                </a:gridCol>
                <a:gridCol w="1065106">
                  <a:extLst>
                    <a:ext uri="{9D8B030D-6E8A-4147-A177-3AD203B41FA5}">
                      <a16:colId xmlns:a16="http://schemas.microsoft.com/office/drawing/2014/main" xmlns="" val="563144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الفئات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صفر-2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2-4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4-6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6-8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8-10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76115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التكرارات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89535712"/>
                  </a:ext>
                </a:extLst>
              </a:tr>
            </a:tbl>
          </a:graphicData>
        </a:graphic>
      </p:graphicFrame>
      <p:sp>
        <p:nvSpPr>
          <p:cNvPr id="9" name="مربع نص 8">
            <a:extLst>
              <a:ext uri="{FF2B5EF4-FFF2-40B4-BE49-F238E27FC236}">
                <a16:creationId xmlns:a16="http://schemas.microsoft.com/office/drawing/2014/main" xmlns="" id="{B29E0C4E-AFE6-45A6-819D-D83BD1D78FF8}"/>
              </a:ext>
            </a:extLst>
          </p:cNvPr>
          <p:cNvSpPr txBox="1"/>
          <p:nvPr/>
        </p:nvSpPr>
        <p:spPr>
          <a:xfrm>
            <a:off x="1539851" y="2199849"/>
            <a:ext cx="10379322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الحل/</a:t>
            </a:r>
          </a:p>
          <a:p>
            <a:pPr marL="514350" indent="-514350" algn="just" rtl="1">
              <a:buAutoNum type="arabicPeriod"/>
            </a:pPr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نحدد فئة المنوال وهي التي تقابل اكبر تكرار وهي الفئة (4-6)</a:t>
            </a:r>
          </a:p>
          <a:p>
            <a:pPr marL="514350" indent="-514350" algn="just" rtl="1">
              <a:buAutoNum type="arabicPeriod"/>
            </a:pPr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ايجاد الفرق بين تكرار فئة المنوال و تكرار الفئة السابقة يعني</a:t>
            </a:r>
          </a:p>
          <a:p>
            <a:pPr algn="just" rtl="1"/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د1 = 20-9=11.</a:t>
            </a:r>
          </a:p>
          <a:p>
            <a:pPr marR="0" lvl="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IQ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3.ايجاد الفرق بين تكرار فئة المنوال و تكرار الفئة اللاحقة يعني</a:t>
            </a:r>
          </a:p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 د2 = 20-10=10.</a:t>
            </a:r>
          </a:p>
          <a:p>
            <a:pPr algn="just" rtl="1"/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4.الحد الأدنى لفئة المنوال</a:t>
            </a:r>
          </a:p>
          <a:p>
            <a:pPr algn="just" rtl="1"/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5.طول فئة المنوال</a:t>
            </a:r>
          </a:p>
          <a:p>
            <a:pPr algn="just" rtl="1"/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6.ثم نطبق القانون </a:t>
            </a:r>
          </a:p>
          <a:p>
            <a:pPr marL="514350" indent="-514350" algn="just" rtl="1">
              <a:buAutoNum type="arabicPeriod"/>
            </a:pPr>
            <a:endParaRPr lang="ar-IQ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142117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3266</TotalTime>
  <Words>562</Words>
  <Application>Microsoft Office PowerPoint</Application>
  <PresentationFormat>مخصص</PresentationFormat>
  <Paragraphs>107</Paragraphs>
  <Slides>11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hani</dc:creator>
  <cp:lastModifiedBy>Maher</cp:lastModifiedBy>
  <cp:revision>360</cp:revision>
  <cp:lastPrinted>2017-04-21T17:39:01Z</cp:lastPrinted>
  <dcterms:created xsi:type="dcterms:W3CDTF">2016-01-11T15:58:09Z</dcterms:created>
  <dcterms:modified xsi:type="dcterms:W3CDTF">2023-10-13T04:13:17Z</dcterms:modified>
</cp:coreProperties>
</file>