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EE706DD-9D13-45D8-8455-249346B4FD9A}" type="datetimeFigureOut">
              <a:rPr lang="ar-IQ" smtClean="0"/>
              <a:t>29/05/1445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2EE706DD-9D13-45D8-8455-249346B4FD9A}" type="datetimeFigureOut">
              <a:rPr lang="ar-IQ" smtClean="0"/>
              <a:t>29/05/1445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2EE706DD-9D13-45D8-8455-249346B4FD9A}" type="datetimeFigureOut">
              <a:rPr lang="ar-IQ" smtClean="0"/>
              <a:t>29/05/1445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2EE706DD-9D13-45D8-8455-249346B4FD9A}" type="datetimeFigureOut">
              <a:rPr lang="ar-IQ" smtClean="0"/>
              <a:t>29/05/1445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2EE706DD-9D13-45D8-8455-249346B4FD9A}" type="datetimeFigureOut">
              <a:rPr lang="ar-IQ" smtClean="0"/>
              <a:t>29/05/1445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2EE706DD-9D13-45D8-8455-249346B4FD9A}" type="datetimeFigureOut">
              <a:rPr lang="ar-IQ" smtClean="0"/>
              <a:t>29/05/1445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Date Placeholder 6"/>
          <p:cNvSpPr>
            <a:spLocks noGrp="1"/>
          </p:cNvSpPr>
          <p:nvPr>
            <p:ph type="dt" sz="half" idx="10"/>
          </p:nvPr>
        </p:nvSpPr>
        <p:spPr/>
        <p:txBody>
          <a:bodyPr/>
          <a:lstStyle/>
          <a:p>
            <a:fld id="{2EE706DD-9D13-45D8-8455-249346B4FD9A}" type="datetimeFigureOut">
              <a:rPr lang="ar-IQ" smtClean="0"/>
              <a:t>29/05/1445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2EE706DD-9D13-45D8-8455-249346B4FD9A}" type="datetimeFigureOut">
              <a:rPr lang="ar-IQ" smtClean="0"/>
              <a:t>29/05/1445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E706DD-9D13-45D8-8455-249346B4FD9A}" type="datetimeFigureOut">
              <a:rPr lang="ar-IQ" smtClean="0"/>
              <a:t>29/05/1445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8CCF1B54-9440-4F9F-9649-19BAB4C398F8}"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2EE706DD-9D13-45D8-8455-249346B4FD9A}" type="datetimeFigureOut">
              <a:rPr lang="ar-IQ" smtClean="0"/>
              <a:t>29/05/1445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CCF1B54-9440-4F9F-9649-19BAB4C398F8}" type="slidenum">
              <a:rPr lang="ar-IQ" smtClean="0"/>
              <a:t>‹#›</a:t>
            </a:fld>
            <a:endParaRPr lang="ar-IQ"/>
          </a:p>
        </p:txBody>
      </p:sp>
      <p:sp>
        <p:nvSpPr>
          <p:cNvPr id="9" name="Content Placeholder 8"/>
          <p:cNvSpPr>
            <a:spLocks noGrp="1"/>
          </p:cNvSpPr>
          <p:nvPr>
            <p:ph sz="quarter" idx="13"/>
          </p:nvPr>
        </p:nvSpPr>
        <p:spPr>
          <a:xfrm>
            <a:off x="304800" y="381000"/>
            <a:ext cx="7772400" cy="494284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8" name="Date Placeholder 7"/>
          <p:cNvSpPr>
            <a:spLocks noGrp="1"/>
          </p:cNvSpPr>
          <p:nvPr>
            <p:ph type="dt" sz="half" idx="10"/>
          </p:nvPr>
        </p:nvSpPr>
        <p:spPr/>
        <p:txBody>
          <a:bodyPr/>
          <a:lstStyle/>
          <a:p>
            <a:fld id="{2EE706DD-9D13-45D8-8455-249346B4FD9A}" type="datetimeFigureOut">
              <a:rPr lang="ar-IQ" smtClean="0"/>
              <a:t>29/05/1445</a:t>
            </a:fld>
            <a:endParaRPr lang="ar-IQ"/>
          </a:p>
        </p:txBody>
      </p:sp>
      <p:sp>
        <p:nvSpPr>
          <p:cNvPr id="9" name="Slide Number Placeholder 8"/>
          <p:cNvSpPr>
            <a:spLocks noGrp="1"/>
          </p:cNvSpPr>
          <p:nvPr>
            <p:ph type="sldNum" sz="quarter" idx="11"/>
          </p:nvPr>
        </p:nvSpPr>
        <p:spPr/>
        <p:txBody>
          <a:bodyPr/>
          <a:lstStyle/>
          <a:p>
            <a:fld id="{8CCF1B54-9440-4F9F-9649-19BAB4C398F8}" type="slidenum">
              <a:rPr lang="ar-IQ" smtClean="0"/>
              <a:t>‹#›</a:t>
            </a:fld>
            <a:endParaRPr lang="ar-IQ"/>
          </a:p>
        </p:txBody>
      </p:sp>
      <p:sp>
        <p:nvSpPr>
          <p:cNvPr id="10" name="Footer Placeholder 9"/>
          <p:cNvSpPr>
            <a:spLocks noGrp="1"/>
          </p:cNvSpPr>
          <p:nvPr>
            <p:ph type="ftr" sz="quarter" idx="12"/>
          </p:nvPr>
        </p:nvSpPr>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CCF1B54-9440-4F9F-9649-19BAB4C398F8}" type="slidenum">
              <a:rPr lang="ar-IQ" smtClean="0"/>
              <a:t>‹#›</a:t>
            </a:fld>
            <a:endParaRPr lang="ar-IQ"/>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IQ"/>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EE706DD-9D13-45D8-8455-249346B4FD9A}" type="datetimeFigureOut">
              <a:rPr lang="ar-IQ" smtClean="0"/>
              <a:t>29/05/1445</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0"/>
            <a:ext cx="8082228" cy="1143000"/>
          </a:xfrm>
        </p:spPr>
        <p:txBody>
          <a:bodyPr/>
          <a:lstStyle/>
          <a:p>
            <a:r>
              <a:rPr lang="en-US" sz="3600" dirty="0"/>
              <a:t>Nutrition during special chronic diseases</a:t>
            </a:r>
            <a:endParaRPr lang="ar-IQ" sz="3600" dirty="0"/>
          </a:p>
        </p:txBody>
      </p:sp>
      <p:sp>
        <p:nvSpPr>
          <p:cNvPr id="3" name="عنصر نائب للمحتوى 2"/>
          <p:cNvSpPr>
            <a:spLocks noGrp="1"/>
          </p:cNvSpPr>
          <p:nvPr>
            <p:ph idx="1"/>
          </p:nvPr>
        </p:nvSpPr>
        <p:spPr>
          <a:xfrm>
            <a:off x="24656" y="1196752"/>
            <a:ext cx="8435776" cy="5661248"/>
          </a:xfrm>
        </p:spPr>
        <p:txBody>
          <a:bodyPr>
            <a:normAutofit/>
          </a:bodyPr>
          <a:lstStyle/>
          <a:p>
            <a:pPr marL="114300" indent="0" algn="just" rtl="0">
              <a:buNone/>
            </a:pPr>
            <a:r>
              <a:rPr lang="en-US" sz="3200" dirty="0"/>
              <a:t>Chronic diseases are a common and increasing health problem worldwide. Some examples of common chronic diseases include: cardiovascular disease, diabetes, chronic kidney disease, arthritis, cancer, and chronic respiratory diseases such as asthma and chronic obstructive pulmonary disease. Nutrition plays an important role in managing these chronic diseases and reducing potential complications.</a:t>
            </a:r>
            <a:endParaRPr lang="ar-IQ" sz="3200" dirty="0"/>
          </a:p>
        </p:txBody>
      </p:sp>
    </p:spTree>
    <p:extLst>
      <p:ext uri="{BB962C8B-B14F-4D97-AF65-F5344CB8AC3E}">
        <p14:creationId xmlns:p14="http://schemas.microsoft.com/office/powerpoint/2010/main" val="3788475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32792"/>
            <a:ext cx="8460432" cy="6825208"/>
          </a:xfrm>
        </p:spPr>
        <p:txBody>
          <a:bodyPr>
            <a:normAutofit/>
          </a:bodyPr>
          <a:lstStyle/>
          <a:p>
            <a:pPr algn="just" rtl="0">
              <a:buFont typeface="Wingdings" pitchFamily="2" charset="2"/>
              <a:buChar char="v"/>
            </a:pPr>
            <a:r>
              <a:rPr lang="en-US" sz="2400" b="1" dirty="0"/>
              <a:t>Moderate Alcohol Consumption: Limit alcohol intake to moderate levels. For men, this means up to two drinks per day, and for women, it means up to one drink per day. Excessive alcohol consumption can raise blood pressure and contribute to other health problems.</a:t>
            </a:r>
          </a:p>
          <a:p>
            <a:pPr algn="just" rtl="0">
              <a:buFont typeface="Wingdings" pitchFamily="2" charset="2"/>
              <a:buChar char="v"/>
            </a:pPr>
            <a:endParaRPr lang="en-US" sz="2400" b="1" dirty="0"/>
          </a:p>
          <a:p>
            <a:pPr algn="just" rtl="0">
              <a:buFont typeface="Wingdings" pitchFamily="2" charset="2"/>
              <a:buChar char="v"/>
            </a:pPr>
            <a:endParaRPr lang="en-US" sz="2400" b="1" dirty="0"/>
          </a:p>
          <a:p>
            <a:pPr algn="just" rtl="0">
              <a:buFont typeface="Wingdings" pitchFamily="2" charset="2"/>
              <a:buChar char="v"/>
            </a:pPr>
            <a:r>
              <a:rPr lang="en-US" sz="2400" b="1" dirty="0"/>
              <a:t>Maintain a Healthy Weight: If overweight, losing weight can significantly help lower blood pressure. Focus on a balanced diet and regular physical activity to achieve and maintain a healthy weight.</a:t>
            </a:r>
            <a:endParaRPr lang="ar-IQ" sz="2400" b="1" dirty="0"/>
          </a:p>
        </p:txBody>
      </p:sp>
    </p:spTree>
    <p:extLst>
      <p:ext uri="{BB962C8B-B14F-4D97-AF65-F5344CB8AC3E}">
        <p14:creationId xmlns:p14="http://schemas.microsoft.com/office/powerpoint/2010/main" val="3747769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rtl="0">
              <a:buFont typeface="Wingdings" pitchFamily="2" charset="2"/>
              <a:buChar char="v"/>
            </a:pPr>
            <a:r>
              <a:rPr lang="en-US" sz="2400" b="1" dirty="0"/>
              <a:t>Monitor Caffeine Intake: While the effects of caffeine on blood pressure vary among individuals, it may cause a temporary increase in blood pressure. If you are sensitive to caffeine, consider reducing your intake from sources like coffee, tea, energy drinks, and certain medications.</a:t>
            </a:r>
            <a:endParaRPr lang="ar-IQ" sz="2400" b="1" dirty="0"/>
          </a:p>
        </p:txBody>
      </p:sp>
    </p:spTree>
    <p:extLst>
      <p:ext uri="{BB962C8B-B14F-4D97-AF65-F5344CB8AC3E}">
        <p14:creationId xmlns:p14="http://schemas.microsoft.com/office/powerpoint/2010/main" val="2258849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nutrition during renal disease</a:t>
            </a:r>
            <a:endParaRPr lang="ar-IQ" dirty="0"/>
          </a:p>
        </p:txBody>
      </p:sp>
      <p:sp>
        <p:nvSpPr>
          <p:cNvPr id="3" name="عنصر نائب للمحتوى 2"/>
          <p:cNvSpPr>
            <a:spLocks noGrp="1"/>
          </p:cNvSpPr>
          <p:nvPr>
            <p:ph idx="1"/>
          </p:nvPr>
        </p:nvSpPr>
        <p:spPr>
          <a:xfrm>
            <a:off x="0" y="1600200"/>
            <a:ext cx="8460432" cy="5257800"/>
          </a:xfrm>
        </p:spPr>
        <p:txBody>
          <a:bodyPr>
            <a:normAutofit/>
          </a:bodyPr>
          <a:lstStyle/>
          <a:p>
            <a:pPr algn="just" rtl="0">
              <a:buFont typeface="Wingdings" pitchFamily="2" charset="2"/>
              <a:buChar char="q"/>
            </a:pPr>
            <a:r>
              <a:rPr lang="en-US" sz="2400" b="1" dirty="0"/>
              <a:t>Limit Sodium Intake: Sodium can contribute to fluid retention and high blood pressure, which can strain the kidneys. Limiting sodium intake is important for managing renal disease. Aim for less than 2,300 milligrams (mg) of sodium per day, or even lower if recommended by your healthcare provider. Avoid processed and packaged foods, as they tend to be high in sodium. Instead, choose fresh, whole foods and use herbs and spices to add flavor.</a:t>
            </a:r>
          </a:p>
        </p:txBody>
      </p:sp>
    </p:spTree>
    <p:extLst>
      <p:ext uri="{BB962C8B-B14F-4D97-AF65-F5344CB8AC3E}">
        <p14:creationId xmlns:p14="http://schemas.microsoft.com/office/powerpoint/2010/main" val="547821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32792"/>
            <a:ext cx="8460432" cy="6825208"/>
          </a:xfrm>
        </p:spPr>
        <p:txBody>
          <a:bodyPr/>
          <a:lstStyle/>
          <a:p>
            <a:pPr algn="just" rtl="0">
              <a:buFont typeface="Wingdings" pitchFamily="2" charset="2"/>
              <a:buChar char="q"/>
            </a:pPr>
            <a:r>
              <a:rPr lang="en-US" sz="2400" b="1" dirty="0"/>
              <a:t>Control Protein Intake: Depending on the stage of renal disease, protein intake may need to be adjusted. In the early stages, a moderate protein intake is generally recommended. However, in advanced stages, a low-protein diet may be necessary to reduce the workload on the kidneys. It's important to work with a registered dietitian who specializes in renal nutrition to determine the appropriate protein intake for your specific condition.</a:t>
            </a:r>
          </a:p>
          <a:p>
            <a:pPr algn="l" rtl="0">
              <a:buFont typeface="Wingdings" pitchFamily="2" charset="2"/>
              <a:buChar char="q"/>
            </a:pPr>
            <a:endParaRPr lang="en-US" dirty="0"/>
          </a:p>
          <a:p>
            <a:pPr algn="just" rtl="0">
              <a:buFont typeface="Wingdings" pitchFamily="2" charset="2"/>
              <a:buChar char="q"/>
            </a:pPr>
            <a:r>
              <a:rPr lang="en-US" b="1" dirty="0"/>
              <a:t>Monitor Potassium and Phosphorus Intake: Individuals with renal disease may need to limit their intake of potassium and phosphorus, as the kidneys may have difficulty regulating their levels in the body. High levels of potassium and phosphorus can be harmful to the kidneys. Foods high in potassium include bananas, oranges, potatoes, and tomatoes, while phosphorus-rich foods include dairy products, nuts, and whole grains. Your dietitian can help you determine the appropriate intake of these minerals.</a:t>
            </a:r>
            <a:endParaRPr lang="ar-IQ" b="1" dirty="0"/>
          </a:p>
        </p:txBody>
      </p:sp>
    </p:spTree>
    <p:extLst>
      <p:ext uri="{BB962C8B-B14F-4D97-AF65-F5344CB8AC3E}">
        <p14:creationId xmlns:p14="http://schemas.microsoft.com/office/powerpoint/2010/main" val="831266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6910" y="0"/>
            <a:ext cx="8361514" cy="6858000"/>
          </a:xfrm>
        </p:spPr>
        <p:txBody>
          <a:bodyPr/>
          <a:lstStyle/>
          <a:p>
            <a:pPr algn="just" rtl="0">
              <a:buFont typeface="Wingdings" pitchFamily="2" charset="2"/>
              <a:buChar char="q"/>
            </a:pPr>
            <a:r>
              <a:rPr lang="en-US" b="1" dirty="0"/>
              <a:t>Control Fluid Intake: Depending on the stage of renal disease and the presence of fluid retention, fluid intake may need to be restricted. Your healthcare provider or dietitian will provide specific guidelines on the amount of fluid you should consume daily.</a:t>
            </a:r>
          </a:p>
          <a:p>
            <a:pPr algn="just" rtl="0">
              <a:buFont typeface="Wingdings" pitchFamily="2" charset="2"/>
              <a:buChar char="q"/>
            </a:pPr>
            <a:endParaRPr lang="en-US" b="1" dirty="0"/>
          </a:p>
          <a:p>
            <a:pPr algn="just" rtl="0">
              <a:buFont typeface="Wingdings" pitchFamily="2" charset="2"/>
              <a:buChar char="q"/>
            </a:pPr>
            <a:r>
              <a:rPr lang="en-US" b="1" dirty="0"/>
              <a:t>Monitor Calcium and Vitamin D Intake: Individuals with renal disease may have altered calcium and vitamin D metabolism. Your healthcare provider may recommend specific supplements or dietary adjustments to ensure adequate intake of these nutrients. It's important to follow their guidance to maintain bone health.</a:t>
            </a:r>
          </a:p>
          <a:p>
            <a:pPr algn="just" rtl="0">
              <a:buFont typeface="Wingdings" pitchFamily="2" charset="2"/>
              <a:buChar char="q"/>
            </a:pPr>
            <a:endParaRPr lang="en-US" b="1" dirty="0"/>
          </a:p>
          <a:p>
            <a:pPr algn="just" rtl="0">
              <a:buFont typeface="Wingdings" pitchFamily="2" charset="2"/>
              <a:buChar char="q"/>
            </a:pPr>
            <a:r>
              <a:rPr lang="en-US" b="1" dirty="0"/>
              <a:t>Limit Phosphorus-Rich Foods: High phosphorus levels can be harmful to individuals with renal disease. Limit or avoid foods that are high in phosphorus, such as dairy products, nuts, seeds, whole grains, and processed foods. Your dietitian can provide you with a list of low-phosphorus alternatives.</a:t>
            </a:r>
          </a:p>
          <a:p>
            <a:pPr algn="just" rtl="0">
              <a:buFont typeface="Wingdings" pitchFamily="2" charset="2"/>
              <a:buChar char="q"/>
            </a:pPr>
            <a:endParaRPr lang="en-US" b="1" dirty="0"/>
          </a:p>
          <a:p>
            <a:pPr algn="just" rtl="0">
              <a:buFont typeface="Wingdings" pitchFamily="2" charset="2"/>
              <a:buChar char="q"/>
            </a:pPr>
            <a:endParaRPr lang="en-US" b="1" dirty="0"/>
          </a:p>
          <a:p>
            <a:pPr algn="l" rtl="0">
              <a:buFont typeface="Wingdings" pitchFamily="2" charset="2"/>
              <a:buChar char="q"/>
            </a:pPr>
            <a:endParaRPr lang="ar-IQ" dirty="0"/>
          </a:p>
        </p:txBody>
      </p:sp>
    </p:spTree>
    <p:extLst>
      <p:ext uri="{BB962C8B-B14F-4D97-AF65-F5344CB8AC3E}">
        <p14:creationId xmlns:p14="http://schemas.microsoft.com/office/powerpoint/2010/main" val="1237636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836712"/>
            <a:ext cx="7620000" cy="4800600"/>
          </a:xfrm>
        </p:spPr>
        <p:txBody>
          <a:bodyPr/>
          <a:lstStyle/>
          <a:p>
            <a:pPr algn="just" rtl="0">
              <a:buFont typeface="Wingdings" pitchFamily="2" charset="2"/>
              <a:buChar char="q"/>
            </a:pPr>
            <a:r>
              <a:rPr lang="en-US" b="1" dirty="0"/>
              <a:t>Individualized Meal Planning: It's important to work with a registered dietitian who specializes in renal nutrition to develop an individualized meal plan that suits your specific needs and stage of renal disease. They will consider your lab results, medications, and other factors to create a plan that supports your kidney health.</a:t>
            </a:r>
          </a:p>
          <a:p>
            <a:pPr algn="just" rtl="0">
              <a:buFont typeface="Wingdings" pitchFamily="2" charset="2"/>
              <a:buChar char="q"/>
            </a:pPr>
            <a:endParaRPr lang="en-US" b="1" dirty="0"/>
          </a:p>
          <a:p>
            <a:pPr marL="114300" indent="0" algn="just" rtl="0">
              <a:buNone/>
            </a:pPr>
            <a:r>
              <a:rPr lang="en-US" b="1" dirty="0"/>
              <a:t>Remember, nutrition management for renal disease is highly individualized, and it's crucial to work closely with your healthcare team to develop and adjust your diet plan as needed. They will monitor your progress, make necessary adjustments, and ensure you are receiving adequate nutrition while managing your renal disease.</a:t>
            </a:r>
            <a:endParaRPr lang="ar-IQ" b="1" dirty="0"/>
          </a:p>
        </p:txBody>
      </p:sp>
    </p:spTree>
    <p:extLst>
      <p:ext uri="{BB962C8B-B14F-4D97-AF65-F5344CB8AC3E}">
        <p14:creationId xmlns:p14="http://schemas.microsoft.com/office/powerpoint/2010/main" val="3698921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74638"/>
            <a:ext cx="8388424" cy="1143000"/>
          </a:xfrm>
        </p:spPr>
        <p:txBody>
          <a:bodyPr/>
          <a:lstStyle/>
          <a:p>
            <a:r>
              <a:rPr lang="en-US" dirty="0"/>
              <a:t>nutrition during diabetes mellitus</a:t>
            </a:r>
            <a:endParaRPr lang="ar-IQ" dirty="0"/>
          </a:p>
        </p:txBody>
      </p:sp>
      <p:sp>
        <p:nvSpPr>
          <p:cNvPr id="3" name="عنصر نائب للمحتوى 2"/>
          <p:cNvSpPr>
            <a:spLocks noGrp="1"/>
          </p:cNvSpPr>
          <p:nvPr>
            <p:ph idx="1"/>
          </p:nvPr>
        </p:nvSpPr>
        <p:spPr>
          <a:xfrm>
            <a:off x="0" y="1600200"/>
            <a:ext cx="8460432" cy="4800600"/>
          </a:xfrm>
        </p:spPr>
        <p:txBody>
          <a:bodyPr/>
          <a:lstStyle/>
          <a:p>
            <a:pPr marL="114300" indent="0" algn="l" rtl="0">
              <a:buNone/>
            </a:pPr>
            <a:r>
              <a:rPr lang="en-US" sz="2400" b="1" dirty="0"/>
              <a:t>Nutrition plays a crucial role in managing diabetes mellitus. Here are some important dietary considerations for individuals with diabetes:</a:t>
            </a:r>
          </a:p>
          <a:p>
            <a:pPr algn="l" rtl="0"/>
            <a:r>
              <a:rPr lang="en-US" sz="2400" b="1" dirty="0"/>
              <a:t> Carbohydrate Control: Monitoring carbohydrate intake is key for managing blood sugar levels. Focus on consuming complex carbohydrates such as whole grains, legumes, and vegetables, which have a lower impact on blood sugar compared to refined carbohydrates. It is also important to spread carbohydrate intake throughout the day and be mindful of portion sizes.</a:t>
            </a:r>
          </a:p>
          <a:p>
            <a:pPr marL="114300" indent="0" algn="l" rtl="0">
              <a:buNone/>
            </a:pPr>
            <a:endParaRPr lang="ar-IQ" dirty="0"/>
          </a:p>
        </p:txBody>
      </p:sp>
    </p:spTree>
    <p:extLst>
      <p:ext uri="{BB962C8B-B14F-4D97-AF65-F5344CB8AC3E}">
        <p14:creationId xmlns:p14="http://schemas.microsoft.com/office/powerpoint/2010/main" val="3026968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078" y="3762"/>
            <a:ext cx="8445354" cy="6854237"/>
          </a:xfrm>
        </p:spPr>
        <p:txBody>
          <a:bodyPr>
            <a:normAutofit/>
          </a:bodyPr>
          <a:lstStyle/>
          <a:p>
            <a:pPr algn="just" rtl="0"/>
            <a:r>
              <a:rPr lang="en-US" sz="2800" b="1" dirty="0"/>
              <a:t>Balanced Meals: Aim for balanced meals that include a combination of carbohydrates, proteins, and healthy fats. This can help slow down the digestion and absorption of carbohydrates, preventing rapid spikes in blood sugar levels. Include lean proteins (such as poultry, fish, tofu, or legumes), healthy fats (such as avocados, nuts, and olive oil), and plenty of non-starchy vegetables.</a:t>
            </a:r>
          </a:p>
          <a:p>
            <a:pPr algn="just" rtl="0"/>
            <a:r>
              <a:rPr lang="en-US" sz="2800" b="1" dirty="0"/>
              <a:t>Glycemic Index: Consider the glycemic index (GI) of foods, which measures how quickly a food raises blood sugar levels. Choose foods with a lower GI, as they have a more gradual impact on blood sugar. Examples of low GI foods include whole grains, legumes, and most fruits and vegetables.</a:t>
            </a:r>
            <a:endParaRPr lang="ar-IQ" sz="2800" b="1" dirty="0"/>
          </a:p>
        </p:txBody>
      </p:sp>
    </p:spTree>
    <p:extLst>
      <p:ext uri="{BB962C8B-B14F-4D97-AF65-F5344CB8AC3E}">
        <p14:creationId xmlns:p14="http://schemas.microsoft.com/office/powerpoint/2010/main" val="4069708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052736"/>
            <a:ext cx="8388424" cy="5805263"/>
          </a:xfrm>
        </p:spPr>
        <p:txBody>
          <a:bodyPr>
            <a:normAutofit/>
          </a:bodyPr>
          <a:lstStyle/>
          <a:p>
            <a:pPr algn="just" rtl="0"/>
            <a:r>
              <a:rPr lang="en-US" sz="2800" b="1" dirty="0"/>
              <a:t>Fiber-Rich Foods: Include fiber-rich foods in your diet, such as whole grains, legumes, fruits, and vegetables. Fiber helps regulate blood sugar levels, improves satiety, and supports overall digestive health.</a:t>
            </a:r>
          </a:p>
          <a:p>
            <a:pPr algn="just" rtl="0"/>
            <a:r>
              <a:rPr lang="en-US" sz="2800" b="1" dirty="0"/>
              <a:t>Limit Added Sugars and Sugary Beverages: Minimize the consumption of foods and beverages high in added sugars, such as sugary drinks, desserts, and sweets. These can cause rapid spikes in blood sugar levels.</a:t>
            </a:r>
          </a:p>
          <a:p>
            <a:pPr algn="just" rtl="0"/>
            <a:endParaRPr lang="ar-IQ" sz="2800" b="1" dirty="0"/>
          </a:p>
        </p:txBody>
      </p:sp>
    </p:spTree>
    <p:extLst>
      <p:ext uri="{BB962C8B-B14F-4D97-AF65-F5344CB8AC3E}">
        <p14:creationId xmlns:p14="http://schemas.microsoft.com/office/powerpoint/2010/main" val="3816913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548680"/>
            <a:ext cx="8208912" cy="6309320"/>
          </a:xfrm>
        </p:spPr>
        <p:txBody>
          <a:bodyPr>
            <a:normAutofit/>
          </a:bodyPr>
          <a:lstStyle/>
          <a:p>
            <a:pPr algn="just" rtl="0"/>
            <a:r>
              <a:rPr lang="en-US" sz="2800" b="1" dirty="0"/>
              <a:t>Portion Control: Be mindful of portion sizes to avoid overeating. This can help with weight management and blood sugar control. Use measuring cups, food scales, or visual cues to estimate appropriate portion sizes.</a:t>
            </a:r>
          </a:p>
          <a:p>
            <a:pPr algn="just" rtl="0"/>
            <a:r>
              <a:rPr lang="en-US" sz="2800" b="1" dirty="0"/>
              <a:t>Regular Meal Timing: Establish regular meal timing and avoid skipping meals. Consistency in meal timing can help regulate blood sugar levels and prevent extreme fluctuations.</a:t>
            </a:r>
            <a:endParaRPr lang="ar-IQ" sz="2800" b="1" dirty="0"/>
          </a:p>
        </p:txBody>
      </p:sp>
    </p:spTree>
    <p:extLst>
      <p:ext uri="{BB962C8B-B14F-4D97-AF65-F5344CB8AC3E}">
        <p14:creationId xmlns:p14="http://schemas.microsoft.com/office/powerpoint/2010/main" val="359686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8460432" cy="6309320"/>
          </a:xfrm>
        </p:spPr>
        <p:txBody>
          <a:bodyPr>
            <a:normAutofit/>
          </a:bodyPr>
          <a:lstStyle/>
          <a:p>
            <a:pPr algn="just" rtl="0"/>
            <a:r>
              <a:rPr lang="en-US" sz="2800" b="1" dirty="0"/>
              <a:t>Consult a Registered Dietitian: Working with a registered dietitian who specializes in diabetes management can provide personalized guidance and support. They can help create an individualized meal plan, educate about carbohydrate counting, and address specific dietary concerns.</a:t>
            </a:r>
          </a:p>
          <a:p>
            <a:pPr marL="114300" indent="0" algn="just" rtl="0">
              <a:buNone/>
            </a:pPr>
            <a:endParaRPr lang="en-US" sz="2800" b="1" dirty="0"/>
          </a:p>
          <a:p>
            <a:pPr marL="114300" indent="0" algn="just" rtl="0">
              <a:buNone/>
            </a:pPr>
            <a:r>
              <a:rPr lang="en-US" sz="2800" b="1" dirty="0"/>
              <a:t>Remember, it's important to work closely with your healthcare team, including a registered dietitian or diabetes educator, to develop a comprehensive diabetes management plan that suits your specific needs and medical history.</a:t>
            </a:r>
            <a:endParaRPr lang="ar-IQ" sz="2800" b="1" dirty="0"/>
          </a:p>
        </p:txBody>
      </p:sp>
    </p:spTree>
    <p:extLst>
      <p:ext uri="{BB962C8B-B14F-4D97-AF65-F5344CB8AC3E}">
        <p14:creationId xmlns:p14="http://schemas.microsoft.com/office/powerpoint/2010/main" val="3837489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nutrition during hypertension</a:t>
            </a:r>
            <a:endParaRPr lang="ar-IQ" dirty="0"/>
          </a:p>
        </p:txBody>
      </p:sp>
      <p:sp>
        <p:nvSpPr>
          <p:cNvPr id="3" name="عنصر نائب للمحتوى 2"/>
          <p:cNvSpPr>
            <a:spLocks noGrp="1"/>
          </p:cNvSpPr>
          <p:nvPr>
            <p:ph idx="1"/>
          </p:nvPr>
        </p:nvSpPr>
        <p:spPr>
          <a:xfrm>
            <a:off x="0" y="1600200"/>
            <a:ext cx="8460432" cy="5257800"/>
          </a:xfrm>
        </p:spPr>
        <p:txBody>
          <a:bodyPr>
            <a:normAutofit/>
          </a:bodyPr>
          <a:lstStyle/>
          <a:p>
            <a:pPr marL="114300" indent="0" algn="just" rtl="0">
              <a:buNone/>
            </a:pPr>
            <a:r>
              <a:rPr lang="en-US" sz="2400" b="1" dirty="0"/>
              <a:t>Nutrition plays a significant role in managing hypertension (high blood pressure). Here are some important dietary considerations for individuals with hypertension:</a:t>
            </a:r>
          </a:p>
          <a:p>
            <a:pPr algn="just" rtl="0">
              <a:buFont typeface="Wingdings" pitchFamily="2" charset="2"/>
              <a:buChar char="v"/>
            </a:pPr>
            <a:r>
              <a:rPr lang="en-US" sz="2400" b="1" dirty="0"/>
              <a:t>Reduce Sodium Intake: Limiting sodium (salt) intake is crucial for managing hypertension. Aim to consume less than 2,300 milligrams (mg) of sodium per day, or even lower if recommended by your healthcare provider. Avoid processed and packaged foods, as they tend to be high in sodium. Instead, opt for fresh, whole foods and use herbs and spices to enhance flavor.</a:t>
            </a:r>
            <a:endParaRPr lang="ar-IQ" sz="2400" b="1" dirty="0"/>
          </a:p>
        </p:txBody>
      </p:sp>
    </p:spTree>
    <p:extLst>
      <p:ext uri="{BB962C8B-B14F-4D97-AF65-F5344CB8AC3E}">
        <p14:creationId xmlns:p14="http://schemas.microsoft.com/office/powerpoint/2010/main" val="1573798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030" y="32228"/>
            <a:ext cx="8442402" cy="6825771"/>
          </a:xfrm>
        </p:spPr>
        <p:txBody>
          <a:bodyPr/>
          <a:lstStyle/>
          <a:p>
            <a:pPr algn="just" rtl="0">
              <a:buFont typeface="Wingdings" pitchFamily="2" charset="2"/>
              <a:buChar char="v"/>
            </a:pPr>
            <a:r>
              <a:rPr lang="en-US" sz="2400" b="1" dirty="0"/>
              <a:t>Increase Potassium Intake: Potassium helps counterbalance the effects of sodium and can help lower blood pressure. Include potassium-rich foods in your diet, such as bananas, oranges, spinach, sweet potatoes, and tomatoes. However, if you have kidney problems or are taking certain medications, consult your healthcare provider before increasing potassium intake.</a:t>
            </a:r>
          </a:p>
          <a:p>
            <a:pPr algn="just" rtl="0">
              <a:buFont typeface="Wingdings" pitchFamily="2" charset="2"/>
              <a:buChar char="v"/>
            </a:pPr>
            <a:endParaRPr lang="en-US" dirty="0"/>
          </a:p>
          <a:p>
            <a:pPr marL="114300" indent="0" algn="just" rtl="0">
              <a:buNone/>
            </a:pPr>
            <a:endParaRPr lang="en-US" dirty="0"/>
          </a:p>
          <a:p>
            <a:pPr algn="just" rtl="0">
              <a:buFont typeface="Wingdings" pitchFamily="2" charset="2"/>
              <a:buChar char="v"/>
            </a:pPr>
            <a:r>
              <a:rPr lang="en-US" sz="2400" b="1" dirty="0"/>
              <a:t>Adopt a DASH Diet: The Dietary Approaches to Stop Hypertension (DASH) diet is a well-known eating plan that emphasizes fruits, vegetables, whole grains, lean proteins, and low-fat dairy products. It also encourages reducing sodium intake. Following the DASH diet has been shown to effectively lower blood pressure.</a:t>
            </a:r>
          </a:p>
          <a:p>
            <a:pPr algn="just" rtl="0">
              <a:buFont typeface="Wingdings" pitchFamily="2" charset="2"/>
              <a:buChar char="v"/>
            </a:pPr>
            <a:endParaRPr lang="ar-IQ" dirty="0"/>
          </a:p>
        </p:txBody>
      </p:sp>
    </p:spTree>
    <p:extLst>
      <p:ext uri="{BB962C8B-B14F-4D97-AF65-F5344CB8AC3E}">
        <p14:creationId xmlns:p14="http://schemas.microsoft.com/office/powerpoint/2010/main" val="497261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8278"/>
            <a:ext cx="8432800" cy="6839722"/>
          </a:xfrm>
        </p:spPr>
        <p:txBody>
          <a:bodyPr>
            <a:normAutofit/>
          </a:bodyPr>
          <a:lstStyle/>
          <a:p>
            <a:pPr algn="just" rtl="0">
              <a:buFont typeface="Wingdings" pitchFamily="2" charset="2"/>
              <a:buChar char="v"/>
            </a:pPr>
            <a:r>
              <a:rPr lang="en-US" sz="2400" b="1" dirty="0"/>
              <a:t>Limit Saturated and Trans Fats: Reduce the consumption of saturated and trans fats, as they can raise cholesterol levels and contribute to hypertension. Choose lean sources of protein, such as skinless poultry, fish, legumes, and tofu. Opt for healthy fats, such as avocados, nuts, seeds, and olive oil.</a:t>
            </a:r>
          </a:p>
          <a:p>
            <a:pPr algn="just" rtl="0">
              <a:buFont typeface="Wingdings" pitchFamily="2" charset="2"/>
              <a:buChar char="v"/>
            </a:pPr>
            <a:endParaRPr lang="en-US" sz="2400" b="1" dirty="0"/>
          </a:p>
          <a:p>
            <a:pPr algn="just" rtl="0">
              <a:buFont typeface="Wingdings" pitchFamily="2" charset="2"/>
              <a:buChar char="v"/>
            </a:pPr>
            <a:endParaRPr lang="en-US" sz="2400" b="1" dirty="0"/>
          </a:p>
          <a:p>
            <a:pPr algn="just" rtl="0">
              <a:buFont typeface="Wingdings" pitchFamily="2" charset="2"/>
              <a:buChar char="v"/>
            </a:pPr>
            <a:r>
              <a:rPr lang="en-US" sz="2400" b="1" dirty="0"/>
              <a:t>Increase Fiber Intake: Consuming an adequate amount of dietary fiber can help lower blood pressure. Include fiber-rich foods like whole grains, fruits, vegetables, legumes, and nuts in your diet.</a:t>
            </a:r>
            <a:endParaRPr lang="ar-IQ" sz="2400" b="1" dirty="0"/>
          </a:p>
        </p:txBody>
      </p:sp>
    </p:spTree>
    <p:extLst>
      <p:ext uri="{BB962C8B-B14F-4D97-AF65-F5344CB8AC3E}">
        <p14:creationId xmlns:p14="http://schemas.microsoft.com/office/powerpoint/2010/main" val="5131807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84</TotalTime>
  <Words>1468</Words>
  <Application>Microsoft Office PowerPoint</Application>
  <PresentationFormat>عرض على الشاشة (3:4)‏</PresentationFormat>
  <Paragraphs>44</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تجاور</vt:lpstr>
      <vt:lpstr>Nutrition during special chronic diseases</vt:lpstr>
      <vt:lpstr>nutrition during diabetes mellitus</vt:lpstr>
      <vt:lpstr>عرض تقديمي في PowerPoint</vt:lpstr>
      <vt:lpstr>عرض تقديمي في PowerPoint</vt:lpstr>
      <vt:lpstr>عرض تقديمي في PowerPoint</vt:lpstr>
      <vt:lpstr>عرض تقديمي في PowerPoint</vt:lpstr>
      <vt:lpstr>nutrition during hypertension</vt:lpstr>
      <vt:lpstr>عرض تقديمي في PowerPoint</vt:lpstr>
      <vt:lpstr>عرض تقديمي في PowerPoint</vt:lpstr>
      <vt:lpstr>عرض تقديمي في PowerPoint</vt:lpstr>
      <vt:lpstr>عرض تقديمي في PowerPoint</vt:lpstr>
      <vt:lpstr>nutrition during renal disease</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2O11</dc:creator>
  <cp:lastModifiedBy>Maher</cp:lastModifiedBy>
  <cp:revision>10</cp:revision>
  <dcterms:created xsi:type="dcterms:W3CDTF">2023-10-24T13:47:04Z</dcterms:created>
  <dcterms:modified xsi:type="dcterms:W3CDTF">2023-12-11T12:43:31Z</dcterms:modified>
</cp:coreProperties>
</file>