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E91102C-4FFB-4310-99A3-4D40FE0E6527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660A5C-5FA7-4745-8907-91A7E6D6AC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366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60A5C-5FA7-4745-8907-91A7E6D6ACC2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778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712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58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470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774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935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6071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817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90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356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76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634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E1BC-861D-4AA2-BED0-732E1A12F818}" type="datetimeFigureOut">
              <a:rPr lang="ar-IQ" smtClean="0"/>
              <a:t>19/04/1445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9D7B-0C27-4715-A6EC-5720217F8C4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260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136904" cy="86409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Determination of serum uric acid</a:t>
            </a:r>
            <a:endParaRPr lang="ar-IQ" sz="40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48464" cy="5976664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Uric acid is a waste product of purine metabolism in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human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It has been that the healthy adult human body contain about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1.1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uric acid and about one sixth of this is present in the blood , and the remainder being distributed in other tissues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rtl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Two </a:t>
            </a:r>
            <a:r>
              <a:rPr lang="en-US" sz="2400" b="1" dirty="0" smtClean="0">
                <a:solidFill>
                  <a:srgbClr val="FF0000"/>
                </a:solidFill>
              </a:rPr>
              <a:t>purines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adenine and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guanine are important constituents of nucleic acid , and of free nucleotides such as ATP 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cAMP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GTP. Xanthine and hypoxanthine are other body purines . Purines can be synthesized in the body or can be ingested . Food stuffs which contain abnormal amounts of nuclear proteins such as liver and pancreas , contains large quantities of purines . The stimulants in coffee and tea (caffeine ) and in cocoa (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theobromine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are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xanthines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3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2290266"/>
          </a:xfrm>
        </p:spPr>
        <p:txBody>
          <a:bodyPr>
            <a:noAutofit/>
          </a:bodyPr>
          <a:lstStyle/>
          <a:p>
            <a:pPr algn="just" rtl="0"/>
            <a:r>
              <a:rPr lang="en-US" sz="2800" dirty="0" smtClean="0"/>
              <a:t>Purine is present in a variety of protein foods, both animal and plant. When you eat large amounts of these purine foods, there is an increase in uric acid, which results in some health problems.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Normal value of uric acid in the body </a:t>
            </a:r>
          </a:p>
          <a:p>
            <a:pPr marL="0" indent="0" algn="just" rtl="0">
              <a:buNone/>
            </a:pPr>
            <a:r>
              <a:rPr lang="en-US" sz="2800" dirty="0" smtClean="0"/>
              <a:t>*In males, the normal uric acid ranges from ( 3.4 - 7 mg / </a:t>
            </a:r>
            <a:r>
              <a:rPr lang="en-US" sz="2800" dirty="0" err="1" smtClean="0"/>
              <a:t>dL</a:t>
            </a:r>
            <a:r>
              <a:rPr lang="en-US" sz="2800" dirty="0" smtClean="0"/>
              <a:t>), </a:t>
            </a:r>
          </a:p>
          <a:p>
            <a:pPr marL="0" indent="0" algn="just" rtl="0">
              <a:buNone/>
            </a:pPr>
            <a:r>
              <a:rPr lang="en-US" sz="2800" dirty="0" smtClean="0"/>
              <a:t>* In females it ranges from (2.5 - 6 mg / </a:t>
            </a:r>
            <a:r>
              <a:rPr lang="en-US" sz="2800" dirty="0" err="1" smtClean="0"/>
              <a:t>dL</a:t>
            </a:r>
            <a:r>
              <a:rPr lang="en-US" sz="2800" dirty="0" smtClean="0"/>
              <a:t>).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12428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just" rtl="0"/>
            <a:r>
              <a:rPr lang="en-US" sz="4000" b="1" dirty="0" smtClean="0">
                <a:solidFill>
                  <a:srgbClr val="FF0000"/>
                </a:solidFill>
              </a:rPr>
              <a:t>Clinical Significance :</a:t>
            </a:r>
            <a:endParaRPr lang="ar-IQ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6418" y="1268760"/>
            <a:ext cx="8726062" cy="4525963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b="1" dirty="0" smtClean="0"/>
              <a:t>There are 3 major causes for elevated level of uric acid : </a:t>
            </a:r>
          </a:p>
          <a:p>
            <a:pPr marL="0" indent="0" algn="just" rtl="0">
              <a:buNone/>
            </a:pPr>
            <a:r>
              <a:rPr lang="en-US" sz="2800" dirty="0" smtClean="0"/>
              <a:t>Gout, increased nuclear breakdown and renal diseases .</a:t>
            </a:r>
          </a:p>
          <a:p>
            <a:pPr marL="0" indent="0" algn="just" rtl="0">
              <a:buNone/>
            </a:pPr>
            <a:endParaRPr lang="en-US" sz="2400" dirty="0" smtClean="0"/>
          </a:p>
          <a:p>
            <a:pPr marL="0" indent="0" algn="just" rtl="0">
              <a:buNone/>
            </a:pPr>
            <a:r>
              <a:rPr lang="en-US" sz="2400" dirty="0" smtClean="0"/>
              <a:t> 1. Gout is a diseases condition found primarily in males and usually </a:t>
            </a:r>
            <a:r>
              <a:rPr lang="en-US" sz="2400" dirty="0" err="1" smtClean="0"/>
              <a:t>fint</a:t>
            </a:r>
            <a:r>
              <a:rPr lang="en-US" sz="2400" dirty="0" smtClean="0"/>
              <a:t> diagnosed between the ages of 40-50 </a:t>
            </a:r>
            <a:r>
              <a:rPr lang="en-US" sz="2400" dirty="0" err="1" smtClean="0"/>
              <a:t>yr</a:t>
            </a:r>
            <a:r>
              <a:rPr lang="en-US" sz="2400" dirty="0" smtClean="0"/>
              <a:t> , patients have pain and inflammation of the joints </a:t>
            </a:r>
            <a:r>
              <a:rPr lang="en-US" sz="2400" dirty="0" smtClean="0"/>
              <a:t>owing </a:t>
            </a:r>
            <a:r>
              <a:rPr lang="en-US" sz="2400" dirty="0" smtClean="0"/>
              <a:t>to the high levels of </a:t>
            </a:r>
            <a:r>
              <a:rPr lang="en-US" sz="2400" dirty="0" err="1" smtClean="0"/>
              <a:t>u.a</a:t>
            </a:r>
            <a:r>
              <a:rPr lang="en-US" sz="2400" dirty="0" smtClean="0"/>
              <a:t>. found in extracellular fluids .</a:t>
            </a:r>
          </a:p>
          <a:p>
            <a:pPr marL="0" indent="0" algn="just" rtl="0">
              <a:buNone/>
            </a:pPr>
            <a:endParaRPr lang="en-US" sz="2400" dirty="0" smtClean="0"/>
          </a:p>
          <a:p>
            <a:pPr marL="0" indent="0" algn="just" rtl="0">
              <a:buNone/>
            </a:pPr>
            <a:r>
              <a:rPr lang="en-US" sz="2400" dirty="0" smtClean="0"/>
              <a:t> 2. Increased breakdown of cell nuclei such as that which occur in patients on chemotherapy </a:t>
            </a:r>
            <a:r>
              <a:rPr lang="en-US" sz="2400" dirty="0" smtClean="0"/>
              <a:t>such </a:t>
            </a:r>
            <a:r>
              <a:rPr lang="en-US" sz="2400" dirty="0" smtClean="0"/>
              <a:t>as leukemia , lymphomas multiple myeloma </a:t>
            </a:r>
          </a:p>
          <a:p>
            <a:pPr marL="0" indent="0" algn="just" rtl="0">
              <a:buNone/>
            </a:pPr>
            <a:endParaRPr lang="en-US" sz="2400" dirty="0" smtClean="0"/>
          </a:p>
          <a:p>
            <a:pPr marL="0" indent="0" algn="just" rtl="0">
              <a:buNone/>
            </a:pPr>
            <a:r>
              <a:rPr lang="en-US" sz="2400" dirty="0" smtClean="0"/>
              <a:t> 3. Chronic renal diseases. will also cause elevated levels of U.A.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00467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32248"/>
          </a:xfrm>
        </p:spPr>
        <p:txBody>
          <a:bodyPr>
            <a:noAutofit/>
          </a:bodyPr>
          <a:lstStyle/>
          <a:p>
            <a:pPr algn="just" rtl="0"/>
            <a:r>
              <a:rPr lang="en-US" sz="2400" b="1" dirty="0" smtClean="0">
                <a:solidFill>
                  <a:srgbClr val="FF0000"/>
                </a:solidFill>
              </a:rPr>
              <a:t>In </a:t>
            </a:r>
            <a:r>
              <a:rPr lang="en-US" sz="2400" b="1" dirty="0" smtClean="0">
                <a:solidFill>
                  <a:srgbClr val="FF0000"/>
                </a:solidFill>
              </a:rPr>
              <a:t>general </a:t>
            </a:r>
            <a:r>
              <a:rPr lang="en-US" sz="2400" b="1" dirty="0" err="1" smtClean="0">
                <a:solidFill>
                  <a:srgbClr val="FF0000"/>
                </a:solidFill>
              </a:rPr>
              <a:t>hyperuricemia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</a:rPr>
              <a:t>hypouricemia</a:t>
            </a:r>
            <a:r>
              <a:rPr lang="en-US" sz="2400" b="1" dirty="0" smtClean="0">
                <a:solidFill>
                  <a:srgbClr val="FF0000"/>
                </a:solidFill>
              </a:rPr>
              <a:t> are associated the with following clinical disorders</a:t>
            </a:r>
            <a:endParaRPr lang="ar-IQ" sz="2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680520"/>
          </a:xfrm>
        </p:spPr>
        <p:txBody>
          <a:bodyPr>
            <a:normAutofit fontScale="40000" lnSpcReduction="20000"/>
          </a:bodyPr>
          <a:lstStyle/>
          <a:p>
            <a:pPr marL="0" indent="0" algn="just" rtl="0">
              <a:buNone/>
            </a:pPr>
            <a:r>
              <a:rPr lang="en-US" sz="11200" b="1" dirty="0" smtClean="0">
                <a:solidFill>
                  <a:srgbClr val="FF0000"/>
                </a:solidFill>
              </a:rPr>
              <a:t>1 .</a:t>
            </a:r>
            <a:r>
              <a:rPr lang="en-US" sz="11200" b="1" dirty="0" err="1" smtClean="0">
                <a:solidFill>
                  <a:srgbClr val="FF0000"/>
                </a:solidFill>
              </a:rPr>
              <a:t>Hyperuricemia</a:t>
            </a:r>
            <a:r>
              <a:rPr lang="en-US" sz="11200" b="1" dirty="0" smtClean="0">
                <a:solidFill>
                  <a:srgbClr val="FF0000"/>
                </a:solidFill>
              </a:rPr>
              <a:t>;-</a:t>
            </a:r>
          </a:p>
          <a:p>
            <a:pPr marL="0" indent="0" algn="just" rtl="0">
              <a:buNone/>
            </a:pPr>
            <a:r>
              <a:rPr lang="en-US" sz="8000" dirty="0" smtClean="0"/>
              <a:t> - Acute and chronic Nephritis . 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Urinary obstruction 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Gout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 Diabetic ketoacidosis 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High purine diet 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Leukemia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Acute </a:t>
            </a:r>
            <a:r>
              <a:rPr lang="en-US" sz="8000" dirty="0" smtClean="0"/>
              <a:t>infections </a:t>
            </a:r>
          </a:p>
          <a:p>
            <a:pPr algn="just" rtl="0">
              <a:buFontTx/>
              <a:buChar char="-"/>
            </a:pPr>
            <a:r>
              <a:rPr lang="en-US" sz="8000" dirty="0" smtClean="0"/>
              <a:t>Elevate </a:t>
            </a:r>
            <a:r>
              <a:rPr lang="en-US" sz="8000" dirty="0" smtClean="0"/>
              <a:t>uric acid levels </a:t>
            </a:r>
            <a:endParaRPr lang="ar-IQ" sz="8000" dirty="0"/>
          </a:p>
        </p:txBody>
      </p:sp>
    </p:spTree>
    <p:extLst>
      <p:ext uri="{BB962C8B-B14F-4D97-AF65-F5344CB8AC3E}">
        <p14:creationId xmlns:p14="http://schemas.microsoft.com/office/powerpoint/2010/main" val="249463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448272"/>
          </a:xfrm>
        </p:spPr>
        <p:txBody>
          <a:bodyPr>
            <a:normAutofit/>
          </a:bodyPr>
          <a:lstStyle/>
          <a:p>
            <a:pPr algn="l" rtl="0"/>
            <a:r>
              <a:rPr lang="en-US" b="1" dirty="0" err="1" smtClean="0">
                <a:solidFill>
                  <a:srgbClr val="FF0000"/>
                </a:solidFill>
              </a:rPr>
              <a:t>Hypouricemia</a:t>
            </a:r>
            <a:r>
              <a:rPr lang="en-US" b="1" dirty="0" smtClean="0">
                <a:solidFill>
                  <a:srgbClr val="FF0000"/>
                </a:solidFill>
              </a:rPr>
              <a:t>;-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Pernicious anemia</a:t>
            </a:r>
            <a:br>
              <a:rPr lang="en-US" dirty="0" smtClean="0"/>
            </a:br>
            <a:r>
              <a:rPr lang="en-US" dirty="0" smtClean="0"/>
              <a:t> - Acute </a:t>
            </a:r>
            <a:r>
              <a:rPr lang="en-US" dirty="0" smtClean="0"/>
              <a:t>atrophy </a:t>
            </a:r>
            <a:r>
              <a:rPr lang="en-US" dirty="0" smtClean="0"/>
              <a:t>of the </a:t>
            </a:r>
            <a:r>
              <a:rPr lang="en-US" dirty="0" smtClean="0"/>
              <a:t>liver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rot="10800000" flipV="1">
            <a:off x="395536" y="2780928"/>
            <a:ext cx="8229600" cy="3672408"/>
          </a:xfrm>
        </p:spPr>
        <p:txBody>
          <a:bodyPr>
            <a:normAutofit fontScale="25000" lnSpcReduction="20000"/>
          </a:bodyPr>
          <a:lstStyle/>
          <a:p>
            <a:pPr marL="0" indent="0" algn="just" rtl="0">
              <a:buNone/>
            </a:pPr>
            <a:r>
              <a:rPr lang="en-US" sz="12800" b="1" dirty="0" smtClean="0">
                <a:solidFill>
                  <a:srgbClr val="FF0000"/>
                </a:solidFill>
              </a:rPr>
              <a:t>Symptoms of high uric acid </a:t>
            </a:r>
            <a:r>
              <a:rPr lang="en-US" sz="12800" b="1" dirty="0" err="1" smtClean="0">
                <a:solidFill>
                  <a:srgbClr val="FF0000"/>
                </a:solidFill>
              </a:rPr>
              <a:t>acid</a:t>
            </a:r>
            <a:r>
              <a:rPr lang="en-US" sz="12800" b="1" dirty="0" smtClean="0">
                <a:solidFill>
                  <a:srgbClr val="FF0000"/>
                </a:solidFill>
              </a:rPr>
              <a:t> in the body </a:t>
            </a:r>
          </a:p>
          <a:p>
            <a:pPr marL="0" indent="0" algn="just" rtl="0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1.Swelling </a:t>
            </a:r>
            <a:r>
              <a:rPr lang="en-US" sz="9600" b="1" dirty="0" smtClean="0">
                <a:solidFill>
                  <a:srgbClr val="FF0000"/>
                </a:solidFill>
              </a:rPr>
              <a:t>body limbs: </a:t>
            </a:r>
            <a:r>
              <a:rPr lang="en-US" sz="9600" dirty="0" smtClean="0"/>
              <a:t>whether fingers or toes, accompanied by swelling redness and pain.</a:t>
            </a:r>
          </a:p>
          <a:p>
            <a:pPr marL="0" indent="0" algn="just" rtl="0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 2. </a:t>
            </a:r>
            <a:r>
              <a:rPr lang="en-US" sz="9600" dirty="0" smtClean="0"/>
              <a:t>High body </a:t>
            </a:r>
            <a:r>
              <a:rPr lang="en-US" sz="9600" dirty="0" smtClean="0"/>
              <a:t>temperature</a:t>
            </a:r>
            <a:endParaRPr lang="en-US" sz="9600" dirty="0" smtClean="0"/>
          </a:p>
          <a:p>
            <a:pPr marL="0" indent="0" algn="just" rtl="0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 3. </a:t>
            </a:r>
            <a:r>
              <a:rPr lang="en-US" sz="9600" dirty="0" smtClean="0"/>
              <a:t>Feeling tired </a:t>
            </a:r>
          </a:p>
          <a:p>
            <a:pPr marL="0" indent="0" algn="just" rtl="0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 4</a:t>
            </a:r>
            <a:r>
              <a:rPr lang="en-US" sz="9600" dirty="0" smtClean="0"/>
              <a:t>. </a:t>
            </a:r>
            <a:r>
              <a:rPr lang="en-US" sz="9600" b="1" dirty="0" smtClean="0">
                <a:solidFill>
                  <a:srgbClr val="FF0000"/>
                </a:solidFill>
              </a:rPr>
              <a:t>Nausea: </a:t>
            </a:r>
            <a:r>
              <a:rPr lang="en-US" sz="9600" dirty="0" smtClean="0"/>
              <a:t>This nausea may be accompanied by vomiting repeatedly and continuously. </a:t>
            </a:r>
          </a:p>
          <a:p>
            <a:pPr marL="0" indent="0" algn="just" rtl="0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5. Pain in the joints and </a:t>
            </a:r>
            <a:r>
              <a:rPr lang="en-US" sz="9600" b="1" dirty="0" smtClean="0">
                <a:solidFill>
                  <a:srgbClr val="FF0000"/>
                </a:solidFill>
              </a:rPr>
              <a:t>muscles</a:t>
            </a:r>
            <a:endParaRPr lang="en-US" sz="9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84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marL="0" indent="0" algn="just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Treatment of high uric acid </a:t>
            </a:r>
            <a:r>
              <a:rPr lang="en-US" sz="3800" b="1" dirty="0" err="1" smtClean="0">
                <a:solidFill>
                  <a:srgbClr val="FF0000"/>
                </a:solidFill>
              </a:rPr>
              <a:t>acid</a:t>
            </a:r>
            <a:r>
              <a:rPr lang="en-US" sz="3800" b="1" dirty="0" smtClean="0">
                <a:solidFill>
                  <a:srgbClr val="FF0000"/>
                </a:solidFill>
              </a:rPr>
              <a:t> in the body </a:t>
            </a:r>
          </a:p>
          <a:p>
            <a:pPr marL="514350" indent="-514350" algn="just" rtl="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Drink water in large quantities: </a:t>
            </a:r>
            <a:r>
              <a:rPr lang="en-US" dirty="0" smtClean="0"/>
              <a:t>not less than 2 liters per </a:t>
            </a:r>
            <a:r>
              <a:rPr lang="en-US" dirty="0" smtClean="0"/>
              <a:t>day because </a:t>
            </a:r>
            <a:r>
              <a:rPr lang="en-US" dirty="0" smtClean="0"/>
              <a:t>water helps in the kidneys function well, and thus rid of salts and the rise of this acid. </a:t>
            </a:r>
          </a:p>
          <a:p>
            <a:pPr marL="0" indent="0" algn="just" rtl="0">
              <a:buNone/>
            </a:pPr>
            <a:r>
              <a:rPr lang="en-US" dirty="0" smtClean="0"/>
              <a:t>2. </a:t>
            </a:r>
            <a:r>
              <a:rPr lang="en-US" b="1" dirty="0" smtClean="0">
                <a:solidFill>
                  <a:srgbClr val="C00000"/>
                </a:solidFill>
              </a:rPr>
              <a:t>Avoid caffeine-containing beverages: </a:t>
            </a:r>
            <a:r>
              <a:rPr lang="en-US" dirty="0" smtClean="0"/>
              <a:t>coffee, tea or soft drinks. The caffeine compound causes dehydration and the difficulty of getting rid of the acid. </a:t>
            </a: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3. Eat diuretic foods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 rtl="0">
              <a:buNone/>
            </a:pPr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C00000"/>
                </a:solidFill>
              </a:rPr>
              <a:t>Reduce the intake of foods rich in purine:</a:t>
            </a:r>
            <a:r>
              <a:rPr lang="en-US" dirty="0" smtClean="0"/>
              <a:t> either animal proteins or plant proteins.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34065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524</Words>
  <Application>Microsoft Office PowerPoint</Application>
  <PresentationFormat>عرض على الشاشة (3:4)‏</PresentationFormat>
  <Paragraphs>40</Paragraphs>
  <Slides>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Determination of serum uric acid</vt:lpstr>
      <vt:lpstr>Purine is present in a variety of protein foods, both animal and plant. When you eat large amounts of these purine foods, there is an increase in uric acid, which results in some health problems. </vt:lpstr>
      <vt:lpstr>Clinical Significance :</vt:lpstr>
      <vt:lpstr>In general hyperuricemia and hypouricemia are associated the with following clinical disorders</vt:lpstr>
      <vt:lpstr>Hypouricemia;- - Pernicious anemia  - Acute atrophy of the liver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serum uric acid</dc:title>
  <dc:creator>alswaedy</dc:creator>
  <cp:lastModifiedBy>alswaedy</cp:lastModifiedBy>
  <cp:revision>13</cp:revision>
  <dcterms:created xsi:type="dcterms:W3CDTF">2023-11-02T12:22:31Z</dcterms:created>
  <dcterms:modified xsi:type="dcterms:W3CDTF">2023-11-02T14:51:45Z</dcterms:modified>
</cp:coreProperties>
</file>