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1"/>
  </p:notesMasterIdLst>
  <p:sldIdLst>
    <p:sldId id="321" r:id="rId2"/>
    <p:sldId id="322" r:id="rId3"/>
    <p:sldId id="323" r:id="rId4"/>
    <p:sldId id="324" r:id="rId5"/>
    <p:sldId id="325" r:id="rId6"/>
    <p:sldId id="326" r:id="rId7"/>
    <p:sldId id="328" r:id="rId8"/>
    <p:sldId id="329" r:id="rId9"/>
    <p:sldId id="330" r:id="rId10"/>
    <p:sldId id="331" r:id="rId11"/>
    <p:sldId id="332" r:id="rId12"/>
    <p:sldId id="295" r:id="rId13"/>
    <p:sldId id="333" r:id="rId14"/>
    <p:sldId id="334" r:id="rId15"/>
    <p:sldId id="335" r:id="rId16"/>
    <p:sldId id="336" r:id="rId17"/>
    <p:sldId id="337" r:id="rId18"/>
    <p:sldId id="308" r:id="rId19"/>
    <p:sldId id="338"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F7F21F-387D-41E0-9E14-85EFA8BAF727}" type="datetimeFigureOut">
              <a:rPr lang="ar-IQ" smtClean="0"/>
              <a:t>26/10/1444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057D3ED-D3C0-4F80-8C8A-BB87329C3D4F}" type="slidenum">
              <a:rPr lang="ar-IQ" smtClean="0"/>
              <a:t>‹#›</a:t>
            </a:fld>
            <a:endParaRPr lang="ar-IQ"/>
          </a:p>
        </p:txBody>
      </p:sp>
    </p:spTree>
    <p:extLst>
      <p:ext uri="{BB962C8B-B14F-4D97-AF65-F5344CB8AC3E}">
        <p14:creationId xmlns:p14="http://schemas.microsoft.com/office/powerpoint/2010/main" val="32597248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3186E7-D4CF-4AC9-B102-D873345D963C}" type="datetimeFigureOut">
              <a:rPr lang="ar-IQ" smtClean="0"/>
              <a:t>26/10/1444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24EC2EE-D4E6-45FD-86BB-500920380C88}" type="slidenum">
              <a:rPr lang="ar-IQ" smtClean="0"/>
              <a:t>‹#›</a:t>
            </a:fld>
            <a:endParaRPr lang="ar-IQ"/>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186E7-D4CF-4AC9-B102-D873345D963C}" type="datetimeFigureOut">
              <a:rPr lang="ar-IQ" smtClean="0"/>
              <a:t>26/10/1444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24EC2EE-D4E6-45FD-86BB-500920380C88}"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3186E7-D4CF-4AC9-B102-D873345D963C}" type="datetimeFigureOut">
              <a:rPr lang="ar-IQ" smtClean="0"/>
              <a:t>26/10/1444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24EC2EE-D4E6-45FD-86BB-500920380C88}"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186E7-D4CF-4AC9-B102-D873345D963C}" type="datetimeFigureOut">
              <a:rPr lang="ar-IQ" smtClean="0"/>
              <a:t>26/10/1444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24EC2EE-D4E6-45FD-86BB-500920380C88}"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3186E7-D4CF-4AC9-B102-D873345D963C}" type="datetimeFigureOut">
              <a:rPr lang="ar-IQ" smtClean="0"/>
              <a:t>26/10/1444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24EC2EE-D4E6-45FD-86BB-500920380C88}" type="slidenum">
              <a:rPr lang="ar-IQ" smtClean="0"/>
              <a:t>‹#›</a:t>
            </a:fld>
            <a:endParaRPr lang="ar-IQ"/>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3186E7-D4CF-4AC9-B102-D873345D963C}" type="datetimeFigureOut">
              <a:rPr lang="ar-IQ" smtClean="0"/>
              <a:t>26/10/1444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24EC2EE-D4E6-45FD-86BB-500920380C88}"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3186E7-D4CF-4AC9-B102-D873345D963C}" type="datetimeFigureOut">
              <a:rPr lang="ar-IQ" smtClean="0"/>
              <a:t>26/10/1444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24EC2EE-D4E6-45FD-86BB-500920380C88}" type="slidenum">
              <a:rPr lang="ar-IQ" smtClean="0"/>
              <a:t>‹#›</a:t>
            </a:fld>
            <a:endParaRPr lang="ar-IQ"/>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3186E7-D4CF-4AC9-B102-D873345D963C}" type="datetimeFigureOut">
              <a:rPr lang="ar-IQ" smtClean="0"/>
              <a:t>26/10/1444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24EC2EE-D4E6-45FD-86BB-500920380C88}"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186E7-D4CF-4AC9-B102-D873345D963C}" type="datetimeFigureOut">
              <a:rPr lang="ar-IQ" smtClean="0"/>
              <a:t>26/10/1444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24EC2EE-D4E6-45FD-86BB-500920380C88}"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186E7-D4CF-4AC9-B102-D873345D963C}" type="datetimeFigureOut">
              <a:rPr lang="ar-IQ" smtClean="0"/>
              <a:t>26/10/1444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24EC2EE-D4E6-45FD-86BB-500920380C88}" type="slidenum">
              <a:rPr lang="ar-IQ" smtClean="0"/>
              <a:t>‹#›</a:t>
            </a:fld>
            <a:endParaRPr lang="ar-IQ"/>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186E7-D4CF-4AC9-B102-D873345D963C}" type="datetimeFigureOut">
              <a:rPr lang="ar-IQ" smtClean="0"/>
              <a:t>26/10/1444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24EC2EE-D4E6-45FD-86BB-500920380C88}"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53186E7-D4CF-4AC9-B102-D873345D963C}" type="datetimeFigureOut">
              <a:rPr lang="ar-IQ" smtClean="0"/>
              <a:t>26/10/1444</a:t>
            </a:fld>
            <a:endParaRPr lang="ar-IQ"/>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ar-IQ"/>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24EC2EE-D4E6-45FD-86BB-500920380C88}"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r" defTabSz="914400" rtl="1"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r" defTabSz="914400" rtl="1"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r" defTabSz="914400" rtl="1"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r" defTabSz="914400" rtl="1"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r" defTabSz="914400" rtl="1"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980728"/>
            <a:ext cx="4244280" cy="5760640"/>
          </a:xfrm>
        </p:spPr>
        <p:txBody>
          <a:bodyPr>
            <a:normAutofit fontScale="77500" lnSpcReduction="20000"/>
          </a:bodyPr>
          <a:lstStyle/>
          <a:p>
            <a:pPr marL="0" indent="0" algn="l">
              <a:buNone/>
            </a:pPr>
            <a:r>
              <a:rPr lang="en-US" sz="3800" b="1" dirty="0">
                <a:solidFill>
                  <a:srgbClr val="FF0000"/>
                </a:solidFill>
              </a:rPr>
              <a:t>Fasciae  </a:t>
            </a:r>
          </a:p>
          <a:p>
            <a:pPr marL="0" indent="0" algn="l">
              <a:buNone/>
            </a:pPr>
            <a:r>
              <a:rPr lang="en-US" dirty="0"/>
              <a:t>The fasciae is a membrane of connective tissue that invests the body organs and structures , and  can be divided into two types;</a:t>
            </a:r>
          </a:p>
          <a:p>
            <a:pPr marL="0" indent="0" algn="l">
              <a:buNone/>
            </a:pPr>
            <a:r>
              <a:rPr lang="en-US" b="1" dirty="0">
                <a:solidFill>
                  <a:srgbClr val="FF0000"/>
                </a:solidFill>
              </a:rPr>
              <a:t>superficial </a:t>
            </a:r>
            <a:r>
              <a:rPr lang="en-US" dirty="0">
                <a:solidFill>
                  <a:srgbClr val="FF0000"/>
                </a:solidFill>
              </a:rPr>
              <a:t>and </a:t>
            </a:r>
            <a:r>
              <a:rPr lang="en-US" b="1" dirty="0">
                <a:solidFill>
                  <a:srgbClr val="FF0000"/>
                </a:solidFill>
              </a:rPr>
              <a:t>deep</a:t>
            </a:r>
            <a:r>
              <a:rPr lang="en-US" dirty="0"/>
              <a:t>, which lie between the skin and the</a:t>
            </a:r>
          </a:p>
          <a:p>
            <a:pPr marL="0" indent="0" algn="l">
              <a:buNone/>
            </a:pPr>
            <a:r>
              <a:rPr lang="en-US" dirty="0"/>
              <a:t>underlying muscles and bones. </a:t>
            </a:r>
            <a:r>
              <a:rPr lang="en-US" b="1" dirty="0"/>
              <a:t>The superficial fascia, </a:t>
            </a:r>
            <a:r>
              <a:rPr lang="en-US" dirty="0"/>
              <a:t>or subcutaneous tissue, is a mixture of loose areolar and adipose tissue that unites the Dermis of the skin to the underlying deep fascia.</a:t>
            </a:r>
          </a:p>
          <a:p>
            <a:pPr marL="0" indent="0" algn="l">
              <a:buNone/>
            </a:pPr>
            <a:r>
              <a:rPr lang="en-US" dirty="0"/>
              <a:t> </a:t>
            </a:r>
            <a:r>
              <a:rPr lang="en-US" b="1" dirty="0">
                <a:solidFill>
                  <a:srgbClr val="FF0000"/>
                </a:solidFill>
              </a:rPr>
              <a:t>The deep fascia </a:t>
            </a:r>
            <a:r>
              <a:rPr lang="en-US" dirty="0"/>
              <a:t>is a membranous layer of connective tissue that invests the muscles and other deep structures</a:t>
            </a:r>
            <a:endParaRPr lang="ar-IQ" dirty="0"/>
          </a:p>
        </p:txBody>
      </p:sp>
      <p:pic>
        <p:nvPicPr>
          <p:cNvPr id="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012950"/>
            <a:ext cx="4038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672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764704"/>
            <a:ext cx="4244280" cy="5410928"/>
          </a:xfrm>
        </p:spPr>
        <p:txBody>
          <a:bodyPr>
            <a:normAutofit fontScale="62500" lnSpcReduction="20000"/>
          </a:bodyPr>
          <a:lstStyle/>
          <a:p>
            <a:pPr marL="0" indent="0" algn="l" rtl="0">
              <a:buNone/>
            </a:pPr>
            <a:endParaRPr lang="en-US" b="1" dirty="0" smtClean="0"/>
          </a:p>
          <a:p>
            <a:pPr marL="0" indent="0" algn="l" rtl="0">
              <a:buNone/>
            </a:pPr>
            <a:r>
              <a:rPr lang="en-US" sz="3800" b="1" dirty="0" smtClean="0">
                <a:solidFill>
                  <a:srgbClr val="FF0000"/>
                </a:solidFill>
              </a:rPr>
              <a:t>Veins</a:t>
            </a:r>
            <a:r>
              <a:rPr lang="en-US" b="1" dirty="0" smtClean="0"/>
              <a:t> </a:t>
            </a:r>
            <a:r>
              <a:rPr lang="en-US" dirty="0"/>
              <a:t>are vessels that transport blood back to the heart;</a:t>
            </a:r>
          </a:p>
          <a:p>
            <a:pPr marL="0" indent="0" algn="l" rtl="0">
              <a:buNone/>
            </a:pPr>
            <a:r>
              <a:rPr lang="en-US" dirty="0"/>
              <a:t>many of them possess valves. The smallest veins are called</a:t>
            </a:r>
          </a:p>
          <a:p>
            <a:pPr marL="0" indent="0" algn="l" rtl="0">
              <a:buNone/>
            </a:pPr>
            <a:r>
              <a:rPr lang="en-US" b="1" dirty="0" err="1"/>
              <a:t>venules</a:t>
            </a:r>
            <a:r>
              <a:rPr lang="en-US" b="1" dirty="0"/>
              <a:t>. </a:t>
            </a:r>
            <a:r>
              <a:rPr lang="en-US" dirty="0"/>
              <a:t>Medium-size deep arteries are often accompanied by two veins, one on each side, called </a:t>
            </a:r>
            <a:r>
              <a:rPr lang="en-US" b="1" dirty="0"/>
              <a:t>venae </a:t>
            </a:r>
            <a:r>
              <a:rPr lang="en-US" b="1" dirty="0" err="1"/>
              <a:t>comitantes</a:t>
            </a:r>
            <a:r>
              <a:rPr lang="en-US" b="1" dirty="0"/>
              <a:t>. Veins have a thinner muscular wall than arteries.</a:t>
            </a:r>
          </a:p>
          <a:p>
            <a:pPr marL="0" indent="0" algn="l" rtl="0">
              <a:buNone/>
            </a:pPr>
            <a:r>
              <a:rPr lang="en-US" b="1" dirty="0">
                <a:solidFill>
                  <a:srgbClr val="FF0000"/>
                </a:solidFill>
              </a:rPr>
              <a:t>Veins leaving the gastrointestinal tract do not go directly</a:t>
            </a:r>
          </a:p>
          <a:p>
            <a:pPr marL="0" indent="0" algn="l" rtl="0">
              <a:buNone/>
            </a:pPr>
            <a:r>
              <a:rPr lang="en-US" b="1" dirty="0">
                <a:solidFill>
                  <a:srgbClr val="FF0000"/>
                </a:solidFill>
              </a:rPr>
              <a:t>to the heart </a:t>
            </a:r>
            <a:r>
              <a:rPr lang="en-US" dirty="0"/>
              <a:t>but converge on the </a:t>
            </a:r>
            <a:r>
              <a:rPr lang="en-US" b="1" dirty="0"/>
              <a:t>portal vein; </a:t>
            </a:r>
            <a:r>
              <a:rPr lang="en-US" dirty="0"/>
              <a:t>this </a:t>
            </a:r>
            <a:r>
              <a:rPr lang="en-US" dirty="0" smtClean="0"/>
              <a:t>vein enters </a:t>
            </a:r>
            <a:r>
              <a:rPr lang="en-US" dirty="0"/>
              <a:t>the liver and breaks up again into veins of </a:t>
            </a:r>
            <a:r>
              <a:rPr lang="en-US" dirty="0" smtClean="0"/>
              <a:t>diminishing size</a:t>
            </a:r>
            <a:r>
              <a:rPr lang="en-US" dirty="0"/>
              <a:t>, which ultimately join capillary-like vessels</a:t>
            </a:r>
            <a:r>
              <a:rPr lang="en-US" dirty="0" smtClean="0"/>
              <a:t>, termed </a:t>
            </a:r>
            <a:r>
              <a:rPr lang="en-US" b="1" dirty="0"/>
              <a:t>sinusoids, </a:t>
            </a:r>
            <a:r>
              <a:rPr lang="en-US" dirty="0"/>
              <a:t>in the liver. </a:t>
            </a:r>
          </a:p>
          <a:p>
            <a:pPr marL="0" indent="0" algn="l" rtl="0">
              <a:buNone/>
            </a:pPr>
            <a:r>
              <a:rPr lang="en-US" dirty="0"/>
              <a:t>A </a:t>
            </a:r>
            <a:r>
              <a:rPr lang="en-US" b="1" dirty="0"/>
              <a:t>portal system </a:t>
            </a:r>
            <a:r>
              <a:rPr lang="en-US" dirty="0"/>
              <a:t>is thus a system of vessels interposed between two capillary beds.</a:t>
            </a:r>
            <a:endParaRPr lang="ar-IQ" dirty="0"/>
          </a:p>
          <a:p>
            <a:endParaRPr lang="ar-IQ" dirty="0"/>
          </a:p>
        </p:txBody>
      </p:sp>
      <p:pic>
        <p:nvPicPr>
          <p:cNvPr id="5" name="Picture 6" descr="Blood Vessel - Structure, Functions, and FAQs"/>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196752"/>
            <a:ext cx="346253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9" y="3717032"/>
            <a:ext cx="316835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685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908720"/>
            <a:ext cx="5040560" cy="5688632"/>
          </a:xfrm>
        </p:spPr>
        <p:txBody>
          <a:bodyPr>
            <a:normAutofit fontScale="62500" lnSpcReduction="20000"/>
          </a:bodyPr>
          <a:lstStyle/>
          <a:p>
            <a:pPr marL="0" indent="0" algn="l" rtl="0">
              <a:buNone/>
            </a:pPr>
            <a:r>
              <a:rPr lang="en-US" b="1" dirty="0">
                <a:solidFill>
                  <a:srgbClr val="FF0000"/>
                </a:solidFill>
              </a:rPr>
              <a:t>Capillaries</a:t>
            </a:r>
            <a:r>
              <a:rPr lang="en-US" b="1" dirty="0"/>
              <a:t> </a:t>
            </a:r>
            <a:r>
              <a:rPr lang="en-US" dirty="0"/>
              <a:t>are microscopic vessels in the form of a network connecting the arterioles to the </a:t>
            </a:r>
            <a:r>
              <a:rPr lang="en-US" dirty="0" err="1"/>
              <a:t>venules</a:t>
            </a:r>
            <a:r>
              <a:rPr lang="en-US" dirty="0"/>
              <a:t> .</a:t>
            </a:r>
          </a:p>
          <a:p>
            <a:pPr marL="0" indent="0" algn="l" rtl="0">
              <a:buNone/>
            </a:pPr>
            <a:r>
              <a:rPr lang="en-US" b="1" dirty="0"/>
              <a:t>Sinusoids </a:t>
            </a:r>
            <a:r>
              <a:rPr lang="en-US" dirty="0"/>
              <a:t>resemble capillaries in that they are </a:t>
            </a:r>
            <a:r>
              <a:rPr lang="en-US" dirty="0" smtClean="0"/>
              <a:t>thin-walled blood </a:t>
            </a:r>
            <a:r>
              <a:rPr lang="en-US" dirty="0"/>
              <a:t>vessels, but they have an irregular cross </a:t>
            </a:r>
            <a:r>
              <a:rPr lang="en-US" dirty="0" smtClean="0"/>
              <a:t>diameter and </a:t>
            </a:r>
            <a:r>
              <a:rPr lang="en-US" dirty="0"/>
              <a:t>are wider than capillaries. They are found in the</a:t>
            </a:r>
          </a:p>
          <a:p>
            <a:pPr marL="0" indent="0" algn="l" rtl="0">
              <a:buNone/>
            </a:pPr>
            <a:r>
              <a:rPr lang="en-US" dirty="0"/>
              <a:t>bone marrow, the spleen, the liver, and some </a:t>
            </a:r>
            <a:r>
              <a:rPr lang="en-US" dirty="0" smtClean="0"/>
              <a:t>endocrine glands</a:t>
            </a:r>
            <a:r>
              <a:rPr lang="en-US" dirty="0"/>
              <a:t>.</a:t>
            </a:r>
          </a:p>
          <a:p>
            <a:pPr marL="0" indent="0" algn="l" rtl="0">
              <a:buNone/>
            </a:pPr>
            <a:r>
              <a:rPr lang="en-US" b="1" dirty="0">
                <a:solidFill>
                  <a:srgbClr val="FF0000"/>
                </a:solidFill>
              </a:rPr>
              <a:t>Lymphatic vessels </a:t>
            </a:r>
            <a:r>
              <a:rPr lang="en-US" dirty="0"/>
              <a:t>are tubes that assist the </a:t>
            </a:r>
            <a:r>
              <a:rPr lang="en-US" dirty="0" smtClean="0"/>
              <a:t>cardiovascular system </a:t>
            </a:r>
            <a:r>
              <a:rPr lang="en-US" dirty="0"/>
              <a:t>in the removal of tissue fluid from </a:t>
            </a:r>
            <a:r>
              <a:rPr lang="en-US" dirty="0" smtClean="0"/>
              <a:t>the tissue </a:t>
            </a:r>
            <a:r>
              <a:rPr lang="en-US" dirty="0"/>
              <a:t>spaces of the body; the vessels then return the</a:t>
            </a:r>
          </a:p>
          <a:p>
            <a:pPr marL="0" indent="0" algn="l" rtl="0">
              <a:buNone/>
            </a:pPr>
            <a:r>
              <a:rPr lang="en-US" dirty="0"/>
              <a:t>fluid to the blood. </a:t>
            </a:r>
            <a:endParaRPr lang="en-US" dirty="0" smtClean="0"/>
          </a:p>
          <a:p>
            <a:pPr marL="0" indent="0" algn="l" rtl="0">
              <a:buNone/>
            </a:pPr>
            <a:r>
              <a:rPr lang="en-US" b="1" dirty="0">
                <a:solidFill>
                  <a:srgbClr val="FF0000"/>
                </a:solidFill>
              </a:rPr>
              <a:t>Lymphatic </a:t>
            </a:r>
            <a:r>
              <a:rPr lang="en-US" dirty="0"/>
              <a:t>vessels are found in all tissues and organs of the body except the central nervous system, the eyeball, the internal ear, the epidermis of the skin, the cartilage, and the bone. </a:t>
            </a:r>
            <a:r>
              <a:rPr lang="en-US" b="1" dirty="0"/>
              <a:t>The</a:t>
            </a:r>
            <a:r>
              <a:rPr lang="en-US" dirty="0"/>
              <a:t> lymph vessels that carry lymph to a lymph node are referred to as </a:t>
            </a:r>
            <a:r>
              <a:rPr lang="en-US" b="1" dirty="0"/>
              <a:t>afferent </a:t>
            </a:r>
            <a:r>
              <a:rPr lang="en-US" dirty="0"/>
              <a:t>vessels, those that transport it away from a node are </a:t>
            </a:r>
            <a:r>
              <a:rPr lang="en-US" b="1" dirty="0"/>
              <a:t>efferent </a:t>
            </a:r>
            <a:r>
              <a:rPr lang="en-US" dirty="0"/>
              <a:t>vessels.</a:t>
            </a:r>
            <a:endParaRPr lang="ar-IQ" dirty="0"/>
          </a:p>
          <a:p>
            <a:pPr marL="0" indent="0" algn="l" rtl="0">
              <a:buNone/>
            </a:pPr>
            <a:endParaRPr lang="ar-IQ" dirty="0"/>
          </a:p>
          <a:p>
            <a:endParaRPr lang="ar-IQ" dirty="0"/>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196752"/>
            <a:ext cx="288647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429000"/>
            <a:ext cx="2808312" cy="250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851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Basic structures</a:t>
            </a:r>
            <a:endParaRPr lang="ar-IQ" b="1" dirty="0">
              <a:solidFill>
                <a:srgbClr val="FF0000"/>
              </a:solidFill>
            </a:endParaRPr>
          </a:p>
        </p:txBody>
      </p:sp>
      <p:sp>
        <p:nvSpPr>
          <p:cNvPr id="3" name="عنصر نائب للمحتوى 2"/>
          <p:cNvSpPr>
            <a:spLocks noGrp="1"/>
          </p:cNvSpPr>
          <p:nvPr>
            <p:ph idx="1"/>
          </p:nvPr>
        </p:nvSpPr>
        <p:spPr/>
        <p:txBody>
          <a:bodyPr>
            <a:normAutofit fontScale="92500" lnSpcReduction="20000"/>
          </a:bodyPr>
          <a:lstStyle/>
          <a:p>
            <a:pPr marL="0" indent="0" algn="l" rtl="0">
              <a:buNone/>
            </a:pPr>
            <a:r>
              <a:rPr lang="en-US" sz="3200" b="1" dirty="0" smtClean="0">
                <a:solidFill>
                  <a:srgbClr val="FF0000"/>
                </a:solidFill>
              </a:rPr>
              <a:t>Nervous system.  </a:t>
            </a:r>
          </a:p>
          <a:p>
            <a:pPr marL="0" indent="0" algn="l" rtl="0">
              <a:buNone/>
            </a:pPr>
            <a:r>
              <a:rPr lang="en-US" sz="3200" dirty="0"/>
              <a:t>The nervous system is divided into two main parts: the </a:t>
            </a:r>
            <a:r>
              <a:rPr lang="en-US" sz="3200" b="1" dirty="0" smtClean="0">
                <a:solidFill>
                  <a:srgbClr val="FF0000"/>
                </a:solidFill>
              </a:rPr>
              <a:t>central nervous </a:t>
            </a:r>
            <a:r>
              <a:rPr lang="en-US" sz="3200" b="1" dirty="0">
                <a:solidFill>
                  <a:srgbClr val="FF0000"/>
                </a:solidFill>
              </a:rPr>
              <a:t>system, </a:t>
            </a:r>
            <a:r>
              <a:rPr lang="en-US" sz="3200" dirty="0"/>
              <a:t>which consists of the brain and </a:t>
            </a:r>
            <a:r>
              <a:rPr lang="en-US" sz="3200" dirty="0" smtClean="0"/>
              <a:t>spinal cord</a:t>
            </a:r>
            <a:r>
              <a:rPr lang="en-US" sz="3200" dirty="0"/>
              <a:t>, and the </a:t>
            </a:r>
            <a:r>
              <a:rPr lang="en-US" sz="3200" b="1" dirty="0">
                <a:solidFill>
                  <a:srgbClr val="FF0000"/>
                </a:solidFill>
              </a:rPr>
              <a:t>peripheral nervous system,</a:t>
            </a:r>
            <a:r>
              <a:rPr lang="en-US" sz="3200" b="1" dirty="0"/>
              <a:t> </a:t>
            </a:r>
            <a:r>
              <a:rPr lang="en-US" sz="3200" dirty="0"/>
              <a:t>which consists </a:t>
            </a:r>
            <a:r>
              <a:rPr lang="en-US" sz="3200" dirty="0" smtClean="0"/>
              <a:t>of </a:t>
            </a:r>
            <a:r>
              <a:rPr lang="en-US" sz="3200" b="1" dirty="0" smtClean="0">
                <a:solidFill>
                  <a:srgbClr val="FF0000"/>
                </a:solidFill>
              </a:rPr>
              <a:t>12 </a:t>
            </a:r>
            <a:r>
              <a:rPr lang="en-US" sz="3200" b="1" dirty="0">
                <a:solidFill>
                  <a:srgbClr val="FF0000"/>
                </a:solidFill>
              </a:rPr>
              <a:t>pairs of cranial nerves and 31 pairs of spinal nerves</a:t>
            </a:r>
            <a:r>
              <a:rPr lang="en-US" sz="3200" dirty="0"/>
              <a:t> </a:t>
            </a:r>
            <a:r>
              <a:rPr lang="en-US" sz="3200" dirty="0" smtClean="0"/>
              <a:t>and their </a:t>
            </a:r>
            <a:r>
              <a:rPr lang="en-US" sz="3200" dirty="0"/>
              <a:t>associated ganglia</a:t>
            </a:r>
            <a:r>
              <a:rPr lang="en-US" sz="3200" dirty="0" smtClean="0"/>
              <a:t>. </a:t>
            </a:r>
          </a:p>
          <a:p>
            <a:pPr marL="0" indent="0" algn="l" rtl="0">
              <a:buNone/>
            </a:pPr>
            <a:r>
              <a:rPr lang="en-US" sz="3200" dirty="0" smtClean="0"/>
              <a:t>Functionally</a:t>
            </a:r>
            <a:r>
              <a:rPr lang="en-US" sz="3200" dirty="0"/>
              <a:t>, the nervous system can be further </a:t>
            </a:r>
            <a:r>
              <a:rPr lang="en-US" sz="3200" dirty="0" smtClean="0"/>
              <a:t>divided into </a:t>
            </a:r>
            <a:r>
              <a:rPr lang="en-US" sz="3200" dirty="0"/>
              <a:t>the </a:t>
            </a:r>
            <a:r>
              <a:rPr lang="en-US" sz="3200" b="1" dirty="0">
                <a:solidFill>
                  <a:srgbClr val="FF0000"/>
                </a:solidFill>
              </a:rPr>
              <a:t>somatic nervous system, </a:t>
            </a:r>
            <a:r>
              <a:rPr lang="en-US" sz="3200" dirty="0"/>
              <a:t>which controls </a:t>
            </a:r>
            <a:r>
              <a:rPr lang="en-US" sz="3200" dirty="0" smtClean="0"/>
              <a:t>voluntary activities</a:t>
            </a:r>
            <a:r>
              <a:rPr lang="en-US" sz="3200" dirty="0"/>
              <a:t>, and the </a:t>
            </a:r>
            <a:r>
              <a:rPr lang="en-US" sz="3200" b="1" dirty="0">
                <a:solidFill>
                  <a:srgbClr val="FF0000"/>
                </a:solidFill>
              </a:rPr>
              <a:t>autonomic nervous system</a:t>
            </a:r>
            <a:r>
              <a:rPr lang="en-US" sz="3200" b="1" dirty="0"/>
              <a:t>, </a:t>
            </a:r>
            <a:r>
              <a:rPr lang="en-US" sz="3200" dirty="0"/>
              <a:t>which controls</a:t>
            </a:r>
          </a:p>
          <a:p>
            <a:pPr marL="0" indent="0" algn="l" rtl="0">
              <a:buNone/>
            </a:pPr>
            <a:r>
              <a:rPr lang="en-US" sz="3200" dirty="0"/>
              <a:t>involuntary activities.</a:t>
            </a:r>
            <a:endParaRPr lang="ar-IQ" sz="3200" b="1" dirty="0">
              <a:solidFill>
                <a:srgbClr val="FF0000"/>
              </a:solidFill>
            </a:endParaRPr>
          </a:p>
        </p:txBody>
      </p:sp>
    </p:spTree>
    <p:extLst>
      <p:ext uri="{BB962C8B-B14F-4D97-AF65-F5344CB8AC3E}">
        <p14:creationId xmlns:p14="http://schemas.microsoft.com/office/powerpoint/2010/main" val="1634606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836712"/>
            <a:ext cx="4680520" cy="5554944"/>
          </a:xfrm>
        </p:spPr>
        <p:txBody>
          <a:bodyPr>
            <a:normAutofit fontScale="85000" lnSpcReduction="20000"/>
          </a:bodyPr>
          <a:lstStyle/>
          <a:p>
            <a:pPr marL="0" indent="0" algn="l" rtl="0">
              <a:buNone/>
            </a:pPr>
            <a:r>
              <a:rPr lang="en-US" b="1" dirty="0">
                <a:solidFill>
                  <a:srgbClr val="FF0000"/>
                </a:solidFill>
              </a:rPr>
              <a:t>Nervous system.  </a:t>
            </a:r>
          </a:p>
          <a:p>
            <a:pPr marL="0" indent="0" algn="l" rtl="0">
              <a:buNone/>
            </a:pPr>
            <a:r>
              <a:rPr lang="en-US" dirty="0"/>
              <a:t>The nervous system is divided into two main parts: the </a:t>
            </a:r>
            <a:r>
              <a:rPr lang="en-US" b="1" dirty="0">
                <a:solidFill>
                  <a:srgbClr val="FF0000"/>
                </a:solidFill>
              </a:rPr>
              <a:t>central nervous system, </a:t>
            </a:r>
            <a:r>
              <a:rPr lang="en-US" dirty="0"/>
              <a:t>which consists of the brain and spinal cord, and the </a:t>
            </a:r>
            <a:r>
              <a:rPr lang="en-US" b="1" dirty="0">
                <a:solidFill>
                  <a:srgbClr val="FF0000"/>
                </a:solidFill>
              </a:rPr>
              <a:t>peripheral nervous system,</a:t>
            </a:r>
            <a:r>
              <a:rPr lang="en-US" b="1" dirty="0"/>
              <a:t> </a:t>
            </a:r>
            <a:r>
              <a:rPr lang="en-US" dirty="0"/>
              <a:t>which consists of </a:t>
            </a:r>
            <a:r>
              <a:rPr lang="en-US" b="1" dirty="0">
                <a:solidFill>
                  <a:srgbClr val="FF0000"/>
                </a:solidFill>
              </a:rPr>
              <a:t>12 pairs of cranial nerves and 31 pairs of spinal nerves</a:t>
            </a:r>
            <a:r>
              <a:rPr lang="en-US" dirty="0"/>
              <a:t> and their associated ganglia. </a:t>
            </a:r>
          </a:p>
          <a:p>
            <a:pPr marL="0" indent="0" algn="l" rtl="0">
              <a:buNone/>
            </a:pPr>
            <a:r>
              <a:rPr lang="en-US" dirty="0"/>
              <a:t>Functionally, the nervous system can be further divided into the </a:t>
            </a:r>
            <a:r>
              <a:rPr lang="en-US" b="1" dirty="0">
                <a:solidFill>
                  <a:srgbClr val="FF0000"/>
                </a:solidFill>
              </a:rPr>
              <a:t>somatic nervous system, </a:t>
            </a:r>
            <a:r>
              <a:rPr lang="en-US" dirty="0"/>
              <a:t>which controls voluntary activities, and the </a:t>
            </a:r>
            <a:r>
              <a:rPr lang="en-US" b="1" dirty="0">
                <a:solidFill>
                  <a:srgbClr val="FF0000"/>
                </a:solidFill>
              </a:rPr>
              <a:t>autonomic nervous system</a:t>
            </a:r>
            <a:r>
              <a:rPr lang="en-US" b="1" dirty="0"/>
              <a:t>, </a:t>
            </a:r>
            <a:r>
              <a:rPr lang="en-US" dirty="0"/>
              <a:t>which controls</a:t>
            </a:r>
          </a:p>
          <a:p>
            <a:pPr marL="0" indent="0" algn="l" rtl="0">
              <a:buNone/>
            </a:pPr>
            <a:r>
              <a:rPr lang="en-US" dirty="0"/>
              <a:t>involuntary activities.</a:t>
            </a:r>
            <a:endParaRPr lang="ar-IQ" b="1" dirty="0">
              <a:solidFill>
                <a:srgbClr val="FF0000"/>
              </a:solidFill>
            </a:endParaRPr>
          </a:p>
          <a:p>
            <a:endParaRPr lang="ar-IQ" dirty="0"/>
          </a:p>
        </p:txBody>
      </p:sp>
      <p:pic>
        <p:nvPicPr>
          <p:cNvPr id="5" name="Picture 2" descr="A Guide To The Cranial Nerves - Stepward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24128" y="836712"/>
            <a:ext cx="316835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ervous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5" y="3573016"/>
            <a:ext cx="1872209"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518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548680"/>
            <a:ext cx="5184576" cy="6120680"/>
          </a:xfrm>
        </p:spPr>
        <p:txBody>
          <a:bodyPr>
            <a:noAutofit/>
          </a:bodyPr>
          <a:lstStyle/>
          <a:p>
            <a:pPr marL="0" indent="0" algn="l">
              <a:buNone/>
            </a:pPr>
            <a:endParaRPr lang="ar-IQ" sz="1600" b="1" dirty="0" smtClean="0">
              <a:solidFill>
                <a:srgbClr val="FF0000"/>
              </a:solidFill>
            </a:endParaRPr>
          </a:p>
          <a:p>
            <a:pPr marL="0" indent="0" algn="l">
              <a:buNone/>
            </a:pPr>
            <a:r>
              <a:rPr lang="en-US" sz="1600" b="1" dirty="0" smtClean="0">
                <a:solidFill>
                  <a:srgbClr val="FF0000"/>
                </a:solidFill>
              </a:rPr>
              <a:t>Neuron</a:t>
            </a:r>
            <a:r>
              <a:rPr lang="en-US" sz="1600" b="1" dirty="0" smtClean="0"/>
              <a:t> </a:t>
            </a:r>
            <a:r>
              <a:rPr lang="en-US" sz="1600" dirty="0"/>
              <a:t>is the term given to the nerve cell and all its processes. The nerve cell has two types of processes, called </a:t>
            </a:r>
            <a:r>
              <a:rPr lang="en-US" sz="1600" b="1" dirty="0">
                <a:solidFill>
                  <a:srgbClr val="FF0000"/>
                </a:solidFill>
              </a:rPr>
              <a:t>dendrites </a:t>
            </a:r>
            <a:r>
              <a:rPr lang="en-US" sz="1600" dirty="0">
                <a:solidFill>
                  <a:srgbClr val="FF0000"/>
                </a:solidFill>
              </a:rPr>
              <a:t>and an </a:t>
            </a:r>
            <a:r>
              <a:rPr lang="en-US" sz="1600" b="1" dirty="0">
                <a:solidFill>
                  <a:srgbClr val="FF0000"/>
                </a:solidFill>
              </a:rPr>
              <a:t>axon</a:t>
            </a:r>
            <a:r>
              <a:rPr lang="en-US" sz="1600" b="1" dirty="0"/>
              <a:t>. </a:t>
            </a:r>
            <a:r>
              <a:rPr lang="en-US" sz="1600" dirty="0"/>
              <a:t>Dendrites are the short processes of the cell body; the axon is the longest process of the cell body. </a:t>
            </a:r>
          </a:p>
          <a:p>
            <a:pPr marL="0" indent="0" algn="l">
              <a:buNone/>
            </a:pPr>
            <a:r>
              <a:rPr lang="en-US" sz="1600" dirty="0"/>
              <a:t>The interior of the central nervous system is organized</a:t>
            </a:r>
          </a:p>
          <a:p>
            <a:pPr marL="0" indent="0" algn="l">
              <a:buNone/>
            </a:pPr>
            <a:r>
              <a:rPr lang="en-US" sz="1600" dirty="0"/>
              <a:t>into gray and white matter. </a:t>
            </a:r>
            <a:r>
              <a:rPr lang="en-US" sz="1600" b="1" dirty="0">
                <a:solidFill>
                  <a:srgbClr val="FF0000"/>
                </a:solidFill>
              </a:rPr>
              <a:t>Gray matter </a:t>
            </a:r>
            <a:r>
              <a:rPr lang="en-US" sz="1600" dirty="0"/>
              <a:t>consists of </a:t>
            </a:r>
            <a:r>
              <a:rPr lang="en-US" sz="1600" dirty="0" smtClean="0"/>
              <a:t>nerve cells </a:t>
            </a:r>
            <a:r>
              <a:rPr lang="en-US" sz="1600" dirty="0"/>
              <a:t>embedded in neuroglia. </a:t>
            </a:r>
            <a:r>
              <a:rPr lang="en-US" sz="1600" b="1" dirty="0">
                <a:solidFill>
                  <a:srgbClr val="FF0000"/>
                </a:solidFill>
              </a:rPr>
              <a:t>White matter </a:t>
            </a:r>
            <a:r>
              <a:rPr lang="ar-IQ" sz="1600" b="1" dirty="0" smtClean="0">
                <a:solidFill>
                  <a:srgbClr val="FF0000"/>
                </a:solidFill>
              </a:rPr>
              <a:t>      </a:t>
            </a:r>
            <a:r>
              <a:rPr lang="en-US" sz="1600" dirty="0" smtClean="0"/>
              <a:t>consists of nerve </a:t>
            </a:r>
            <a:r>
              <a:rPr lang="en-US" sz="1600" dirty="0"/>
              <a:t>fibers (axons) embedded in neuroglia</a:t>
            </a:r>
            <a:r>
              <a:rPr lang="en-US" sz="1600" dirty="0" smtClean="0"/>
              <a:t>. </a:t>
            </a:r>
          </a:p>
          <a:p>
            <a:pPr marL="0" indent="0" algn="l" rtl="0">
              <a:buNone/>
            </a:pPr>
            <a:r>
              <a:rPr lang="en-US" sz="1600" b="1" dirty="0">
                <a:solidFill>
                  <a:srgbClr val="FF0000"/>
                </a:solidFill>
              </a:rPr>
              <a:t>Peripheral Nervous System</a:t>
            </a:r>
          </a:p>
          <a:p>
            <a:pPr marL="0" indent="0" algn="l" rtl="0">
              <a:buNone/>
            </a:pPr>
            <a:r>
              <a:rPr lang="en-US" sz="1600" dirty="0"/>
              <a:t>The peripheral nervous system consists of the cranial and spinal nerves and their associated ganglia. On dissection, the cranial and spinal nerves are seen as grayish white cords. </a:t>
            </a:r>
            <a:r>
              <a:rPr lang="en-US" sz="1600" dirty="0">
                <a:solidFill>
                  <a:srgbClr val="FF0000"/>
                </a:solidFill>
              </a:rPr>
              <a:t>They are made up of bundles of nerve fibers (axons)supported by delicate areolar tissue</a:t>
            </a:r>
            <a:r>
              <a:rPr lang="en-US" sz="1600" dirty="0" smtClean="0">
                <a:solidFill>
                  <a:srgbClr val="FF0000"/>
                </a:solidFill>
              </a:rPr>
              <a:t>. </a:t>
            </a:r>
          </a:p>
          <a:p>
            <a:pPr marL="0" indent="0" algn="l" rtl="0">
              <a:buNone/>
            </a:pPr>
            <a:r>
              <a:rPr lang="en-US" sz="1600" b="1" dirty="0">
                <a:solidFill>
                  <a:srgbClr val="FF0000"/>
                </a:solidFill>
              </a:rPr>
              <a:t>Cranial Nerves</a:t>
            </a:r>
          </a:p>
          <a:p>
            <a:pPr marL="0" indent="0" algn="l" rtl="0">
              <a:buNone/>
            </a:pPr>
            <a:r>
              <a:rPr lang="en-US" sz="1600" dirty="0"/>
              <a:t>There are 12 pairs of cranial nerves that leave the brain and pass through </a:t>
            </a:r>
            <a:r>
              <a:rPr lang="en-US" sz="1600" b="1" dirty="0">
                <a:solidFill>
                  <a:srgbClr val="FF0000"/>
                </a:solidFill>
              </a:rPr>
              <a:t>foramina in the skull</a:t>
            </a:r>
            <a:r>
              <a:rPr lang="en-US" sz="1600" dirty="0"/>
              <a:t>. All the nerves are distributed in the head and neck except the </a:t>
            </a:r>
            <a:r>
              <a:rPr lang="en-US" sz="1600" dirty="0" err="1"/>
              <a:t>Xth</a:t>
            </a:r>
            <a:r>
              <a:rPr lang="en-US" sz="1600" dirty="0"/>
              <a:t> (</a:t>
            </a:r>
            <a:r>
              <a:rPr lang="en-US" sz="1600" dirty="0" err="1"/>
              <a:t>vagus</a:t>
            </a:r>
            <a:r>
              <a:rPr lang="en-US" sz="1600" dirty="0"/>
              <a:t>), which also supplies structures in the thorax and abdomen.</a:t>
            </a:r>
            <a:endParaRPr lang="ar-IQ" sz="1600" dirty="0">
              <a:solidFill>
                <a:srgbClr val="FF0000"/>
              </a:solidFill>
            </a:endParaRPr>
          </a:p>
          <a:p>
            <a:pPr marL="0" indent="0" algn="l">
              <a:buNone/>
            </a:pPr>
            <a:endParaRPr lang="ar-IQ" sz="1600" dirty="0"/>
          </a:p>
          <a:p>
            <a:endParaRPr lang="ar-IQ" sz="1600" dirty="0"/>
          </a:p>
        </p:txBody>
      </p:sp>
      <p:pic>
        <p:nvPicPr>
          <p:cNvPr id="5" name="Picture 2" descr="Parts of a Neuron and Their Functions with Labelled Diagra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08104" y="1484784"/>
            <a:ext cx="339472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179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836712"/>
            <a:ext cx="5112568" cy="5554944"/>
          </a:xfrm>
        </p:spPr>
        <p:txBody>
          <a:bodyPr>
            <a:normAutofit fontScale="55000" lnSpcReduction="20000"/>
          </a:bodyPr>
          <a:lstStyle/>
          <a:p>
            <a:pPr marL="0" indent="0" algn="l" rtl="0">
              <a:buNone/>
            </a:pPr>
            <a:r>
              <a:rPr lang="en-US" b="1" dirty="0">
                <a:solidFill>
                  <a:srgbClr val="FF0000"/>
                </a:solidFill>
              </a:rPr>
              <a:t>Spinal Nerves</a:t>
            </a:r>
          </a:p>
          <a:p>
            <a:pPr marL="0" indent="0" algn="l" rtl="0">
              <a:buNone/>
            </a:pPr>
            <a:r>
              <a:rPr lang="en-US" dirty="0"/>
              <a:t>A total of 31 pairs of spinal nerves leave the spinal cord</a:t>
            </a:r>
          </a:p>
          <a:p>
            <a:pPr marL="0" indent="0" algn="l" rtl="0">
              <a:buNone/>
            </a:pPr>
            <a:r>
              <a:rPr lang="en-US" dirty="0"/>
              <a:t>and pass through intervertebral foramina in the vertebral</a:t>
            </a:r>
          </a:p>
          <a:p>
            <a:pPr marL="0" indent="0" algn="l" rtl="0">
              <a:buNone/>
            </a:pPr>
            <a:r>
              <a:rPr lang="en-US" dirty="0"/>
              <a:t>column . The spinal nerves are named according to the region of the vertebral column with which</a:t>
            </a:r>
          </a:p>
          <a:p>
            <a:pPr marL="0" indent="0" algn="l" rtl="0">
              <a:buNone/>
            </a:pPr>
            <a:r>
              <a:rPr lang="en-US" dirty="0"/>
              <a:t>they are associated: 8 </a:t>
            </a:r>
            <a:r>
              <a:rPr lang="en-US" b="1" dirty="0"/>
              <a:t>cervical, </a:t>
            </a:r>
            <a:r>
              <a:rPr lang="en-US" dirty="0"/>
              <a:t>12 </a:t>
            </a:r>
            <a:r>
              <a:rPr lang="en-US" b="1" dirty="0"/>
              <a:t>thoracic, </a:t>
            </a:r>
            <a:r>
              <a:rPr lang="en-US" dirty="0"/>
              <a:t>5 </a:t>
            </a:r>
            <a:r>
              <a:rPr lang="en-US" b="1" dirty="0"/>
              <a:t>lumbar,</a:t>
            </a:r>
          </a:p>
          <a:p>
            <a:pPr marL="0" indent="0" algn="l" rtl="0">
              <a:buNone/>
            </a:pPr>
            <a:r>
              <a:rPr lang="en-US" dirty="0"/>
              <a:t>5 </a:t>
            </a:r>
            <a:r>
              <a:rPr lang="en-US" b="1" dirty="0"/>
              <a:t>sacral, </a:t>
            </a:r>
            <a:r>
              <a:rPr lang="en-US" dirty="0"/>
              <a:t>and 1 </a:t>
            </a:r>
            <a:r>
              <a:rPr lang="en-US" b="1" dirty="0"/>
              <a:t>coccygeal.</a:t>
            </a:r>
          </a:p>
          <a:p>
            <a:pPr marL="0" indent="0" algn="l" rtl="0">
              <a:lnSpc>
                <a:spcPct val="120000"/>
              </a:lnSpc>
              <a:buNone/>
            </a:pPr>
            <a:r>
              <a:rPr lang="en-US" dirty="0"/>
              <a:t>Each spinal nerve is connected to the spinal cord by two</a:t>
            </a:r>
          </a:p>
          <a:p>
            <a:pPr marL="0" indent="0" algn="l" rtl="0">
              <a:lnSpc>
                <a:spcPct val="120000"/>
              </a:lnSpc>
              <a:buNone/>
            </a:pPr>
            <a:r>
              <a:rPr lang="en-US" dirty="0"/>
              <a:t>roots: </a:t>
            </a:r>
            <a:r>
              <a:rPr lang="en-US" b="1" dirty="0">
                <a:solidFill>
                  <a:srgbClr val="FF0000"/>
                </a:solidFill>
              </a:rPr>
              <a:t>the anterior root and the posterior root</a:t>
            </a:r>
            <a:r>
              <a:rPr lang="en-US" b="1" dirty="0" smtClean="0">
                <a:solidFill>
                  <a:srgbClr val="FF0000"/>
                </a:solidFill>
              </a:rPr>
              <a:t>.</a:t>
            </a:r>
          </a:p>
          <a:p>
            <a:pPr marL="0" indent="0" algn="l" rtl="0">
              <a:lnSpc>
                <a:spcPct val="120000"/>
              </a:lnSpc>
              <a:buNone/>
            </a:pPr>
            <a:r>
              <a:rPr lang="en-US" b="1" dirty="0">
                <a:solidFill>
                  <a:srgbClr val="FF0000"/>
                </a:solidFill>
              </a:rPr>
              <a:t>The anterior root </a:t>
            </a:r>
            <a:r>
              <a:rPr lang="en-US" dirty="0"/>
              <a:t>consists of bundles of nerve </a:t>
            </a:r>
            <a:r>
              <a:rPr lang="en-US" dirty="0">
                <a:solidFill>
                  <a:srgbClr val="FF0000"/>
                </a:solidFill>
              </a:rPr>
              <a:t>fibers carrying nerve impulses away from the central nervous system</a:t>
            </a:r>
            <a:r>
              <a:rPr lang="en-US" dirty="0"/>
              <a:t>. Such nerve fibers are called </a:t>
            </a:r>
            <a:r>
              <a:rPr lang="en-US" b="1" dirty="0">
                <a:solidFill>
                  <a:srgbClr val="FF0000"/>
                </a:solidFill>
              </a:rPr>
              <a:t>efferent </a:t>
            </a:r>
            <a:r>
              <a:rPr lang="en-US" dirty="0">
                <a:solidFill>
                  <a:srgbClr val="FF0000"/>
                </a:solidFill>
              </a:rPr>
              <a:t>fibers</a:t>
            </a:r>
            <a:r>
              <a:rPr lang="en-US" dirty="0"/>
              <a:t>. Those efferent fibers that go to skeletal muscle and cause them to contract are called </a:t>
            </a:r>
            <a:r>
              <a:rPr lang="en-US" b="1" dirty="0">
                <a:solidFill>
                  <a:srgbClr val="FF0000"/>
                </a:solidFill>
              </a:rPr>
              <a:t>motor fibers</a:t>
            </a:r>
            <a:r>
              <a:rPr lang="en-US" b="1" dirty="0"/>
              <a:t>. </a:t>
            </a:r>
            <a:r>
              <a:rPr lang="en-US" dirty="0"/>
              <a:t>Their cells of origin lie in the </a:t>
            </a:r>
            <a:r>
              <a:rPr lang="en-US" dirty="0">
                <a:solidFill>
                  <a:srgbClr val="FF0000"/>
                </a:solidFill>
              </a:rPr>
              <a:t>anterior gray horn of the spinal cord</a:t>
            </a:r>
            <a:r>
              <a:rPr lang="en-US" dirty="0"/>
              <a:t>.</a:t>
            </a:r>
          </a:p>
          <a:p>
            <a:pPr marL="0" indent="0" algn="l" rtl="0">
              <a:lnSpc>
                <a:spcPct val="120000"/>
              </a:lnSpc>
              <a:buNone/>
            </a:pPr>
            <a:r>
              <a:rPr lang="en-US" b="1" dirty="0">
                <a:solidFill>
                  <a:srgbClr val="FF0000"/>
                </a:solidFill>
              </a:rPr>
              <a:t>The posterior root </a:t>
            </a:r>
            <a:r>
              <a:rPr lang="en-US" dirty="0"/>
              <a:t>consists of bundles of nerve fibers</a:t>
            </a:r>
          </a:p>
          <a:p>
            <a:pPr marL="0" indent="0" algn="l" rtl="0">
              <a:lnSpc>
                <a:spcPct val="120000"/>
              </a:lnSpc>
              <a:buNone/>
            </a:pPr>
            <a:r>
              <a:rPr lang="en-US" dirty="0"/>
              <a:t>that carry impulses to the central nervous system and are</a:t>
            </a:r>
          </a:p>
          <a:p>
            <a:pPr marL="0" indent="0" algn="l">
              <a:lnSpc>
                <a:spcPct val="120000"/>
              </a:lnSpc>
              <a:buNone/>
            </a:pPr>
            <a:r>
              <a:rPr lang="en-US" dirty="0"/>
              <a:t>called </a:t>
            </a:r>
            <a:r>
              <a:rPr lang="en-US" b="1" dirty="0">
                <a:solidFill>
                  <a:srgbClr val="FF0000"/>
                </a:solidFill>
              </a:rPr>
              <a:t>afferent</a:t>
            </a:r>
            <a:r>
              <a:rPr lang="en-US" b="1" dirty="0"/>
              <a:t> </a:t>
            </a:r>
            <a:r>
              <a:rPr lang="en-US" dirty="0"/>
              <a:t>fibers</a:t>
            </a:r>
            <a:r>
              <a:rPr lang="en-US" dirty="0" smtClean="0"/>
              <a:t>. </a:t>
            </a:r>
            <a:r>
              <a:rPr lang="en-US" dirty="0"/>
              <a:t>Because these fibers are concerned with conveying information about sensations of touch, pain, temperature, and vibrations, they </a:t>
            </a:r>
            <a:r>
              <a:rPr lang="en-US" dirty="0" smtClean="0"/>
              <a:t>are called </a:t>
            </a:r>
            <a:r>
              <a:rPr lang="en-US" b="1" dirty="0">
                <a:solidFill>
                  <a:srgbClr val="FF0000"/>
                </a:solidFill>
              </a:rPr>
              <a:t>sensory</a:t>
            </a:r>
            <a:r>
              <a:rPr lang="en-US" b="1" dirty="0"/>
              <a:t> fibers. </a:t>
            </a:r>
            <a:r>
              <a:rPr lang="en-US" dirty="0"/>
              <a:t>The cell bodies of these nerve </a:t>
            </a:r>
            <a:r>
              <a:rPr lang="en-US" dirty="0" smtClean="0"/>
              <a:t>fibers are </a:t>
            </a:r>
            <a:r>
              <a:rPr lang="en-US" dirty="0"/>
              <a:t>situated in a swelling on the posterior root called </a:t>
            </a:r>
            <a:r>
              <a:rPr lang="en-US" dirty="0" smtClean="0"/>
              <a:t>the </a:t>
            </a:r>
            <a:r>
              <a:rPr lang="en-US" b="1" dirty="0">
                <a:solidFill>
                  <a:srgbClr val="FF0000"/>
                </a:solidFill>
              </a:rPr>
              <a:t>posterior root </a:t>
            </a:r>
            <a:r>
              <a:rPr lang="en-US" b="1" dirty="0" smtClean="0">
                <a:solidFill>
                  <a:srgbClr val="FF0000"/>
                </a:solidFill>
              </a:rPr>
              <a:t>ganglion.</a:t>
            </a:r>
            <a:endParaRPr lang="en-US" dirty="0"/>
          </a:p>
          <a:p>
            <a:pPr marL="0" indent="0" algn="l" rtl="0">
              <a:lnSpc>
                <a:spcPct val="120000"/>
              </a:lnSpc>
              <a:buNone/>
            </a:pPr>
            <a:endParaRPr lang="ar-IQ" dirty="0"/>
          </a:p>
          <a:p>
            <a:pPr marL="0" indent="0" algn="l" rtl="0">
              <a:lnSpc>
                <a:spcPct val="120000"/>
              </a:lnSpc>
              <a:buNone/>
            </a:pPr>
            <a:endParaRPr lang="en-US" b="1" dirty="0">
              <a:solidFill>
                <a:srgbClr val="FF0000"/>
              </a:solidFill>
            </a:endParaRPr>
          </a:p>
          <a:p>
            <a:pPr marL="0" indent="0" algn="l" rtl="0">
              <a:buNone/>
            </a:pPr>
            <a:endParaRPr lang="ar-IQ" b="1" dirty="0">
              <a:solidFill>
                <a:srgbClr val="FF0000"/>
              </a:solidFill>
            </a:endParaRPr>
          </a:p>
          <a:p>
            <a:endParaRPr lang="ar-IQ" dirty="0"/>
          </a:p>
        </p:txBody>
      </p:sp>
      <p:pic>
        <p:nvPicPr>
          <p:cNvPr id="5"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64088" y="1700808"/>
            <a:ext cx="345638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267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476672"/>
            <a:ext cx="4968552" cy="5698960"/>
          </a:xfrm>
        </p:spPr>
        <p:txBody>
          <a:bodyPr>
            <a:noAutofit/>
          </a:bodyPr>
          <a:lstStyle/>
          <a:p>
            <a:pPr marL="0" indent="0" algn="l">
              <a:buNone/>
            </a:pPr>
            <a:endParaRPr lang="en-US" sz="2000" dirty="0" smtClean="0"/>
          </a:p>
          <a:p>
            <a:pPr marL="0" indent="0" algn="l">
              <a:buNone/>
            </a:pPr>
            <a:r>
              <a:rPr lang="en-US" sz="2000" dirty="0" smtClean="0"/>
              <a:t>The </a:t>
            </a:r>
            <a:r>
              <a:rPr lang="en-US" sz="2000" dirty="0"/>
              <a:t>anterior and posterior roots unite at intervertebral  foramen to form a </a:t>
            </a:r>
            <a:r>
              <a:rPr lang="en-US" sz="2000" b="1" dirty="0">
                <a:solidFill>
                  <a:srgbClr val="FF0000"/>
                </a:solidFill>
              </a:rPr>
              <a:t>spinal nerve</a:t>
            </a:r>
            <a:r>
              <a:rPr lang="en-US" sz="2000" dirty="0"/>
              <a:t>.  Here, the motor and sensory fibers become mixed together, so that a spinal nerve is </a:t>
            </a:r>
            <a:r>
              <a:rPr lang="en-US" sz="2000" b="1" dirty="0">
                <a:solidFill>
                  <a:srgbClr val="FF0000"/>
                </a:solidFill>
              </a:rPr>
              <a:t>made up of a mixture of motor and sensory fibers. </a:t>
            </a:r>
            <a:r>
              <a:rPr lang="en-US" sz="2000" dirty="0"/>
              <a:t>On emerging from the foramen, the spinal nerve divides into a large </a:t>
            </a:r>
            <a:r>
              <a:rPr lang="en-US" sz="2000" b="1" dirty="0">
                <a:solidFill>
                  <a:srgbClr val="FF0000"/>
                </a:solidFill>
              </a:rPr>
              <a:t>anterior ramus and a smaller posterior ramus. </a:t>
            </a:r>
            <a:r>
              <a:rPr lang="en-US" sz="2000" dirty="0"/>
              <a:t>The posterior ramus passes posteriorly around the vertebral column to supply the </a:t>
            </a:r>
            <a:r>
              <a:rPr lang="en-US" sz="2000" b="1" dirty="0">
                <a:solidFill>
                  <a:srgbClr val="FF0000"/>
                </a:solidFill>
              </a:rPr>
              <a:t>muscles and skin of the back </a:t>
            </a:r>
            <a:r>
              <a:rPr lang="en-US" sz="2000" dirty="0" smtClean="0"/>
              <a:t>. </a:t>
            </a:r>
            <a:r>
              <a:rPr lang="en-US" sz="2000" dirty="0"/>
              <a:t>The anterior ramus continues anteriorly to </a:t>
            </a:r>
            <a:r>
              <a:rPr lang="en-US" sz="2000" b="1" dirty="0">
                <a:solidFill>
                  <a:srgbClr val="FF0000"/>
                </a:solidFill>
              </a:rPr>
              <a:t>supply the muscles and skin over the anterolateral body wall and all the muscles and skin of the limbs </a:t>
            </a:r>
            <a:r>
              <a:rPr lang="en-US" sz="2000" b="1" dirty="0" smtClean="0">
                <a:solidFill>
                  <a:srgbClr val="FF0000"/>
                </a:solidFill>
              </a:rPr>
              <a:t>.</a:t>
            </a:r>
            <a:endParaRPr lang="en-US" sz="2000" b="1" dirty="0">
              <a:solidFill>
                <a:srgbClr val="FF0000"/>
              </a:solidFill>
            </a:endParaRPr>
          </a:p>
          <a:p>
            <a:pPr marL="0" indent="0" algn="l">
              <a:buNone/>
            </a:pPr>
            <a:endParaRPr lang="ar-IQ" sz="2000" dirty="0"/>
          </a:p>
          <a:p>
            <a:pPr marL="0" indent="0" algn="l">
              <a:buNone/>
            </a:pPr>
            <a:endParaRPr lang="ar-IQ" sz="2000" dirty="0"/>
          </a:p>
        </p:txBody>
      </p:sp>
      <p:pic>
        <p:nvPicPr>
          <p:cNvPr id="5" name="Picture 2" descr="Central Nervous System: Spinal Cord Diagram | Quizle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20072" y="1556793"/>
            <a:ext cx="3744416" cy="338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012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980728"/>
            <a:ext cx="4464496" cy="5544616"/>
          </a:xfrm>
        </p:spPr>
        <p:txBody>
          <a:bodyPr>
            <a:normAutofit fontScale="62500" lnSpcReduction="20000"/>
          </a:bodyPr>
          <a:lstStyle/>
          <a:p>
            <a:pPr marL="0" indent="0" algn="l" rtl="0">
              <a:buNone/>
            </a:pPr>
            <a:r>
              <a:rPr lang="en-US" sz="3600" b="1" dirty="0">
                <a:solidFill>
                  <a:srgbClr val="FF0000"/>
                </a:solidFill>
              </a:rPr>
              <a:t>Bone</a:t>
            </a:r>
          </a:p>
          <a:p>
            <a:pPr marL="0" indent="0" algn="l" rtl="0">
              <a:buNone/>
            </a:pPr>
            <a:r>
              <a:rPr lang="en-US" dirty="0"/>
              <a:t>Bone is a living tissue capable of supporting other body structures. bone is hard because of the calcification of its extracellular matrix and possesses a degree of elasticity because of the presence </a:t>
            </a:r>
            <a:r>
              <a:rPr lang="en-US" dirty="0" smtClean="0"/>
              <a:t>of  organic </a:t>
            </a:r>
            <a:r>
              <a:rPr lang="en-US" dirty="0"/>
              <a:t>fibers.</a:t>
            </a:r>
          </a:p>
          <a:p>
            <a:pPr marL="0" indent="0" algn="l" rtl="0">
              <a:buNone/>
            </a:pPr>
            <a:r>
              <a:rPr lang="en-US" dirty="0"/>
              <a:t>Bone exists in two forms: </a:t>
            </a:r>
            <a:r>
              <a:rPr lang="en-US" b="1" dirty="0">
                <a:solidFill>
                  <a:srgbClr val="FF0000"/>
                </a:solidFill>
              </a:rPr>
              <a:t>compact and cancellous.</a:t>
            </a:r>
          </a:p>
          <a:p>
            <a:pPr marL="0" indent="0" algn="l" rtl="0">
              <a:buNone/>
            </a:pPr>
            <a:r>
              <a:rPr lang="en-US" dirty="0"/>
              <a:t>Compact bone appears as a solid mass; </a:t>
            </a:r>
            <a:r>
              <a:rPr lang="en-US" dirty="0" smtClean="0"/>
              <a:t>cancellous bone </a:t>
            </a:r>
            <a:r>
              <a:rPr lang="en-US" dirty="0"/>
              <a:t>consists of a branching network of </a:t>
            </a:r>
            <a:r>
              <a:rPr lang="en-US" b="1" dirty="0" smtClean="0"/>
              <a:t>trabeculae. </a:t>
            </a:r>
            <a:r>
              <a:rPr lang="en-US" dirty="0"/>
              <a:t>The trabeculae are arranged in such a </a:t>
            </a:r>
            <a:r>
              <a:rPr lang="en-US" dirty="0" smtClean="0"/>
              <a:t>manner as </a:t>
            </a:r>
            <a:r>
              <a:rPr lang="en-US" dirty="0"/>
              <a:t>to resist the stresses and strains to which the bone </a:t>
            </a:r>
            <a:r>
              <a:rPr lang="en-US" dirty="0" smtClean="0"/>
              <a:t>is exposed</a:t>
            </a:r>
            <a:r>
              <a:rPr lang="en-US" dirty="0"/>
              <a:t>.</a:t>
            </a:r>
          </a:p>
          <a:p>
            <a:pPr marL="0" indent="0" algn="l" rtl="0">
              <a:buNone/>
            </a:pPr>
            <a:r>
              <a:rPr lang="en-US" b="1" dirty="0">
                <a:solidFill>
                  <a:srgbClr val="FF0000"/>
                </a:solidFill>
              </a:rPr>
              <a:t>Classification of Bones</a:t>
            </a:r>
          </a:p>
          <a:p>
            <a:pPr marL="0" indent="0" algn="l" rtl="0">
              <a:buNone/>
            </a:pPr>
            <a:r>
              <a:rPr lang="en-US" dirty="0"/>
              <a:t>Bones may be classified regionally or according to </a:t>
            </a:r>
            <a:r>
              <a:rPr lang="en-US" dirty="0" smtClean="0"/>
              <a:t>their general </a:t>
            </a:r>
            <a:r>
              <a:rPr lang="en-US" dirty="0"/>
              <a:t>shape. Bones are grouped as follows based on their general shape: </a:t>
            </a:r>
            <a:r>
              <a:rPr lang="en-US" b="1" dirty="0">
                <a:solidFill>
                  <a:srgbClr val="FF0000"/>
                </a:solidFill>
              </a:rPr>
              <a:t>long bones, short bones, flat bones, irregular </a:t>
            </a:r>
            <a:r>
              <a:rPr lang="en-US" dirty="0"/>
              <a:t>bones, and </a:t>
            </a:r>
            <a:r>
              <a:rPr lang="en-US" b="1" dirty="0">
                <a:solidFill>
                  <a:srgbClr val="FF0000"/>
                </a:solidFill>
              </a:rPr>
              <a:t>sesamoid</a:t>
            </a:r>
            <a:r>
              <a:rPr lang="en-US" dirty="0">
                <a:solidFill>
                  <a:srgbClr val="FF0000"/>
                </a:solidFill>
              </a:rPr>
              <a:t> </a:t>
            </a:r>
            <a:r>
              <a:rPr lang="en-US" dirty="0"/>
              <a:t>bones</a:t>
            </a:r>
            <a:endParaRPr lang="ar-IQ" dirty="0"/>
          </a:p>
        </p:txBody>
      </p:sp>
      <p:pic>
        <p:nvPicPr>
          <p:cNvPr id="5" name="Picture 2" descr="Types of Bones | Learn Skeleton Anatomy"/>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204864"/>
            <a:ext cx="4038600" cy="2828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932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ypes of Bones | Learn Skeleton Ana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81" y="127100"/>
            <a:ext cx="8856984" cy="66142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20072" y="6021288"/>
            <a:ext cx="1778496" cy="720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rgbClr val="FF0000"/>
                </a:solidFill>
              </a:rPr>
              <a:t>Figure 2.21</a:t>
            </a:r>
            <a:endParaRPr lang="ar-IQ" sz="2400" b="1" dirty="0">
              <a:solidFill>
                <a:srgbClr val="FF0000"/>
              </a:solidFill>
            </a:endParaRPr>
          </a:p>
        </p:txBody>
      </p:sp>
    </p:spTree>
    <p:extLst>
      <p:ext uri="{BB962C8B-B14F-4D97-AF65-F5344CB8AC3E}">
        <p14:creationId xmlns:p14="http://schemas.microsoft.com/office/powerpoint/2010/main" val="3809325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620688"/>
            <a:ext cx="4248472" cy="5904656"/>
          </a:xfrm>
        </p:spPr>
        <p:txBody>
          <a:bodyPr>
            <a:normAutofit fontScale="55000" lnSpcReduction="20000"/>
          </a:bodyPr>
          <a:lstStyle/>
          <a:p>
            <a:pPr marL="0" indent="0" algn="l" rtl="0">
              <a:buNone/>
            </a:pPr>
            <a:endParaRPr lang="en-US" sz="3100" b="1" dirty="0" smtClean="0">
              <a:solidFill>
                <a:srgbClr val="FF0000"/>
              </a:solidFill>
            </a:endParaRPr>
          </a:p>
          <a:p>
            <a:pPr marL="0" indent="0" algn="l" rtl="0">
              <a:buNone/>
            </a:pPr>
            <a:r>
              <a:rPr lang="en-US" sz="3100" b="1" dirty="0" smtClean="0">
                <a:solidFill>
                  <a:srgbClr val="FF0000"/>
                </a:solidFill>
              </a:rPr>
              <a:t>Cartilage</a:t>
            </a:r>
            <a:r>
              <a:rPr lang="en-US" sz="4400" b="1" dirty="0">
                <a:solidFill>
                  <a:srgbClr val="FF0000"/>
                </a:solidFill>
              </a:rPr>
              <a:t>. </a:t>
            </a:r>
            <a:r>
              <a:rPr lang="en-US" sz="4400" b="1" dirty="0" smtClean="0">
                <a:solidFill>
                  <a:srgbClr val="FF0000"/>
                </a:solidFill>
              </a:rPr>
              <a:t> </a:t>
            </a:r>
            <a:r>
              <a:rPr lang="en-US" sz="3100" b="1" dirty="0" smtClean="0"/>
              <a:t>c</a:t>
            </a:r>
            <a:r>
              <a:rPr lang="en-US" sz="3100" dirty="0" smtClean="0"/>
              <a:t>artilage</a:t>
            </a:r>
            <a:r>
              <a:rPr lang="en-US" dirty="0" smtClean="0"/>
              <a:t> </a:t>
            </a:r>
            <a:r>
              <a:rPr lang="en-US" dirty="0"/>
              <a:t>is a form of connective tissue in which the cells and fibers are embedded in a gel-like matrix. There are three types of cartilage:</a:t>
            </a:r>
          </a:p>
          <a:p>
            <a:pPr marL="0" indent="0" algn="l" rtl="0">
              <a:buNone/>
            </a:pPr>
            <a:r>
              <a:rPr lang="en-US" dirty="0"/>
              <a:t>■■ </a:t>
            </a:r>
            <a:r>
              <a:rPr lang="en-US" b="1" dirty="0"/>
              <a:t>Hyaline cartilage </a:t>
            </a:r>
            <a:r>
              <a:rPr lang="en-US" dirty="0"/>
              <a:t>has a high proportion of amorphous hyaline  matrix. it plays an important role in the growth in length of long bones. It covers the articular surfaces of nearly all synovial joints. Hyaline cartilage is incapable of repair. Hyaline cartilage covers the articular surfaces of </a:t>
            </a:r>
            <a:r>
              <a:rPr lang="en-US" dirty="0" smtClean="0"/>
              <a:t>synovial. </a:t>
            </a:r>
            <a:r>
              <a:rPr lang="en-US" b="1" dirty="0">
                <a:solidFill>
                  <a:srgbClr val="FF0000"/>
                </a:solidFill>
              </a:rPr>
              <a:t>Fibrocartilage</a:t>
            </a:r>
            <a:r>
              <a:rPr lang="en-US" b="1" dirty="0"/>
              <a:t> </a:t>
            </a:r>
            <a:r>
              <a:rPr lang="en-US" dirty="0"/>
              <a:t>has many collagen fibers embedded in a small amount of matrix and is found in the discs joints (e.g., the temporomandibular joint, sternoclavicular joint, and knee joint) and on the articular surfaces of the clavicle and mandible. Fibrocartilage, if damaged, repairs itself slowly in a manner similar to fibrous tissue elsewhere..</a:t>
            </a:r>
          </a:p>
          <a:p>
            <a:pPr marL="0" indent="0" algn="l" rtl="0">
              <a:buNone/>
            </a:pPr>
            <a:r>
              <a:rPr lang="en-US" dirty="0">
                <a:solidFill>
                  <a:srgbClr val="FF0000"/>
                </a:solidFill>
              </a:rPr>
              <a:t>■■ </a:t>
            </a:r>
            <a:r>
              <a:rPr lang="en-US" b="1" dirty="0">
                <a:solidFill>
                  <a:srgbClr val="FF0000"/>
                </a:solidFill>
              </a:rPr>
              <a:t>Elastic cartilage </a:t>
            </a:r>
            <a:r>
              <a:rPr lang="en-US" sz="3200" dirty="0"/>
              <a:t>possesses large numbers of elastic fibers</a:t>
            </a:r>
            <a:endParaRPr lang="en-US" dirty="0"/>
          </a:p>
          <a:p>
            <a:pPr marL="0" indent="0" algn="l" rtl="0">
              <a:buNone/>
            </a:pPr>
            <a:r>
              <a:rPr lang="en-US" dirty="0"/>
              <a:t>embedded in matrix. It is flexible and is found in the auricle of the ear,. Elastic cartilage, if damaged, repairs itself with fibrous tissue. Hyaline cartilage and fibrocartilage tend to calcify or even ossify in later life.</a:t>
            </a:r>
            <a:endParaRPr lang="ar-IQ" dirty="0"/>
          </a:p>
          <a:p>
            <a:pPr marL="0" indent="0" algn="l" rtl="0">
              <a:buNone/>
            </a:pPr>
            <a:endParaRPr lang="en-US" dirty="0"/>
          </a:p>
          <a:p>
            <a:endParaRPr lang="ar-IQ" dirty="0"/>
          </a:p>
        </p:txBody>
      </p:sp>
      <p:pic>
        <p:nvPicPr>
          <p:cNvPr id="5" name="Picture 2" descr="Histological differences between the types of cartilage: hyaline... |  Download Scientific Diagra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9992" y="1916832"/>
            <a:ext cx="4532312"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926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584684"/>
            <a:ext cx="4464496" cy="5976664"/>
          </a:xfrm>
        </p:spPr>
        <p:txBody>
          <a:bodyPr>
            <a:normAutofit fontScale="62500" lnSpcReduction="20000"/>
          </a:bodyPr>
          <a:lstStyle/>
          <a:p>
            <a:pPr marL="0" indent="0" algn="l">
              <a:buNone/>
            </a:pPr>
            <a:endParaRPr lang="en-US" sz="3300" b="1" dirty="0" smtClean="0">
              <a:solidFill>
                <a:srgbClr val="FF0000"/>
              </a:solidFill>
            </a:endParaRPr>
          </a:p>
          <a:p>
            <a:pPr marL="0" indent="0" algn="l">
              <a:buNone/>
            </a:pPr>
            <a:r>
              <a:rPr lang="en-US" sz="3300" b="1" dirty="0" smtClean="0">
                <a:solidFill>
                  <a:srgbClr val="FF0000"/>
                </a:solidFill>
              </a:rPr>
              <a:t>Muscles</a:t>
            </a:r>
            <a:endParaRPr lang="en-US" sz="3300" b="1" dirty="0">
              <a:solidFill>
                <a:srgbClr val="FF0000"/>
              </a:solidFill>
            </a:endParaRPr>
          </a:p>
          <a:p>
            <a:pPr marL="0" indent="0" algn="l">
              <a:buNone/>
            </a:pPr>
            <a:r>
              <a:rPr lang="en-US" b="1" dirty="0"/>
              <a:t>There are three types of muscle</a:t>
            </a:r>
            <a:r>
              <a:rPr lang="en-US" b="1" dirty="0">
                <a:solidFill>
                  <a:srgbClr val="FF0000"/>
                </a:solidFill>
              </a:rPr>
              <a:t>, skeletal, smooth, and cardiac muscles.</a:t>
            </a:r>
          </a:p>
          <a:p>
            <a:pPr marL="0" indent="0" algn="l">
              <a:buNone/>
            </a:pPr>
            <a:r>
              <a:rPr lang="en-US" b="1" dirty="0">
                <a:solidFill>
                  <a:srgbClr val="FF0000"/>
                </a:solidFill>
              </a:rPr>
              <a:t>Skeletal muscles are responsible  for </a:t>
            </a:r>
            <a:r>
              <a:rPr lang="en-US" dirty="0"/>
              <a:t>production of the movements of the skeleton; they are sometimes called </a:t>
            </a:r>
            <a:r>
              <a:rPr lang="en-US" b="1" dirty="0">
                <a:solidFill>
                  <a:srgbClr val="FF0000"/>
                </a:solidFill>
              </a:rPr>
              <a:t>voluntary muscles </a:t>
            </a:r>
            <a:r>
              <a:rPr lang="en-US" dirty="0"/>
              <a:t>and are made up of </a:t>
            </a:r>
            <a:r>
              <a:rPr lang="en-US" b="1" dirty="0">
                <a:solidFill>
                  <a:srgbClr val="FF0000"/>
                </a:solidFill>
              </a:rPr>
              <a:t>striped muscle fibers</a:t>
            </a:r>
            <a:r>
              <a:rPr lang="en-US" dirty="0"/>
              <a:t>. A skeletal muscle has two or more attachments. The attachment that moves the least is referred to as the </a:t>
            </a:r>
            <a:r>
              <a:rPr lang="en-US" b="1" dirty="0">
                <a:solidFill>
                  <a:srgbClr val="FF0000"/>
                </a:solidFill>
              </a:rPr>
              <a:t>origin</a:t>
            </a:r>
            <a:r>
              <a:rPr lang="en-US" b="1" dirty="0"/>
              <a:t>, </a:t>
            </a:r>
            <a:r>
              <a:rPr lang="en-US" dirty="0"/>
              <a:t>and the one that moves the most is referred to as the </a:t>
            </a:r>
            <a:r>
              <a:rPr lang="en-US" b="1" dirty="0">
                <a:solidFill>
                  <a:srgbClr val="FF0000"/>
                </a:solidFill>
              </a:rPr>
              <a:t>insertion</a:t>
            </a:r>
            <a:r>
              <a:rPr lang="en-US" b="1" dirty="0" smtClean="0">
                <a:solidFill>
                  <a:srgbClr val="FF0000"/>
                </a:solidFill>
              </a:rPr>
              <a:t>.</a:t>
            </a:r>
          </a:p>
          <a:p>
            <a:pPr marL="0" indent="0" algn="l">
              <a:buNone/>
            </a:pPr>
            <a:r>
              <a:rPr lang="en-US" dirty="0"/>
              <a:t>The fleshy part of the muscle is referred to as its </a:t>
            </a:r>
            <a:r>
              <a:rPr lang="en-US" b="1" dirty="0">
                <a:solidFill>
                  <a:srgbClr val="FF0000"/>
                </a:solidFill>
              </a:rPr>
              <a:t>belly</a:t>
            </a:r>
            <a:r>
              <a:rPr lang="en-US" b="1" dirty="0"/>
              <a:t>, </a:t>
            </a:r>
            <a:r>
              <a:rPr lang="en-US" dirty="0"/>
              <a:t>the ends of a muscle are attached to bones, cartilage, or ligaments by cords of fibrous tissue called </a:t>
            </a:r>
            <a:r>
              <a:rPr lang="en-US" b="1" dirty="0">
                <a:solidFill>
                  <a:srgbClr val="FF0000"/>
                </a:solidFill>
              </a:rPr>
              <a:t>tendons</a:t>
            </a:r>
            <a:r>
              <a:rPr lang="en-US" b="1" dirty="0"/>
              <a:t> . </a:t>
            </a:r>
          </a:p>
          <a:p>
            <a:pPr marL="0" indent="0" algn="l">
              <a:buNone/>
            </a:pPr>
            <a:r>
              <a:rPr lang="en-US" dirty="0"/>
              <a:t>Occasionally, flattened muscles are attached by a thin but strong sheet of fibrous tissue called an </a:t>
            </a:r>
            <a:r>
              <a:rPr lang="en-US" b="1" dirty="0">
                <a:solidFill>
                  <a:srgbClr val="FF0000"/>
                </a:solidFill>
              </a:rPr>
              <a:t>aponeurosis </a:t>
            </a:r>
            <a:r>
              <a:rPr lang="en-US" b="1" dirty="0"/>
              <a:t>. </a:t>
            </a:r>
          </a:p>
        </p:txBody>
      </p:sp>
      <p:pic>
        <p:nvPicPr>
          <p:cNvPr id="5"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29522" y="856632"/>
            <a:ext cx="4038600" cy="178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636912"/>
            <a:ext cx="266429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4725144"/>
            <a:ext cx="314553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088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340768"/>
            <a:ext cx="4244280" cy="5050888"/>
          </a:xfrm>
        </p:spPr>
        <p:txBody>
          <a:bodyPr>
            <a:normAutofit fontScale="85000" lnSpcReduction="20000"/>
          </a:bodyPr>
          <a:lstStyle/>
          <a:p>
            <a:pPr marL="0" indent="0" algn="l">
              <a:buNone/>
            </a:pPr>
            <a:r>
              <a:rPr lang="en-US" b="1" dirty="0">
                <a:solidFill>
                  <a:srgbClr val="FF0000"/>
                </a:solidFill>
              </a:rPr>
              <a:t>Nerve Supply of Skeletal Muscle (figure 2.10).</a:t>
            </a:r>
            <a:r>
              <a:rPr lang="en-US" dirty="0">
                <a:solidFill>
                  <a:srgbClr val="FF0000"/>
                </a:solidFill>
              </a:rPr>
              <a:t> </a:t>
            </a:r>
            <a:r>
              <a:rPr lang="en-US" dirty="0"/>
              <a:t>The nerve supply to a muscle is a mixed nerve, </a:t>
            </a:r>
            <a:r>
              <a:rPr lang="en-US" dirty="0">
                <a:solidFill>
                  <a:srgbClr val="FF0000"/>
                </a:solidFill>
              </a:rPr>
              <a:t>about 60% is motor and 40% is sensory</a:t>
            </a:r>
            <a:r>
              <a:rPr lang="en-US" dirty="0"/>
              <a:t>, and it also contains some sympathetic autonomic fibers. The nerve enters the muscle at about the midpoint on its deep surface, often near the margin; the place of entrance is known as the </a:t>
            </a:r>
            <a:r>
              <a:rPr lang="en-US" b="1" dirty="0">
                <a:solidFill>
                  <a:srgbClr val="FF0000"/>
                </a:solidFill>
              </a:rPr>
              <a:t>motor point.</a:t>
            </a:r>
            <a:r>
              <a:rPr lang="en-US" b="1" dirty="0"/>
              <a:t> </a:t>
            </a:r>
            <a:r>
              <a:rPr lang="en-US" dirty="0"/>
              <a:t>This arrangement allows the muscle to move with minimum interference with the nerve trunk.</a:t>
            </a:r>
          </a:p>
          <a:p>
            <a:pPr marL="0" indent="0" algn="l">
              <a:buNone/>
            </a:pPr>
            <a:endParaRPr lang="ar-IQ"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95875" y="2427287"/>
            <a:ext cx="314325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768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916832"/>
            <a:ext cx="424428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half" idx="1"/>
          </p:nvPr>
        </p:nvSpPr>
        <p:spPr>
          <a:xfrm>
            <a:off x="323528" y="836712"/>
            <a:ext cx="4172272" cy="5554944"/>
          </a:xfrm>
        </p:spPr>
        <p:txBody>
          <a:bodyPr>
            <a:normAutofit fontScale="92500" lnSpcReduction="20000"/>
          </a:bodyPr>
          <a:lstStyle/>
          <a:p>
            <a:pPr marL="0" indent="0" algn="l" rtl="0">
              <a:buNone/>
            </a:pPr>
            <a:r>
              <a:rPr lang="en-US" b="1" dirty="0" err="1">
                <a:solidFill>
                  <a:srgbClr val="FF0000"/>
                </a:solidFill>
              </a:rPr>
              <a:t>Numenclature</a:t>
            </a:r>
            <a:r>
              <a:rPr lang="en-US" b="1" dirty="0">
                <a:solidFill>
                  <a:srgbClr val="FF0000"/>
                </a:solidFill>
              </a:rPr>
              <a:t> of muscle</a:t>
            </a:r>
            <a:endParaRPr lang="en-US" b="1" dirty="0" smtClean="0"/>
          </a:p>
          <a:p>
            <a:pPr marL="0" indent="0" algn="l" rtl="0">
              <a:buNone/>
            </a:pPr>
            <a:r>
              <a:rPr lang="en-US" b="1" dirty="0" smtClean="0"/>
              <a:t>Deltoid </a:t>
            </a:r>
            <a:r>
              <a:rPr lang="en-US" dirty="0"/>
              <a:t>Triangular</a:t>
            </a:r>
          </a:p>
          <a:p>
            <a:pPr marL="0" indent="0" algn="l" rtl="0">
              <a:buNone/>
            </a:pPr>
            <a:r>
              <a:rPr lang="en-US" b="1" dirty="0" err="1"/>
              <a:t>Teres</a:t>
            </a:r>
            <a:r>
              <a:rPr lang="en-US" b="1" dirty="0"/>
              <a:t> </a:t>
            </a:r>
            <a:r>
              <a:rPr lang="en-US" dirty="0"/>
              <a:t>Round                                                                                                              </a:t>
            </a:r>
            <a:r>
              <a:rPr lang="en-US" b="1" dirty="0" err="1"/>
              <a:t>Brachii</a:t>
            </a:r>
            <a:r>
              <a:rPr lang="en-US" b="1" dirty="0"/>
              <a:t> </a:t>
            </a:r>
            <a:r>
              <a:rPr lang="en-US" b="1" dirty="0" smtClean="0"/>
              <a:t>o</a:t>
            </a:r>
            <a:r>
              <a:rPr lang="en-US" dirty="0" smtClean="0"/>
              <a:t>f </a:t>
            </a:r>
            <a:r>
              <a:rPr lang="en-US" dirty="0"/>
              <a:t>the arm</a:t>
            </a:r>
          </a:p>
          <a:p>
            <a:pPr marL="0" indent="0" algn="l" rtl="0">
              <a:buNone/>
            </a:pPr>
            <a:r>
              <a:rPr lang="en-US" b="1" dirty="0" err="1"/>
              <a:t>Profundus</a:t>
            </a:r>
            <a:r>
              <a:rPr lang="en-US" b="1" dirty="0"/>
              <a:t> </a:t>
            </a:r>
            <a:r>
              <a:rPr lang="en-US" dirty="0"/>
              <a:t>Deep</a:t>
            </a:r>
          </a:p>
          <a:p>
            <a:pPr marL="0" indent="0" algn="l" rtl="0">
              <a:buNone/>
            </a:pPr>
            <a:r>
              <a:rPr lang="en-US" b="1" dirty="0" err="1"/>
              <a:t>Superficialis</a:t>
            </a:r>
            <a:r>
              <a:rPr lang="en-US" b="1" dirty="0"/>
              <a:t> </a:t>
            </a:r>
            <a:r>
              <a:rPr lang="en-US" dirty="0"/>
              <a:t>Superficial</a:t>
            </a:r>
          </a:p>
          <a:p>
            <a:pPr marL="0" indent="0" algn="l" rtl="0">
              <a:buNone/>
            </a:pPr>
            <a:r>
              <a:rPr lang="en-US" b="1" dirty="0"/>
              <a:t>Externus </a:t>
            </a:r>
            <a:r>
              <a:rPr lang="en-US" dirty="0"/>
              <a:t>External</a:t>
            </a:r>
          </a:p>
          <a:p>
            <a:pPr marL="0" indent="0" algn="l" rtl="0">
              <a:buNone/>
            </a:pPr>
            <a:r>
              <a:rPr lang="en-US" b="1" dirty="0"/>
              <a:t>Sternocleidomastoid  </a:t>
            </a:r>
            <a:r>
              <a:rPr lang="en-US" dirty="0"/>
              <a:t>From sternum </a:t>
            </a:r>
            <a:r>
              <a:rPr lang="en-US" dirty="0" smtClean="0"/>
              <a:t>and clavicle </a:t>
            </a:r>
            <a:r>
              <a:rPr lang="en-US" dirty="0"/>
              <a:t>to mastoid</a:t>
            </a:r>
          </a:p>
          <a:p>
            <a:pPr marL="0" indent="0" algn="l" rtl="0">
              <a:buNone/>
            </a:pPr>
            <a:r>
              <a:rPr lang="en-US" dirty="0" smtClean="0"/>
              <a:t>Process </a:t>
            </a:r>
            <a:r>
              <a:rPr lang="en-US" b="1" dirty="0" smtClean="0"/>
              <a:t>Coracobrachialis </a:t>
            </a:r>
            <a:r>
              <a:rPr lang="en-US" dirty="0"/>
              <a:t>From </a:t>
            </a:r>
            <a:r>
              <a:rPr lang="en-US" dirty="0" smtClean="0"/>
              <a:t>coracoid  Process to arm </a:t>
            </a:r>
            <a:r>
              <a:rPr lang="en-US" b="1" dirty="0" smtClean="0"/>
              <a:t>Extensor </a:t>
            </a:r>
            <a:r>
              <a:rPr lang="en-US" dirty="0" smtClean="0"/>
              <a:t>Extend </a:t>
            </a:r>
            <a:r>
              <a:rPr lang="en-US" b="1" dirty="0" smtClean="0"/>
              <a:t>Flexor </a:t>
            </a:r>
            <a:r>
              <a:rPr lang="en-US" dirty="0" smtClean="0"/>
              <a:t>Flex </a:t>
            </a:r>
            <a:r>
              <a:rPr lang="en-US" b="1" dirty="0" smtClean="0"/>
              <a:t>Constrictor Rectus </a:t>
            </a:r>
            <a:r>
              <a:rPr lang="en-US" dirty="0"/>
              <a:t>Straight</a:t>
            </a:r>
          </a:p>
          <a:p>
            <a:pPr marL="0" indent="0" algn="l" rtl="0">
              <a:buNone/>
            </a:pPr>
            <a:endParaRPr lang="ar-IQ" dirty="0"/>
          </a:p>
          <a:p>
            <a:endParaRPr lang="ar-IQ" dirty="0"/>
          </a:p>
        </p:txBody>
      </p:sp>
    </p:spTree>
    <p:extLst>
      <p:ext uri="{BB962C8B-B14F-4D97-AF65-F5344CB8AC3E}">
        <p14:creationId xmlns:p14="http://schemas.microsoft.com/office/powerpoint/2010/main" val="3827968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980728"/>
            <a:ext cx="4968552" cy="5616624"/>
          </a:xfrm>
        </p:spPr>
        <p:txBody>
          <a:bodyPr>
            <a:normAutofit fontScale="62500" lnSpcReduction="20000"/>
          </a:bodyPr>
          <a:lstStyle/>
          <a:p>
            <a:pPr marL="0" indent="0" algn="l" rtl="0">
              <a:buNone/>
            </a:pPr>
            <a:r>
              <a:rPr lang="en-US" sz="3200" b="1" dirty="0">
                <a:solidFill>
                  <a:srgbClr val="FF0000"/>
                </a:solidFill>
              </a:rPr>
              <a:t>Smooth </a:t>
            </a:r>
            <a:r>
              <a:rPr lang="en-US" sz="3200" b="1" dirty="0" smtClean="0">
                <a:solidFill>
                  <a:srgbClr val="FF0000"/>
                </a:solidFill>
              </a:rPr>
              <a:t>muscles.</a:t>
            </a:r>
            <a:endParaRPr lang="en-US" b="1" dirty="0">
              <a:solidFill>
                <a:srgbClr val="FF0000"/>
              </a:solidFill>
            </a:endParaRPr>
          </a:p>
          <a:p>
            <a:pPr marL="0" indent="0" algn="l" rtl="0">
              <a:buNone/>
            </a:pPr>
            <a:r>
              <a:rPr lang="en-US" dirty="0"/>
              <a:t>Smooth muscle consists of long, spindle-shaped cells closely arranged in bundles or sheets. It forms the muscular wall of the digestive system, and consists of two layers; </a:t>
            </a:r>
            <a:r>
              <a:rPr lang="en-US" b="1" dirty="0">
                <a:solidFill>
                  <a:srgbClr val="FF0000"/>
                </a:solidFill>
              </a:rPr>
              <a:t>outer longitudinal and inner circular. </a:t>
            </a:r>
            <a:r>
              <a:rPr lang="en-US" dirty="0"/>
              <a:t>A wave of contraction of the circularly arranged fibers passes along the tube, milking the contents onward. By their contraction, the longitudinal fibers pull the wall of the tube proximally over the contents. This method of propulsion is referred to as </a:t>
            </a:r>
            <a:r>
              <a:rPr lang="en-US" b="1" dirty="0">
                <a:solidFill>
                  <a:srgbClr val="FF0000"/>
                </a:solidFill>
              </a:rPr>
              <a:t>peristalsis</a:t>
            </a:r>
            <a:r>
              <a:rPr lang="en-US" b="1" dirty="0" smtClean="0"/>
              <a:t>. </a:t>
            </a:r>
            <a:r>
              <a:rPr lang="en-US" dirty="0"/>
              <a:t>In  </a:t>
            </a:r>
            <a:r>
              <a:rPr lang="en-US" b="1" dirty="0">
                <a:solidFill>
                  <a:srgbClr val="FF0000"/>
                </a:solidFill>
              </a:rPr>
              <a:t>the urinary bladder and the uterus</a:t>
            </a:r>
            <a:r>
              <a:rPr lang="en-US" dirty="0"/>
              <a:t>, the smooth fibers are irregularly arranged and interlaced with one another. Their contraction is slow and sustained and brings about expulsion of the contents of the organs.</a:t>
            </a:r>
          </a:p>
          <a:p>
            <a:pPr marL="0" indent="0" algn="l" rtl="0">
              <a:buNone/>
            </a:pPr>
            <a:r>
              <a:rPr lang="en-US" b="1" dirty="0">
                <a:solidFill>
                  <a:srgbClr val="FF0000"/>
                </a:solidFill>
              </a:rPr>
              <a:t>In the walls of the blood vessels</a:t>
            </a:r>
            <a:r>
              <a:rPr lang="en-US" dirty="0"/>
              <a:t>, the smooth muscle fibers are arranged circularly and serve to modify the caliber of the lumen. Depending on the organ, smooth muscle fibers may be made </a:t>
            </a:r>
            <a:r>
              <a:rPr lang="en-US" dirty="0">
                <a:solidFill>
                  <a:srgbClr val="FF0000"/>
                </a:solidFill>
              </a:rPr>
              <a:t>to contract by local stretching of the fibers, </a:t>
            </a:r>
            <a:r>
              <a:rPr lang="en-US" dirty="0" smtClean="0">
                <a:solidFill>
                  <a:srgbClr val="FF0000"/>
                </a:solidFill>
              </a:rPr>
              <a:t>by nerve </a:t>
            </a:r>
            <a:r>
              <a:rPr lang="en-US" dirty="0">
                <a:solidFill>
                  <a:srgbClr val="FF0000"/>
                </a:solidFill>
              </a:rPr>
              <a:t>impulses from autonomic nerves, or by hormonal stimulation</a:t>
            </a:r>
            <a:endParaRPr lang="ar-IQ" b="1" dirty="0">
              <a:solidFill>
                <a:srgbClr val="FF0000"/>
              </a:solidFill>
            </a:endParaRPr>
          </a:p>
          <a:p>
            <a:pPr marL="0" indent="0" algn="l" rtl="0">
              <a:buNone/>
            </a:pPr>
            <a:endParaRPr lang="en-US" b="1" dirty="0"/>
          </a:p>
          <a:p>
            <a:endParaRPr lang="ar-IQ" dirty="0"/>
          </a:p>
        </p:txBody>
      </p:sp>
      <p:pic>
        <p:nvPicPr>
          <p:cNvPr id="5" name="Picture 14" descr="Smooth Muscle – Anatomy &amp; Physiolog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92080" y="1700808"/>
            <a:ext cx="360655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248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124744"/>
            <a:ext cx="4244280" cy="5266912"/>
          </a:xfrm>
        </p:spPr>
        <p:txBody>
          <a:bodyPr>
            <a:normAutofit fontScale="77500" lnSpcReduction="20000"/>
          </a:bodyPr>
          <a:lstStyle/>
          <a:p>
            <a:pPr marL="0" indent="0" algn="l" rtl="0">
              <a:buNone/>
            </a:pPr>
            <a:r>
              <a:rPr lang="en-US" b="1" dirty="0">
                <a:solidFill>
                  <a:srgbClr val="FF0000"/>
                </a:solidFill>
              </a:rPr>
              <a:t>Cardiac muscles </a:t>
            </a:r>
            <a:r>
              <a:rPr lang="en-US" b="1" dirty="0" smtClean="0">
                <a:solidFill>
                  <a:srgbClr val="FF0000"/>
                </a:solidFill>
              </a:rPr>
              <a:t>figure.</a:t>
            </a:r>
            <a:endParaRPr lang="en-US" dirty="0">
              <a:solidFill>
                <a:srgbClr val="FF0000"/>
              </a:solidFill>
            </a:endParaRPr>
          </a:p>
          <a:p>
            <a:pPr marL="0" indent="0" algn="l" rtl="0">
              <a:buNone/>
            </a:pPr>
            <a:r>
              <a:rPr lang="en-US" dirty="0"/>
              <a:t>Cardiac muscle consists of </a:t>
            </a:r>
            <a:r>
              <a:rPr lang="en-US" b="1" dirty="0">
                <a:solidFill>
                  <a:srgbClr val="FF0000"/>
                </a:solidFill>
              </a:rPr>
              <a:t>striated muscle fibers </a:t>
            </a:r>
            <a:r>
              <a:rPr lang="en-US" dirty="0" smtClean="0"/>
              <a:t>that branch </a:t>
            </a:r>
            <a:r>
              <a:rPr lang="en-US" dirty="0"/>
              <a:t>and unite with each other. It forms </a:t>
            </a:r>
            <a:r>
              <a:rPr lang="en-US" b="1" dirty="0">
                <a:solidFill>
                  <a:srgbClr val="FF0000"/>
                </a:solidFill>
              </a:rPr>
              <a:t>the </a:t>
            </a:r>
            <a:r>
              <a:rPr lang="en-US" b="1" dirty="0" err="1">
                <a:solidFill>
                  <a:srgbClr val="FF0000"/>
                </a:solidFill>
              </a:rPr>
              <a:t>myocardiu</a:t>
            </a:r>
            <a:r>
              <a:rPr lang="en-US" dirty="0"/>
              <a:t> of the heart. Its fibers tend to be arranged in whorls </a:t>
            </a:r>
            <a:r>
              <a:rPr lang="en-US" dirty="0" smtClean="0"/>
              <a:t>and spirals</a:t>
            </a:r>
            <a:r>
              <a:rPr lang="en-US" dirty="0"/>
              <a:t>, and they have the property of </a:t>
            </a:r>
            <a:r>
              <a:rPr lang="en-US" b="1" dirty="0">
                <a:solidFill>
                  <a:srgbClr val="FF0000"/>
                </a:solidFill>
              </a:rPr>
              <a:t>spontaneous </a:t>
            </a:r>
            <a:r>
              <a:rPr lang="en-US" b="1" dirty="0" smtClean="0">
                <a:solidFill>
                  <a:srgbClr val="FF0000"/>
                </a:solidFill>
              </a:rPr>
              <a:t>and rhythmic </a:t>
            </a:r>
            <a:r>
              <a:rPr lang="en-US" b="1" dirty="0">
                <a:solidFill>
                  <a:srgbClr val="FF0000"/>
                </a:solidFill>
              </a:rPr>
              <a:t>contraction</a:t>
            </a:r>
            <a:r>
              <a:rPr lang="en-US" dirty="0"/>
              <a:t>. Specialized cardiac muscle </a:t>
            </a:r>
            <a:r>
              <a:rPr lang="en-US" dirty="0" smtClean="0"/>
              <a:t>fibers form </a:t>
            </a:r>
            <a:r>
              <a:rPr lang="en-US" dirty="0"/>
              <a:t>the </a:t>
            </a:r>
            <a:r>
              <a:rPr lang="en-US" b="1" dirty="0">
                <a:solidFill>
                  <a:srgbClr val="FF0000"/>
                </a:solidFill>
              </a:rPr>
              <a:t>conducting system of the heart</a:t>
            </a:r>
            <a:r>
              <a:rPr lang="en-US" b="1" dirty="0" smtClean="0">
                <a:solidFill>
                  <a:srgbClr val="FF0000"/>
                </a:solidFill>
              </a:rPr>
              <a:t>. </a:t>
            </a:r>
            <a:r>
              <a:rPr lang="en-US" dirty="0" smtClean="0"/>
              <a:t>Cardiac </a:t>
            </a:r>
            <a:r>
              <a:rPr lang="en-US" dirty="0"/>
              <a:t>muscle is supplied by </a:t>
            </a:r>
            <a:r>
              <a:rPr lang="en-US" b="1" dirty="0">
                <a:solidFill>
                  <a:srgbClr val="FF0000"/>
                </a:solidFill>
              </a:rPr>
              <a:t>autonomic nerve </a:t>
            </a:r>
            <a:r>
              <a:rPr lang="en-US" b="1" dirty="0" smtClean="0">
                <a:solidFill>
                  <a:srgbClr val="FF0000"/>
                </a:solidFill>
              </a:rPr>
              <a:t>fibers </a:t>
            </a:r>
            <a:r>
              <a:rPr lang="en-US" dirty="0" smtClean="0"/>
              <a:t>that </a:t>
            </a:r>
            <a:r>
              <a:rPr lang="en-US" dirty="0"/>
              <a:t>terminate in the nodes of the conducting system </a:t>
            </a:r>
            <a:r>
              <a:rPr lang="en-US" dirty="0" smtClean="0"/>
              <a:t>and in </a:t>
            </a:r>
            <a:r>
              <a:rPr lang="en-US" dirty="0"/>
              <a:t>the myocardium.</a:t>
            </a:r>
            <a:endParaRPr lang="ar-IQ" b="1" dirty="0">
              <a:solidFill>
                <a:srgbClr val="FF0000"/>
              </a:solidFill>
            </a:endParaRPr>
          </a:p>
          <a:p>
            <a:endParaRPr lang="ar-IQ" dirty="0"/>
          </a:p>
        </p:txBody>
      </p:sp>
      <p:pic>
        <p:nvPicPr>
          <p:cNvPr id="5" name="Picture 10" descr="Human cardiovascular system | Description, Anatomy, &amp; Function | Britannic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1844825"/>
            <a:ext cx="403244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817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908720"/>
            <a:ext cx="3888432" cy="5760640"/>
          </a:xfrm>
        </p:spPr>
        <p:txBody>
          <a:bodyPr>
            <a:normAutofit fontScale="70000" lnSpcReduction="20000"/>
          </a:bodyPr>
          <a:lstStyle/>
          <a:p>
            <a:pPr marL="0" indent="0" algn="l" rtl="0">
              <a:buNone/>
            </a:pPr>
            <a:r>
              <a:rPr lang="en-US" b="1" dirty="0">
                <a:solidFill>
                  <a:srgbClr val="FF0000"/>
                </a:solidFill>
              </a:rPr>
              <a:t>Cartilaginous Joints</a:t>
            </a:r>
          </a:p>
          <a:p>
            <a:pPr marL="0" indent="0" algn="l" rtl="0">
              <a:buNone/>
            </a:pPr>
            <a:r>
              <a:rPr lang="en-US" dirty="0"/>
              <a:t>Cartilaginous joints can be divided into two types: </a:t>
            </a:r>
            <a:r>
              <a:rPr lang="en-US" b="1" dirty="0">
                <a:solidFill>
                  <a:srgbClr val="FF0000"/>
                </a:solidFill>
              </a:rPr>
              <a:t>primary and secondary. </a:t>
            </a:r>
          </a:p>
          <a:p>
            <a:pPr marL="0" indent="0" algn="l" rtl="0">
              <a:buNone/>
            </a:pPr>
            <a:r>
              <a:rPr lang="en-US" dirty="0"/>
              <a:t>A </a:t>
            </a:r>
            <a:r>
              <a:rPr lang="en-US" b="1" dirty="0">
                <a:solidFill>
                  <a:srgbClr val="FF0000"/>
                </a:solidFill>
              </a:rPr>
              <a:t>primary cartilaginous joint </a:t>
            </a:r>
            <a:r>
              <a:rPr lang="en-US" dirty="0"/>
              <a:t>is one in which the bones are united by a plate or a bar of hyaline cartilage. Thus, the union between the 1st rib and the manubrium </a:t>
            </a:r>
            <a:r>
              <a:rPr lang="en-US" dirty="0" err="1"/>
              <a:t>sterni</a:t>
            </a:r>
            <a:r>
              <a:rPr lang="en-US" dirty="0"/>
              <a:t> is an example of such a joint. No movement is possible.</a:t>
            </a:r>
          </a:p>
          <a:p>
            <a:pPr marL="0" indent="0" algn="l" rtl="0">
              <a:buNone/>
            </a:pPr>
            <a:r>
              <a:rPr lang="en-US" dirty="0">
                <a:solidFill>
                  <a:srgbClr val="FF0000"/>
                </a:solidFill>
              </a:rPr>
              <a:t>A </a:t>
            </a:r>
            <a:r>
              <a:rPr lang="en-US" b="1" dirty="0">
                <a:solidFill>
                  <a:srgbClr val="FF0000"/>
                </a:solidFill>
              </a:rPr>
              <a:t>secondary cartilaginous joint </a:t>
            </a:r>
            <a:r>
              <a:rPr lang="en-US" dirty="0"/>
              <a:t>is one in which the</a:t>
            </a:r>
          </a:p>
          <a:p>
            <a:pPr marL="0" indent="0" algn="l" rtl="0">
              <a:buNone/>
            </a:pPr>
            <a:r>
              <a:rPr lang="en-US" dirty="0"/>
              <a:t>bones are united by a plate of fibrocartilage and the articular</a:t>
            </a:r>
          </a:p>
          <a:p>
            <a:pPr marL="0" indent="0" algn="l" rtl="0">
              <a:buNone/>
            </a:pPr>
            <a:r>
              <a:rPr lang="en-US" dirty="0"/>
              <a:t>surfaces of the bones are covered by a thin layer of hyaline</a:t>
            </a:r>
          </a:p>
          <a:p>
            <a:pPr marL="0" indent="0" algn="l" rtl="0">
              <a:buNone/>
            </a:pPr>
            <a:r>
              <a:rPr lang="en-US" dirty="0"/>
              <a:t>cartilage. </a:t>
            </a:r>
            <a:endParaRPr lang="ar-IQ" dirty="0"/>
          </a:p>
          <a:p>
            <a:endParaRPr lang="ar-IQ"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39952" y="1772816"/>
            <a:ext cx="489654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69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1124744"/>
            <a:ext cx="4172272" cy="5266912"/>
          </a:xfrm>
        </p:spPr>
        <p:txBody>
          <a:bodyPr>
            <a:normAutofit fontScale="62500" lnSpcReduction="20000"/>
          </a:bodyPr>
          <a:lstStyle/>
          <a:p>
            <a:pPr marL="0" indent="0" algn="l">
              <a:buNone/>
            </a:pPr>
            <a:r>
              <a:rPr lang="en-US" b="1" dirty="0">
                <a:solidFill>
                  <a:srgbClr val="FF0000"/>
                </a:solidFill>
              </a:rPr>
              <a:t>Synovial </a:t>
            </a:r>
            <a:r>
              <a:rPr lang="en-US" b="1" dirty="0" smtClean="0">
                <a:solidFill>
                  <a:srgbClr val="FF0000"/>
                </a:solidFill>
              </a:rPr>
              <a:t>Joints</a:t>
            </a:r>
            <a:endParaRPr lang="en-US" b="1" dirty="0">
              <a:solidFill>
                <a:srgbClr val="FF0000"/>
              </a:solidFill>
            </a:endParaRPr>
          </a:p>
          <a:p>
            <a:pPr marL="0" indent="0" algn="l">
              <a:buNone/>
            </a:pPr>
            <a:r>
              <a:rPr lang="en-US" dirty="0"/>
              <a:t>The articular surfaces of the bones are covered by a thin layer of hyaline cartilage separated by a </a:t>
            </a:r>
            <a:r>
              <a:rPr lang="en-US" b="1" dirty="0">
                <a:solidFill>
                  <a:srgbClr val="FF0000"/>
                </a:solidFill>
              </a:rPr>
              <a:t>joint cavity </a:t>
            </a:r>
            <a:r>
              <a:rPr lang="en-US" dirty="0"/>
              <a:t>This arrangement permits a great degree of freedom of movement. The cavity of the joint is lined by </a:t>
            </a:r>
            <a:r>
              <a:rPr lang="en-US" b="1" dirty="0">
                <a:solidFill>
                  <a:srgbClr val="FF0000"/>
                </a:solidFill>
              </a:rPr>
              <a:t>synovial membrane</a:t>
            </a:r>
            <a:r>
              <a:rPr lang="en-US" b="1" dirty="0"/>
              <a:t>, </a:t>
            </a:r>
            <a:r>
              <a:rPr lang="en-US" dirty="0"/>
              <a:t>which extends from the margins of one articular surface to those of the other. The synovial membrane is protected on the outside by a tough fibrous membrane called the </a:t>
            </a:r>
            <a:r>
              <a:rPr lang="en-US" b="1" dirty="0">
                <a:solidFill>
                  <a:srgbClr val="FF0000"/>
                </a:solidFill>
              </a:rPr>
              <a:t>capsule.</a:t>
            </a:r>
          </a:p>
          <a:p>
            <a:pPr marL="0" indent="0" algn="l" rtl="0">
              <a:buNone/>
            </a:pPr>
            <a:r>
              <a:rPr lang="en-US" b="1" dirty="0">
                <a:solidFill>
                  <a:srgbClr val="FF0000"/>
                </a:solidFill>
              </a:rPr>
              <a:t>Ligaments</a:t>
            </a:r>
          </a:p>
          <a:p>
            <a:pPr marL="0" indent="0" algn="l" rtl="0">
              <a:buNone/>
            </a:pPr>
            <a:r>
              <a:rPr lang="en-US" dirty="0"/>
              <a:t>A ligament is a cord or band of connective tissue uniting two structures. Commonly found in association with joints, ligaments are of two types. Most are composed of dense bundles of collagen fibers and are un stretchable under normal conditions.</a:t>
            </a:r>
            <a:endParaRPr lang="ar-IQ" dirty="0"/>
          </a:p>
          <a:p>
            <a:endParaRPr lang="ar-IQ" dirty="0"/>
          </a:p>
        </p:txBody>
      </p:sp>
      <p:pic>
        <p:nvPicPr>
          <p:cNvPr id="5" name="Picture 2" descr="Structure and function of synovial joints – HSC PDHP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1700808"/>
            <a:ext cx="4244280"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910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2736"/>
            <a:ext cx="4038600" cy="5805264"/>
          </a:xfrm>
        </p:spPr>
        <p:txBody>
          <a:bodyPr>
            <a:normAutofit fontScale="70000" lnSpcReduction="20000"/>
          </a:bodyPr>
          <a:lstStyle/>
          <a:p>
            <a:pPr marL="0" indent="0" algn="l" rtl="0">
              <a:buNone/>
            </a:pPr>
            <a:r>
              <a:rPr lang="en-US" sz="2900" b="1" dirty="0">
                <a:solidFill>
                  <a:srgbClr val="FF0000"/>
                </a:solidFill>
              </a:rPr>
              <a:t>Blood vessels </a:t>
            </a:r>
            <a:r>
              <a:rPr lang="en-US" sz="2900" dirty="0"/>
              <a:t>are of three types: </a:t>
            </a:r>
            <a:r>
              <a:rPr lang="en-US" sz="2900" b="1" dirty="0">
                <a:solidFill>
                  <a:srgbClr val="FF0000"/>
                </a:solidFill>
              </a:rPr>
              <a:t>arteries, veins, and capillaries</a:t>
            </a:r>
          </a:p>
          <a:p>
            <a:pPr marL="0" indent="0" algn="l" rtl="0">
              <a:buNone/>
            </a:pPr>
            <a:r>
              <a:rPr lang="en-US" b="1" dirty="0" smtClean="0">
                <a:solidFill>
                  <a:srgbClr val="FF0000"/>
                </a:solidFill>
              </a:rPr>
              <a:t>Arteries </a:t>
            </a:r>
            <a:r>
              <a:rPr lang="en-US" dirty="0"/>
              <a:t>transport blood from the heart and distribute it to the various tissues of the body by means of their </a:t>
            </a:r>
            <a:r>
              <a:rPr lang="en-US" b="1" dirty="0"/>
              <a:t>branches </a:t>
            </a:r>
            <a:r>
              <a:rPr lang="en-US" dirty="0"/>
              <a:t>.</a:t>
            </a:r>
          </a:p>
          <a:p>
            <a:pPr marL="0" indent="0" algn="l" rtl="0">
              <a:buNone/>
            </a:pPr>
            <a:r>
              <a:rPr lang="en-US" dirty="0"/>
              <a:t> Arteries have a tick muscular wall consist of smooth muscles arranged circularly.</a:t>
            </a:r>
          </a:p>
          <a:p>
            <a:pPr marL="0" indent="0" algn="l" rtl="0">
              <a:buNone/>
            </a:pPr>
            <a:r>
              <a:rPr lang="en-US" dirty="0"/>
              <a:t>The smallest arteries, &lt;0.1 mm in diameter, are referred to as </a:t>
            </a:r>
            <a:r>
              <a:rPr lang="en-US" b="1" dirty="0">
                <a:solidFill>
                  <a:srgbClr val="FF0000"/>
                </a:solidFill>
              </a:rPr>
              <a:t>arterioles</a:t>
            </a:r>
            <a:r>
              <a:rPr lang="en-US" b="1" dirty="0"/>
              <a:t>. </a:t>
            </a:r>
            <a:r>
              <a:rPr lang="en-US" dirty="0"/>
              <a:t>The joining of branches of arteries is called an </a:t>
            </a:r>
            <a:r>
              <a:rPr lang="en-US" b="1" dirty="0"/>
              <a:t>anastomosis. </a:t>
            </a:r>
            <a:r>
              <a:rPr lang="en-US" dirty="0" smtClean="0"/>
              <a:t>Arteries </a:t>
            </a:r>
            <a:r>
              <a:rPr lang="en-US" dirty="0"/>
              <a:t>do not have valves. </a:t>
            </a:r>
            <a:r>
              <a:rPr lang="en-US" b="1" dirty="0"/>
              <a:t>Anatomic end arteries </a:t>
            </a:r>
            <a:r>
              <a:rPr lang="en-US" dirty="0"/>
              <a:t> are vessels whose</a:t>
            </a:r>
          </a:p>
          <a:p>
            <a:pPr marL="0" indent="0" algn="l" rtl="0">
              <a:buNone/>
            </a:pPr>
            <a:r>
              <a:rPr lang="en-US" dirty="0"/>
              <a:t>terminal branches do not anastomose with branches of</a:t>
            </a:r>
          </a:p>
          <a:p>
            <a:pPr marL="0" indent="0" algn="l" rtl="0">
              <a:buNone/>
            </a:pPr>
            <a:r>
              <a:rPr lang="en-US" dirty="0"/>
              <a:t>Arteries.</a:t>
            </a:r>
            <a:endParaRPr lang="ar-IQ" dirty="0"/>
          </a:p>
        </p:txBody>
      </p:sp>
      <p:pic>
        <p:nvPicPr>
          <p:cNvPr id="5" name="Picture 6" descr="Great Vessels of the Heart: Anatomy &amp; Func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6016" y="1268760"/>
            <a:ext cx="3888432" cy="471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7468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243</TotalTime>
  <Words>2198</Words>
  <Application>Microsoft Office PowerPoint</Application>
  <PresentationFormat>On-screen Show (4:3)</PresentationFormat>
  <Paragraphs>100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structures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 - 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structures in the body  lecture 2</dc:title>
  <dc:creator>ja</dc:creator>
  <cp:lastModifiedBy>ja</cp:lastModifiedBy>
  <cp:revision>28</cp:revision>
  <dcterms:created xsi:type="dcterms:W3CDTF">2022-12-14T15:04:25Z</dcterms:created>
  <dcterms:modified xsi:type="dcterms:W3CDTF">2023-05-16T07:24:43Z</dcterms:modified>
</cp:coreProperties>
</file>