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sldIdLst>
    <p:sldId id="256" r:id="rId2"/>
    <p:sldId id="257" r:id="rId3"/>
    <p:sldId id="264" r:id="rId4"/>
    <p:sldId id="258"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84" d="100"/>
          <a:sy n="84" d="100"/>
        </p:scale>
        <p:origin x="-96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4BAF9BF-583E-4417-A6AF-DFA618FCB217}" type="datetimeFigureOut">
              <a:rPr lang="ar-IQ" smtClean="0"/>
              <a:t>21/03/1445</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F2B2AFE-2F45-4EA2-92B1-7F5F778A89D4}" type="slidenum">
              <a:rPr lang="ar-IQ" smtClean="0"/>
              <a:t>‹#›</a:t>
            </a:fld>
            <a:endParaRPr lang="ar-IQ"/>
          </a:p>
        </p:txBody>
      </p:sp>
    </p:spTree>
    <p:extLst>
      <p:ext uri="{BB962C8B-B14F-4D97-AF65-F5344CB8AC3E}">
        <p14:creationId xmlns:p14="http://schemas.microsoft.com/office/powerpoint/2010/main" val="271857322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AF2B2AFE-2F45-4EA2-92B1-7F5F778A89D4}" type="slidenum">
              <a:rPr lang="ar-IQ" smtClean="0"/>
              <a:t>2</a:t>
            </a:fld>
            <a:endParaRPr lang="ar-IQ"/>
          </a:p>
        </p:txBody>
      </p:sp>
    </p:spTree>
    <p:extLst>
      <p:ext uri="{BB962C8B-B14F-4D97-AF65-F5344CB8AC3E}">
        <p14:creationId xmlns:p14="http://schemas.microsoft.com/office/powerpoint/2010/main" val="28837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C17324B-03D8-414D-955C-E03173C001FB}" type="datetimeFigureOut">
              <a:rPr lang="ar-IQ" smtClean="0"/>
              <a:t>21/03/1445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7E29974-690D-44AB-B163-4DF6A57E8A0F}" type="slidenum">
              <a:rPr lang="ar-IQ" smtClean="0"/>
              <a:t>‹#›</a:t>
            </a:fld>
            <a:endParaRPr lang="ar-IQ"/>
          </a:p>
        </p:txBody>
      </p:sp>
    </p:spTree>
    <p:extLst>
      <p:ext uri="{BB962C8B-B14F-4D97-AF65-F5344CB8AC3E}">
        <p14:creationId xmlns:p14="http://schemas.microsoft.com/office/powerpoint/2010/main" val="1534880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C17324B-03D8-414D-955C-E03173C001FB}" type="datetimeFigureOut">
              <a:rPr lang="ar-IQ" smtClean="0"/>
              <a:t>21/03/1445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7E29974-690D-44AB-B163-4DF6A57E8A0F}" type="slidenum">
              <a:rPr lang="ar-IQ" smtClean="0"/>
              <a:t>‹#›</a:t>
            </a:fld>
            <a:endParaRPr lang="ar-IQ"/>
          </a:p>
        </p:txBody>
      </p:sp>
    </p:spTree>
    <p:extLst>
      <p:ext uri="{BB962C8B-B14F-4D97-AF65-F5344CB8AC3E}">
        <p14:creationId xmlns:p14="http://schemas.microsoft.com/office/powerpoint/2010/main" val="337801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C17324B-03D8-414D-955C-E03173C001FB}" type="datetimeFigureOut">
              <a:rPr lang="ar-IQ" smtClean="0"/>
              <a:t>21/03/1445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7E29974-690D-44AB-B163-4DF6A57E8A0F}" type="slidenum">
              <a:rPr lang="ar-IQ" smtClean="0"/>
              <a:t>‹#›</a:t>
            </a:fld>
            <a:endParaRPr lang="ar-IQ"/>
          </a:p>
        </p:txBody>
      </p:sp>
    </p:spTree>
    <p:extLst>
      <p:ext uri="{BB962C8B-B14F-4D97-AF65-F5344CB8AC3E}">
        <p14:creationId xmlns:p14="http://schemas.microsoft.com/office/powerpoint/2010/main" val="275673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C17324B-03D8-414D-955C-E03173C001FB}" type="datetimeFigureOut">
              <a:rPr lang="ar-IQ" smtClean="0"/>
              <a:t>21/03/1445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7E29974-690D-44AB-B163-4DF6A57E8A0F}" type="slidenum">
              <a:rPr lang="ar-IQ" smtClean="0"/>
              <a:t>‹#›</a:t>
            </a:fld>
            <a:endParaRPr lang="ar-IQ"/>
          </a:p>
        </p:txBody>
      </p:sp>
    </p:spTree>
    <p:extLst>
      <p:ext uri="{BB962C8B-B14F-4D97-AF65-F5344CB8AC3E}">
        <p14:creationId xmlns:p14="http://schemas.microsoft.com/office/powerpoint/2010/main" val="1100159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C17324B-03D8-414D-955C-E03173C001FB}" type="datetimeFigureOut">
              <a:rPr lang="ar-IQ" smtClean="0"/>
              <a:t>21/03/1445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7E29974-690D-44AB-B163-4DF6A57E8A0F}" type="slidenum">
              <a:rPr lang="ar-IQ" smtClean="0"/>
              <a:t>‹#›</a:t>
            </a:fld>
            <a:endParaRPr lang="ar-IQ"/>
          </a:p>
        </p:txBody>
      </p:sp>
    </p:spTree>
    <p:extLst>
      <p:ext uri="{BB962C8B-B14F-4D97-AF65-F5344CB8AC3E}">
        <p14:creationId xmlns:p14="http://schemas.microsoft.com/office/powerpoint/2010/main" val="2391918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C17324B-03D8-414D-955C-E03173C001FB}" type="datetimeFigureOut">
              <a:rPr lang="ar-IQ" smtClean="0"/>
              <a:t>21/03/1445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7E29974-690D-44AB-B163-4DF6A57E8A0F}" type="slidenum">
              <a:rPr lang="ar-IQ" smtClean="0"/>
              <a:t>‹#›</a:t>
            </a:fld>
            <a:endParaRPr lang="ar-IQ"/>
          </a:p>
        </p:txBody>
      </p:sp>
    </p:spTree>
    <p:extLst>
      <p:ext uri="{BB962C8B-B14F-4D97-AF65-F5344CB8AC3E}">
        <p14:creationId xmlns:p14="http://schemas.microsoft.com/office/powerpoint/2010/main" val="795370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C17324B-03D8-414D-955C-E03173C001FB}" type="datetimeFigureOut">
              <a:rPr lang="ar-IQ" smtClean="0"/>
              <a:t>21/03/1445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7E29974-690D-44AB-B163-4DF6A57E8A0F}" type="slidenum">
              <a:rPr lang="ar-IQ" smtClean="0"/>
              <a:t>‹#›</a:t>
            </a:fld>
            <a:endParaRPr lang="ar-IQ"/>
          </a:p>
        </p:txBody>
      </p:sp>
    </p:spTree>
    <p:extLst>
      <p:ext uri="{BB962C8B-B14F-4D97-AF65-F5344CB8AC3E}">
        <p14:creationId xmlns:p14="http://schemas.microsoft.com/office/powerpoint/2010/main" val="3440837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C17324B-03D8-414D-955C-E03173C001FB}" type="datetimeFigureOut">
              <a:rPr lang="ar-IQ" smtClean="0"/>
              <a:t>21/03/1445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7E29974-690D-44AB-B163-4DF6A57E8A0F}" type="slidenum">
              <a:rPr lang="ar-IQ" smtClean="0"/>
              <a:t>‹#›</a:t>
            </a:fld>
            <a:endParaRPr lang="ar-IQ"/>
          </a:p>
        </p:txBody>
      </p:sp>
    </p:spTree>
    <p:extLst>
      <p:ext uri="{BB962C8B-B14F-4D97-AF65-F5344CB8AC3E}">
        <p14:creationId xmlns:p14="http://schemas.microsoft.com/office/powerpoint/2010/main" val="4116158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C17324B-03D8-414D-955C-E03173C001FB}" type="datetimeFigureOut">
              <a:rPr lang="ar-IQ" smtClean="0"/>
              <a:t>21/03/1445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7E29974-690D-44AB-B163-4DF6A57E8A0F}" type="slidenum">
              <a:rPr lang="ar-IQ" smtClean="0"/>
              <a:t>‹#›</a:t>
            </a:fld>
            <a:endParaRPr lang="ar-IQ"/>
          </a:p>
        </p:txBody>
      </p:sp>
    </p:spTree>
    <p:extLst>
      <p:ext uri="{BB962C8B-B14F-4D97-AF65-F5344CB8AC3E}">
        <p14:creationId xmlns:p14="http://schemas.microsoft.com/office/powerpoint/2010/main" val="2501051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C17324B-03D8-414D-955C-E03173C001FB}" type="datetimeFigureOut">
              <a:rPr lang="ar-IQ" smtClean="0"/>
              <a:t>21/03/1445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7E29974-690D-44AB-B163-4DF6A57E8A0F}" type="slidenum">
              <a:rPr lang="ar-IQ" smtClean="0"/>
              <a:t>‹#›</a:t>
            </a:fld>
            <a:endParaRPr lang="ar-IQ"/>
          </a:p>
        </p:txBody>
      </p:sp>
    </p:spTree>
    <p:extLst>
      <p:ext uri="{BB962C8B-B14F-4D97-AF65-F5344CB8AC3E}">
        <p14:creationId xmlns:p14="http://schemas.microsoft.com/office/powerpoint/2010/main" val="2087201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C17324B-03D8-414D-955C-E03173C001FB}" type="datetimeFigureOut">
              <a:rPr lang="ar-IQ" smtClean="0"/>
              <a:t>21/03/1445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7E29974-690D-44AB-B163-4DF6A57E8A0F}" type="slidenum">
              <a:rPr lang="ar-IQ" smtClean="0"/>
              <a:t>‹#›</a:t>
            </a:fld>
            <a:endParaRPr lang="ar-IQ"/>
          </a:p>
        </p:txBody>
      </p:sp>
    </p:spTree>
    <p:extLst>
      <p:ext uri="{BB962C8B-B14F-4D97-AF65-F5344CB8AC3E}">
        <p14:creationId xmlns:p14="http://schemas.microsoft.com/office/powerpoint/2010/main" val="277896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C17324B-03D8-414D-955C-E03173C001FB}" type="datetimeFigureOut">
              <a:rPr lang="ar-IQ" smtClean="0"/>
              <a:t>21/03/1445</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7E29974-690D-44AB-B163-4DF6A57E8A0F}" type="slidenum">
              <a:rPr lang="ar-IQ" smtClean="0"/>
              <a:t>‹#›</a:t>
            </a:fld>
            <a:endParaRPr lang="ar-IQ"/>
          </a:p>
        </p:txBody>
      </p:sp>
    </p:spTree>
    <p:extLst>
      <p:ext uri="{BB962C8B-B14F-4D97-AF65-F5344CB8AC3E}">
        <p14:creationId xmlns:p14="http://schemas.microsoft.com/office/powerpoint/2010/main" val="3536032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2"/>
          <p:cNvSpPr>
            <a:spLocks noGrp="1"/>
          </p:cNvSpPr>
          <p:nvPr>
            <p:ph type="ctrTitle"/>
          </p:nvPr>
        </p:nvSpPr>
        <p:spPr>
          <a:xfrm>
            <a:off x="755576" y="548680"/>
            <a:ext cx="6984776" cy="5688632"/>
          </a:xfrm>
        </p:spPr>
        <p:txBody>
          <a:bodyPr>
            <a:normAutofit/>
          </a:bodyPr>
          <a:lstStyle/>
          <a:p>
            <a:pPr rtl="0">
              <a:tabLst>
                <a:tab pos="2637155" algn="ctr"/>
                <a:tab pos="5274310" algn="r"/>
              </a:tabLst>
            </a:pPr>
            <a:r>
              <a:rPr lang="en-US" sz="5400" b="1" dirty="0" smtClean="0">
                <a:solidFill>
                  <a:srgbClr val="FF0000"/>
                </a:solidFill>
                <a:effectLst/>
                <a:latin typeface="Times New Roman"/>
                <a:ea typeface="Calibri"/>
                <a:cs typeface="Arial"/>
              </a:rPr>
              <a:t>Estimation of serum amylase</a:t>
            </a:r>
            <a:r>
              <a:rPr lang="en-US" dirty="0">
                <a:ea typeface="Calibri"/>
                <a:cs typeface="Arial"/>
              </a:rPr>
              <a:t/>
            </a:r>
            <a:br>
              <a:rPr lang="en-US" dirty="0">
                <a:ea typeface="Calibri"/>
                <a:cs typeface="Arial"/>
              </a:rPr>
            </a:br>
            <a:endParaRPr lang="ar-IQ" sz="5400" dirty="0"/>
          </a:p>
        </p:txBody>
      </p:sp>
    </p:spTree>
    <p:extLst>
      <p:ext uri="{BB962C8B-B14F-4D97-AF65-F5344CB8AC3E}">
        <p14:creationId xmlns:p14="http://schemas.microsoft.com/office/powerpoint/2010/main" val="3184558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1628800"/>
            <a:ext cx="8229600" cy="2160240"/>
          </a:xfrm>
        </p:spPr>
        <p:txBody>
          <a:bodyPr>
            <a:noAutofit/>
          </a:bodyPr>
          <a:lstStyle/>
          <a:p>
            <a:pPr algn="just" rtl="0">
              <a:lnSpc>
                <a:spcPct val="115000"/>
              </a:lnSpc>
              <a:spcAft>
                <a:spcPts val="1000"/>
              </a:spcAft>
            </a:pPr>
            <a:r>
              <a:rPr lang="en-US" sz="3600" b="1" dirty="0" smtClean="0">
                <a:solidFill>
                  <a:srgbClr val="FF0000"/>
                </a:solidFill>
                <a:effectLst/>
                <a:latin typeface="Times New Roman"/>
                <a:ea typeface="Calibri"/>
                <a:cs typeface="Arial"/>
              </a:rPr>
              <a:t>Determination of serum Amylase</a:t>
            </a:r>
            <a:r>
              <a:rPr lang="en-US" sz="2000" dirty="0">
                <a:ea typeface="Calibri"/>
                <a:cs typeface="Arial"/>
              </a:rPr>
              <a:t/>
            </a:r>
            <a:br>
              <a:rPr lang="en-US" sz="2000" dirty="0">
                <a:ea typeface="Calibri"/>
                <a:cs typeface="Arial"/>
              </a:rPr>
            </a:br>
            <a:r>
              <a:rPr lang="en-US" sz="2400" dirty="0" smtClean="0">
                <a:effectLst/>
                <a:latin typeface="Times New Roman"/>
                <a:ea typeface="Calibri"/>
                <a:cs typeface="Arial"/>
              </a:rPr>
              <a:t>        </a:t>
            </a:r>
            <a:r>
              <a:rPr lang="en-US" sz="2400" dirty="0" err="1" smtClean="0">
                <a:effectLst/>
                <a:latin typeface="Times New Roman"/>
                <a:ea typeface="Calibri"/>
                <a:cs typeface="Arial"/>
              </a:rPr>
              <a:t>Amylase</a:t>
            </a:r>
            <a:r>
              <a:rPr lang="en-US" sz="2400" dirty="0" smtClean="0">
                <a:effectLst/>
                <a:latin typeface="Times New Roman"/>
                <a:ea typeface="Calibri"/>
                <a:cs typeface="Arial"/>
              </a:rPr>
              <a:t> is an enzyme belonging to the class of hydro lases . It catalyzed the break down of starch and glycogen. Starch consists of both amylose and amylopectin . Amylose is along of glucose molecules linking by α (1 - 4) </a:t>
            </a:r>
            <a:r>
              <a:rPr lang="en-US" sz="2400" dirty="0" err="1" smtClean="0">
                <a:effectLst/>
                <a:latin typeface="Times New Roman"/>
                <a:ea typeface="Calibri"/>
                <a:cs typeface="Arial"/>
              </a:rPr>
              <a:t>glycosidic</a:t>
            </a:r>
            <a:r>
              <a:rPr lang="en-US" sz="2400" dirty="0" smtClean="0">
                <a:effectLst/>
                <a:latin typeface="Times New Roman"/>
                <a:ea typeface="Calibri"/>
                <a:cs typeface="Arial"/>
              </a:rPr>
              <a:t> bonds and amylopectin is linked by α (1 - 6) linkages at the branch points</a:t>
            </a:r>
            <a:r>
              <a:rPr lang="en-US" sz="4000" dirty="0" smtClean="0">
                <a:effectLst/>
                <a:latin typeface="Times New Roman"/>
                <a:ea typeface="Calibri"/>
                <a:cs typeface="Arial"/>
              </a:rPr>
              <a:t> . </a:t>
            </a:r>
            <a:r>
              <a:rPr lang="en-US" dirty="0">
                <a:ea typeface="Calibri"/>
                <a:cs typeface="Arial"/>
              </a:rPr>
              <a:t/>
            </a:r>
            <a:br>
              <a:rPr lang="en-US" dirty="0">
                <a:ea typeface="Calibri"/>
                <a:cs typeface="Arial"/>
              </a:rPr>
            </a:br>
            <a:endParaRPr lang="ar-IQ" sz="4800" dirty="0"/>
          </a:p>
        </p:txBody>
      </p:sp>
    </p:spTree>
    <p:extLst>
      <p:ext uri="{BB962C8B-B14F-4D97-AF65-F5344CB8AC3E}">
        <p14:creationId xmlns:p14="http://schemas.microsoft.com/office/powerpoint/2010/main" val="205210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30520"/>
            <a:ext cx="770485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4344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692696"/>
            <a:ext cx="8229600" cy="1944216"/>
          </a:xfrm>
        </p:spPr>
        <p:txBody>
          <a:bodyPr>
            <a:normAutofit fontScale="90000"/>
          </a:bodyPr>
          <a:lstStyle/>
          <a:p>
            <a:pPr algn="l" rtl="0">
              <a:lnSpc>
                <a:spcPct val="115000"/>
              </a:lnSpc>
              <a:spcAft>
                <a:spcPts val="1000"/>
              </a:spcAft>
            </a:pPr>
            <a:r>
              <a:rPr lang="en-US" sz="3600" b="1" dirty="0" smtClean="0">
                <a:solidFill>
                  <a:srgbClr val="FF0000"/>
                </a:solidFill>
                <a:effectLst/>
                <a:latin typeface="Times New Roman"/>
                <a:ea typeface="Calibri"/>
                <a:cs typeface="Arial"/>
              </a:rPr>
              <a:t>Amylase sources in the body :- </a:t>
            </a:r>
            <a:r>
              <a:rPr lang="en-US" sz="2200" dirty="0">
                <a:ea typeface="Calibri"/>
                <a:cs typeface="Arial"/>
              </a:rPr>
              <a:t/>
            </a:r>
            <a:br>
              <a:rPr lang="en-US" sz="2200" dirty="0">
                <a:ea typeface="Calibri"/>
                <a:cs typeface="Arial"/>
              </a:rPr>
            </a:br>
            <a:r>
              <a:rPr lang="en-US" sz="2200" dirty="0" smtClean="0">
                <a:effectLst/>
                <a:latin typeface="Times New Roman"/>
                <a:ea typeface="Calibri"/>
                <a:cs typeface="Arial"/>
              </a:rPr>
              <a:t>1. Pancreas and the Salivary glands are the major tissue sources of serum amylase .</a:t>
            </a:r>
            <a:r>
              <a:rPr lang="en-US" sz="2200" dirty="0">
                <a:ea typeface="Calibri"/>
                <a:cs typeface="Arial"/>
              </a:rPr>
              <a:t/>
            </a:r>
            <a:br>
              <a:rPr lang="en-US" sz="2200" dirty="0">
                <a:ea typeface="Calibri"/>
                <a:cs typeface="Arial"/>
              </a:rPr>
            </a:br>
            <a:r>
              <a:rPr lang="en-US" sz="2200" dirty="0" smtClean="0">
                <a:effectLst/>
                <a:latin typeface="Times New Roman"/>
                <a:ea typeface="Calibri"/>
                <a:cs typeface="Arial"/>
              </a:rPr>
              <a:t> 2. Skeletal muscle , small intestine and the fallopian tubes lesser concentrations .</a:t>
            </a:r>
            <a:r>
              <a:rPr lang="en-US" sz="3600" dirty="0">
                <a:ea typeface="Calibri"/>
                <a:cs typeface="Arial"/>
              </a:rPr>
              <a:t/>
            </a:r>
            <a:br>
              <a:rPr lang="en-US" sz="3600" dirty="0">
                <a:ea typeface="Calibri"/>
                <a:cs typeface="Arial"/>
              </a:rPr>
            </a:br>
            <a:endParaRPr lang="ar-IQ" dirty="0"/>
          </a:p>
        </p:txBody>
      </p:sp>
      <p:sp>
        <p:nvSpPr>
          <p:cNvPr id="3" name="عنصر نائب للمحتوى 2"/>
          <p:cNvSpPr>
            <a:spLocks noGrp="1"/>
          </p:cNvSpPr>
          <p:nvPr>
            <p:ph idx="1"/>
          </p:nvPr>
        </p:nvSpPr>
        <p:spPr>
          <a:xfrm>
            <a:off x="323528" y="2276872"/>
            <a:ext cx="8229600" cy="3561259"/>
          </a:xfrm>
        </p:spPr>
        <p:txBody>
          <a:bodyPr>
            <a:normAutofit/>
          </a:bodyPr>
          <a:lstStyle/>
          <a:p>
            <a:pPr marL="0" indent="0" algn="l" rtl="0">
              <a:lnSpc>
                <a:spcPct val="115000"/>
              </a:lnSpc>
              <a:spcAft>
                <a:spcPts val="1000"/>
              </a:spcAft>
              <a:buNone/>
            </a:pPr>
            <a:r>
              <a:rPr lang="en-US" sz="2000" b="1" dirty="0">
                <a:solidFill>
                  <a:srgbClr val="002060"/>
                </a:solidFill>
                <a:ea typeface="Calibri"/>
                <a:cs typeface="Arial"/>
              </a:rPr>
              <a:t>Amylase levels can also rise due to other pancreatic disorders, such as:</a:t>
            </a:r>
          </a:p>
          <a:p>
            <a:pPr marL="0" indent="0" algn="l" rtl="0">
              <a:lnSpc>
                <a:spcPct val="115000"/>
              </a:lnSpc>
              <a:spcAft>
                <a:spcPts val="1000"/>
              </a:spcAft>
              <a:buNone/>
            </a:pPr>
            <a:r>
              <a:rPr lang="en-US" sz="2000" dirty="0" smtClean="0">
                <a:ea typeface="Calibri"/>
                <a:cs typeface="Arial"/>
              </a:rPr>
              <a:t>     </a:t>
            </a:r>
            <a:r>
              <a:rPr lang="en-US" sz="2000" dirty="0">
                <a:ea typeface="Calibri"/>
                <a:cs typeface="Arial"/>
              </a:rPr>
              <a:t>a. Pancreatic </a:t>
            </a:r>
            <a:r>
              <a:rPr lang="en-US" sz="2000" dirty="0" err="1">
                <a:ea typeface="Calibri"/>
                <a:cs typeface="Arial"/>
              </a:rPr>
              <a:t>pseudocyst</a:t>
            </a:r>
            <a:r>
              <a:rPr lang="en-US" sz="2000" dirty="0">
                <a:ea typeface="Calibri"/>
                <a:cs typeface="Arial"/>
              </a:rPr>
              <a:t> </a:t>
            </a:r>
            <a:r>
              <a:rPr lang="en-US" sz="2000" dirty="0" smtClean="0">
                <a:ea typeface="Calibri"/>
                <a:cs typeface="Arial"/>
              </a:rPr>
              <a:t>       </a:t>
            </a:r>
            <a:r>
              <a:rPr lang="en-US" sz="2000" dirty="0">
                <a:ea typeface="Calibri"/>
                <a:cs typeface="Arial"/>
              </a:rPr>
              <a:t>b. Pancreatic </a:t>
            </a:r>
            <a:r>
              <a:rPr lang="en-US" sz="2000" dirty="0" smtClean="0">
                <a:ea typeface="Calibri"/>
                <a:cs typeface="Arial"/>
              </a:rPr>
              <a:t>abscess      </a:t>
            </a:r>
            <a:r>
              <a:rPr lang="en-US" sz="2000" dirty="0">
                <a:ea typeface="Calibri"/>
                <a:cs typeface="Arial"/>
              </a:rPr>
              <a:t>c. Pancreatic cancer </a:t>
            </a:r>
            <a:endParaRPr lang="en-US" sz="2000" dirty="0" smtClean="0">
              <a:ea typeface="Calibri"/>
              <a:cs typeface="Arial"/>
            </a:endParaRPr>
          </a:p>
          <a:p>
            <a:pPr algn="l" rtl="0">
              <a:lnSpc>
                <a:spcPct val="115000"/>
              </a:lnSpc>
              <a:spcAft>
                <a:spcPts val="1000"/>
              </a:spcAft>
            </a:pPr>
            <a:r>
              <a:rPr lang="en-US" sz="2000" b="1" dirty="0">
                <a:solidFill>
                  <a:srgbClr val="C00000"/>
                </a:solidFill>
                <a:ea typeface="Calibri"/>
                <a:cs typeface="Arial"/>
              </a:rPr>
              <a:t>Symptoms vary for the different diseases, but they may include: </a:t>
            </a:r>
          </a:p>
          <a:p>
            <a:pPr marL="0" indent="0" algn="l" rtl="0">
              <a:lnSpc>
                <a:spcPct val="115000"/>
              </a:lnSpc>
              <a:spcAft>
                <a:spcPts val="1000"/>
              </a:spcAft>
              <a:buNone/>
            </a:pPr>
            <a:r>
              <a:rPr lang="en-US" sz="2000" dirty="0" smtClean="0">
                <a:ea typeface="Calibri"/>
                <a:cs typeface="Arial"/>
              </a:rPr>
              <a:t> </a:t>
            </a:r>
            <a:r>
              <a:rPr lang="en-US" sz="2000" dirty="0">
                <a:ea typeface="Calibri"/>
                <a:cs typeface="Arial"/>
              </a:rPr>
              <a:t>a. upper abdominal pain </a:t>
            </a:r>
            <a:r>
              <a:rPr lang="en-US" sz="2000" dirty="0" smtClean="0">
                <a:ea typeface="Calibri"/>
                <a:cs typeface="Arial"/>
              </a:rPr>
              <a:t>           </a:t>
            </a:r>
            <a:r>
              <a:rPr lang="en-US" sz="2000" dirty="0">
                <a:ea typeface="Calibri"/>
                <a:cs typeface="Arial"/>
              </a:rPr>
              <a:t>b. Loss of </a:t>
            </a:r>
            <a:r>
              <a:rPr lang="en-US" sz="2000" dirty="0" smtClean="0">
                <a:ea typeface="Calibri"/>
                <a:cs typeface="Arial"/>
              </a:rPr>
              <a:t>appetite,,                          c</a:t>
            </a:r>
            <a:r>
              <a:rPr lang="en-US" sz="2000" dirty="0">
                <a:ea typeface="Calibri"/>
                <a:cs typeface="Arial"/>
              </a:rPr>
              <a:t>. </a:t>
            </a:r>
            <a:r>
              <a:rPr lang="en-US" sz="2000" dirty="0" smtClean="0">
                <a:ea typeface="Calibri"/>
                <a:cs typeface="Arial"/>
              </a:rPr>
              <a:t>Fever</a:t>
            </a:r>
          </a:p>
          <a:p>
            <a:pPr marL="0" indent="0" algn="l" rtl="0">
              <a:lnSpc>
                <a:spcPct val="115000"/>
              </a:lnSpc>
              <a:spcAft>
                <a:spcPts val="1000"/>
              </a:spcAft>
              <a:buNone/>
            </a:pPr>
            <a:r>
              <a:rPr lang="en-US" sz="2000" dirty="0" smtClean="0">
                <a:ea typeface="Calibri"/>
                <a:cs typeface="Arial"/>
              </a:rPr>
              <a:t>                    </a:t>
            </a:r>
            <a:r>
              <a:rPr lang="en-US" sz="2000" dirty="0">
                <a:ea typeface="Calibri"/>
                <a:cs typeface="Arial"/>
              </a:rPr>
              <a:t>d. Nausea and vomiting</a:t>
            </a:r>
          </a:p>
          <a:p>
            <a:pPr marL="0" indent="0" algn="l" rtl="0">
              <a:lnSpc>
                <a:spcPct val="115000"/>
              </a:lnSpc>
              <a:spcAft>
                <a:spcPts val="1000"/>
              </a:spcAft>
              <a:buNone/>
            </a:pPr>
            <a:endParaRPr lang="en-US" sz="2000" dirty="0">
              <a:ea typeface="Calibri"/>
              <a:cs typeface="Arial"/>
            </a:endParaRPr>
          </a:p>
          <a:p>
            <a:pPr marL="0" indent="0">
              <a:buNone/>
            </a:pPr>
            <a:endParaRPr lang="ar-IQ" dirty="0"/>
          </a:p>
        </p:txBody>
      </p:sp>
    </p:spTree>
    <p:extLst>
      <p:ext uri="{BB962C8B-B14F-4D97-AF65-F5344CB8AC3E}">
        <p14:creationId xmlns:p14="http://schemas.microsoft.com/office/powerpoint/2010/main" val="2248233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988840"/>
            <a:ext cx="8229600" cy="1143000"/>
          </a:xfrm>
        </p:spPr>
        <p:txBody>
          <a:bodyPr>
            <a:normAutofit fontScale="90000"/>
          </a:bodyPr>
          <a:lstStyle/>
          <a:p>
            <a:pPr algn="l" rtl="0">
              <a:lnSpc>
                <a:spcPct val="115000"/>
              </a:lnSpc>
              <a:spcAft>
                <a:spcPts val="1000"/>
              </a:spcAft>
            </a:pPr>
            <a:r>
              <a:rPr lang="en-US" sz="2700" b="1" dirty="0" smtClean="0">
                <a:solidFill>
                  <a:srgbClr val="FF0000"/>
                </a:solidFill>
                <a:effectLst/>
                <a:latin typeface="Times New Roman"/>
                <a:ea typeface="Calibri"/>
                <a:cs typeface="Arial"/>
              </a:rPr>
              <a:t>Amylase properties </a:t>
            </a:r>
            <a:r>
              <a:rPr lang="en-US" sz="2000" dirty="0">
                <a:ea typeface="Calibri"/>
                <a:cs typeface="Arial"/>
              </a:rPr>
              <a:t/>
            </a:r>
            <a:br>
              <a:rPr lang="en-US" sz="2000" dirty="0">
                <a:ea typeface="Calibri"/>
                <a:cs typeface="Arial"/>
              </a:rPr>
            </a:br>
            <a:r>
              <a:rPr lang="en-US" sz="2000" dirty="0">
                <a:ea typeface="Calibri"/>
                <a:cs typeface="Arial"/>
              </a:rPr>
              <a:t>1</a:t>
            </a:r>
            <a:r>
              <a:rPr lang="en-US" sz="2200" dirty="0" smtClean="0">
                <a:effectLst/>
                <a:latin typeface="Times New Roman"/>
                <a:ea typeface="Calibri"/>
                <a:cs typeface="Arial"/>
              </a:rPr>
              <a:t>. It active in pH = 6.7 – 7 . </a:t>
            </a:r>
            <a:r>
              <a:rPr lang="en-US" sz="2000" dirty="0">
                <a:ea typeface="Calibri"/>
                <a:cs typeface="Arial"/>
              </a:rPr>
              <a:t/>
            </a:r>
            <a:br>
              <a:rPr lang="en-US" sz="2000" dirty="0">
                <a:ea typeface="Calibri"/>
                <a:cs typeface="Arial"/>
              </a:rPr>
            </a:br>
            <a:r>
              <a:rPr lang="en-US" sz="2200" dirty="0">
                <a:latin typeface="Times New Roman"/>
                <a:ea typeface="Calibri"/>
                <a:cs typeface="Arial"/>
              </a:rPr>
              <a:t>2</a:t>
            </a:r>
            <a:r>
              <a:rPr lang="en-US" sz="2200" dirty="0" smtClean="0">
                <a:effectLst/>
                <a:latin typeface="Times New Roman"/>
                <a:ea typeface="Calibri"/>
                <a:cs typeface="Arial"/>
              </a:rPr>
              <a:t>. </a:t>
            </a:r>
            <a:r>
              <a:rPr lang="en-US" sz="2200" dirty="0" smtClean="0">
                <a:effectLst/>
                <a:latin typeface="Times New Roman"/>
                <a:ea typeface="Calibri"/>
                <a:cs typeface="Arial"/>
              </a:rPr>
              <a:t>It is active at 37 ℃ . </a:t>
            </a:r>
            <a:r>
              <a:rPr lang="en-US" sz="2000" dirty="0">
                <a:ea typeface="Calibri"/>
                <a:cs typeface="Arial"/>
              </a:rPr>
              <a:t/>
            </a:r>
            <a:br>
              <a:rPr lang="en-US" sz="2000" dirty="0">
                <a:ea typeface="Calibri"/>
                <a:cs typeface="Arial"/>
              </a:rPr>
            </a:br>
            <a:r>
              <a:rPr lang="en-US" sz="2200" dirty="0">
                <a:latin typeface="Times New Roman"/>
                <a:ea typeface="Calibri"/>
                <a:cs typeface="Arial"/>
              </a:rPr>
              <a:t>3</a:t>
            </a:r>
            <a:r>
              <a:rPr lang="en-US" sz="2200" dirty="0" smtClean="0">
                <a:effectLst/>
                <a:latin typeface="Times New Roman"/>
                <a:ea typeface="Calibri"/>
                <a:cs typeface="Arial"/>
              </a:rPr>
              <a:t>. </a:t>
            </a:r>
            <a:r>
              <a:rPr lang="en-US" sz="2200" dirty="0" smtClean="0">
                <a:effectLst/>
                <a:latin typeface="Times New Roman"/>
                <a:ea typeface="Calibri"/>
                <a:cs typeface="Arial"/>
              </a:rPr>
              <a:t>Activity increase with Ca2+ and some anions such as </a:t>
            </a:r>
            <a:r>
              <a:rPr lang="en-US" sz="2200" dirty="0" err="1" smtClean="0">
                <a:effectLst/>
                <a:latin typeface="Times New Roman"/>
                <a:ea typeface="Calibri"/>
                <a:cs typeface="Arial"/>
              </a:rPr>
              <a:t>Cl</a:t>
            </a:r>
            <a:r>
              <a:rPr lang="en-US" sz="2200" dirty="0" smtClean="0">
                <a:effectLst/>
                <a:latin typeface="Times New Roman"/>
                <a:ea typeface="Calibri"/>
                <a:cs typeface="Arial"/>
              </a:rPr>
              <a:t> - , Br - , NO3 - , ClO3 - , HPO4 = . </a:t>
            </a:r>
            <a:r>
              <a:rPr lang="en-US" sz="2000" dirty="0">
                <a:ea typeface="Calibri"/>
                <a:cs typeface="Arial"/>
              </a:rPr>
              <a:t/>
            </a:r>
            <a:br>
              <a:rPr lang="en-US" sz="2000" dirty="0">
                <a:ea typeface="Calibri"/>
                <a:cs typeface="Arial"/>
              </a:rPr>
            </a:br>
            <a:r>
              <a:rPr lang="en-US" sz="2200" dirty="0">
                <a:latin typeface="Times New Roman"/>
                <a:ea typeface="Calibri"/>
                <a:cs typeface="Arial"/>
              </a:rPr>
              <a:t>4</a:t>
            </a:r>
            <a:r>
              <a:rPr lang="en-US" sz="2200" dirty="0" smtClean="0">
                <a:effectLst/>
                <a:latin typeface="Times New Roman"/>
                <a:ea typeface="Calibri"/>
                <a:cs typeface="Arial"/>
              </a:rPr>
              <a:t>. </a:t>
            </a:r>
            <a:r>
              <a:rPr lang="en-US" sz="2200" dirty="0" smtClean="0">
                <a:effectLst/>
                <a:latin typeface="Times New Roman"/>
                <a:ea typeface="Calibri"/>
                <a:cs typeface="Arial"/>
              </a:rPr>
              <a:t>It is smaller size , the molecular weight of ( 50 – 55 ) K.D therefore it is appear in the urine</a:t>
            </a:r>
            <a:r>
              <a:rPr lang="en-US" sz="2000" dirty="0">
                <a:ea typeface="Calibri"/>
                <a:cs typeface="Arial"/>
              </a:rPr>
              <a:t> </a:t>
            </a:r>
            <a:r>
              <a:rPr lang="en-US" sz="2000" dirty="0" smtClean="0">
                <a:ea typeface="Calibri"/>
                <a:cs typeface="Arial"/>
              </a:rPr>
              <a:t>.</a:t>
            </a:r>
            <a:br>
              <a:rPr lang="en-US" sz="2000" dirty="0" smtClean="0">
                <a:ea typeface="Calibri"/>
                <a:cs typeface="Arial"/>
              </a:rPr>
            </a:br>
            <a:r>
              <a:rPr lang="en-US" sz="2000" dirty="0" smtClean="0">
                <a:ea typeface="Calibri"/>
                <a:cs typeface="Arial"/>
              </a:rPr>
              <a:t>       </a:t>
            </a:r>
            <a:r>
              <a:rPr lang="en-US" sz="2000" b="1" dirty="0" smtClean="0">
                <a:solidFill>
                  <a:srgbClr val="C00000"/>
                </a:solidFill>
                <a:ea typeface="Calibri"/>
                <a:cs typeface="Arial"/>
              </a:rPr>
              <a:t>Amylase </a:t>
            </a:r>
            <a:r>
              <a:rPr lang="en-US" sz="2000" b="1" dirty="0">
                <a:solidFill>
                  <a:srgbClr val="C00000"/>
                </a:solidFill>
                <a:ea typeface="Calibri"/>
                <a:cs typeface="Arial"/>
              </a:rPr>
              <a:t>is the serum enzyme most commonly relied up on for detecting pancreatic disease and it is useful in the diagnosis of acute pancreatitis in which significant increases in serum concentrations </a:t>
            </a:r>
            <a:r>
              <a:rPr lang="en-US" sz="2000" b="1" dirty="0" err="1">
                <a:solidFill>
                  <a:srgbClr val="C00000"/>
                </a:solidFill>
                <a:ea typeface="Calibri"/>
                <a:cs typeface="Arial"/>
              </a:rPr>
              <a:t>occure</a:t>
            </a:r>
            <a:r>
              <a:rPr lang="en-US" sz="2000" b="1" dirty="0">
                <a:solidFill>
                  <a:srgbClr val="C00000"/>
                </a:solidFill>
                <a:ea typeface="Calibri"/>
                <a:cs typeface="Arial"/>
              </a:rPr>
              <a:t> about 75 % of patients .</a:t>
            </a:r>
            <a:r>
              <a:rPr lang="en-US" sz="1800" dirty="0">
                <a:solidFill>
                  <a:srgbClr val="C00000"/>
                </a:solidFill>
                <a:ea typeface="Calibri"/>
                <a:cs typeface="Arial"/>
              </a:rPr>
              <a:t/>
            </a:r>
            <a:br>
              <a:rPr lang="en-US" sz="1800" dirty="0">
                <a:solidFill>
                  <a:srgbClr val="C00000"/>
                </a:solidFill>
                <a:ea typeface="Calibri"/>
                <a:cs typeface="Arial"/>
              </a:rPr>
            </a:br>
            <a:r>
              <a:rPr lang="en-US" sz="2000" dirty="0">
                <a:solidFill>
                  <a:srgbClr val="C00000"/>
                </a:solidFill>
                <a:ea typeface="Calibri"/>
                <a:cs typeface="Arial"/>
              </a:rPr>
              <a:t/>
            </a:r>
            <a:br>
              <a:rPr lang="en-US" sz="2000" dirty="0">
                <a:solidFill>
                  <a:srgbClr val="C00000"/>
                </a:solidFill>
                <a:ea typeface="Calibri"/>
                <a:cs typeface="Arial"/>
              </a:rPr>
            </a:br>
            <a:endParaRPr lang="ar-IQ" dirty="0">
              <a:solidFill>
                <a:srgbClr val="C00000"/>
              </a:solidFill>
            </a:endParaRPr>
          </a:p>
        </p:txBody>
      </p:sp>
    </p:spTree>
    <p:extLst>
      <p:ext uri="{BB962C8B-B14F-4D97-AF65-F5344CB8AC3E}">
        <p14:creationId xmlns:p14="http://schemas.microsoft.com/office/powerpoint/2010/main" val="1925361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1700808"/>
            <a:ext cx="8229600" cy="1143000"/>
          </a:xfrm>
        </p:spPr>
        <p:txBody>
          <a:bodyPr>
            <a:noAutofit/>
          </a:bodyPr>
          <a:lstStyle/>
          <a:p>
            <a:pPr algn="l" rtl="0">
              <a:lnSpc>
                <a:spcPct val="115000"/>
              </a:lnSpc>
              <a:spcAft>
                <a:spcPts val="1000"/>
              </a:spcAft>
            </a:pPr>
            <a:r>
              <a:rPr lang="en-US" sz="2400" b="1" dirty="0" smtClean="0">
                <a:solidFill>
                  <a:srgbClr val="FF0000"/>
                </a:solidFill>
                <a:effectLst/>
                <a:latin typeface="Times New Roman"/>
                <a:ea typeface="Calibri"/>
                <a:cs typeface="Arial"/>
              </a:rPr>
              <a:t>Clinical Significance :- </a:t>
            </a:r>
            <a:r>
              <a:rPr lang="en-US" sz="1800" dirty="0">
                <a:ea typeface="Calibri"/>
                <a:cs typeface="Arial"/>
              </a:rPr>
              <a:t/>
            </a:r>
            <a:br>
              <a:rPr lang="en-US" sz="1800" dirty="0">
                <a:ea typeface="Calibri"/>
                <a:cs typeface="Arial"/>
              </a:rPr>
            </a:br>
            <a:r>
              <a:rPr lang="en-US" sz="2000" b="1" dirty="0" smtClean="0">
                <a:effectLst/>
                <a:latin typeface="Times New Roman"/>
                <a:ea typeface="Calibri"/>
                <a:cs typeface="Arial"/>
              </a:rPr>
              <a:t>High amylase </a:t>
            </a:r>
            <a:r>
              <a:rPr lang="en-US" sz="1800" dirty="0">
                <a:ea typeface="Calibri"/>
                <a:cs typeface="Arial"/>
              </a:rPr>
              <a:t/>
            </a:r>
            <a:br>
              <a:rPr lang="en-US" sz="1800" dirty="0">
                <a:ea typeface="Calibri"/>
                <a:cs typeface="Arial"/>
              </a:rPr>
            </a:br>
            <a:r>
              <a:rPr lang="en-US" sz="2000" b="1" dirty="0" err="1" smtClean="0">
                <a:effectLst/>
                <a:latin typeface="Times New Roman"/>
                <a:ea typeface="Calibri"/>
                <a:cs typeface="Arial"/>
              </a:rPr>
              <a:t>Amylase</a:t>
            </a:r>
            <a:r>
              <a:rPr lang="en-US" sz="2000" b="1" dirty="0" smtClean="0">
                <a:effectLst/>
                <a:latin typeface="Times New Roman"/>
                <a:ea typeface="Calibri"/>
                <a:cs typeface="Arial"/>
              </a:rPr>
              <a:t> levels are increased in serum in many conditions</a:t>
            </a:r>
            <a:r>
              <a:rPr lang="en-US" sz="1800" dirty="0">
                <a:ea typeface="Calibri"/>
                <a:cs typeface="Arial"/>
              </a:rPr>
              <a:t/>
            </a:r>
            <a:br>
              <a:rPr lang="en-US" sz="1800" dirty="0">
                <a:ea typeface="Calibri"/>
                <a:cs typeface="Arial"/>
              </a:rPr>
            </a:br>
            <a:r>
              <a:rPr lang="en-US" sz="1800" dirty="0">
                <a:ea typeface="Calibri"/>
                <a:cs typeface="Arial"/>
              </a:rPr>
              <a:t> </a:t>
            </a:r>
            <a:r>
              <a:rPr lang="en-US" sz="2000" dirty="0" smtClean="0">
                <a:effectLst/>
                <a:latin typeface="Times New Roman"/>
                <a:ea typeface="Calibri"/>
                <a:cs typeface="Arial"/>
              </a:rPr>
              <a:t>1. Pancreatic carcinoma . </a:t>
            </a:r>
            <a:r>
              <a:rPr lang="en-US" sz="1800" dirty="0">
                <a:ea typeface="Calibri"/>
                <a:cs typeface="Arial"/>
              </a:rPr>
              <a:t/>
            </a:r>
            <a:br>
              <a:rPr lang="en-US" sz="1800" dirty="0">
                <a:ea typeface="Calibri"/>
                <a:cs typeface="Arial"/>
              </a:rPr>
            </a:br>
            <a:r>
              <a:rPr lang="en-US" sz="2000" dirty="0" smtClean="0">
                <a:effectLst/>
                <a:latin typeface="Times New Roman"/>
                <a:ea typeface="Calibri"/>
                <a:cs typeface="Arial"/>
              </a:rPr>
              <a:t>2. Intestinal </a:t>
            </a:r>
            <a:r>
              <a:rPr lang="en-US" sz="2000" dirty="0" err="1" smtClean="0">
                <a:effectLst/>
                <a:latin typeface="Times New Roman"/>
                <a:ea typeface="Calibri"/>
                <a:cs typeface="Arial"/>
              </a:rPr>
              <a:t>infuction</a:t>
            </a:r>
            <a:r>
              <a:rPr lang="en-US" sz="2000" dirty="0" smtClean="0">
                <a:effectLst/>
                <a:latin typeface="Times New Roman"/>
                <a:ea typeface="Calibri"/>
                <a:cs typeface="Arial"/>
              </a:rPr>
              <a:t> . </a:t>
            </a:r>
            <a:r>
              <a:rPr lang="en-US" sz="1800" dirty="0">
                <a:ea typeface="Calibri"/>
                <a:cs typeface="Arial"/>
              </a:rPr>
              <a:t/>
            </a:r>
            <a:br>
              <a:rPr lang="en-US" sz="1800" dirty="0">
                <a:ea typeface="Calibri"/>
                <a:cs typeface="Arial"/>
              </a:rPr>
            </a:br>
            <a:r>
              <a:rPr lang="en-US" sz="2000" dirty="0" smtClean="0">
                <a:effectLst/>
                <a:latin typeface="Times New Roman"/>
                <a:ea typeface="Calibri"/>
                <a:cs typeface="Arial"/>
              </a:rPr>
              <a:t>3. Intestinal obstruction . </a:t>
            </a:r>
            <a:r>
              <a:rPr lang="en-US" sz="1800" dirty="0">
                <a:ea typeface="Calibri"/>
                <a:cs typeface="Arial"/>
              </a:rPr>
              <a:t/>
            </a:r>
            <a:br>
              <a:rPr lang="en-US" sz="1800" dirty="0">
                <a:ea typeface="Calibri"/>
                <a:cs typeface="Arial"/>
              </a:rPr>
            </a:br>
            <a:r>
              <a:rPr lang="en-US" sz="2000" dirty="0" smtClean="0">
                <a:effectLst/>
                <a:latin typeface="Times New Roman"/>
                <a:ea typeface="Calibri"/>
                <a:cs typeface="Arial"/>
              </a:rPr>
              <a:t>4. Pancreatic trauma . </a:t>
            </a:r>
            <a:r>
              <a:rPr lang="en-US" sz="1800" dirty="0">
                <a:ea typeface="Calibri"/>
                <a:cs typeface="Arial"/>
              </a:rPr>
              <a:t/>
            </a:r>
            <a:br>
              <a:rPr lang="en-US" sz="1800" dirty="0">
                <a:ea typeface="Calibri"/>
                <a:cs typeface="Arial"/>
              </a:rPr>
            </a:br>
            <a:r>
              <a:rPr lang="en-US" sz="2000" dirty="0" smtClean="0">
                <a:effectLst/>
                <a:latin typeface="Times New Roman"/>
                <a:ea typeface="Calibri"/>
                <a:cs typeface="Arial"/>
              </a:rPr>
              <a:t>5. Hepatitis . </a:t>
            </a:r>
            <a:r>
              <a:rPr lang="en-US" sz="1800" dirty="0">
                <a:ea typeface="Calibri"/>
                <a:cs typeface="Arial"/>
              </a:rPr>
              <a:t/>
            </a:r>
            <a:br>
              <a:rPr lang="en-US" sz="1800" dirty="0">
                <a:ea typeface="Calibri"/>
                <a:cs typeface="Arial"/>
              </a:rPr>
            </a:br>
            <a:r>
              <a:rPr lang="en-US" sz="2000" dirty="0" smtClean="0">
                <a:effectLst/>
                <a:latin typeface="Times New Roman"/>
                <a:ea typeface="Calibri"/>
                <a:cs typeface="Arial"/>
              </a:rPr>
              <a:t>6. Liver cirrhosis .</a:t>
            </a:r>
            <a:r>
              <a:rPr lang="en-US" sz="1800" dirty="0">
                <a:ea typeface="Calibri"/>
                <a:cs typeface="Arial"/>
              </a:rPr>
              <a:t/>
            </a:r>
            <a:br>
              <a:rPr lang="en-US" sz="1800" dirty="0">
                <a:ea typeface="Calibri"/>
                <a:cs typeface="Arial"/>
              </a:rPr>
            </a:br>
            <a:r>
              <a:rPr lang="en-US" sz="2000" dirty="0" smtClean="0">
                <a:effectLst/>
                <a:latin typeface="Times New Roman"/>
                <a:ea typeface="Calibri"/>
                <a:cs typeface="Arial"/>
              </a:rPr>
              <a:t>7. </a:t>
            </a:r>
            <a:r>
              <a:rPr lang="en-US" sz="2000" dirty="0" err="1" smtClean="0">
                <a:effectLst/>
                <a:latin typeface="Times New Roman"/>
                <a:ea typeface="Calibri"/>
                <a:cs typeface="Arial"/>
              </a:rPr>
              <a:t>Cholecystitis</a:t>
            </a:r>
            <a:r>
              <a:rPr lang="en-US" sz="2000" dirty="0" smtClean="0">
                <a:effectLst/>
                <a:latin typeface="Times New Roman"/>
                <a:ea typeface="Calibri"/>
                <a:cs typeface="Arial"/>
              </a:rPr>
              <a:t> .</a:t>
            </a:r>
            <a:r>
              <a:rPr lang="en-US" sz="1800" dirty="0">
                <a:ea typeface="Calibri"/>
                <a:cs typeface="Arial"/>
              </a:rPr>
              <a:t/>
            </a:r>
            <a:br>
              <a:rPr lang="en-US" sz="1800" dirty="0">
                <a:ea typeface="Calibri"/>
                <a:cs typeface="Arial"/>
              </a:rPr>
            </a:br>
            <a:r>
              <a:rPr lang="en-US" sz="2000" dirty="0">
                <a:latin typeface="Times New Roman"/>
                <a:ea typeface="Calibri"/>
              </a:rPr>
              <a:t>8</a:t>
            </a:r>
            <a:r>
              <a:rPr lang="en-US" sz="2000" dirty="0" smtClean="0">
                <a:effectLst/>
                <a:latin typeface="Times New Roman"/>
                <a:ea typeface="Calibri"/>
              </a:rPr>
              <a:t>. Salivary gland lesions </a:t>
            </a:r>
            <a:endParaRPr lang="ar-IQ" sz="2000" dirty="0"/>
          </a:p>
        </p:txBody>
      </p:sp>
    </p:spTree>
    <p:extLst>
      <p:ext uri="{BB962C8B-B14F-4D97-AF65-F5344CB8AC3E}">
        <p14:creationId xmlns:p14="http://schemas.microsoft.com/office/powerpoint/2010/main" val="516832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11259" y="188640"/>
            <a:ext cx="8460432" cy="3034164"/>
          </a:xfrm>
          <a:prstGeom prst="rect">
            <a:avLst/>
          </a:prstGeom>
        </p:spPr>
        <p:txBody>
          <a:bodyPr wrap="square">
            <a:spAutoFit/>
          </a:bodyPr>
          <a:lstStyle/>
          <a:p>
            <a:pPr algn="l" rtl="0">
              <a:lnSpc>
                <a:spcPct val="115000"/>
              </a:lnSpc>
              <a:spcAft>
                <a:spcPts val="1000"/>
              </a:spcAft>
            </a:pPr>
            <a:r>
              <a:rPr lang="en-US" b="1" dirty="0" smtClean="0">
                <a:effectLst/>
                <a:latin typeface="Times New Roman"/>
                <a:ea typeface="Calibri"/>
                <a:cs typeface="Arial"/>
              </a:rPr>
              <a:t>Low amylase </a:t>
            </a:r>
            <a:endParaRPr lang="en-US" sz="1400" dirty="0">
              <a:ea typeface="Calibri"/>
              <a:cs typeface="Arial"/>
            </a:endParaRPr>
          </a:p>
          <a:p>
            <a:pPr algn="l" rtl="0">
              <a:lnSpc>
                <a:spcPct val="115000"/>
              </a:lnSpc>
              <a:spcAft>
                <a:spcPts val="1000"/>
              </a:spcAft>
            </a:pPr>
            <a:r>
              <a:rPr lang="en-US" sz="1600" dirty="0" smtClean="0">
                <a:effectLst/>
                <a:latin typeface="Times New Roman"/>
                <a:ea typeface="Calibri"/>
                <a:cs typeface="Arial"/>
              </a:rPr>
              <a:t>A low amylase count can indicate the following problems: </a:t>
            </a:r>
            <a:endParaRPr lang="en-US" sz="1400" dirty="0">
              <a:ea typeface="Calibri"/>
              <a:cs typeface="Arial"/>
            </a:endParaRPr>
          </a:p>
          <a:p>
            <a:pPr algn="l" rtl="0">
              <a:lnSpc>
                <a:spcPct val="115000"/>
              </a:lnSpc>
              <a:spcAft>
                <a:spcPts val="1000"/>
              </a:spcAft>
            </a:pPr>
            <a:r>
              <a:rPr lang="en-US" sz="1600" dirty="0" smtClean="0">
                <a:effectLst/>
                <a:latin typeface="Times New Roman"/>
                <a:ea typeface="Calibri"/>
                <a:cs typeface="Arial"/>
              </a:rPr>
              <a:t>1. Preeclampsia </a:t>
            </a:r>
            <a:endParaRPr lang="en-US" sz="1400" dirty="0">
              <a:ea typeface="Calibri"/>
              <a:cs typeface="Arial"/>
            </a:endParaRPr>
          </a:p>
          <a:p>
            <a:pPr algn="l" rtl="0">
              <a:lnSpc>
                <a:spcPct val="115000"/>
              </a:lnSpc>
              <a:spcAft>
                <a:spcPts val="1000"/>
              </a:spcAft>
            </a:pPr>
            <a:r>
              <a:rPr lang="en-US" sz="1600" dirty="0" smtClean="0">
                <a:effectLst/>
                <a:latin typeface="Times New Roman"/>
                <a:ea typeface="Calibri"/>
                <a:cs typeface="Arial"/>
              </a:rPr>
              <a:t>2. Kidney disease</a:t>
            </a:r>
            <a:endParaRPr lang="en-US" sz="1400" dirty="0">
              <a:ea typeface="Calibri"/>
              <a:cs typeface="Arial"/>
            </a:endParaRPr>
          </a:p>
          <a:p>
            <a:pPr algn="l" rtl="0">
              <a:lnSpc>
                <a:spcPct val="115000"/>
              </a:lnSpc>
              <a:spcAft>
                <a:spcPts val="1000"/>
              </a:spcAft>
            </a:pPr>
            <a:r>
              <a:rPr lang="en-US" sz="1600" b="1" dirty="0" smtClean="0">
                <a:effectLst/>
                <a:latin typeface="Times New Roman"/>
                <a:ea typeface="Calibri"/>
                <a:cs typeface="Arial"/>
              </a:rPr>
              <a:t>Normal value :- In a healthy individual, a normal blood amylase level is around 23-85 units per liter (U/L), although some lab ranges for normal amylase go up to 140 U/L.</a:t>
            </a:r>
            <a:endParaRPr lang="en-US" sz="1400" dirty="0">
              <a:ea typeface="Calibri"/>
              <a:cs typeface="Arial"/>
            </a:endParaRPr>
          </a:p>
          <a:p>
            <a:pPr algn="l" rtl="0">
              <a:lnSpc>
                <a:spcPct val="115000"/>
              </a:lnSpc>
              <a:spcAft>
                <a:spcPts val="1000"/>
              </a:spcAft>
            </a:pPr>
            <a:r>
              <a:rPr lang="en-US" sz="1600" dirty="0" smtClean="0">
                <a:effectLst/>
                <a:latin typeface="Times New Roman"/>
                <a:ea typeface="Calibri"/>
                <a:cs typeface="Arial"/>
              </a:rPr>
              <a:t>Principle :- All methods depend on </a:t>
            </a:r>
            <a:r>
              <a:rPr lang="en-US" sz="1600" dirty="0" err="1" smtClean="0">
                <a:effectLst/>
                <a:latin typeface="Times New Roman"/>
                <a:ea typeface="Calibri"/>
                <a:cs typeface="Arial"/>
              </a:rPr>
              <a:t>bondying</a:t>
            </a:r>
            <a:r>
              <a:rPr lang="en-US" sz="1600" dirty="0" smtClean="0">
                <a:effectLst/>
                <a:latin typeface="Times New Roman"/>
                <a:ea typeface="Calibri"/>
                <a:cs typeface="Arial"/>
              </a:rPr>
              <a:t> of serum with substrate for this enzyme (starch) . starch hydrolysis by amylase to produce smaller molecules</a:t>
            </a:r>
            <a:r>
              <a:rPr lang="en-US" sz="1600" dirty="0">
                <a:ea typeface="Calibri"/>
                <a:cs typeface="Arial"/>
              </a:rPr>
              <a:t> </a:t>
            </a:r>
            <a:r>
              <a:rPr lang="en-US" sz="1400" dirty="0">
                <a:ea typeface="Calibri"/>
                <a:cs typeface="Arial"/>
              </a:rPr>
              <a:t>.</a:t>
            </a:r>
          </a:p>
        </p:txBody>
      </p:sp>
      <p:pic>
        <p:nvPicPr>
          <p:cNvPr id="5" name="صورة 4"/>
          <p:cNvPicPr/>
          <p:nvPr/>
        </p:nvPicPr>
        <p:blipFill rotWithShape="1">
          <a:blip r:embed="rId2"/>
          <a:srcRect l="31515" t="67695" r="9168" b="12046"/>
          <a:stretch/>
        </p:blipFill>
        <p:spPr bwMode="auto">
          <a:xfrm>
            <a:off x="827584" y="3268231"/>
            <a:ext cx="7632848" cy="185737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56536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8495977" cy="5073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3308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161</Words>
  <Application>Microsoft Office PowerPoint</Application>
  <PresentationFormat>عرض على الشاشة (3:4)‏</PresentationFormat>
  <Paragraphs>17</Paragraphs>
  <Slides>8</Slides>
  <Notes>1</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نسق Office</vt:lpstr>
      <vt:lpstr>Estimation of serum amylase </vt:lpstr>
      <vt:lpstr>Determination of serum Amylase         Amylase is an enzyme belonging to the class of hydro lases . It catalyzed the break down of starch and glycogen. Starch consists of both amylose and amylopectin . Amylose is along of glucose molecules linking by α (1 - 4) glycosidic bonds and amylopectin is linked by α (1 - 6) linkages at the branch points .  </vt:lpstr>
      <vt:lpstr>عرض تقديمي في PowerPoint</vt:lpstr>
      <vt:lpstr>Amylase sources in the body :-  1. Pancreas and the Salivary glands are the major tissue sources of serum amylase .  2. Skeletal muscle , small intestine and the fallopian tubes lesser concentrations . </vt:lpstr>
      <vt:lpstr>Amylase properties  1. It active in pH = 6.7 – 7 .  2. It is active at 37 ℃ .  3. Activity increase with Ca2+ and some anions such as Cl - , Br - , NO3 - , ClO3 - , HPO4 = .  4. It is smaller size , the molecular weight of ( 50 – 55 ) K.D therefore it is appear in the urine .        Amylase is the serum enzyme most commonly relied up on for detecting pancreatic disease and it is useful in the diagnosis of acute pancreatitis in which significant increases in serum concentrations occure about 75 % of patients .  </vt:lpstr>
      <vt:lpstr>Clinical Significance :-  High amylase  Amylase levels are increased in serum in many conditions  1. Pancreatic carcinoma .  2. Intestinal infuction .  3. Intestinal obstruction .  4. Pancreatic trauma .  5. Hepatitis .  6. Liver cirrhosis . 7. Cholecystitis . 8. Salivary gland lesions </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Determination of serum Amylase</dc:title>
  <dc:creator>alswaedy</dc:creator>
  <cp:lastModifiedBy>alswaedy</cp:lastModifiedBy>
  <cp:revision>9</cp:revision>
  <dcterms:created xsi:type="dcterms:W3CDTF">2023-10-04T09:14:41Z</dcterms:created>
  <dcterms:modified xsi:type="dcterms:W3CDTF">2023-10-05T14:16:53Z</dcterms:modified>
</cp:coreProperties>
</file>