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1488335-0C37-4D94-A766-2F66BAB8813E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5047DB-C847-4B39-8F40-24A88514B9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757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047DB-C847-4B39-8F40-24A88514B95D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1725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237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35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236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59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894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680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224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674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878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406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105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266C9-DD53-4CB5-B688-F364C790FA62}" type="datetimeFigureOut">
              <a:rPr lang="ar-IQ" smtClean="0"/>
              <a:t>05/05/1445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DE89D-B3D7-4EAC-B4E3-12FAF5C2445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40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75656" y="908720"/>
            <a:ext cx="6192689" cy="102922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Determination of serum Iron</a:t>
            </a:r>
            <a:endParaRPr lang="ar-IQ" sz="3600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496944" cy="4248472"/>
          </a:xfrm>
        </p:spPr>
        <p:txBody>
          <a:bodyPr>
            <a:normAutofit/>
          </a:bodyPr>
          <a:lstStyle/>
          <a:p>
            <a:pPr algn="just" rtl="0"/>
            <a:r>
              <a:rPr lang="en-US" dirty="0" smtClean="0">
                <a:solidFill>
                  <a:schemeClr val="tx1"/>
                </a:solidFill>
              </a:rPr>
              <a:t>Iron is an essential nutrient that, is required for the production of healthy red blood cells (RBCs). It is a critical part of hemoglobin, the protein in RBCs that binds oxygen in the lungs and releases it as blood circulates to other parts of the body. A serum iron test measures how much iron is in your serum. The serum iron test can reveal abnormally low or high blood iron levels.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7237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Approximate distribution of body iron:</a:t>
            </a:r>
            <a:endParaRPr lang="ar-IQ" sz="32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 algn="l" rtl="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Haemoglobin:</a:t>
            </a:r>
            <a:r>
              <a:rPr lang="en-US" dirty="0" smtClean="0"/>
              <a:t>67% of the total body iron for oxygen transport.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2. Myoglobin </a:t>
            </a:r>
            <a:r>
              <a:rPr lang="en-US" dirty="0" smtClean="0"/>
              <a:t>:3% in muscles for oxygen storage </a:t>
            </a:r>
            <a:r>
              <a:rPr lang="en-US" b="1" dirty="0" smtClean="0">
                <a:solidFill>
                  <a:srgbClr val="FF0000"/>
                </a:solidFill>
              </a:rPr>
              <a:t>3. Ferritin and haemocidren:</a:t>
            </a:r>
            <a:r>
              <a:rPr lang="en-US" dirty="0" smtClean="0"/>
              <a:t>30% as iron storages present in liver, spleen, bone marrow and other tissues.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4. </a:t>
            </a:r>
            <a:r>
              <a:rPr lang="en-US" b="1" dirty="0" err="1" smtClean="0">
                <a:solidFill>
                  <a:srgbClr val="FF0000"/>
                </a:solidFill>
              </a:rPr>
              <a:t>Haem</a:t>
            </a:r>
            <a:r>
              <a:rPr lang="en-US" b="1" dirty="0" smtClean="0">
                <a:solidFill>
                  <a:srgbClr val="FF0000"/>
                </a:solidFill>
              </a:rPr>
              <a:t> enzymes in different body cells </a:t>
            </a:r>
            <a:r>
              <a:rPr lang="en-US" dirty="0" smtClean="0"/>
              <a:t>like cytochromes, catalases and peroxidases(0.2%).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5. Transferring in plasma:</a:t>
            </a:r>
            <a:r>
              <a:rPr lang="en-US" dirty="0" smtClean="0"/>
              <a:t>0.1%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508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Symptoms of abnormal iron levels </a:t>
            </a:r>
            <a:endParaRPr lang="ar-IQ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Early symptoms of iron deficiency (anemia) include:</a:t>
            </a:r>
          </a:p>
          <a:p>
            <a:pPr marL="0" indent="0" algn="just" rtl="0">
              <a:buNone/>
            </a:pPr>
            <a:r>
              <a:rPr lang="en-US" dirty="0" smtClean="0"/>
              <a:t>- chronic fatigue </a:t>
            </a:r>
          </a:p>
          <a:p>
            <a:pPr marL="0" indent="0" algn="just" rtl="0">
              <a:buNone/>
            </a:pPr>
            <a:r>
              <a:rPr lang="en-US" dirty="0" smtClean="0"/>
              <a:t>- dizziness</a:t>
            </a:r>
          </a:p>
          <a:p>
            <a:pPr marL="0" indent="0" algn="just" rtl="0">
              <a:buNone/>
            </a:pPr>
            <a:r>
              <a:rPr lang="en-US" dirty="0" smtClean="0"/>
              <a:t>-headaches </a:t>
            </a:r>
          </a:p>
          <a:p>
            <a:pPr marL="0" indent="0" algn="just" rtl="0">
              <a:buNone/>
            </a:pPr>
            <a:r>
              <a:rPr lang="en-US" dirty="0"/>
              <a:t>-</a:t>
            </a:r>
            <a:r>
              <a:rPr lang="en-US" dirty="0" smtClean="0"/>
              <a:t>muscle weakness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649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You may develop other symptoms as your condition worsens. These may include:</a:t>
            </a:r>
            <a:endParaRPr lang="ar-IQ" sz="3600" b="1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457200" lvl="1" indent="0" algn="l" rtl="0">
              <a:buNone/>
            </a:pPr>
            <a:r>
              <a:rPr lang="en-US" b="1" dirty="0">
                <a:solidFill>
                  <a:srgbClr val="7030A0"/>
                </a:solidFill>
              </a:rPr>
              <a:t>-</a:t>
            </a:r>
            <a:r>
              <a:rPr lang="en-US" b="1" dirty="0" smtClean="0">
                <a:solidFill>
                  <a:srgbClr val="7030A0"/>
                </a:solidFill>
              </a:rPr>
              <a:t> Difficulty concentrating </a:t>
            </a:r>
          </a:p>
          <a:p>
            <a:pPr marL="457200" lvl="1" indent="0" algn="l" rt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- Grumpiness</a:t>
            </a:r>
          </a:p>
          <a:p>
            <a:pPr marL="457200" lvl="1" indent="0" algn="l" rt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- Tongue and mouth sores </a:t>
            </a:r>
          </a:p>
          <a:p>
            <a:pPr marL="457200" lvl="1" indent="0" algn="l" rt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- Misshapen nails</a:t>
            </a:r>
            <a:endParaRPr lang="ar-IQ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4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Symptoms of iron overload (when your body produces too much iron) include:</a:t>
            </a:r>
            <a:endParaRPr lang="ar-IQ" sz="32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/>
              <a:t>- Pain in your abdomen and joints </a:t>
            </a:r>
          </a:p>
          <a:p>
            <a:pPr marL="0" indent="0" algn="l" rtl="0">
              <a:buNone/>
            </a:pPr>
            <a:r>
              <a:rPr lang="en-US" dirty="0" smtClean="0"/>
              <a:t>- Bronzing  of skin</a:t>
            </a:r>
          </a:p>
          <a:p>
            <a:pPr marL="0" indent="0" algn="l" rtl="0">
              <a:buNone/>
            </a:pPr>
            <a:r>
              <a:rPr lang="en-US" dirty="0" smtClean="0"/>
              <a:t>- Fatigue </a:t>
            </a:r>
          </a:p>
          <a:p>
            <a:pPr marL="0" indent="0" algn="l" rtl="0">
              <a:buNone/>
            </a:pPr>
            <a:r>
              <a:rPr lang="en-US" dirty="0" smtClean="0"/>
              <a:t>- Heart problems</a:t>
            </a:r>
          </a:p>
          <a:p>
            <a:pPr marL="0" indent="0" algn="l" rtl="0">
              <a:buNone/>
            </a:pPr>
            <a:r>
              <a:rPr lang="en-US" dirty="0" smtClean="0"/>
              <a:t>- Lack of energy</a:t>
            </a:r>
          </a:p>
          <a:p>
            <a:pPr marL="0" indent="0" algn="l" rtl="0">
              <a:buNone/>
            </a:pPr>
            <a:r>
              <a:rPr lang="en-US" dirty="0" smtClean="0"/>
              <a:t>- Weight loss</a:t>
            </a:r>
          </a:p>
          <a:p>
            <a:pPr marL="0" indent="0" algn="l" rtl="0">
              <a:buNone/>
            </a:pPr>
            <a:r>
              <a:rPr lang="en-US" dirty="0" smtClean="0"/>
              <a:t>- Muscle weakness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4015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Normal serum iron test results</a:t>
            </a:r>
            <a:endParaRPr lang="ar-IQ" sz="40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857403"/>
          </a:xfrm>
        </p:spPr>
        <p:txBody>
          <a:bodyPr>
            <a:normAutofit fontScale="92500" lnSpcReduction="20000"/>
          </a:bodyPr>
          <a:lstStyle/>
          <a:p>
            <a:pPr marL="0" indent="0" algn="just" rtl="0">
              <a:buNone/>
            </a:pPr>
            <a:r>
              <a:rPr lang="en-US" dirty="0" smtClean="0"/>
              <a:t>Serum iron is measured in micrograms of iron per deciliter of blood (mcg/</a:t>
            </a:r>
            <a:r>
              <a:rPr lang="en-US" dirty="0" err="1" smtClean="0"/>
              <a:t>dL</a:t>
            </a:r>
            <a:r>
              <a:rPr lang="en-US" dirty="0" smtClean="0"/>
              <a:t>). The following are considered normal ranges for a serum iron test</a:t>
            </a:r>
            <a:r>
              <a:rPr lang="en-US" dirty="0" smtClean="0"/>
              <a:t>:</a:t>
            </a:r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 Iron</a:t>
            </a:r>
            <a:r>
              <a:rPr lang="en-US" b="1" dirty="0" smtClean="0">
                <a:solidFill>
                  <a:srgbClr val="FF0000"/>
                </a:solidFill>
              </a:rPr>
              <a:t>: 60 to 170 mcg/</a:t>
            </a:r>
            <a:r>
              <a:rPr lang="en-US" b="1" dirty="0" err="1" smtClean="0">
                <a:solidFill>
                  <a:srgbClr val="FF0000"/>
                </a:solidFill>
              </a:rPr>
              <a:t>dL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 Transferrin </a:t>
            </a:r>
            <a:r>
              <a:rPr lang="en-US" b="1" dirty="0" smtClean="0">
                <a:solidFill>
                  <a:srgbClr val="FF0000"/>
                </a:solidFill>
              </a:rPr>
              <a:t>saturation: 25 percent to 35 percent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 Total </a:t>
            </a:r>
            <a:r>
              <a:rPr lang="en-US" b="1" dirty="0" smtClean="0">
                <a:solidFill>
                  <a:srgbClr val="FF0000"/>
                </a:solidFill>
              </a:rPr>
              <a:t>iron binding capacity (TIBC): 240 to 450 mcg/</a:t>
            </a:r>
            <a:r>
              <a:rPr lang="en-US" b="1" dirty="0" err="1" smtClean="0">
                <a:solidFill>
                  <a:srgbClr val="FF0000"/>
                </a:solidFill>
              </a:rPr>
              <a:t>dL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just" rtl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just" rtl="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Transferrin</a:t>
            </a:r>
            <a:r>
              <a:rPr lang="en-US" dirty="0" smtClean="0"/>
              <a:t> is a protein in the blood that transports iron throughout your body.</a:t>
            </a:r>
          </a:p>
          <a:p>
            <a:pPr marL="0" indent="0" algn="just" rtl="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TIBC</a:t>
            </a:r>
            <a:r>
              <a:rPr lang="en-US" dirty="0" smtClean="0"/>
              <a:t> measures how well the transferrin proteins are transporting iron around your body.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6573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719064"/>
          </a:xfrm>
        </p:spPr>
        <p:txBody>
          <a:bodyPr>
            <a:noAutofit/>
          </a:bodyPr>
          <a:lstStyle/>
          <a:p>
            <a:pPr algn="l" rtl="0"/>
            <a:r>
              <a:rPr lang="en-US" sz="3200" b="1" dirty="0" smtClean="0">
                <a:solidFill>
                  <a:srgbClr val="002060"/>
                </a:solidFill>
              </a:rPr>
              <a:t>Abnormal serum iron test results </a:t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en-US" sz="3200" dirty="0" smtClean="0"/>
              <a:t>Abnormally high iron serum levels may mean you’ve consumed too much iron, vitamin B-6, or vitamin B-12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2276872"/>
            <a:ext cx="8579296" cy="3849291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High levels of iron may indicate: </a:t>
            </a:r>
          </a:p>
          <a:p>
            <a:pPr algn="just" rtl="0"/>
            <a:r>
              <a:rPr lang="en-US" b="1" dirty="0" smtClean="0">
                <a:solidFill>
                  <a:srgbClr val="002060"/>
                </a:solidFill>
              </a:rPr>
              <a:t>hemolytic anemia or </a:t>
            </a:r>
            <a:r>
              <a:rPr lang="en-US" b="1" dirty="0" smtClean="0">
                <a:solidFill>
                  <a:srgbClr val="002060"/>
                </a:solidFill>
              </a:rPr>
              <a:t>hemolysis</a:t>
            </a:r>
            <a:endParaRPr lang="en-US" dirty="0" smtClean="0"/>
          </a:p>
          <a:p>
            <a:pPr algn="just" rtl="0"/>
            <a:r>
              <a:rPr lang="en-US" b="1" dirty="0" smtClean="0">
                <a:solidFill>
                  <a:srgbClr val="002060"/>
                </a:solidFill>
              </a:rPr>
              <a:t>liver conditions: </a:t>
            </a:r>
            <a:r>
              <a:rPr lang="en-US" dirty="0" smtClean="0"/>
              <a:t>such as </a:t>
            </a:r>
            <a:r>
              <a:rPr lang="en-US" dirty="0" smtClean="0"/>
              <a:t>hepatitis </a:t>
            </a:r>
            <a:endParaRPr lang="en-US" dirty="0" smtClean="0"/>
          </a:p>
          <a:p>
            <a:pPr algn="just" rtl="0"/>
            <a:r>
              <a:rPr lang="en-US" b="1" dirty="0" smtClean="0">
                <a:solidFill>
                  <a:srgbClr val="002060"/>
                </a:solidFill>
              </a:rPr>
              <a:t>iron poisoning: </a:t>
            </a:r>
            <a:r>
              <a:rPr lang="en-US" dirty="0" smtClean="0"/>
              <a:t>you’ve taken more than the recommended dose of iron</a:t>
            </a:r>
          </a:p>
          <a:p>
            <a:pPr algn="just" rtl="0"/>
            <a:r>
              <a:rPr lang="en-US" b="1" dirty="0" smtClean="0">
                <a:solidFill>
                  <a:srgbClr val="002060"/>
                </a:solidFill>
              </a:rPr>
              <a:t> supplements iron </a:t>
            </a:r>
            <a:r>
              <a:rPr lang="en-US" b="1" dirty="0" smtClean="0">
                <a:solidFill>
                  <a:srgbClr val="002060"/>
                </a:solidFill>
              </a:rPr>
              <a:t>overload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027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56792"/>
          </a:xfrm>
        </p:spPr>
        <p:txBody>
          <a:bodyPr>
            <a:noAutofit/>
          </a:bodyPr>
          <a:lstStyle/>
          <a:p>
            <a:pPr algn="just" rtl="0"/>
            <a:r>
              <a:rPr lang="en-US" sz="2800" dirty="0" smtClean="0"/>
              <a:t>Abnormally low iron levels may mean you haven’t consumed enough iron or your body isn’t absorbing the iron properly</a:t>
            </a:r>
            <a:r>
              <a:rPr lang="en-US" sz="2800" dirty="0" smtClean="0"/>
              <a:t>.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Low iron levels may also indicate: </a:t>
            </a:r>
          </a:p>
          <a:p>
            <a:pPr algn="just" rtl="0"/>
            <a:r>
              <a:rPr lang="en-US" dirty="0" smtClean="0"/>
              <a:t>Anemia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1696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402</Words>
  <Application>Microsoft Office PowerPoint</Application>
  <PresentationFormat>عرض على الشاشة (3:4)‏</PresentationFormat>
  <Paragraphs>44</Paragraphs>
  <Slides>8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Determination of serum Iron</vt:lpstr>
      <vt:lpstr>Approximate distribution of body iron:</vt:lpstr>
      <vt:lpstr>Symptoms of abnormal iron levels </vt:lpstr>
      <vt:lpstr>You may develop other symptoms as your condition worsens. These may include:</vt:lpstr>
      <vt:lpstr>Symptoms of iron overload (when your body produces too much iron) include:</vt:lpstr>
      <vt:lpstr>Normal serum iron test results</vt:lpstr>
      <vt:lpstr>Abnormal serum iron test results  Abnormally high iron serum levels may mean you’ve consumed too much iron, vitamin B-6, or vitamin B-12</vt:lpstr>
      <vt:lpstr>Abnormally low iron levels may mean you haven’t consumed enough iron or your body isn’t absorbing the iron properly.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serum Iron</dc:title>
  <dc:creator>alswaedy</dc:creator>
  <cp:lastModifiedBy>alswaedy</cp:lastModifiedBy>
  <cp:revision>11</cp:revision>
  <dcterms:created xsi:type="dcterms:W3CDTF">2023-11-16T13:42:55Z</dcterms:created>
  <dcterms:modified xsi:type="dcterms:W3CDTF">2023-11-17T14:35:51Z</dcterms:modified>
</cp:coreProperties>
</file>