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69" r:id="rId2"/>
    <p:sldId id="313" r:id="rId3"/>
    <p:sldId id="258" r:id="rId4"/>
    <p:sldId id="314" r:id="rId5"/>
    <p:sldId id="318" r:id="rId6"/>
    <p:sldId id="316" r:id="rId7"/>
    <p:sldId id="317" r:id="rId8"/>
    <p:sldId id="319" r:id="rId9"/>
    <p:sldId id="259" r:id="rId10"/>
    <p:sldId id="315" r:id="rId11"/>
    <p:sldId id="308" r:id="rId12"/>
    <p:sldId id="320" r:id="rId13"/>
    <p:sldId id="322" r:id="rId14"/>
    <p:sldId id="323" r:id="rId15"/>
    <p:sldId id="324" r:id="rId16"/>
    <p:sldId id="325" r:id="rId17"/>
    <p:sldId id="326" r:id="rId18"/>
    <p:sldId id="327" r:id="rId19"/>
    <p:sldId id="328" r:id="rId20"/>
    <p:sldId id="329" r:id="rId21"/>
    <p:sldId id="330" r:id="rId22"/>
    <p:sldId id="331" r:id="rId23"/>
    <p:sldId id="36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9467" autoAdjust="0"/>
  </p:normalViewPr>
  <p:slideViewPr>
    <p:cSldViewPr>
      <p:cViewPr varScale="1">
        <p:scale>
          <a:sx n="71" d="100"/>
          <a:sy n="71" d="100"/>
        </p:scale>
        <p:origin x="136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DB07CC-EEB0-4CB8-8A6D-09CC6AEA17D7}" type="datetimeFigureOut">
              <a:rPr lang="en-US" smtClean="0"/>
              <a:t>12/12/2023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651AA-934D-4C32-984F-A9801BE19652}" type="slidenum">
              <a:rPr lang="en-US" smtClean="0"/>
              <a:t>‹#›</a:t>
            </a:fld>
            <a:endParaRPr lang="en-US" dirty="0"/>
          </a:p>
        </p:txBody>
      </p:sp>
    </p:spTree>
    <p:extLst>
      <p:ext uri="{BB962C8B-B14F-4D97-AF65-F5344CB8AC3E}">
        <p14:creationId xmlns:p14="http://schemas.microsoft.com/office/powerpoint/2010/main" val="2431064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12/12/2023</a:t>
            </a:fld>
            <a:endParaRPr lang="en-US" dirty="0"/>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12/12/2023</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9.xml"/><Relationship Id="rId1" Type="http://schemas.openxmlformats.org/officeDocument/2006/relationships/video" Target="file:///C:\Users\hp\Desktop\&#1605;&#1581;&#1575;&#1592;&#1585;&#1577;%20&#1575;&#1604;&#1601;&#1602;&#1585;&#1575;&#1578;\PICS\Cervical%20vertebrae_%20Atlas%20_%20Axis(480P).mp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9.xml"/><Relationship Id="rId1" Type="http://schemas.openxmlformats.org/officeDocument/2006/relationships/video" Target="file:///C:\Users\hp\Desktop\&#1605;&#1581;&#1575;&#1592;&#1585;&#1577;%20&#1575;&#1604;&#1601;&#1602;&#1585;&#1575;&#1578;\PICS\Cervical%20vertebrae_%20Atlas%20_%20Axis(480P).mp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9.xml"/><Relationship Id="rId1" Type="http://schemas.openxmlformats.org/officeDocument/2006/relationships/video" Target="file:///C:\Users\hp\Desktop\&#1605;&#1581;&#1575;&#1592;&#1585;&#1577;%20&#1575;&#1604;&#1601;&#1602;&#1585;&#1575;&#1578;\PICS\Cervical%20vertebrae_%20Atlas%20_%20Axis(480P).mp4" TargetMode="Externa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radiopaedia.org/articles/leptomeningitis?lang=us" TargetMode="External"/><Relationship Id="rId13" Type="http://schemas.openxmlformats.org/officeDocument/2006/relationships/hyperlink" Target="https://radiopaedia.org/articles/ventriculitis?lang=us" TargetMode="External"/><Relationship Id="rId3" Type="http://schemas.openxmlformats.org/officeDocument/2006/relationships/hyperlink" Target="https://radiopaedia.org/articles/meningioma?lang=us" TargetMode="External"/><Relationship Id="rId7" Type="http://schemas.openxmlformats.org/officeDocument/2006/relationships/hyperlink" Target="https://radiopaedia.org/articles/cerebral-abscess-summary?lang=us" TargetMode="External"/><Relationship Id="rId12" Type="http://schemas.openxmlformats.org/officeDocument/2006/relationships/hyperlink" Target="https://radiopaedia.org/articles/ependymitis-granularis?lang=us" TargetMode="External"/><Relationship Id="rId2" Type="http://schemas.openxmlformats.org/officeDocument/2006/relationships/hyperlink" Target="https://radiopaedia.org/articles/brain-metastases?lang=us" TargetMode="External"/><Relationship Id="rId1" Type="http://schemas.openxmlformats.org/officeDocument/2006/relationships/slideLayout" Target="../slideLayouts/slideLayout2.xml"/><Relationship Id="rId6" Type="http://schemas.openxmlformats.org/officeDocument/2006/relationships/hyperlink" Target="https://radiopaedia.org/articles/glioblastoma-idh-wildtype?lang=us" TargetMode="External"/><Relationship Id="rId11" Type="http://schemas.openxmlformats.org/officeDocument/2006/relationships/hyperlink" Target="https://radiopaedia.org/articles/primary-cns-lymphoma?lang=us" TargetMode="External"/><Relationship Id="rId5" Type="http://schemas.openxmlformats.org/officeDocument/2006/relationships/hyperlink" Target="https://radiopaedia.org/articles/dual-rim-sign-brain-abscess?lang=us" TargetMode="External"/><Relationship Id="rId10" Type="http://schemas.openxmlformats.org/officeDocument/2006/relationships/hyperlink" Target="https://radiopaedia.org/articles/multiple-sclerosis?lang=us" TargetMode="External"/><Relationship Id="rId4" Type="http://schemas.openxmlformats.org/officeDocument/2006/relationships/hyperlink" Target="https://radiopaedia.org/articles/brain-abscesses?lang=us" TargetMode="External"/><Relationship Id="rId9" Type="http://schemas.openxmlformats.org/officeDocument/2006/relationships/hyperlink" Target="https://radiopaedia.org/articles/leptomeningeal-enhancement?lang=u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657" y="-27709"/>
            <a:ext cx="6714685" cy="3004066"/>
          </a:xfrm>
        </p:spPr>
        <p:txBody>
          <a:bodyPr/>
          <a:lstStyle/>
          <a:p>
            <a:pPr algn="ctr"/>
            <a:br>
              <a:rPr lang="ar-IQ" sz="4000" b="1" spc="0"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br>
            <a:r>
              <a:rPr lang="ar-IQ" sz="4000" b="1" spc="0"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t>الفحوصات الشعاعية الخاصة  </a:t>
            </a:r>
            <a:br>
              <a:rPr lang="ar-IQ" sz="4000" b="1" spc="0"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br>
            <a:r>
              <a:rPr lang="ar-IQ" sz="4000" b="1" spc="0"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t>المرحلة الثالثة  </a:t>
            </a:r>
            <a:endParaRPr lang="en-US" sz="4000" b="1" spc="0"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214892" y="5334000"/>
            <a:ext cx="7620000" cy="1066800"/>
          </a:xfrm>
        </p:spPr>
        <p:txBody>
          <a:bodyPr>
            <a:normAutofit/>
          </a:bodyPr>
          <a:lstStyle/>
          <a:p>
            <a:pPr algn="ctr"/>
            <a:r>
              <a:rPr lang="ar-IQ" sz="28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ا</a:t>
            </a:r>
            <a:r>
              <a:rPr lang="ar-IQ" sz="2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عداد </a:t>
            </a:r>
          </a:p>
          <a:p>
            <a:pPr algn="ctr"/>
            <a:r>
              <a:rPr lang="ar-IQ" sz="2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د. مهند احمد صاحب </a:t>
            </a:r>
            <a:r>
              <a:rPr lang="en-US" sz="2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a:t>
            </a:r>
            <a:r>
              <a:rPr lang="ar-IQ" sz="2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a:t>
            </a:r>
            <a:r>
              <a:rPr lang="en-US" sz="2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a:t>
            </a:r>
            <a:r>
              <a:rPr lang="ar-IQ" sz="2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م.م. مرتضى عبد الامير محمد </a:t>
            </a:r>
            <a:endParaRPr lang="en-US" sz="28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6337" t="10001" r="28469" b="34265"/>
          <a:stretch/>
        </p:blipFill>
        <p:spPr>
          <a:xfrm>
            <a:off x="6858000" y="40737"/>
            <a:ext cx="1561120" cy="1925185"/>
          </a:xfrm>
          <a:prstGeom prst="rect">
            <a:avLst/>
          </a:prstGeom>
        </p:spPr>
      </p:pic>
      <p:sp>
        <p:nvSpPr>
          <p:cNvPr id="5" name="Rectangle 4"/>
          <p:cNvSpPr/>
          <p:nvPr/>
        </p:nvSpPr>
        <p:spPr>
          <a:xfrm>
            <a:off x="3034292" y="208415"/>
            <a:ext cx="1981200" cy="369332"/>
          </a:xfrm>
          <a:prstGeom prst="rect">
            <a:avLst/>
          </a:prstGeom>
        </p:spPr>
        <p:txBody>
          <a:bodyPr wrap="square">
            <a:spAutoFit/>
          </a:bodyPr>
          <a:lstStyle/>
          <a:p>
            <a:r>
              <a:rPr lang="ar-IQ" b="1"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t>جامعة المستقبل    </a:t>
            </a:r>
            <a:endParaRPr lang="en-US" dirty="0">
              <a:solidFill>
                <a:schemeClr val="accent1">
                  <a:lumMod val="50000"/>
                </a:schemeClr>
              </a:solidFill>
            </a:endParaRPr>
          </a:p>
        </p:txBody>
      </p:sp>
      <p:sp>
        <p:nvSpPr>
          <p:cNvPr id="9" name="Subtitle 2"/>
          <p:cNvSpPr txBox="1">
            <a:spLocks/>
          </p:cNvSpPr>
          <p:nvPr/>
        </p:nvSpPr>
        <p:spPr>
          <a:xfrm>
            <a:off x="794012" y="3987021"/>
            <a:ext cx="6461760" cy="1066800"/>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n-US" sz="3600" b="1" dirty="0">
                <a:solidFill>
                  <a:schemeClr val="tx1"/>
                </a:solidFill>
                <a:latin typeface="Times New Roman" pitchFamily="18" charset="0"/>
                <a:cs typeface="Times New Roman" pitchFamily="18" charset="0"/>
              </a:rPr>
              <a:t>C.T of the brain </a:t>
            </a:r>
            <a:endParaRPr lang="en-US" sz="36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2" name="Rectangle 11"/>
          <p:cNvSpPr/>
          <p:nvPr/>
        </p:nvSpPr>
        <p:spPr>
          <a:xfrm>
            <a:off x="2401997" y="3063691"/>
            <a:ext cx="2999860" cy="923330"/>
          </a:xfrm>
          <a:prstGeom prst="rect">
            <a:avLst/>
          </a:prstGeom>
          <a:noFill/>
        </p:spPr>
        <p:txBody>
          <a:bodyPr wrap="none" lIns="91440" tIns="45720" rIns="91440" bIns="45720">
            <a:spAutoFit/>
          </a:bodyPr>
          <a:lstStyle/>
          <a:p>
            <a:pPr algn="ctr"/>
            <a:r>
              <a:rPr lang="en-US" sz="5400" b="1" cap="none" spc="0" dirty="0">
                <a:ln w="1905"/>
                <a:solidFill>
                  <a:schemeClr val="accent1">
                    <a:lumMod val="50000"/>
                  </a:schemeClr>
                </a:solidFill>
                <a:effectLst>
                  <a:innerShdw blurRad="69850" dist="43180" dir="5400000">
                    <a:srgbClr val="000000">
                      <a:alpha val="65000"/>
                    </a:srgbClr>
                  </a:innerShdw>
                </a:effectLst>
                <a:latin typeface="Times New Roman" pitchFamily="18" charset="0"/>
                <a:cs typeface="Times New Roman" pitchFamily="18" charset="0"/>
              </a:rPr>
              <a:t>Lecture 3</a:t>
            </a:r>
            <a:endParaRPr lang="en-US" sz="5400" b="1" cap="none" spc="0" dirty="0">
              <a:ln w="1905"/>
              <a:solidFill>
                <a:schemeClr val="accent1">
                  <a:lumMod val="50000"/>
                </a:schemeClr>
              </a:solidFill>
              <a:effectLst>
                <a:innerShdw blurRad="69850" dist="43180" dir="5400000">
                  <a:srgbClr val="000000">
                    <a:alpha val="65000"/>
                  </a:srgbClr>
                </a:innerShdw>
              </a:effectLst>
            </a:endParaRPr>
          </a:p>
        </p:txBody>
      </p:sp>
      <p:sp>
        <p:nvSpPr>
          <p:cNvPr id="8" name="Rectangle 7">
            <a:extLst>
              <a:ext uri="{FF2B5EF4-FFF2-40B4-BE49-F238E27FC236}">
                <a16:creationId xmlns:a16="http://schemas.microsoft.com/office/drawing/2014/main" id="{7EECC8A6-36DB-4CD1-8532-53A1351A8127}"/>
              </a:ext>
            </a:extLst>
          </p:cNvPr>
          <p:cNvSpPr/>
          <p:nvPr/>
        </p:nvSpPr>
        <p:spPr>
          <a:xfrm>
            <a:off x="2688268" y="577747"/>
            <a:ext cx="2673248" cy="646331"/>
          </a:xfrm>
          <a:prstGeom prst="rect">
            <a:avLst/>
          </a:prstGeom>
        </p:spPr>
        <p:txBody>
          <a:bodyPr wrap="square">
            <a:spAutoFit/>
          </a:bodyPr>
          <a:lstStyle/>
          <a:p>
            <a:r>
              <a:rPr lang="ar-IQ" b="1"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t>كلية التقنيات الصحية والطبية</a:t>
            </a:r>
          </a:p>
          <a:p>
            <a:r>
              <a:rPr lang="ar-IQ" b="1"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t>قسم تقنيات الاشعة       </a:t>
            </a:r>
            <a:endParaRPr lang="en-US" dirty="0">
              <a:solidFill>
                <a:schemeClr val="accent1">
                  <a:lumMod val="50000"/>
                </a:schemeClr>
              </a:solidFill>
            </a:endParaRPr>
          </a:p>
        </p:txBody>
      </p:sp>
    </p:spTree>
    <p:extLst>
      <p:ext uri="{BB962C8B-B14F-4D97-AF65-F5344CB8AC3E}">
        <p14:creationId xmlns:p14="http://schemas.microsoft.com/office/powerpoint/2010/main" val="1151474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2" y="838200"/>
            <a:ext cx="8048897" cy="5940088"/>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Patient Position: </a:t>
            </a:r>
            <a:r>
              <a:rPr lang="en-US" sz="2000" dirty="0">
                <a:latin typeface="Times New Roman" pitchFamily="18" charset="0"/>
                <a:cs typeface="Times New Roman" pitchFamily="18" charset="0"/>
              </a:rPr>
              <a:t>supine with their arms by their side</a:t>
            </a:r>
          </a:p>
          <a:p>
            <a:pPr marL="342900" indent="-342900">
              <a:buFont typeface="Arial" pitchFamily="34" charset="0"/>
              <a:buChar char="•"/>
            </a:pPr>
            <a:r>
              <a:rPr lang="en-US" sz="2000" dirty="0">
                <a:latin typeface="Times New Roman" pitchFamily="18" charset="0"/>
                <a:cs typeface="Times New Roman" pitchFamily="18" charset="0"/>
              </a:rPr>
              <a:t>with the head in the head holder. Center the table height such that external auditory meatus (EAM) is at center of the gantry. To decrease the ocular lens exposure, the scan angle should be parallel to a line created by the supraorbital ridge and the inner table of the posterior margin of the foramen magnum.</a:t>
            </a:r>
          </a:p>
          <a:p>
            <a:pPr marL="342900" indent="-342900">
              <a:buFont typeface="Arial" pitchFamily="34" charset="0"/>
              <a:buChar char="•"/>
            </a:pPr>
            <a:r>
              <a:rPr lang="en-US" sz="2000" b="1" dirty="0" err="1">
                <a:latin typeface="Times New Roman" pitchFamily="18" charset="0"/>
                <a:cs typeface="Times New Roman" pitchFamily="18" charset="0"/>
              </a:rPr>
              <a:t>Topogram</a:t>
            </a:r>
            <a:r>
              <a:rPr lang="en-US" sz="2000" b="1" dirty="0">
                <a:latin typeface="Times New Roman" pitchFamily="18" charset="0"/>
                <a:cs typeface="Times New Roman" pitchFamily="18" charset="0"/>
              </a:rPr>
              <a:t> Direction: </a:t>
            </a:r>
            <a:r>
              <a:rPr lang="en-US" sz="2000" dirty="0" err="1">
                <a:latin typeface="Times New Roman" pitchFamily="18" charset="0"/>
                <a:cs typeface="Times New Roman" pitchFamily="18" charset="0"/>
              </a:rPr>
              <a:t>Craniocaudal</a:t>
            </a:r>
            <a:endParaRPr lang="en-US" sz="2000" dirty="0">
              <a:latin typeface="Times New Roman" pitchFamily="18" charset="0"/>
              <a:cs typeface="Times New Roman" pitchFamily="18" charset="0"/>
            </a:endParaRPr>
          </a:p>
          <a:p>
            <a:pPr marL="342900" indent="-342900">
              <a:buFont typeface="Arial" pitchFamily="34" charset="0"/>
              <a:buChar char="•"/>
            </a:pPr>
            <a:r>
              <a:rPr lang="en-US" sz="2000" b="1" dirty="0">
                <a:latin typeface="Times New Roman" pitchFamily="18" charset="0"/>
                <a:cs typeface="Times New Roman" pitchFamily="18" charset="0"/>
              </a:rPr>
              <a:t>Scan Type: </a:t>
            </a:r>
            <a:r>
              <a:rPr lang="en-US" sz="2000" dirty="0">
                <a:latin typeface="Times New Roman" pitchFamily="18" charset="0"/>
                <a:cs typeface="Times New Roman" pitchFamily="18" charset="0"/>
              </a:rPr>
              <a:t>Axial</a:t>
            </a:r>
          </a:p>
          <a:p>
            <a:pPr marL="342900" indent="-342900">
              <a:buFont typeface="Arial" pitchFamily="34" charset="0"/>
              <a:buChar char="•"/>
            </a:pPr>
            <a:r>
              <a:rPr lang="en-US" sz="2000" b="1" dirty="0">
                <a:latin typeface="Times New Roman" pitchFamily="18" charset="0"/>
                <a:cs typeface="Times New Roman" pitchFamily="18" charset="0"/>
              </a:rPr>
              <a:t>Position/Landmark:</a:t>
            </a:r>
            <a:r>
              <a:rPr lang="en-US" sz="2000" dirty="0">
                <a:latin typeface="Times New Roman" pitchFamily="18" charset="0"/>
                <a:cs typeface="Times New Roman" pitchFamily="18" charset="0"/>
              </a:rPr>
              <a:t> 2-3cm (20-30mm) above the vertex. </a:t>
            </a:r>
          </a:p>
          <a:p>
            <a:pPr marL="342900" indent="-342900">
              <a:buFont typeface="Arial" pitchFamily="34" charset="0"/>
              <a:buChar char="•"/>
            </a:pPr>
            <a:r>
              <a:rPr lang="en-US" sz="2000" b="1" dirty="0">
                <a:latin typeface="Times New Roman" pitchFamily="18" charset="0"/>
                <a:cs typeface="Times New Roman" pitchFamily="18" charset="0"/>
              </a:rPr>
              <a:t>Start Location: </a:t>
            </a:r>
            <a:r>
              <a:rPr lang="en-US" sz="2000" dirty="0">
                <a:latin typeface="Times New Roman" pitchFamily="18" charset="0"/>
                <a:cs typeface="Times New Roman" pitchFamily="18" charset="0"/>
              </a:rPr>
              <a:t>Skull base. </a:t>
            </a:r>
          </a:p>
          <a:p>
            <a:pPr marL="342900" indent="-342900">
              <a:buFont typeface="Arial" pitchFamily="34" charset="0"/>
              <a:buChar char="•"/>
            </a:pPr>
            <a:r>
              <a:rPr lang="en-US" sz="2000" b="1" dirty="0">
                <a:latin typeface="Times New Roman" pitchFamily="18" charset="0"/>
                <a:cs typeface="Times New Roman" pitchFamily="18" charset="0"/>
              </a:rPr>
              <a:t>End Location: </a:t>
            </a:r>
            <a:r>
              <a:rPr lang="en-US" sz="2000" dirty="0">
                <a:latin typeface="Times New Roman" pitchFamily="18" charset="0"/>
                <a:cs typeface="Times New Roman" pitchFamily="18" charset="0"/>
              </a:rPr>
              <a:t>Skull vertex. </a:t>
            </a:r>
          </a:p>
          <a:p>
            <a:pPr marL="285750" indent="-285750">
              <a:buFont typeface="Arial" pitchFamily="34" charset="0"/>
              <a:buChar char="•"/>
            </a:pPr>
            <a:r>
              <a:rPr lang="en-US" sz="2000" b="1" dirty="0">
                <a:latin typeface="Times New Roman" pitchFamily="18" charset="0"/>
                <a:cs typeface="Times New Roman" pitchFamily="18" charset="0"/>
              </a:rPr>
              <a:t>scan geometry</a:t>
            </a:r>
          </a:p>
          <a:p>
            <a:pPr lvl="1"/>
            <a:r>
              <a:rPr lang="en-US" sz="2000" dirty="0">
                <a:latin typeface="Times New Roman" pitchFamily="18" charset="0"/>
                <a:cs typeface="Times New Roman" pitchFamily="18" charset="0"/>
              </a:rPr>
              <a:t>slice thickness: &lt;5 mm</a:t>
            </a:r>
          </a:p>
          <a:p>
            <a:pPr lvl="1"/>
            <a:r>
              <a:rPr lang="en-US" sz="2000" dirty="0">
                <a:latin typeface="Times New Roman" pitchFamily="18" charset="0"/>
                <a:cs typeface="Times New Roman" pitchFamily="18" charset="0"/>
              </a:rPr>
              <a:t>slice increment: 0.5 mm</a:t>
            </a:r>
          </a:p>
          <a:p>
            <a:r>
              <a:rPr lang="en-US" sz="2000" b="1" dirty="0">
                <a:latin typeface="Times New Roman" pitchFamily="18" charset="0"/>
                <a:cs typeface="Times New Roman" pitchFamily="18" charset="0"/>
              </a:rPr>
              <a:t>contrast injection protocol</a:t>
            </a:r>
            <a:endParaRPr lang="en-US" sz="2000" dirty="0">
              <a:latin typeface="Times New Roman" pitchFamily="18" charset="0"/>
              <a:cs typeface="Times New Roman" pitchFamily="18" charset="0"/>
            </a:endParaRPr>
          </a:p>
          <a:p>
            <a:pPr lvl="1"/>
            <a:r>
              <a:rPr lang="en-US" sz="2000" dirty="0">
                <a:latin typeface="Times New Roman" pitchFamily="18" charset="0"/>
                <a:cs typeface="Times New Roman" pitchFamily="18" charset="0"/>
              </a:rPr>
              <a:t>non-contrast performed first</a:t>
            </a:r>
          </a:p>
          <a:p>
            <a:pPr lvl="1"/>
            <a:r>
              <a:rPr lang="en-US" sz="2000" dirty="0">
                <a:latin typeface="Times New Roman" pitchFamily="18" charset="0"/>
                <a:cs typeface="Times New Roman" pitchFamily="18" charset="0"/>
              </a:rPr>
              <a:t>delayed phase post-contrast acquisition</a:t>
            </a:r>
          </a:p>
          <a:p>
            <a:pPr marL="1257300" lvl="2" indent="-342900">
              <a:buFont typeface="Arial" pitchFamily="34" charset="0"/>
              <a:buChar char="•"/>
            </a:pPr>
            <a:r>
              <a:rPr lang="en-US" sz="2000" dirty="0">
                <a:latin typeface="Times New Roman" pitchFamily="18" charset="0"/>
                <a:cs typeface="Times New Roman" pitchFamily="18" charset="0"/>
              </a:rPr>
              <a:t>50 cc hand injection or 1 cc/s pressure injection ± saline chaser</a:t>
            </a:r>
          </a:p>
          <a:p>
            <a:pPr marL="1257300" lvl="2" indent="-342900">
              <a:buFont typeface="Arial" pitchFamily="34" charset="0"/>
              <a:buChar char="•"/>
            </a:pPr>
            <a:r>
              <a:rPr lang="en-US" sz="2000" dirty="0">
                <a:latin typeface="Times New Roman" pitchFamily="18" charset="0"/>
                <a:cs typeface="Times New Roman" pitchFamily="18" charset="0"/>
              </a:rPr>
              <a:t>delayed acquisition: &gt;5 minutes post-contrast injection</a:t>
            </a:r>
          </a:p>
        </p:txBody>
      </p:sp>
      <p:sp>
        <p:nvSpPr>
          <p:cNvPr id="2" name="Rectangle 1"/>
          <p:cNvSpPr/>
          <p:nvPr/>
        </p:nvSpPr>
        <p:spPr>
          <a:xfrm>
            <a:off x="304800" y="0"/>
            <a:ext cx="2024913" cy="769441"/>
          </a:xfrm>
          <a:prstGeom prst="rect">
            <a:avLst/>
          </a:prstGeom>
        </p:spPr>
        <p:txBody>
          <a:bodyPr wrap="none">
            <a:spAutoFit/>
          </a:bodyPr>
          <a:lstStyle/>
          <a:p>
            <a:r>
              <a:rPr lang="en-US" sz="4400" b="1" baseline="-25000" dirty="0">
                <a:latin typeface="Times New Roman" pitchFamily="18" charset="0"/>
                <a:cs typeface="Times New Roman" pitchFamily="18" charset="0"/>
              </a:rPr>
              <a:t>POSITION</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101778673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1" descr="preencoded.png"/>
          <p:cNvPicPr>
            <a:picLocks noChangeAspect="1"/>
          </p:cNvPicPr>
          <p:nvPr/>
        </p:nvPicPr>
        <p:blipFill rotWithShape="1">
          <a:blip r:embed="rId2">
            <a:extLst>
              <a:ext uri="{BEBA8EAE-BF5A-486C-A8C5-ECC9F3942E4B}">
                <a14:imgProps xmlns:a14="http://schemas.microsoft.com/office/drawing/2010/main">
                  <a14:imgLayer r:embed="rId3">
                    <a14:imgEffect>
                      <a14:sharpenSoften amount="69000"/>
                    </a14:imgEffect>
                  </a14:imgLayer>
                </a14:imgProps>
              </a:ext>
            </a:extLst>
          </a:blip>
          <a:srcRect l="8957" t="24347" r="57295" b="13097"/>
          <a:stretch/>
        </p:blipFill>
        <p:spPr>
          <a:xfrm>
            <a:off x="152400" y="2057400"/>
            <a:ext cx="3727268" cy="4320785"/>
          </a:xfrm>
          <a:prstGeom prst="rect">
            <a:avLst/>
          </a:prstGeom>
        </p:spPr>
      </p:pic>
      <p:sp>
        <p:nvSpPr>
          <p:cNvPr id="4" name="TextBox 3"/>
          <p:cNvSpPr txBox="1"/>
          <p:nvPr/>
        </p:nvSpPr>
        <p:spPr>
          <a:xfrm>
            <a:off x="762000" y="228600"/>
            <a:ext cx="6642462"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Topogram</a:t>
            </a:r>
            <a:r>
              <a:rPr lang="en-US" sz="2800" dirty="0">
                <a:latin typeface="Times New Roman" pitchFamily="18" charset="0"/>
                <a:cs typeface="Times New Roman" pitchFamily="18" charset="0"/>
              </a:rPr>
              <a:t> of head with scan lines showing the plane and scan range </a:t>
            </a:r>
          </a:p>
        </p:txBody>
      </p:sp>
      <p:pic>
        <p:nvPicPr>
          <p:cNvPr id="3" name="Picture 2">
            <a:extLst>
              <a:ext uri="{FF2B5EF4-FFF2-40B4-BE49-F238E27FC236}">
                <a16:creationId xmlns:a16="http://schemas.microsoft.com/office/drawing/2014/main" id="{ED5D908F-1D10-472E-AE78-479479C66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9668" y="2084192"/>
            <a:ext cx="4464844" cy="3810000"/>
          </a:xfrm>
          <a:prstGeom prst="rect">
            <a:avLst/>
          </a:prstGeom>
        </p:spPr>
      </p:pic>
      <p:sp>
        <p:nvSpPr>
          <p:cNvPr id="5" name="TextBox 4">
            <a:extLst>
              <a:ext uri="{FF2B5EF4-FFF2-40B4-BE49-F238E27FC236}">
                <a16:creationId xmlns:a16="http://schemas.microsoft.com/office/drawing/2014/main" id="{78DEBFAC-6799-4B29-9ADE-2694FAD84A0C}"/>
              </a:ext>
            </a:extLst>
          </p:cNvPr>
          <p:cNvSpPr txBox="1"/>
          <p:nvPr/>
        </p:nvSpPr>
        <p:spPr>
          <a:xfrm>
            <a:off x="2922144" y="1516899"/>
            <a:ext cx="232217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Native Axial CT scan </a:t>
            </a:r>
          </a:p>
        </p:txBody>
      </p:sp>
    </p:spTree>
    <p:extLst>
      <p:ext uri="{BB962C8B-B14F-4D97-AF65-F5344CB8AC3E}">
        <p14:creationId xmlns:p14="http://schemas.microsoft.com/office/powerpoint/2010/main" val="196149864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848600" cy="1143000"/>
          </a:xfrm>
        </p:spPr>
        <p:txBody>
          <a:bodyPr/>
          <a:lstStyle/>
          <a:p>
            <a:pPr algn="ctr"/>
            <a:r>
              <a:rPr lang="en-US" dirty="0"/>
              <a:t>LET’S VIEW app :</a:t>
            </a:r>
            <a:br>
              <a:rPr lang="en-US" dirty="0"/>
            </a:br>
            <a:r>
              <a:rPr lang="en-US" dirty="0"/>
              <a:t>Brain anatomy &amp; </a:t>
            </a:r>
            <a:r>
              <a:rPr lang="en-US" dirty="0" err="1"/>
              <a:t>Termonology</a:t>
            </a:r>
            <a:r>
              <a:rPr lang="en-US" dirty="0"/>
              <a:t> </a:t>
            </a:r>
          </a:p>
        </p:txBody>
      </p:sp>
      <p:pic>
        <p:nvPicPr>
          <p:cNvPr id="4" name="Picture 3">
            <a:extLst>
              <a:ext uri="{FF2B5EF4-FFF2-40B4-BE49-F238E27FC236}">
                <a16:creationId xmlns:a16="http://schemas.microsoft.com/office/drawing/2014/main" id="{2DD502E0-4762-4B03-A18E-53594053E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0" y="3164692"/>
            <a:ext cx="3784600" cy="2999988"/>
          </a:xfrm>
          <a:prstGeom prst="rect">
            <a:avLst/>
          </a:prstGeom>
        </p:spPr>
      </p:pic>
      <p:sp>
        <p:nvSpPr>
          <p:cNvPr id="5" name="TextBox 4">
            <a:extLst>
              <a:ext uri="{FF2B5EF4-FFF2-40B4-BE49-F238E27FC236}">
                <a16:creationId xmlns:a16="http://schemas.microsoft.com/office/drawing/2014/main" id="{D4C555C8-FBCF-4DE4-BFC4-EF191AFFE764}"/>
              </a:ext>
            </a:extLst>
          </p:cNvPr>
          <p:cNvSpPr txBox="1"/>
          <p:nvPr/>
        </p:nvSpPr>
        <p:spPr>
          <a:xfrm>
            <a:off x="672222" y="2273980"/>
            <a:ext cx="726615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Please download CT anatomy and CT brain for Android mobile phones </a:t>
            </a:r>
          </a:p>
        </p:txBody>
      </p:sp>
    </p:spTree>
    <p:extLst>
      <p:ext uri="{BB962C8B-B14F-4D97-AF65-F5344CB8AC3E}">
        <p14:creationId xmlns:p14="http://schemas.microsoft.com/office/powerpoint/2010/main" val="145808739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صورة 6" descr="cervical lat 2.png"/>
          <p:cNvPicPr>
            <a:picLocks noGrp="1" noChangeAspect="1"/>
          </p:cNvPicPr>
          <p:nvPr>
            <p:ph type="pic" idx="1"/>
          </p:nvPr>
        </p:nvPicPr>
        <p:blipFill>
          <a:blip r:embed="rId2" cstate="print"/>
          <a:stretch>
            <a:fillRect/>
          </a:stretch>
        </p:blipFill>
        <p:spPr>
          <a:xfrm>
            <a:off x="928662" y="785794"/>
            <a:ext cx="4071966" cy="5663051"/>
          </a:xfrm>
        </p:spPr>
      </p:pic>
      <p:sp>
        <p:nvSpPr>
          <p:cNvPr id="6" name="عنصر نائب للنص 5"/>
          <p:cNvSpPr>
            <a:spLocks noGrp="1"/>
          </p:cNvSpPr>
          <p:nvPr>
            <p:ph type="body" sz="half" idx="2"/>
          </p:nvPr>
        </p:nvSpPr>
        <p:spPr>
          <a:xfrm>
            <a:off x="642910" y="6096000"/>
            <a:ext cx="4419600" cy="762000"/>
          </a:xfrm>
        </p:spPr>
        <p:txBody>
          <a:bodyPr/>
          <a:lstStyle/>
          <a:p>
            <a:r>
              <a:rPr lang="en-US" dirty="0"/>
              <a:t> </a:t>
            </a:r>
          </a:p>
        </p:txBody>
      </p:sp>
      <p:sp>
        <p:nvSpPr>
          <p:cNvPr id="12" name="مستطيل 11"/>
          <p:cNvSpPr/>
          <p:nvPr/>
        </p:nvSpPr>
        <p:spPr>
          <a:xfrm>
            <a:off x="2782635" y="0"/>
            <a:ext cx="2922338" cy="646331"/>
          </a:xfrm>
          <a:prstGeom prst="rect">
            <a:avLst/>
          </a:prstGeom>
        </p:spPr>
        <p:txBody>
          <a:bodyPr wrap="none">
            <a:spAutoFit/>
          </a:bodyPr>
          <a:lstStyle/>
          <a:p>
            <a:pPr lvl="0" algn="ctr"/>
            <a:r>
              <a:rPr lang="en-US" sz="3600" dirty="0"/>
              <a:t>Terminologies </a:t>
            </a:r>
            <a:endParaRPr lang="ar-IQ" sz="3600" dirty="0"/>
          </a:p>
        </p:txBody>
      </p:sp>
      <p:sp>
        <p:nvSpPr>
          <p:cNvPr id="10" name="مربع نص 9"/>
          <p:cNvSpPr txBox="1"/>
          <p:nvPr/>
        </p:nvSpPr>
        <p:spPr>
          <a:xfrm>
            <a:off x="5023527" y="2712165"/>
            <a:ext cx="3582147" cy="584775"/>
          </a:xfrm>
          <a:prstGeom prst="rect">
            <a:avLst/>
          </a:prstGeom>
          <a:noFill/>
        </p:spPr>
        <p:txBody>
          <a:bodyPr wrap="square" rtlCol="0">
            <a:spAutoFit/>
          </a:bodyPr>
          <a:lstStyle/>
          <a:p>
            <a:pPr algn="ctr"/>
            <a:r>
              <a:rPr lang="en-US" sz="3200" dirty="0" err="1"/>
              <a:t>Hypodense</a:t>
            </a:r>
            <a:r>
              <a:rPr lang="en-US" sz="3200" dirty="0"/>
              <a:t> lesion </a:t>
            </a:r>
          </a:p>
        </p:txBody>
      </p:sp>
    </p:spTree>
    <p:extLst>
      <p:ext uri="{BB962C8B-B14F-4D97-AF65-F5344CB8AC3E}">
        <p14:creationId xmlns:p14="http://schemas.microsoft.com/office/powerpoint/2010/main" val="1128532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صورة 6" descr="cervical lat 2.png"/>
          <p:cNvPicPr>
            <a:picLocks noGrp="1" noChangeAspect="1"/>
          </p:cNvPicPr>
          <p:nvPr>
            <p:ph type="pic" idx="1"/>
          </p:nvPr>
        </p:nvPicPr>
        <p:blipFill>
          <a:blip r:embed="rId2" cstate="print"/>
          <a:stretch>
            <a:fillRect/>
          </a:stretch>
        </p:blipFill>
        <p:spPr>
          <a:xfrm>
            <a:off x="930016" y="785794"/>
            <a:ext cx="4069258" cy="5663051"/>
          </a:xfrm>
        </p:spPr>
      </p:pic>
      <p:sp>
        <p:nvSpPr>
          <p:cNvPr id="6" name="عنصر نائب للنص 5"/>
          <p:cNvSpPr>
            <a:spLocks noGrp="1"/>
          </p:cNvSpPr>
          <p:nvPr>
            <p:ph type="body" sz="half" idx="2"/>
          </p:nvPr>
        </p:nvSpPr>
        <p:spPr>
          <a:xfrm>
            <a:off x="642910" y="6096000"/>
            <a:ext cx="4419600" cy="762000"/>
          </a:xfrm>
        </p:spPr>
        <p:txBody>
          <a:bodyPr/>
          <a:lstStyle/>
          <a:p>
            <a:r>
              <a:rPr lang="en-US" dirty="0"/>
              <a:t> </a:t>
            </a:r>
          </a:p>
        </p:txBody>
      </p:sp>
      <p:sp>
        <p:nvSpPr>
          <p:cNvPr id="12" name="مستطيل 11"/>
          <p:cNvSpPr/>
          <p:nvPr/>
        </p:nvSpPr>
        <p:spPr>
          <a:xfrm>
            <a:off x="2643174" y="0"/>
            <a:ext cx="3201261" cy="646331"/>
          </a:xfrm>
          <a:prstGeom prst="rect">
            <a:avLst/>
          </a:prstGeom>
        </p:spPr>
        <p:txBody>
          <a:bodyPr wrap="none">
            <a:spAutoFit/>
          </a:bodyPr>
          <a:lstStyle/>
          <a:p>
            <a:pPr lvl="0" algn="ctr"/>
            <a:r>
              <a:rPr lang="en-US" sz="3600" dirty="0" err="1"/>
              <a:t>Termomologies</a:t>
            </a:r>
            <a:r>
              <a:rPr lang="en-US" sz="3600" dirty="0"/>
              <a:t> </a:t>
            </a:r>
            <a:endParaRPr lang="ar-IQ" sz="3600" dirty="0"/>
          </a:p>
        </p:txBody>
      </p:sp>
      <p:sp>
        <p:nvSpPr>
          <p:cNvPr id="10" name="مربع نص 9"/>
          <p:cNvSpPr txBox="1"/>
          <p:nvPr/>
        </p:nvSpPr>
        <p:spPr>
          <a:xfrm>
            <a:off x="5029200" y="2720321"/>
            <a:ext cx="3582147" cy="584775"/>
          </a:xfrm>
          <a:prstGeom prst="rect">
            <a:avLst/>
          </a:prstGeom>
          <a:noFill/>
        </p:spPr>
        <p:txBody>
          <a:bodyPr wrap="square" rtlCol="0">
            <a:spAutoFit/>
          </a:bodyPr>
          <a:lstStyle/>
          <a:p>
            <a:pPr algn="ctr"/>
            <a:r>
              <a:rPr lang="en-US" sz="3200" dirty="0" err="1"/>
              <a:t>Hyperdense</a:t>
            </a:r>
            <a:r>
              <a:rPr lang="en-US" sz="3200" dirty="0"/>
              <a:t> lesion </a:t>
            </a:r>
          </a:p>
        </p:txBody>
      </p:sp>
    </p:spTree>
    <p:extLst>
      <p:ext uri="{BB962C8B-B14F-4D97-AF65-F5344CB8AC3E}">
        <p14:creationId xmlns:p14="http://schemas.microsoft.com/office/powerpoint/2010/main" val="3682498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نص 5"/>
          <p:cNvSpPr>
            <a:spLocks noGrp="1"/>
          </p:cNvSpPr>
          <p:nvPr>
            <p:ph type="body" sz="half" idx="2"/>
          </p:nvPr>
        </p:nvSpPr>
        <p:spPr>
          <a:xfrm>
            <a:off x="642910" y="6096000"/>
            <a:ext cx="4419600" cy="762000"/>
          </a:xfrm>
        </p:spPr>
        <p:txBody>
          <a:bodyPr/>
          <a:lstStyle/>
          <a:p>
            <a:r>
              <a:rPr lang="en-US" dirty="0"/>
              <a:t> </a:t>
            </a:r>
          </a:p>
        </p:txBody>
      </p:sp>
      <p:sp>
        <p:nvSpPr>
          <p:cNvPr id="12" name="مستطيل 11"/>
          <p:cNvSpPr/>
          <p:nvPr/>
        </p:nvSpPr>
        <p:spPr>
          <a:xfrm>
            <a:off x="2643174" y="0"/>
            <a:ext cx="3201261" cy="646331"/>
          </a:xfrm>
          <a:prstGeom prst="rect">
            <a:avLst/>
          </a:prstGeom>
        </p:spPr>
        <p:txBody>
          <a:bodyPr wrap="none">
            <a:spAutoFit/>
          </a:bodyPr>
          <a:lstStyle/>
          <a:p>
            <a:pPr lvl="0" algn="ctr"/>
            <a:r>
              <a:rPr lang="en-US" sz="3600" dirty="0" err="1"/>
              <a:t>Termomologies</a:t>
            </a:r>
            <a:r>
              <a:rPr lang="en-US" sz="3600" dirty="0"/>
              <a:t> </a:t>
            </a:r>
            <a:endParaRPr lang="ar-IQ" sz="3600" dirty="0"/>
          </a:p>
        </p:txBody>
      </p:sp>
      <p:sp>
        <p:nvSpPr>
          <p:cNvPr id="10" name="مربع نص 9"/>
          <p:cNvSpPr txBox="1"/>
          <p:nvPr/>
        </p:nvSpPr>
        <p:spPr>
          <a:xfrm>
            <a:off x="5105400" y="2714620"/>
            <a:ext cx="3582147" cy="584775"/>
          </a:xfrm>
          <a:prstGeom prst="rect">
            <a:avLst/>
          </a:prstGeom>
          <a:noFill/>
        </p:spPr>
        <p:txBody>
          <a:bodyPr wrap="square" rtlCol="0">
            <a:spAutoFit/>
          </a:bodyPr>
          <a:lstStyle/>
          <a:p>
            <a:pPr algn="ctr"/>
            <a:r>
              <a:rPr lang="en-US" sz="3200" dirty="0" err="1"/>
              <a:t>Isodense</a:t>
            </a:r>
            <a:r>
              <a:rPr lang="en-US" sz="3200" dirty="0"/>
              <a:t> lesion </a:t>
            </a:r>
          </a:p>
        </p:txBody>
      </p:sp>
      <p:pic>
        <p:nvPicPr>
          <p:cNvPr id="9" name="عنصر نائب للصورة 8" descr="Screenshot_2019-07-07-14-06-08-569_com.andromo.dev712667.app818693.png"/>
          <p:cNvPicPr>
            <a:picLocks noGrp="1" noChangeAspect="1"/>
          </p:cNvPicPr>
          <p:nvPr>
            <p:ph type="pic" idx="1"/>
          </p:nvPr>
        </p:nvPicPr>
        <p:blipFill>
          <a:blip r:embed="rId2" cstate="print"/>
          <a:stretch>
            <a:fillRect/>
          </a:stretch>
        </p:blipFill>
        <p:spPr>
          <a:xfrm>
            <a:off x="1000100" y="714356"/>
            <a:ext cx="4143404" cy="5697180"/>
          </a:xfrm>
        </p:spPr>
      </p:pic>
    </p:spTree>
    <p:extLst>
      <p:ext uri="{BB962C8B-B14F-4D97-AF65-F5344CB8AC3E}">
        <p14:creationId xmlns:p14="http://schemas.microsoft.com/office/powerpoint/2010/main" val="337410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عنصر نائب للنص 5"/>
          <p:cNvSpPr>
            <a:spLocks noGrp="1"/>
          </p:cNvSpPr>
          <p:nvPr>
            <p:ph type="body" sz="half" idx="2"/>
          </p:nvPr>
        </p:nvSpPr>
        <p:spPr>
          <a:xfrm>
            <a:off x="642910" y="6096000"/>
            <a:ext cx="4419600" cy="762000"/>
          </a:xfrm>
        </p:spPr>
        <p:txBody>
          <a:bodyPr/>
          <a:lstStyle/>
          <a:p>
            <a:r>
              <a:rPr lang="en-US" dirty="0"/>
              <a:t> </a:t>
            </a:r>
          </a:p>
        </p:txBody>
      </p:sp>
      <p:sp>
        <p:nvSpPr>
          <p:cNvPr id="12" name="مستطيل 11"/>
          <p:cNvSpPr/>
          <p:nvPr/>
        </p:nvSpPr>
        <p:spPr>
          <a:xfrm>
            <a:off x="3465849" y="-16920"/>
            <a:ext cx="2212301" cy="369332"/>
          </a:xfrm>
          <a:prstGeom prst="rect">
            <a:avLst/>
          </a:prstGeom>
        </p:spPr>
        <p:txBody>
          <a:bodyPr wrap="square">
            <a:spAutoFit/>
          </a:bodyPr>
          <a:lstStyle/>
          <a:p>
            <a:pPr lvl="0" algn="ctr"/>
            <a:r>
              <a:rPr lang="en-US" b="1" dirty="0">
                <a:latin typeface="Times New Roman" panose="02020603050405020304" pitchFamily="18" charset="0"/>
                <a:cs typeface="Times New Roman" panose="02020603050405020304" pitchFamily="18" charset="0"/>
              </a:rPr>
              <a:t>CT Windowing</a:t>
            </a:r>
            <a:endParaRPr lang="ar-IQ" b="1" dirty="0">
              <a:latin typeface="Times New Roman" panose="02020603050405020304" pitchFamily="18" charset="0"/>
              <a:cs typeface="Times New Roman" panose="02020603050405020304" pitchFamily="18" charset="0"/>
            </a:endParaRPr>
          </a:p>
        </p:txBody>
      </p:sp>
      <p:pic>
        <p:nvPicPr>
          <p:cNvPr id="9" name="عنصر نائب للصورة 8" descr="Screenshot_2019-07-07-14-06-08-569_com.andromo.dev712667.app818693.png"/>
          <p:cNvPicPr>
            <a:picLocks noGrp="1" noChangeAspect="1"/>
          </p:cNvPicPr>
          <p:nvPr>
            <p:ph type="pic" idx="1"/>
          </p:nvPr>
        </p:nvPicPr>
        <p:blipFill rotWithShape="1">
          <a:blip r:embed="rId2">
            <a:extLst>
              <a:ext uri="{BEBA8EAE-BF5A-486C-A8C5-ECC9F3942E4B}">
                <a14:imgProps xmlns:a14="http://schemas.microsoft.com/office/drawing/2010/main">
                  <a14:imgLayer r:embed="rId3">
                    <a14:imgEffect>
                      <a14:sharpenSoften amount="45000"/>
                    </a14:imgEffect>
                    <a14:imgEffect>
                      <a14:brightnessContrast contrast="45000"/>
                    </a14:imgEffect>
                  </a14:imgLayer>
                </a14:imgProps>
              </a:ext>
            </a:extLst>
          </a:blip>
          <a:srcRect b="34307"/>
          <a:stretch/>
        </p:blipFill>
        <p:spPr>
          <a:xfrm>
            <a:off x="71406" y="352412"/>
            <a:ext cx="9001188" cy="3000388"/>
          </a:xfrm>
        </p:spPr>
      </p:pic>
      <p:sp>
        <p:nvSpPr>
          <p:cNvPr id="2" name="TextBox 1">
            <a:extLst>
              <a:ext uri="{FF2B5EF4-FFF2-40B4-BE49-F238E27FC236}">
                <a16:creationId xmlns:a16="http://schemas.microsoft.com/office/drawing/2014/main" id="{E96A37A8-014F-4B00-88B0-61B39E10609D}"/>
              </a:ext>
            </a:extLst>
          </p:cNvPr>
          <p:cNvSpPr txBox="1"/>
          <p:nvPr/>
        </p:nvSpPr>
        <p:spPr>
          <a:xfrm>
            <a:off x="470597" y="3316069"/>
            <a:ext cx="2130263" cy="646331"/>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Brain window </a:t>
            </a:r>
          </a:p>
          <a:p>
            <a:pPr algn="ctr"/>
            <a:r>
              <a:rPr lang="en-US" b="1" dirty="0">
                <a:latin typeface="Times New Roman" panose="02020603050405020304" pitchFamily="18" charset="0"/>
                <a:cs typeface="Times New Roman" panose="02020603050405020304" pitchFamily="18" charset="0"/>
              </a:rPr>
              <a:t>(soft tissue window)</a:t>
            </a:r>
          </a:p>
        </p:txBody>
      </p:sp>
      <p:sp>
        <p:nvSpPr>
          <p:cNvPr id="8" name="TextBox 7">
            <a:extLst>
              <a:ext uri="{FF2B5EF4-FFF2-40B4-BE49-F238E27FC236}">
                <a16:creationId xmlns:a16="http://schemas.microsoft.com/office/drawing/2014/main" id="{0626E939-D2CB-404A-AF33-9BA7046A92BA}"/>
              </a:ext>
            </a:extLst>
          </p:cNvPr>
          <p:cNvSpPr txBox="1"/>
          <p:nvPr/>
        </p:nvSpPr>
        <p:spPr>
          <a:xfrm>
            <a:off x="6155128" y="3316069"/>
            <a:ext cx="2486899" cy="646331"/>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Bone window </a:t>
            </a:r>
          </a:p>
          <a:p>
            <a:pPr algn="ctr"/>
            <a:r>
              <a:rPr lang="en-US" b="1" dirty="0">
                <a:latin typeface="Times New Roman" panose="02020603050405020304" pitchFamily="18" charset="0"/>
                <a:cs typeface="Times New Roman" panose="02020603050405020304" pitchFamily="18" charset="0"/>
              </a:rPr>
              <a:t>(To evaluate fractures )</a:t>
            </a:r>
          </a:p>
        </p:txBody>
      </p:sp>
      <p:pic>
        <p:nvPicPr>
          <p:cNvPr id="5" name="Picture 4">
            <a:extLst>
              <a:ext uri="{FF2B5EF4-FFF2-40B4-BE49-F238E27FC236}">
                <a16:creationId xmlns:a16="http://schemas.microsoft.com/office/drawing/2014/main" id="{D585D5B4-3D65-4482-9D0A-2FDAC4C76F4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2000"/>
                    </a14:imgEffect>
                    <a14:imgEffect>
                      <a14:brightnessContrast contrast="24000"/>
                    </a14:imgEffect>
                  </a14:imgLayer>
                </a14:imgProps>
              </a:ext>
              <a:ext uri="{28A0092B-C50C-407E-A947-70E740481C1C}">
                <a14:useLocalDpi xmlns:a14="http://schemas.microsoft.com/office/drawing/2010/main" val="0"/>
              </a:ext>
            </a:extLst>
          </a:blip>
          <a:stretch>
            <a:fillRect/>
          </a:stretch>
        </p:blipFill>
        <p:spPr>
          <a:xfrm>
            <a:off x="304800" y="4025715"/>
            <a:ext cx="2756085" cy="2756085"/>
          </a:xfrm>
          <a:prstGeom prst="rect">
            <a:avLst/>
          </a:prstGeom>
        </p:spPr>
      </p:pic>
      <p:pic>
        <p:nvPicPr>
          <p:cNvPr id="13" name="Picture 12">
            <a:extLst>
              <a:ext uri="{FF2B5EF4-FFF2-40B4-BE49-F238E27FC236}">
                <a16:creationId xmlns:a16="http://schemas.microsoft.com/office/drawing/2014/main" id="{21EA1012-4B44-4BB5-829C-0434B5FDCAB1}"/>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75000"/>
                    </a14:imgEffect>
                    <a14:imgEffect>
                      <a14:brightnessContrast contrast="51000"/>
                    </a14:imgEffect>
                  </a14:imgLayer>
                </a14:imgProps>
              </a:ext>
              <a:ext uri="{28A0092B-C50C-407E-A947-70E740481C1C}">
                <a14:useLocalDpi xmlns:a14="http://schemas.microsoft.com/office/drawing/2010/main" val="0"/>
              </a:ext>
            </a:extLst>
          </a:blip>
          <a:stretch>
            <a:fillRect/>
          </a:stretch>
        </p:blipFill>
        <p:spPr>
          <a:xfrm>
            <a:off x="3092262" y="4046743"/>
            <a:ext cx="3069370" cy="2201657"/>
          </a:xfrm>
          <a:prstGeom prst="rect">
            <a:avLst/>
          </a:prstGeom>
        </p:spPr>
      </p:pic>
      <p:pic>
        <p:nvPicPr>
          <p:cNvPr id="14" name="Picture 13">
            <a:extLst>
              <a:ext uri="{FF2B5EF4-FFF2-40B4-BE49-F238E27FC236}">
                <a16:creationId xmlns:a16="http://schemas.microsoft.com/office/drawing/2014/main" id="{960760C4-D717-4358-84E0-F70934796102}"/>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14000"/>
                    </a14:imgEffect>
                    <a14:imgEffect>
                      <a14:brightnessContrast bright="20000" contrast="80000"/>
                    </a14:imgEffect>
                  </a14:imgLayer>
                </a14:imgProps>
              </a:ext>
              <a:ext uri="{28A0092B-C50C-407E-A947-70E740481C1C}">
                <a14:useLocalDpi xmlns:a14="http://schemas.microsoft.com/office/drawing/2010/main" val="0"/>
              </a:ext>
            </a:extLst>
          </a:blip>
          <a:stretch>
            <a:fillRect/>
          </a:stretch>
        </p:blipFill>
        <p:spPr>
          <a:xfrm>
            <a:off x="6157150" y="3962400"/>
            <a:ext cx="2756085" cy="2756085"/>
          </a:xfrm>
          <a:prstGeom prst="rect">
            <a:avLst/>
          </a:prstGeom>
        </p:spPr>
      </p:pic>
      <p:sp>
        <p:nvSpPr>
          <p:cNvPr id="11" name="TextBox 10">
            <a:extLst>
              <a:ext uri="{FF2B5EF4-FFF2-40B4-BE49-F238E27FC236}">
                <a16:creationId xmlns:a16="http://schemas.microsoft.com/office/drawing/2014/main" id="{29EDAA99-CDFD-4FE3-B231-15779DE2473D}"/>
              </a:ext>
            </a:extLst>
          </p:cNvPr>
          <p:cNvSpPr txBox="1"/>
          <p:nvPr/>
        </p:nvSpPr>
        <p:spPr>
          <a:xfrm>
            <a:off x="3827693" y="6376937"/>
            <a:ext cx="159530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Lung window </a:t>
            </a:r>
          </a:p>
        </p:txBody>
      </p:sp>
    </p:spTree>
    <p:extLst>
      <p:ext uri="{BB962C8B-B14F-4D97-AF65-F5344CB8AC3E}">
        <p14:creationId xmlns:p14="http://schemas.microsoft.com/office/powerpoint/2010/main" val="58341907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نص 5"/>
          <p:cNvSpPr>
            <a:spLocks noGrp="1"/>
          </p:cNvSpPr>
          <p:nvPr>
            <p:ph type="body" sz="half" idx="2"/>
          </p:nvPr>
        </p:nvSpPr>
        <p:spPr>
          <a:xfrm>
            <a:off x="642910" y="6096000"/>
            <a:ext cx="4419600" cy="762000"/>
          </a:xfrm>
        </p:spPr>
        <p:txBody>
          <a:bodyPr/>
          <a:lstStyle/>
          <a:p>
            <a:r>
              <a:rPr lang="en-US" dirty="0"/>
              <a:t> </a:t>
            </a:r>
          </a:p>
        </p:txBody>
      </p:sp>
      <p:sp>
        <p:nvSpPr>
          <p:cNvPr id="12" name="مستطيل 11"/>
          <p:cNvSpPr/>
          <p:nvPr/>
        </p:nvSpPr>
        <p:spPr>
          <a:xfrm>
            <a:off x="3428992" y="214290"/>
            <a:ext cx="2344232" cy="646331"/>
          </a:xfrm>
          <a:prstGeom prst="rect">
            <a:avLst/>
          </a:prstGeom>
        </p:spPr>
        <p:txBody>
          <a:bodyPr wrap="none">
            <a:spAutoFit/>
          </a:bodyPr>
          <a:lstStyle/>
          <a:p>
            <a:pPr lvl="0" algn="ctr"/>
            <a:r>
              <a:rPr lang="en-US" sz="3600" dirty="0"/>
              <a:t>Windowing</a:t>
            </a:r>
            <a:endParaRPr lang="ar-IQ" sz="3600" dirty="0"/>
          </a:p>
        </p:txBody>
      </p:sp>
      <p:sp>
        <p:nvSpPr>
          <p:cNvPr id="10" name="مربع نص 9"/>
          <p:cNvSpPr txBox="1"/>
          <p:nvPr/>
        </p:nvSpPr>
        <p:spPr>
          <a:xfrm>
            <a:off x="2714612" y="1000108"/>
            <a:ext cx="3582147" cy="584775"/>
          </a:xfrm>
          <a:prstGeom prst="rect">
            <a:avLst/>
          </a:prstGeom>
          <a:noFill/>
        </p:spPr>
        <p:txBody>
          <a:bodyPr wrap="square" rtlCol="0">
            <a:spAutoFit/>
          </a:bodyPr>
          <a:lstStyle/>
          <a:p>
            <a:pPr algn="ctr"/>
            <a:r>
              <a:rPr lang="en-US" sz="3200" dirty="0"/>
              <a:t>Gray-scale</a:t>
            </a:r>
          </a:p>
        </p:txBody>
      </p:sp>
      <p:pic>
        <p:nvPicPr>
          <p:cNvPr id="9" name="عنصر نائب للصورة 8" descr="Screenshot_2019-07-07-14-06-08-569_com.andromo.dev712667.app818693.png"/>
          <p:cNvPicPr>
            <a:picLocks noGrp="1" noChangeAspect="1"/>
          </p:cNvPicPr>
          <p:nvPr>
            <p:ph type="pic" idx="1"/>
          </p:nvPr>
        </p:nvPicPr>
        <p:blipFill>
          <a:blip r:embed="rId2">
            <a:extLst>
              <a:ext uri="{BEBA8EAE-BF5A-486C-A8C5-ECC9F3942E4B}">
                <a14:imgProps xmlns:a14="http://schemas.microsoft.com/office/drawing/2010/main">
                  <a14:imgLayer r:embed="rId3">
                    <a14:imgEffect>
                      <a14:sharpenSoften amount="86000"/>
                    </a14:imgEffect>
                    <a14:imgEffect>
                      <a14:brightnessContrast contrast="3000"/>
                    </a14:imgEffect>
                  </a14:imgLayer>
                </a14:imgProps>
              </a:ext>
            </a:extLst>
          </a:blip>
          <a:stretch>
            <a:fillRect/>
          </a:stretch>
        </p:blipFill>
        <p:spPr>
          <a:xfrm>
            <a:off x="2357422" y="-1"/>
            <a:ext cx="5000660" cy="6875909"/>
          </a:xfrm>
        </p:spPr>
      </p:pic>
    </p:spTree>
    <p:extLst>
      <p:ext uri="{BB962C8B-B14F-4D97-AF65-F5344CB8AC3E}">
        <p14:creationId xmlns:p14="http://schemas.microsoft.com/office/powerpoint/2010/main" val="129347810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عنصر نائب للصورة 6" descr="cervical lat 2.png"/>
          <p:cNvPicPr>
            <a:picLocks noChangeAspect="1"/>
          </p:cNvPicPr>
          <p:nvPr/>
        </p:nvPicPr>
        <p:blipFill>
          <a:blip r:embed="rId2" cstate="print"/>
          <a:stretch>
            <a:fillRect/>
          </a:stretch>
        </p:blipFill>
        <p:spPr>
          <a:xfrm>
            <a:off x="6072198" y="2209800"/>
            <a:ext cx="3071802" cy="3307876"/>
          </a:xfrm>
          <a:prstGeom prst="rect">
            <a:avLst/>
          </a:prstGeom>
          <a:solidFill>
            <a:schemeClr val="tx1">
              <a:shade val="50000"/>
            </a:schemeClr>
          </a:solidFill>
          <a:ln>
            <a:noFill/>
          </a:ln>
          <a:effectLst/>
        </p:spPr>
      </p:pic>
      <p:pic>
        <p:nvPicPr>
          <p:cNvPr id="11" name="عنصر نائب للصورة 6" descr="cervical lat 2.png"/>
          <p:cNvPicPr>
            <a:picLocks noChangeAspect="1"/>
          </p:cNvPicPr>
          <p:nvPr/>
        </p:nvPicPr>
        <p:blipFill>
          <a:blip r:embed="rId3" cstate="print"/>
          <a:stretch>
            <a:fillRect/>
          </a:stretch>
        </p:blipFill>
        <p:spPr>
          <a:xfrm>
            <a:off x="2857488" y="2143116"/>
            <a:ext cx="3214710" cy="3527251"/>
          </a:xfrm>
          <a:prstGeom prst="rect">
            <a:avLst/>
          </a:prstGeom>
          <a:solidFill>
            <a:schemeClr val="tx1">
              <a:shade val="50000"/>
            </a:schemeClr>
          </a:solidFill>
          <a:ln>
            <a:noFill/>
          </a:ln>
          <a:effectLst/>
        </p:spPr>
      </p:pic>
      <p:pic>
        <p:nvPicPr>
          <p:cNvPr id="13" name="عنصر نائب للصورة 6" descr="cervical lat 2.png"/>
          <p:cNvPicPr>
            <a:picLocks noChangeAspect="1"/>
          </p:cNvPicPr>
          <p:nvPr/>
        </p:nvPicPr>
        <p:blipFill>
          <a:blip r:embed="rId4" cstate="print">
            <a:lum bright="3000"/>
          </a:blip>
          <a:stretch>
            <a:fillRect/>
          </a:stretch>
        </p:blipFill>
        <p:spPr>
          <a:xfrm>
            <a:off x="0" y="2285992"/>
            <a:ext cx="2883316" cy="3289725"/>
          </a:xfrm>
          <a:prstGeom prst="rect">
            <a:avLst/>
          </a:prstGeom>
          <a:solidFill>
            <a:schemeClr val="tx1">
              <a:shade val="50000"/>
            </a:schemeClr>
          </a:solidFill>
          <a:ln>
            <a:noFill/>
          </a:ln>
          <a:effectLst/>
        </p:spPr>
      </p:pic>
      <p:sp>
        <p:nvSpPr>
          <p:cNvPr id="15" name="مربع نص 14"/>
          <p:cNvSpPr txBox="1"/>
          <p:nvPr/>
        </p:nvSpPr>
        <p:spPr>
          <a:xfrm>
            <a:off x="829276" y="1214422"/>
            <a:ext cx="1018227" cy="584775"/>
          </a:xfrm>
          <a:prstGeom prst="rect">
            <a:avLst/>
          </a:prstGeom>
          <a:noFill/>
        </p:spPr>
        <p:txBody>
          <a:bodyPr wrap="none" rtlCol="0">
            <a:spAutoFit/>
          </a:bodyPr>
          <a:lstStyle/>
          <a:p>
            <a:r>
              <a:rPr lang="en-US" sz="3200" dirty="0"/>
              <a:t>Axial</a:t>
            </a:r>
          </a:p>
        </p:txBody>
      </p:sp>
      <p:sp>
        <p:nvSpPr>
          <p:cNvPr id="16" name="مربع نص 15"/>
          <p:cNvSpPr txBox="1"/>
          <p:nvPr/>
        </p:nvSpPr>
        <p:spPr>
          <a:xfrm>
            <a:off x="3682891" y="1285860"/>
            <a:ext cx="1509131" cy="584775"/>
          </a:xfrm>
          <a:prstGeom prst="rect">
            <a:avLst/>
          </a:prstGeom>
          <a:noFill/>
        </p:spPr>
        <p:txBody>
          <a:bodyPr wrap="none" rtlCol="0">
            <a:spAutoFit/>
          </a:bodyPr>
          <a:lstStyle/>
          <a:p>
            <a:r>
              <a:rPr lang="en-US" sz="3200" dirty="0"/>
              <a:t>Sagittal </a:t>
            </a:r>
          </a:p>
        </p:txBody>
      </p:sp>
      <p:sp>
        <p:nvSpPr>
          <p:cNvPr id="17" name="مستطيل 16"/>
          <p:cNvSpPr/>
          <p:nvPr/>
        </p:nvSpPr>
        <p:spPr>
          <a:xfrm>
            <a:off x="6929454" y="1285860"/>
            <a:ext cx="1662058" cy="584775"/>
          </a:xfrm>
          <a:prstGeom prst="rect">
            <a:avLst/>
          </a:prstGeom>
          <a:noFill/>
        </p:spPr>
        <p:txBody>
          <a:bodyPr wrap="none" rtlCol="0">
            <a:spAutoFit/>
          </a:bodyPr>
          <a:lstStyle/>
          <a:p>
            <a:r>
              <a:rPr lang="en-US" sz="3200" dirty="0"/>
              <a:t>Coronal </a:t>
            </a:r>
          </a:p>
        </p:txBody>
      </p:sp>
      <p:sp>
        <p:nvSpPr>
          <p:cNvPr id="10" name="عنصر نائب للنص 9"/>
          <p:cNvSpPr>
            <a:spLocks noGrp="1"/>
          </p:cNvSpPr>
          <p:nvPr>
            <p:ph type="body" sz="half" idx="2"/>
          </p:nvPr>
        </p:nvSpPr>
        <p:spPr>
          <a:xfrm>
            <a:off x="1214414" y="6096000"/>
            <a:ext cx="4419600" cy="762000"/>
          </a:xfrm>
        </p:spPr>
        <p:txBody>
          <a:bodyPr/>
          <a:lstStyle/>
          <a:p>
            <a:r>
              <a:rPr lang="en-US" dirty="0"/>
              <a:t> </a:t>
            </a:r>
          </a:p>
        </p:txBody>
      </p:sp>
    </p:spTree>
    <p:extLst>
      <p:ext uri="{BB962C8B-B14F-4D97-AF65-F5344CB8AC3E}">
        <p14:creationId xmlns:p14="http://schemas.microsoft.com/office/powerpoint/2010/main" val="3947081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عنصر نائب للنص 5"/>
          <p:cNvSpPr>
            <a:spLocks noGrp="1"/>
          </p:cNvSpPr>
          <p:nvPr>
            <p:ph type="body" sz="half" idx="2"/>
          </p:nvPr>
        </p:nvSpPr>
        <p:spPr>
          <a:xfrm>
            <a:off x="642910" y="6167462"/>
            <a:ext cx="4419600" cy="762000"/>
          </a:xfrm>
        </p:spPr>
        <p:txBody>
          <a:bodyPr/>
          <a:lstStyle/>
          <a:p>
            <a:r>
              <a:rPr lang="en-US" dirty="0"/>
              <a:t> </a:t>
            </a:r>
          </a:p>
        </p:txBody>
      </p:sp>
      <p:pic>
        <p:nvPicPr>
          <p:cNvPr id="13" name="عنصر نائب للصورة 6" descr="cervical lat 2.png"/>
          <p:cNvPicPr>
            <a:picLocks noChangeAspect="1"/>
          </p:cNvPicPr>
          <p:nvPr/>
        </p:nvPicPr>
        <p:blipFill>
          <a:blip r:embed="rId2"/>
          <a:stretch>
            <a:fillRect/>
          </a:stretch>
        </p:blipFill>
        <p:spPr>
          <a:xfrm>
            <a:off x="4572000" y="1000108"/>
            <a:ext cx="4357718" cy="4898397"/>
          </a:xfrm>
          <a:prstGeom prst="rect">
            <a:avLst/>
          </a:prstGeom>
          <a:solidFill>
            <a:schemeClr val="tx1">
              <a:shade val="50000"/>
            </a:schemeClr>
          </a:solidFill>
          <a:ln>
            <a:noFill/>
          </a:ln>
          <a:effectLst/>
        </p:spPr>
      </p:pic>
      <p:pic>
        <p:nvPicPr>
          <p:cNvPr id="4" name="عنصر نائب للصورة 6" descr="cervical lat 2.png"/>
          <p:cNvPicPr>
            <a:picLocks noChangeAspect="1"/>
          </p:cNvPicPr>
          <p:nvPr/>
        </p:nvPicPr>
        <p:blipFill>
          <a:blip r:embed="rId3"/>
          <a:stretch>
            <a:fillRect/>
          </a:stretch>
        </p:blipFill>
        <p:spPr>
          <a:xfrm>
            <a:off x="246515" y="1000108"/>
            <a:ext cx="4293252" cy="4898397"/>
          </a:xfrm>
          <a:prstGeom prst="rect">
            <a:avLst/>
          </a:prstGeom>
          <a:solidFill>
            <a:schemeClr val="tx1">
              <a:shade val="50000"/>
            </a:schemeClr>
          </a:solidFill>
          <a:ln>
            <a:noFill/>
          </a:ln>
          <a:effectLst/>
        </p:spPr>
      </p:pic>
    </p:spTree>
    <p:extLst>
      <p:ext uri="{BB962C8B-B14F-4D97-AF65-F5344CB8AC3E}">
        <p14:creationId xmlns:p14="http://schemas.microsoft.com/office/powerpoint/2010/main" val="1772605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20000" cy="1143000"/>
          </a:xfrm>
        </p:spPr>
        <p:txBody>
          <a:bodyPr/>
          <a:lstStyle/>
          <a:p>
            <a:r>
              <a:rPr lang="en-US" sz="4800" b="1" dirty="0">
                <a:solidFill>
                  <a:schemeClr val="tx1"/>
                </a:solidFill>
              </a:rPr>
              <a:t>Brain CT Scan</a:t>
            </a:r>
          </a:p>
        </p:txBody>
      </p:sp>
      <p:sp>
        <p:nvSpPr>
          <p:cNvPr id="3" name="Content Placeholder 2"/>
          <p:cNvSpPr>
            <a:spLocks noGrp="1"/>
          </p:cNvSpPr>
          <p:nvPr>
            <p:ph idx="1"/>
          </p:nvPr>
        </p:nvSpPr>
        <p:spPr>
          <a:xfrm>
            <a:off x="431074" y="1430383"/>
            <a:ext cx="7620000" cy="4800600"/>
          </a:xfrm>
        </p:spPr>
        <p:txBody>
          <a:bodyPr>
            <a:noAutofit/>
          </a:bodyPr>
          <a:lstStyle/>
          <a:p>
            <a:pPr>
              <a:lnSpc>
                <a:spcPct val="150000"/>
              </a:lnSpc>
            </a:pPr>
            <a:r>
              <a:rPr lang="en-US" sz="1800" dirty="0">
                <a:latin typeface="Times New Roman" pitchFamily="18" charset="0"/>
                <a:cs typeface="Times New Roman" pitchFamily="18" charset="0"/>
              </a:rPr>
              <a:t>A Brain CT scan is a complex scan of internal structures that are located inside that head and produces multiple images that are used to diagnose a range of conditions.</a:t>
            </a:r>
          </a:p>
          <a:p>
            <a:pPr>
              <a:lnSpc>
                <a:spcPct val="150000"/>
              </a:lnSpc>
            </a:pPr>
            <a:r>
              <a:rPr lang="en-US" sz="1800" dirty="0">
                <a:latin typeface="Times New Roman" pitchFamily="18" charset="0"/>
                <a:cs typeface="Times New Roman" pitchFamily="18" charset="0"/>
              </a:rPr>
              <a:t>The cross-sectional images generated during a CT scan can he reformatted in multiple planes. They can even generate three- dimensional images. These images can be viewed on a computer monitor, printed on film or by a 3D printer, or transferred to a CD or DVD.</a:t>
            </a:r>
          </a:p>
          <a:p>
            <a:pPr>
              <a:lnSpc>
                <a:spcPct val="150000"/>
              </a:lnSpc>
            </a:pPr>
            <a:r>
              <a:rPr lang="en-US" sz="1800" dirty="0">
                <a:latin typeface="Times New Roman" pitchFamily="18" charset="0"/>
                <a:cs typeface="Times New Roman" pitchFamily="18" charset="0"/>
              </a:rPr>
              <a:t>Brain CT scans are ordered when there a patient suffered serious symptoms in the head area, like severe headaches or dizziness, as well as when a patient suffers an accident with head-related injuries. They are used to diagnose a range of conditions, including aneurysms, bleeding in the brain, strokes, and brain tumors.</a:t>
            </a:r>
          </a:p>
        </p:txBody>
      </p:sp>
    </p:spTree>
    <p:extLst>
      <p:ext uri="{BB962C8B-B14F-4D97-AF65-F5344CB8AC3E}">
        <p14:creationId xmlns:p14="http://schemas.microsoft.com/office/powerpoint/2010/main" val="976038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نص 5"/>
          <p:cNvSpPr>
            <a:spLocks noGrp="1"/>
          </p:cNvSpPr>
          <p:nvPr>
            <p:ph type="body" sz="half" idx="2"/>
          </p:nvPr>
        </p:nvSpPr>
        <p:spPr>
          <a:xfrm>
            <a:off x="642910" y="6096000"/>
            <a:ext cx="4419600" cy="762000"/>
          </a:xfrm>
        </p:spPr>
        <p:txBody>
          <a:bodyPr/>
          <a:lstStyle/>
          <a:p>
            <a:r>
              <a:rPr lang="en-US" dirty="0"/>
              <a:t> </a:t>
            </a:r>
          </a:p>
        </p:txBody>
      </p:sp>
      <p:sp>
        <p:nvSpPr>
          <p:cNvPr id="4" name="مربع نص 3"/>
          <p:cNvSpPr txBox="1"/>
          <p:nvPr/>
        </p:nvSpPr>
        <p:spPr>
          <a:xfrm>
            <a:off x="1295400" y="71438"/>
            <a:ext cx="6320063" cy="707886"/>
          </a:xfrm>
          <a:prstGeom prst="rect">
            <a:avLst/>
          </a:prstGeom>
          <a:noFill/>
        </p:spPr>
        <p:txBody>
          <a:bodyPr wrap="none" rtlCol="0">
            <a:spAutoFit/>
          </a:bodyPr>
          <a:lstStyle/>
          <a:p>
            <a:pPr algn="ctr"/>
            <a:r>
              <a:rPr lang="en-US" sz="4000" dirty="0"/>
              <a:t>Simple cranial bone anatomy </a:t>
            </a:r>
          </a:p>
        </p:txBody>
      </p:sp>
      <p:pic>
        <p:nvPicPr>
          <p:cNvPr id="7" name="Cervical vertebrae_ Atlas _ Axis(480P).mp4">
            <a:hlinkClick r:id="" action="ppaction://media"/>
          </p:cNvPr>
          <p:cNvPicPr>
            <a:picLocks noRot="1" noChangeAspect="1"/>
          </p:cNvPicPr>
          <p:nvPr>
            <a:videoFile r:link="rId1"/>
          </p:nvPr>
        </p:nvPicPr>
        <p:blipFill>
          <a:blip r:embed="rId3" cstate="print"/>
          <a:stretch>
            <a:fillRect/>
          </a:stretch>
        </p:blipFill>
        <p:spPr>
          <a:xfrm>
            <a:off x="2500298" y="714356"/>
            <a:ext cx="4121924" cy="6072206"/>
          </a:xfrm>
          <a:prstGeom prst="rect">
            <a:avLst/>
          </a:prstGeom>
        </p:spPr>
      </p:pic>
    </p:spTree>
    <p:extLst>
      <p:ext uri="{BB962C8B-B14F-4D97-AF65-F5344CB8AC3E}">
        <p14:creationId xmlns:p14="http://schemas.microsoft.com/office/powerpoint/2010/main" val="529505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90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نص 5"/>
          <p:cNvSpPr>
            <a:spLocks noGrp="1"/>
          </p:cNvSpPr>
          <p:nvPr>
            <p:ph type="body" sz="half" idx="2"/>
          </p:nvPr>
        </p:nvSpPr>
        <p:spPr>
          <a:xfrm>
            <a:off x="642910" y="6096000"/>
            <a:ext cx="4419600" cy="762000"/>
          </a:xfrm>
        </p:spPr>
        <p:txBody>
          <a:bodyPr/>
          <a:lstStyle/>
          <a:p>
            <a:r>
              <a:rPr lang="en-US" dirty="0"/>
              <a:t> </a:t>
            </a:r>
          </a:p>
        </p:txBody>
      </p:sp>
      <p:sp>
        <p:nvSpPr>
          <p:cNvPr id="4" name="مربع نص 3"/>
          <p:cNvSpPr txBox="1"/>
          <p:nvPr/>
        </p:nvSpPr>
        <p:spPr>
          <a:xfrm>
            <a:off x="2714612" y="71414"/>
            <a:ext cx="3581044" cy="707886"/>
          </a:xfrm>
          <a:prstGeom prst="rect">
            <a:avLst/>
          </a:prstGeom>
          <a:noFill/>
        </p:spPr>
        <p:txBody>
          <a:bodyPr wrap="none" rtlCol="0">
            <a:spAutoFit/>
          </a:bodyPr>
          <a:lstStyle/>
          <a:p>
            <a:r>
              <a:rPr lang="en-US" sz="4000" dirty="0"/>
              <a:t>Simple anatomy </a:t>
            </a:r>
          </a:p>
        </p:txBody>
      </p:sp>
      <p:pic>
        <p:nvPicPr>
          <p:cNvPr id="7" name="Cervical vertebrae_ Atlas _ Axis(480P).mp4">
            <a:hlinkClick r:id="" action="ppaction://media"/>
          </p:cNvPr>
          <p:cNvPicPr>
            <a:picLocks noRot="1" noChangeAspect="1"/>
          </p:cNvPicPr>
          <p:nvPr>
            <a:videoFile r:link="rId1"/>
          </p:nvPr>
        </p:nvPicPr>
        <p:blipFill>
          <a:blip r:embed="rId3"/>
          <a:stretch>
            <a:fillRect/>
          </a:stretch>
        </p:blipFill>
        <p:spPr>
          <a:xfrm>
            <a:off x="2143108" y="785794"/>
            <a:ext cx="4903249" cy="6072206"/>
          </a:xfrm>
          <a:prstGeom prst="rect">
            <a:avLst/>
          </a:prstGeom>
        </p:spPr>
      </p:pic>
    </p:spTree>
    <p:extLst>
      <p:ext uri="{BB962C8B-B14F-4D97-AF65-F5344CB8AC3E}">
        <p14:creationId xmlns:p14="http://schemas.microsoft.com/office/powerpoint/2010/main" val="878046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90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نص 5"/>
          <p:cNvSpPr>
            <a:spLocks noGrp="1"/>
          </p:cNvSpPr>
          <p:nvPr>
            <p:ph type="body" sz="half" idx="2"/>
          </p:nvPr>
        </p:nvSpPr>
        <p:spPr>
          <a:xfrm>
            <a:off x="642910" y="6096000"/>
            <a:ext cx="4419600" cy="762000"/>
          </a:xfrm>
        </p:spPr>
        <p:txBody>
          <a:bodyPr/>
          <a:lstStyle/>
          <a:p>
            <a:r>
              <a:rPr lang="en-US" dirty="0"/>
              <a:t> </a:t>
            </a:r>
          </a:p>
        </p:txBody>
      </p:sp>
      <p:pic>
        <p:nvPicPr>
          <p:cNvPr id="7" name="Cervical vertebrae_ Atlas _ Axis(480P).mp4">
            <a:hlinkClick r:id="" action="ppaction://media"/>
          </p:cNvPr>
          <p:cNvPicPr>
            <a:picLocks noRot="1" noChangeAspect="1"/>
          </p:cNvPicPr>
          <p:nvPr>
            <a:videoFile r:link="rId1"/>
          </p:nvPr>
        </p:nvPicPr>
        <p:blipFill>
          <a:blip r:embed="rId3" cstate="print"/>
          <a:stretch>
            <a:fillRect/>
          </a:stretch>
        </p:blipFill>
        <p:spPr>
          <a:xfrm>
            <a:off x="214282" y="80717"/>
            <a:ext cx="3643338" cy="6777283"/>
          </a:xfrm>
          <a:prstGeom prst="rect">
            <a:avLst/>
          </a:prstGeom>
        </p:spPr>
      </p:pic>
      <p:pic>
        <p:nvPicPr>
          <p:cNvPr id="5" name="Cervical vertebrae_ Atlas _ Axis(480P).mp4">
            <a:hlinkClick r:id="" action="ppaction://media"/>
          </p:cNvPr>
          <p:cNvPicPr>
            <a:picLocks noRot="1" noChangeAspect="1"/>
          </p:cNvPicPr>
          <p:nvPr>
            <a:videoFile r:link="rId1"/>
          </p:nvPr>
        </p:nvPicPr>
        <p:blipFill>
          <a:blip r:embed="rId4"/>
          <a:stretch>
            <a:fillRect/>
          </a:stretch>
        </p:blipFill>
        <p:spPr>
          <a:xfrm>
            <a:off x="3936520" y="214290"/>
            <a:ext cx="5136074" cy="6572272"/>
          </a:xfrm>
          <a:prstGeom prst="rect">
            <a:avLst/>
          </a:prstGeom>
        </p:spPr>
      </p:pic>
    </p:spTree>
    <p:extLst>
      <p:ext uri="{BB962C8B-B14F-4D97-AF65-F5344CB8AC3E}">
        <p14:creationId xmlns:p14="http://schemas.microsoft.com/office/powerpoint/2010/main" val="2570748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901" fill="hold"/>
                                        <p:tgtEl>
                                          <p:spTgt spid="7"/>
                                        </p:tgtEl>
                                      </p:cBhvr>
                                    </p:cmd>
                                  </p:childTnLst>
                                </p:cTn>
                              </p:par>
                            </p:childTnLst>
                          </p:cTn>
                        </p:par>
                        <p:par>
                          <p:cTn id="7" fill="hold">
                            <p:stCondLst>
                              <p:cond delay="62901"/>
                            </p:stCondLst>
                            <p:childTnLst>
                              <p:par>
                                <p:cTn id="8" presetID="1" presetClass="mediacall" presetSubtype="0" fill="hold" nodeType="afterEffect">
                                  <p:stCondLst>
                                    <p:cond delay="0"/>
                                  </p:stCondLst>
                                  <p:childTnLst>
                                    <p:cmd type="call" cmd="playFrom(0.0)">
                                      <p:cBhvr>
                                        <p:cTn id="9" dur="629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7"/>
                </p:tgtEl>
              </p:cMediaNode>
            </p:video>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7"/>
                                        </p:tgtEl>
                                      </p:cBhvr>
                                    </p:cmd>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video>
              <p:cMediaNode>
                <p:cTn id="21"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57554" y="285728"/>
            <a:ext cx="2500330" cy="500066"/>
          </a:xfrm>
        </p:spPr>
        <p:txBody>
          <a:bodyPr>
            <a:normAutofit fontScale="90000"/>
          </a:bodyPr>
          <a:lstStyle/>
          <a:p>
            <a:pPr algn="ctr"/>
            <a:r>
              <a:rPr lang="en-US" sz="2800" dirty="0"/>
              <a:t>REFRANCES </a:t>
            </a:r>
          </a:p>
        </p:txBody>
      </p:sp>
      <p:pic>
        <p:nvPicPr>
          <p:cNvPr id="2050" name="Picture 2"/>
          <p:cNvPicPr>
            <a:picLocks noChangeAspect="1" noChangeArrowheads="1"/>
          </p:cNvPicPr>
          <p:nvPr/>
        </p:nvPicPr>
        <p:blipFill>
          <a:blip r:embed="rId2" cstate="print"/>
          <a:srcRect/>
          <a:stretch>
            <a:fillRect/>
          </a:stretch>
        </p:blipFill>
        <p:spPr bwMode="auto">
          <a:xfrm>
            <a:off x="838200" y="785794"/>
            <a:ext cx="4429156" cy="5993685"/>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77D2EC6F-5DCC-40EC-BB83-DB14C9F4A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506" y="2282642"/>
            <a:ext cx="3784600" cy="2999988"/>
          </a:xfrm>
          <a:prstGeom prst="rect">
            <a:avLst/>
          </a:prstGeom>
        </p:spPr>
      </p:pic>
    </p:spTree>
    <p:extLst>
      <p:ext uri="{BB962C8B-B14F-4D97-AF65-F5344CB8AC3E}">
        <p14:creationId xmlns:p14="http://schemas.microsoft.com/office/powerpoint/2010/main" val="2118950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9080" y="1143000"/>
            <a:ext cx="7467600" cy="12767919"/>
          </a:xfrm>
          <a:prstGeom prst="rect">
            <a:avLst/>
          </a:prstGeom>
        </p:spPr>
        <p:txBody>
          <a:bodyPr wrap="square">
            <a:spAutoFit/>
          </a:bodyPr>
          <a:lstStyle/>
          <a:p>
            <a:pPr algn="just">
              <a:lnSpc>
                <a:spcPct val="150000"/>
              </a:lnSpc>
            </a:pPr>
            <a:r>
              <a:rPr lang="en-US" sz="2400" dirty="0">
                <a:latin typeface="Times New Roman" pitchFamily="18" charset="0"/>
                <a:cs typeface="Times New Roman" pitchFamily="18" charset="0"/>
              </a:rPr>
              <a:t>Brain CT scans are the same as other types of CT (computed tomography) scans, except they are taken of the head region. They are a diagnostic medical image test that generates multiple images of the skull, brain and blood vessels.</a:t>
            </a:r>
          </a:p>
          <a:p>
            <a:pPr algn="just">
              <a:lnSpc>
                <a:spcPct val="150000"/>
              </a:lnSpc>
            </a:pPr>
            <a:r>
              <a:rPr lang="en-US" sz="2400" dirty="0">
                <a:latin typeface="Times New Roman" pitchFamily="18" charset="0"/>
                <a:cs typeface="Times New Roman" pitchFamily="18" charset="0"/>
              </a:rPr>
              <a:t>During a brain CT, a </a:t>
            </a:r>
            <a:r>
              <a:rPr lang="en-US" sz="2400" b="1" dirty="0">
                <a:latin typeface="Times New Roman" pitchFamily="18" charset="0"/>
                <a:cs typeface="Times New Roman" pitchFamily="18" charset="0"/>
              </a:rPr>
              <a:t>donut-shaped </a:t>
            </a:r>
            <a:r>
              <a:rPr lang="en-US" sz="2400" dirty="0">
                <a:latin typeface="Times New Roman" pitchFamily="18" charset="0"/>
                <a:cs typeface="Times New Roman" pitchFamily="18" charset="0"/>
              </a:rPr>
              <a:t>device will circle the head and captures pictures of it from various angles. The images that the scan generates are cross-sectional images, which means the images produced are sliced through the middle of the structure. </a:t>
            </a:r>
          </a:p>
          <a:p>
            <a:pPr algn="just">
              <a:lnSpc>
                <a:spcPct val="150000"/>
              </a:lnSpc>
            </a:pPr>
            <a:endParaRPr lang="en-US" sz="2400" dirty="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A brain CT takes a large amount of cross-sectional images. These images can be viewed as flat 2 dimension pictures, or they can be pieced together to make a three-dimensional images. </a:t>
            </a:r>
          </a:p>
          <a:p>
            <a:pPr algn="just">
              <a:lnSpc>
                <a:spcPct val="150000"/>
              </a:lnSpc>
            </a:pPr>
            <a:endParaRPr lang="en-US" sz="2400" dirty="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Depending on your suspected condition and on the issuing physician, your doctor may order a contrast CT scan. This type of scan involves the patient taking a contrast material, like dye, by  having it injected intravenously. This contrast material can help a physician pick up small abnormalities. A contrast CT scan may require the patient to abstain from food or drink of a certain period of time prior to the scan.</a:t>
            </a:r>
          </a:p>
        </p:txBody>
      </p:sp>
      <p:sp>
        <p:nvSpPr>
          <p:cNvPr id="8" name="Rectangle 7"/>
          <p:cNvSpPr/>
          <p:nvPr/>
        </p:nvSpPr>
        <p:spPr>
          <a:xfrm>
            <a:off x="259080" y="296763"/>
            <a:ext cx="7635808" cy="830997"/>
          </a:xfrm>
          <a:prstGeom prst="rect">
            <a:avLst/>
          </a:prstGeom>
        </p:spPr>
        <p:txBody>
          <a:bodyPr wrap="none">
            <a:spAutoFit/>
          </a:bodyPr>
          <a:lstStyle/>
          <a:p>
            <a:r>
              <a:rPr lang="en-US" sz="4800" b="1" dirty="0"/>
              <a:t>How do brain CT scans work?</a:t>
            </a:r>
          </a:p>
        </p:txBody>
      </p:sp>
    </p:spTree>
    <p:extLst>
      <p:ext uri="{BB962C8B-B14F-4D97-AF65-F5344CB8AC3E}">
        <p14:creationId xmlns:p14="http://schemas.microsoft.com/office/powerpoint/2010/main" val="3346467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Times New Roman" pitchFamily="18" charset="0"/>
                <a:cs typeface="Times New Roman" pitchFamily="18" charset="0"/>
              </a:rPr>
              <a:t>Indications for a Brain CT</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752600"/>
            <a:ext cx="7620000" cy="4800600"/>
          </a:xfrm>
        </p:spPr>
        <p:txBody>
          <a:bodyPr>
            <a:normAutofit/>
          </a:bodyPr>
          <a:lstStyle/>
          <a:p>
            <a:r>
              <a:rPr lang="en-US" sz="2400" dirty="0">
                <a:latin typeface="Times New Roman" pitchFamily="18" charset="0"/>
                <a:cs typeface="Times New Roman" pitchFamily="18" charset="0"/>
              </a:rPr>
              <a:t>Brain </a:t>
            </a:r>
            <a:r>
              <a:rPr lang="en-US" sz="2400" dirty="0" err="1">
                <a:latin typeface="Times New Roman" pitchFamily="18" charset="0"/>
                <a:cs typeface="Times New Roman" pitchFamily="18" charset="0"/>
              </a:rPr>
              <a:t>tumours</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Brain aneurysms</a:t>
            </a:r>
          </a:p>
          <a:p>
            <a:r>
              <a:rPr lang="en-US" sz="2400" dirty="0">
                <a:latin typeface="Times New Roman" pitchFamily="18" charset="0"/>
                <a:cs typeface="Times New Roman" pitchFamily="18" charset="0"/>
              </a:rPr>
              <a:t>Bleeding of the brain</a:t>
            </a:r>
          </a:p>
          <a:p>
            <a:r>
              <a:rPr lang="en-US" sz="2400" dirty="0">
                <a:latin typeface="Times New Roman" pitchFamily="18" charset="0"/>
                <a:cs typeface="Times New Roman" pitchFamily="18" charset="0"/>
              </a:rPr>
              <a:t>Fluid build up in the skull (known as hydrocephalus)</a:t>
            </a:r>
          </a:p>
          <a:p>
            <a:r>
              <a:rPr lang="en-US" sz="2400" dirty="0">
                <a:latin typeface="Times New Roman" pitchFamily="18" charset="0"/>
                <a:cs typeface="Times New Roman" pitchFamily="18" charset="0"/>
              </a:rPr>
              <a:t>Brain atrophy</a:t>
            </a:r>
          </a:p>
          <a:p>
            <a:r>
              <a:rPr lang="en-US" sz="2400" dirty="0">
                <a:latin typeface="Times New Roman" pitchFamily="18" charset="0"/>
                <a:cs typeface="Times New Roman" pitchFamily="18" charset="0"/>
              </a:rPr>
              <a:t>Structural anomalies</a:t>
            </a:r>
          </a:p>
          <a:p>
            <a:r>
              <a:rPr lang="en-US" sz="2400" dirty="0">
                <a:latin typeface="Times New Roman" pitchFamily="18" charset="0"/>
                <a:cs typeface="Times New Roman" pitchFamily="18" charset="0"/>
              </a:rPr>
              <a:t>Brain infection</a:t>
            </a:r>
          </a:p>
          <a:p>
            <a:r>
              <a:rPr lang="en-US" sz="2400" dirty="0">
                <a:latin typeface="Times New Roman" pitchFamily="18" charset="0"/>
                <a:cs typeface="Times New Roman" pitchFamily="18" charset="0"/>
              </a:rPr>
              <a:t>Abnormal blood vessels of the brain (known as </a:t>
            </a:r>
            <a:r>
              <a:rPr lang="en-US" sz="2400" dirty="0" err="1">
                <a:latin typeface="Times New Roman" pitchFamily="18" charset="0"/>
                <a:cs typeface="Times New Roman" pitchFamily="18" charset="0"/>
              </a:rPr>
              <a:t>arteriovenous</a:t>
            </a:r>
            <a:r>
              <a:rPr lang="en-US" sz="2400" dirty="0">
                <a:latin typeface="Times New Roman" pitchFamily="18" charset="0"/>
                <a:cs typeface="Times New Roman" pitchFamily="18" charset="0"/>
              </a:rPr>
              <a:t> malformation)</a:t>
            </a:r>
          </a:p>
          <a:p>
            <a:r>
              <a:rPr lang="en-US" sz="2400" dirty="0">
                <a:latin typeface="Times New Roman" pitchFamily="18" charset="0"/>
                <a:cs typeface="Times New Roman" pitchFamily="18" charset="0"/>
              </a:rPr>
              <a:t>Other brain conditions</a:t>
            </a:r>
          </a:p>
        </p:txBody>
      </p:sp>
    </p:spTree>
    <p:extLst>
      <p:ext uri="{BB962C8B-B14F-4D97-AF65-F5344CB8AC3E}">
        <p14:creationId xmlns:p14="http://schemas.microsoft.com/office/powerpoint/2010/main" val="3227875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Pregnancy</a:t>
            </a:r>
          </a:p>
          <a:p>
            <a:r>
              <a:rPr lang="en-US" sz="2800" dirty="0">
                <a:latin typeface="Times New Roman" pitchFamily="18" charset="0"/>
                <a:cs typeface="Times New Roman" pitchFamily="18" charset="0"/>
              </a:rPr>
              <a:t>Hypersensitivity to iodinated contrast media. </a:t>
            </a:r>
          </a:p>
          <a:p>
            <a:r>
              <a:rPr lang="en-US" sz="2800" dirty="0">
                <a:latin typeface="Times New Roman" pitchFamily="18" charset="0"/>
                <a:cs typeface="Times New Roman" pitchFamily="18" charset="0"/>
              </a:rPr>
              <a:t>Blood Urea and serum </a:t>
            </a:r>
            <a:r>
              <a:rPr lang="en-US" sz="2400" dirty="0" err="1">
                <a:latin typeface="Times New Roman" pitchFamily="18" charset="0"/>
                <a:cs typeface="Times New Roman" pitchFamily="18" charset="0"/>
              </a:rPr>
              <a:t>creatinine</a:t>
            </a:r>
            <a:r>
              <a:rPr lang="en-US" sz="2400" dirty="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Creatinine</a:t>
            </a:r>
            <a:r>
              <a:rPr lang="en-US" sz="2000" dirty="0">
                <a:latin typeface="Times New Roman" pitchFamily="18" charset="0"/>
                <a:cs typeface="Times New Roman" pitchFamily="18" charset="0"/>
              </a:rPr>
              <a:t> &gt;1.5mg/dl)</a:t>
            </a:r>
            <a:endParaRPr lang="en-US" sz="2800" dirty="0">
              <a:latin typeface="Times New Roman" pitchFamily="18" charset="0"/>
              <a:cs typeface="Times New Roman" pitchFamily="18" charset="0"/>
            </a:endParaRPr>
          </a:p>
        </p:txBody>
      </p:sp>
      <p:sp>
        <p:nvSpPr>
          <p:cNvPr id="4" name="Rectangle 3"/>
          <p:cNvSpPr/>
          <p:nvPr/>
        </p:nvSpPr>
        <p:spPr>
          <a:xfrm>
            <a:off x="685800" y="663714"/>
            <a:ext cx="3254032" cy="707886"/>
          </a:xfrm>
          <a:prstGeom prst="rect">
            <a:avLst/>
          </a:prstGeom>
        </p:spPr>
        <p:txBody>
          <a:bodyPr wrap="none">
            <a:spAutoFit/>
          </a:bodyPr>
          <a:lstStyle/>
          <a:p>
            <a:r>
              <a:rPr lang="en-US" sz="4000" b="1" baseline="-25000" dirty="0"/>
              <a:t>CONTRAINDICATIONS</a:t>
            </a:r>
            <a:endParaRPr lang="en-US" sz="4000" b="1" dirty="0"/>
          </a:p>
        </p:txBody>
      </p:sp>
    </p:spTree>
    <p:extLst>
      <p:ext uri="{BB962C8B-B14F-4D97-AF65-F5344CB8AC3E}">
        <p14:creationId xmlns:p14="http://schemas.microsoft.com/office/powerpoint/2010/main" val="3611559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42610"/>
            <a:ext cx="7620000" cy="4800600"/>
          </a:xfrm>
        </p:spPr>
        <p:txBody>
          <a:bodyPr>
            <a:noAutofit/>
          </a:bodyPr>
          <a:lstStyle/>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CT scanning is painless, noninvasive and accurate.</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A major advantage of CT is its ability to image bone, soft tissue and blood vessels all at the same time.</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Unlike conventional x-rays, CT scanning provides very detailed images of many types of tissue as well as the lungs, bones, and blood vessels.</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CT examinations are fast and simple; in emergency cases, they can reveal internal injuries and bleeding quickly enough.</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CT is less sensitive to patient movement than MRI.</a:t>
            </a:r>
          </a:p>
          <a:p>
            <a:r>
              <a:rPr lang="en-US" sz="2000" dirty="0">
                <a:latin typeface="Times New Roman" pitchFamily="18" charset="0"/>
                <a:cs typeface="Times New Roman" pitchFamily="18" charset="0"/>
              </a:rPr>
              <a:t>CT can be performed if you have an implanted medical device of any kind, unlike MRI.</a:t>
            </a:r>
          </a:p>
          <a:p>
            <a:r>
              <a:rPr lang="en-US" sz="2000" dirty="0">
                <a:latin typeface="Times New Roman" pitchFamily="18" charset="0"/>
                <a:cs typeface="Times New Roman" pitchFamily="18" charset="0"/>
              </a:rPr>
              <a:t>No radiation remains in a patient's body after a CT examination.</a:t>
            </a:r>
          </a:p>
        </p:txBody>
      </p:sp>
      <p:sp>
        <p:nvSpPr>
          <p:cNvPr id="4" name="Rectangle 3"/>
          <p:cNvSpPr/>
          <p:nvPr/>
        </p:nvSpPr>
        <p:spPr>
          <a:xfrm>
            <a:off x="609600" y="381000"/>
            <a:ext cx="1408334" cy="523220"/>
          </a:xfrm>
          <a:prstGeom prst="rect">
            <a:avLst/>
          </a:prstGeom>
        </p:spPr>
        <p:txBody>
          <a:bodyPr wrap="none">
            <a:spAutoFit/>
          </a:bodyPr>
          <a:lstStyle/>
          <a:p>
            <a:r>
              <a:rPr lang="en-US" sz="2800" b="1" dirty="0"/>
              <a:t>Benefits</a:t>
            </a:r>
          </a:p>
        </p:txBody>
      </p:sp>
    </p:spTree>
    <p:extLst>
      <p:ext uri="{BB962C8B-B14F-4D97-AF65-F5344CB8AC3E}">
        <p14:creationId xmlns:p14="http://schemas.microsoft.com/office/powerpoint/2010/main" val="425271696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07532"/>
            <a:ext cx="7620000" cy="4800600"/>
          </a:xfrm>
        </p:spPr>
        <p:txBody>
          <a:bodyPr>
            <a:noAutofit/>
          </a:bodyPr>
          <a:lstStyle/>
          <a:p>
            <a:r>
              <a:rPr lang="en-US" sz="2400" dirty="0">
                <a:latin typeface="Times New Roman" pitchFamily="18" charset="0"/>
                <a:cs typeface="Times New Roman" pitchFamily="18" charset="0"/>
              </a:rPr>
              <a:t>There is always a slight chance of cancer from excessive exposure to radiation. However, the benefit of an accurate diagnosis far outweighs the risk.</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CT scanning is, in general, not recommended for pregnant women unless medically necessary because of potential risk to the baby.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IV contrast manufacturers indicate mothers should not breastfeed their babies for 24-48 hours after contrast material is given.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risk of serious allergic reaction to contrast materials that contain iodine .</a:t>
            </a:r>
          </a:p>
        </p:txBody>
      </p:sp>
      <p:sp>
        <p:nvSpPr>
          <p:cNvPr id="4" name="Rectangle 3"/>
          <p:cNvSpPr/>
          <p:nvPr/>
        </p:nvSpPr>
        <p:spPr>
          <a:xfrm>
            <a:off x="685800" y="457200"/>
            <a:ext cx="1133837" cy="584775"/>
          </a:xfrm>
          <a:prstGeom prst="rect">
            <a:avLst/>
          </a:prstGeom>
        </p:spPr>
        <p:txBody>
          <a:bodyPr wrap="none">
            <a:spAutoFit/>
          </a:bodyPr>
          <a:lstStyle/>
          <a:p>
            <a:r>
              <a:rPr lang="en-US" sz="3200" b="1" dirty="0"/>
              <a:t>RISKS</a:t>
            </a:r>
          </a:p>
        </p:txBody>
      </p:sp>
    </p:spTree>
    <p:extLst>
      <p:ext uri="{BB962C8B-B14F-4D97-AF65-F5344CB8AC3E}">
        <p14:creationId xmlns:p14="http://schemas.microsoft.com/office/powerpoint/2010/main" val="2898601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620000" cy="1143000"/>
          </a:xfrm>
        </p:spPr>
        <p:txBody>
          <a:bodyPr/>
          <a:lstStyle/>
          <a:p>
            <a:pPr>
              <a:lnSpc>
                <a:spcPct val="150000"/>
              </a:lnSpc>
            </a:pPr>
            <a:r>
              <a:rPr lang="en-US" sz="3600" b="1" dirty="0">
                <a:latin typeface="Times New Roman" pitchFamily="18" charset="0"/>
                <a:cs typeface="Times New Roman" pitchFamily="18" charset="0"/>
              </a:rPr>
              <a:t>Contrast-enhanced CT (optional)</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The purpose of contrast in the setting of head imaging is to evaluate the physiological and pathological processes that alter the permeability of the blood-brain barrier that causes abnormal contrast enhancement.</a:t>
            </a:r>
          </a:p>
        </p:txBody>
      </p:sp>
      <p:sp>
        <p:nvSpPr>
          <p:cNvPr id="3" name="Content Placeholder 2"/>
          <p:cNvSpPr>
            <a:spLocks noGrp="1"/>
          </p:cNvSpPr>
          <p:nvPr>
            <p:ph idx="1"/>
          </p:nvPr>
        </p:nvSpPr>
        <p:spPr>
          <a:xfrm>
            <a:off x="381000" y="2057400"/>
            <a:ext cx="7620000" cy="4572000"/>
          </a:xfrm>
        </p:spPr>
        <p:txBody>
          <a:bodyPr>
            <a:normAutofit fontScale="92500" lnSpcReduction="20000"/>
          </a:bodyPr>
          <a:lstStyle/>
          <a:p>
            <a:r>
              <a:rPr lang="en-US" b="1" dirty="0">
                <a:latin typeface="Times New Roman" pitchFamily="18" charset="0"/>
                <a:cs typeface="Times New Roman" pitchFamily="18" charset="0"/>
              </a:rPr>
              <a:t>Therefore, contrast-enhanced CT allows the identification of abnormal contrast enhancement including :</a:t>
            </a:r>
          </a:p>
          <a:p>
            <a:r>
              <a:rPr lang="en-US" dirty="0">
                <a:latin typeface="Times New Roman" pitchFamily="18" charset="0"/>
                <a:cs typeface="Times New Roman" pitchFamily="18" charset="0"/>
                <a:hlinkClick r:id="rId2"/>
              </a:rPr>
              <a:t>brain metastases</a:t>
            </a:r>
            <a:r>
              <a:rPr lang="en-US" dirty="0">
                <a:latin typeface="Times New Roman" pitchFamily="18" charset="0"/>
                <a:cs typeface="Times New Roman" pitchFamily="18" charset="0"/>
              </a:rPr>
              <a:t>: variable enhancement of the lesion post-contrast</a:t>
            </a:r>
          </a:p>
          <a:p>
            <a:r>
              <a:rPr lang="en-US" dirty="0">
                <a:latin typeface="Times New Roman" pitchFamily="18" charset="0"/>
                <a:cs typeface="Times New Roman" pitchFamily="18" charset="0"/>
                <a:hlinkClick r:id="rId3"/>
              </a:rPr>
              <a:t>meningioma</a:t>
            </a:r>
            <a:r>
              <a:rPr lang="en-US" dirty="0">
                <a:latin typeface="Times New Roman" pitchFamily="18" charset="0"/>
                <a:cs typeface="Times New Roman" pitchFamily="18" charset="0"/>
              </a:rPr>
              <a:t>: solid intense enhancement of the lesion post-contrast</a:t>
            </a:r>
          </a:p>
          <a:p>
            <a:r>
              <a:rPr lang="en-US" dirty="0">
                <a:latin typeface="Times New Roman" pitchFamily="18" charset="0"/>
                <a:cs typeface="Times New Roman" pitchFamily="18" charset="0"/>
                <a:hlinkClick r:id="rId4"/>
              </a:rPr>
              <a:t>brain abscesses</a:t>
            </a:r>
            <a:r>
              <a:rPr lang="en-US" dirty="0">
                <a:latin typeface="Times New Roman" pitchFamily="18" charset="0"/>
                <a:cs typeface="Times New Roman" pitchFamily="18" charset="0"/>
              </a:rPr>
              <a:t>: </a:t>
            </a:r>
          </a:p>
          <a:p>
            <a:pPr lvl="1"/>
            <a:r>
              <a:rPr lang="en-US" dirty="0">
                <a:latin typeface="Times New Roman" pitchFamily="18" charset="0"/>
                <a:cs typeface="Times New Roman" pitchFamily="18" charset="0"/>
                <a:hlinkClick r:id="rId5"/>
              </a:rPr>
              <a:t>double rim sign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hypodense</a:t>
            </a:r>
            <a:r>
              <a:rPr lang="en-US" dirty="0">
                <a:latin typeface="Times New Roman" pitchFamily="18" charset="0"/>
                <a:cs typeface="Times New Roman" pitchFamily="18" charset="0"/>
              </a:rPr>
              <a:t> outer rim and a </a:t>
            </a:r>
            <a:r>
              <a:rPr lang="en-US" dirty="0" err="1">
                <a:latin typeface="Times New Roman" pitchFamily="18" charset="0"/>
                <a:cs typeface="Times New Roman" pitchFamily="18" charset="0"/>
              </a:rPr>
              <a:t>hyperdense</a:t>
            </a:r>
            <a:r>
              <a:rPr lang="en-US" dirty="0">
                <a:latin typeface="Times New Roman" pitchFamily="18" charset="0"/>
                <a:cs typeface="Times New Roman" pitchFamily="18" charset="0"/>
              </a:rPr>
              <a:t> inner rim</a:t>
            </a:r>
          </a:p>
          <a:p>
            <a:pPr lvl="1"/>
            <a:r>
              <a:rPr lang="en-US" dirty="0">
                <a:latin typeface="Times New Roman" pitchFamily="18" charset="0"/>
                <a:cs typeface="Times New Roman" pitchFamily="18" charset="0"/>
              </a:rPr>
              <a:t>single rim of </a:t>
            </a:r>
            <a:r>
              <a:rPr lang="en-US" dirty="0" err="1">
                <a:latin typeface="Times New Roman" pitchFamily="18" charset="0"/>
                <a:cs typeface="Times New Roman" pitchFamily="18" charset="0"/>
              </a:rPr>
              <a:t>hyperdense</a:t>
            </a:r>
            <a:r>
              <a:rPr lang="en-US" dirty="0">
                <a:latin typeface="Times New Roman" pitchFamily="18" charset="0"/>
                <a:cs typeface="Times New Roman" pitchFamily="18" charset="0"/>
              </a:rPr>
              <a:t> or </a:t>
            </a:r>
            <a:r>
              <a:rPr lang="en-US" dirty="0" err="1">
                <a:latin typeface="Times New Roman" pitchFamily="18" charset="0"/>
                <a:cs typeface="Times New Roman" pitchFamily="18" charset="0"/>
              </a:rPr>
              <a:t>isodense</a:t>
            </a:r>
            <a:endParaRPr lang="en-US" dirty="0">
              <a:latin typeface="Times New Roman" pitchFamily="18" charset="0"/>
              <a:cs typeface="Times New Roman" pitchFamily="18" charset="0"/>
            </a:endParaRPr>
          </a:p>
          <a:p>
            <a:pPr lvl="1"/>
            <a:r>
              <a:rPr lang="en-US" dirty="0">
                <a:latin typeface="Times New Roman" pitchFamily="18" charset="0"/>
                <a:cs typeface="Times New Roman" pitchFamily="18" charset="0"/>
              </a:rPr>
              <a:t>fluid/pus: </a:t>
            </a:r>
            <a:r>
              <a:rPr lang="en-US" dirty="0" err="1">
                <a:latin typeface="Times New Roman" pitchFamily="18" charset="0"/>
                <a:cs typeface="Times New Roman" pitchFamily="18" charset="0"/>
              </a:rPr>
              <a:t>hypoattenuating</a:t>
            </a:r>
            <a:r>
              <a:rPr lang="en-US" dirty="0">
                <a:latin typeface="Times New Roman" pitchFamily="18" charset="0"/>
                <a:cs typeface="Times New Roman" pitchFamily="18" charset="0"/>
              </a:rPr>
              <a:t> center</a:t>
            </a:r>
          </a:p>
          <a:p>
            <a:r>
              <a:rPr lang="en-US" dirty="0">
                <a:latin typeface="Times New Roman" pitchFamily="18" charset="0"/>
                <a:cs typeface="Times New Roman" pitchFamily="18" charset="0"/>
              </a:rPr>
              <a:t>necrotic neoplasm (e.g. </a:t>
            </a:r>
            <a:r>
              <a:rPr lang="en-US" dirty="0" err="1">
                <a:latin typeface="Times New Roman" pitchFamily="18" charset="0"/>
                <a:cs typeface="Times New Roman" pitchFamily="18" charset="0"/>
                <a:hlinkClick r:id="rId6"/>
              </a:rPr>
              <a:t>glioblastoma</a:t>
            </a:r>
            <a:r>
              <a:rPr lang="en-US" dirty="0">
                <a:latin typeface="Times New Roman" pitchFamily="18" charset="0"/>
                <a:cs typeface="Times New Roman" pitchFamily="18" charset="0"/>
              </a:rPr>
              <a:t>) or </a:t>
            </a:r>
            <a:r>
              <a:rPr lang="en-US" dirty="0">
                <a:latin typeface="Times New Roman" pitchFamily="18" charset="0"/>
                <a:cs typeface="Times New Roman" pitchFamily="18" charset="0"/>
                <a:hlinkClick r:id="rId7"/>
              </a:rPr>
              <a:t>abscess</a:t>
            </a:r>
            <a:r>
              <a:rPr lang="en-US" dirty="0">
                <a:latin typeface="Times New Roman" pitchFamily="18" charset="0"/>
                <a:cs typeface="Times New Roman" pitchFamily="18" charset="0"/>
              </a:rPr>
              <a:t>: outer enhancing ring surrounding a necrotic center</a:t>
            </a:r>
          </a:p>
          <a:p>
            <a:r>
              <a:rPr lang="en-US" dirty="0">
                <a:latin typeface="Times New Roman" pitchFamily="18" charset="0"/>
                <a:cs typeface="Times New Roman" pitchFamily="18" charset="0"/>
                <a:hlinkClick r:id="rId8"/>
              </a:rPr>
              <a:t>meningitis</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meningoencephalitis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hlinkClick r:id="rId9"/>
              </a:rPr>
              <a:t>Leptomeningeal</a:t>
            </a:r>
            <a:r>
              <a:rPr lang="en-US" dirty="0">
                <a:latin typeface="Times New Roman" pitchFamily="18" charset="0"/>
                <a:cs typeface="Times New Roman" pitchFamily="18" charset="0"/>
                <a:hlinkClick r:id="rId9"/>
              </a:rPr>
              <a:t> enhancement</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hlinkClick r:id="rId10"/>
              </a:rPr>
              <a:t>multiple sclerosis</a:t>
            </a:r>
            <a:r>
              <a:rPr lang="en-US" dirty="0">
                <a:latin typeface="Times New Roman" pitchFamily="18" charset="0"/>
                <a:cs typeface="Times New Roman" pitchFamily="18" charset="0"/>
              </a:rPr>
              <a:t>: contrast enhancement of plaques</a:t>
            </a:r>
          </a:p>
          <a:p>
            <a:r>
              <a:rPr lang="en-US" dirty="0">
                <a:latin typeface="Times New Roman" pitchFamily="18" charset="0"/>
                <a:cs typeface="Times New Roman" pitchFamily="18" charset="0"/>
                <a:hlinkClick r:id="rId11"/>
              </a:rPr>
              <a:t>lymphoma</a:t>
            </a:r>
            <a:r>
              <a:rPr lang="en-US" dirty="0">
                <a:latin typeface="Times New Roman" pitchFamily="18" charset="0"/>
                <a:cs typeface="Times New Roman" pitchFamily="18" charset="0"/>
              </a:rPr>
              <a:t>: enhancement of lesion post-contrast</a:t>
            </a:r>
          </a:p>
          <a:p>
            <a:r>
              <a:rPr lang="en-US" dirty="0" err="1">
                <a:latin typeface="Times New Roman" pitchFamily="18" charset="0"/>
                <a:cs typeface="Times New Roman" pitchFamily="18" charset="0"/>
                <a:hlinkClick r:id="rId12"/>
              </a:rPr>
              <a:t>ependymitis</a:t>
            </a:r>
            <a:r>
              <a:rPr lang="en-US" dirty="0">
                <a:latin typeface="Times New Roman" pitchFamily="18" charset="0"/>
                <a:cs typeface="Times New Roman" pitchFamily="18" charset="0"/>
                <a:hlinkClick r:id="rId12"/>
              </a:rPr>
              <a:t> </a:t>
            </a:r>
            <a:r>
              <a:rPr lang="en-US" dirty="0">
                <a:latin typeface="Times New Roman" pitchFamily="18" charset="0"/>
                <a:cs typeface="Times New Roman" pitchFamily="18" charset="0"/>
              </a:rPr>
              <a:t>and </a:t>
            </a:r>
            <a:r>
              <a:rPr lang="en-US" dirty="0" err="1">
                <a:latin typeface="Times New Roman" pitchFamily="18" charset="0"/>
                <a:cs typeface="Times New Roman" pitchFamily="18" charset="0"/>
                <a:hlinkClick r:id="rId13"/>
              </a:rPr>
              <a:t>ventriculitis</a:t>
            </a:r>
            <a:r>
              <a:rPr lang="en-US" dirty="0">
                <a:latin typeface="Times New Roman" pitchFamily="18" charset="0"/>
                <a:cs typeface="Times New Roman" pitchFamily="18" charset="0"/>
              </a:rPr>
              <a:t>: thin linear enhancement of the margins of the ventricles</a:t>
            </a:r>
          </a:p>
        </p:txBody>
      </p:sp>
    </p:spTree>
    <p:extLst>
      <p:ext uri="{BB962C8B-B14F-4D97-AF65-F5344CB8AC3E}">
        <p14:creationId xmlns:p14="http://schemas.microsoft.com/office/powerpoint/2010/main" val="1438738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125583"/>
            <a:ext cx="7007225" cy="5011949"/>
          </a:xfrm>
          <a:prstGeom prst="rect">
            <a:avLst/>
          </a:prstGeom>
        </p:spPr>
        <p:txBody>
          <a:bodyPr wrap="square">
            <a:spAutoFit/>
          </a:bodyPr>
          <a:lstStyle/>
          <a:p>
            <a:pPr marL="285750" indent="-285750">
              <a:lnSpc>
                <a:spcPct val="150000"/>
              </a:lnSpc>
              <a:buFont typeface="Arial" pitchFamily="34" charset="0"/>
              <a:buChar char="•"/>
            </a:pPr>
            <a:r>
              <a:rPr lang="en-US" sz="2400" dirty="0">
                <a:latin typeface="Times New Roman" pitchFamily="18" charset="0"/>
                <a:cs typeface="Times New Roman" pitchFamily="18" charset="0"/>
              </a:rPr>
              <a:t>You will be asked not to eat or (drink) anything for a few hours beforehand, if contrast material will be used in your exam. You should inform your physician of all medications you are taking and if you have any allergies.</a:t>
            </a:r>
          </a:p>
          <a:p>
            <a:pPr marL="285750" indent="-285750">
              <a:lnSpc>
                <a:spcPct val="150000"/>
              </a:lnSpc>
              <a:buFont typeface="Arial" pitchFamily="34" charset="0"/>
              <a:buChar char="•"/>
            </a:pPr>
            <a:r>
              <a:rPr lang="en-US" sz="2400" dirty="0">
                <a:latin typeface="Times New Roman" pitchFamily="18" charset="0"/>
                <a:cs typeface="Times New Roman" pitchFamily="18" charset="0"/>
              </a:rPr>
              <a:t>To prepare for your appointment you will need to remove all metal objects, like jewelry, piercings, a watch, hairpins and removable hearing aids. </a:t>
            </a:r>
          </a:p>
          <a:p>
            <a:pPr>
              <a:lnSpc>
                <a:spcPct val="150000"/>
              </a:lnSpc>
            </a:pPr>
            <a:endParaRPr lang="en-US" sz="2400" dirty="0">
              <a:latin typeface="Times New Roman" pitchFamily="18" charset="0"/>
              <a:cs typeface="Times New Roman" pitchFamily="18" charset="0"/>
            </a:endParaRPr>
          </a:p>
        </p:txBody>
      </p:sp>
      <p:sp>
        <p:nvSpPr>
          <p:cNvPr id="8" name="AutoShape 4" descr="Image of a bed connected to an MRI mach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307975" y="304800"/>
            <a:ext cx="6673045" cy="584775"/>
          </a:xfrm>
          <a:prstGeom prst="rect">
            <a:avLst/>
          </a:prstGeom>
        </p:spPr>
        <p:txBody>
          <a:bodyPr wrap="none">
            <a:spAutoFit/>
          </a:bodyPr>
          <a:lstStyle/>
          <a:p>
            <a:r>
              <a:rPr lang="en-US" sz="3200" b="1" dirty="0"/>
              <a:t>How to prepare for your brain CT Scan</a:t>
            </a:r>
          </a:p>
        </p:txBody>
      </p:sp>
    </p:spTree>
    <p:extLst>
      <p:ext uri="{BB962C8B-B14F-4D97-AF65-F5344CB8AC3E}">
        <p14:creationId xmlns:p14="http://schemas.microsoft.com/office/powerpoint/2010/main" val="2711984729"/>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4047</TotalTime>
  <Words>1132</Words>
  <Application>Microsoft Office PowerPoint</Application>
  <PresentationFormat>On-screen Show (4:3)</PresentationFormat>
  <Paragraphs>120</Paragraphs>
  <Slides>23</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vt:lpstr>
      <vt:lpstr>Times New Roman</vt:lpstr>
      <vt:lpstr>Adjacency</vt:lpstr>
      <vt:lpstr> الفحوصات الشعاعية الخاصة   المرحلة الثالثة  </vt:lpstr>
      <vt:lpstr>Brain CT Scan</vt:lpstr>
      <vt:lpstr>PowerPoint Presentation</vt:lpstr>
      <vt:lpstr>Indications for a Brain CT</vt:lpstr>
      <vt:lpstr>PowerPoint Presentation</vt:lpstr>
      <vt:lpstr>PowerPoint Presentation</vt:lpstr>
      <vt:lpstr>PowerPoint Presentation</vt:lpstr>
      <vt:lpstr>Contrast-enhanced CT (optional) The purpose of contrast in the setting of head imaging is to evaluate the physiological and pathological processes that alter the permeability of the blood-brain barrier that causes abnormal contrast enhancement.</vt:lpstr>
      <vt:lpstr>PowerPoint Presentation</vt:lpstr>
      <vt:lpstr>PowerPoint Presentation</vt:lpstr>
      <vt:lpstr>PowerPoint Presentation</vt:lpstr>
      <vt:lpstr>LET’S VIEW app : Brain anatomy &amp; Termonology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REFRANCES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كلية المستقبل الجامعة الفحوصات الشعاعية2  المرحلة الثالثة</dc:title>
  <dc:creator>user</dc:creator>
  <cp:lastModifiedBy>Murtadha</cp:lastModifiedBy>
  <cp:revision>137</cp:revision>
  <dcterms:created xsi:type="dcterms:W3CDTF">2006-08-16T00:00:00Z</dcterms:created>
  <dcterms:modified xsi:type="dcterms:W3CDTF">2023-12-12T18:45:12Z</dcterms:modified>
</cp:coreProperties>
</file>